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3" r:id="rId3"/>
    <p:sldId id="264" r:id="rId4"/>
    <p:sldId id="262" r:id="rId5"/>
    <p:sldId id="257" r:id="rId6"/>
    <p:sldId id="259" r:id="rId7"/>
    <p:sldId id="260" r:id="rId8"/>
    <p:sldId id="265" r:id="rId9"/>
    <p:sldId id="266" r:id="rId10"/>
    <p:sldId id="267" r:id="rId11"/>
    <p:sldId id="268" r:id="rId12"/>
    <p:sldId id="269" r:id="rId13"/>
    <p:sldId id="270" r:id="rId14"/>
    <p:sldId id="271"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9" d="100"/>
          <a:sy n="109"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9/11/2019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9/11/2019</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9/11/2019</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9/11/2019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xu_5Xvy-S9s"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5A09HhxXht4"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A7wIpxngLPk"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ECES4004/C</a:t>
            </a:r>
            <a:endParaRPr lang="en-GB" dirty="0"/>
          </a:p>
        </p:txBody>
      </p:sp>
      <p:sp>
        <p:nvSpPr>
          <p:cNvPr id="3" name="Subtitle 2"/>
          <p:cNvSpPr>
            <a:spLocks noGrp="1"/>
          </p:cNvSpPr>
          <p:nvPr>
            <p:ph type="subTitle" idx="1"/>
          </p:nvPr>
        </p:nvSpPr>
        <p:spPr/>
        <p:txBody>
          <a:bodyPr/>
          <a:lstStyle/>
          <a:p>
            <a:r>
              <a:rPr lang="en-GB" dirty="0" err="1" smtClean="0"/>
              <a:t>Sesiwn</a:t>
            </a:r>
            <a:r>
              <a:rPr lang="en-GB" dirty="0" smtClean="0"/>
              <a:t> 9/ Session 9</a:t>
            </a:r>
          </a:p>
          <a:p>
            <a:r>
              <a:rPr lang="en-GB" smtClean="0"/>
              <a:t>2020</a:t>
            </a:r>
            <a:endParaRPr lang="en-GB" dirty="0"/>
          </a:p>
        </p:txBody>
      </p:sp>
    </p:spTree>
    <p:extLst>
      <p:ext uri="{BB962C8B-B14F-4D97-AF65-F5344CB8AC3E}">
        <p14:creationId xmlns:p14="http://schemas.microsoft.com/office/powerpoint/2010/main" val="3870264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400" dirty="0" err="1">
                <a:latin typeface="Arial" panose="020B0604020202020204" pitchFamily="34" charset="0"/>
                <a:cs typeface="Arial" panose="020B0604020202020204" pitchFamily="34" charset="0"/>
              </a:rPr>
              <a:t>Gorolwg</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Sesiwn</a:t>
            </a:r>
            <a:r>
              <a:rPr lang="en-GB" sz="4400" dirty="0">
                <a:latin typeface="Arial" panose="020B0604020202020204" pitchFamily="34" charset="0"/>
                <a:cs typeface="Arial" panose="020B0604020202020204" pitchFamily="34" charset="0"/>
              </a:rPr>
              <a:t> / </a:t>
            </a:r>
            <a:r>
              <a:rPr lang="en-GB" sz="4400" i="1" dirty="0">
                <a:latin typeface="Arial" panose="020B0604020202020204" pitchFamily="34" charset="0"/>
                <a:cs typeface="Arial" panose="020B0604020202020204" pitchFamily="34" charset="0"/>
              </a:rPr>
              <a:t>Session Overview</a:t>
            </a:r>
          </a:p>
        </p:txBody>
      </p:sp>
      <p:sp>
        <p:nvSpPr>
          <p:cNvPr id="5" name="Content Placeholder 4"/>
          <p:cNvSpPr>
            <a:spLocks noGrp="1"/>
          </p:cNvSpPr>
          <p:nvPr>
            <p:ph sz="half" idx="1"/>
          </p:nvPr>
        </p:nvSpPr>
        <p:spPr/>
        <p:txBody>
          <a:bodyPr>
            <a:noAutofit/>
          </a:bodyPr>
          <a:lstStyle/>
          <a:p>
            <a:r>
              <a:rPr lang="en-GB" sz="3200" dirty="0" smtClean="0">
                <a:cs typeface="Arial" panose="020B0604020202020204" pitchFamily="34" charset="0"/>
              </a:rPr>
              <a:t>Beth </a:t>
            </a:r>
            <a:r>
              <a:rPr lang="en-GB" sz="3200" dirty="0" err="1" smtClean="0">
                <a:cs typeface="Arial" panose="020B0604020202020204" pitchFamily="34" charset="0"/>
              </a:rPr>
              <a:t>yw</a:t>
            </a:r>
            <a:r>
              <a:rPr lang="en-GB" sz="3200" dirty="0" smtClean="0">
                <a:cs typeface="Arial" panose="020B0604020202020204" pitchFamily="34" charset="0"/>
              </a:rPr>
              <a:t> </a:t>
            </a:r>
            <a:r>
              <a:rPr lang="en-GB" sz="3200" dirty="0" err="1" smtClean="0">
                <a:cs typeface="Arial" panose="020B0604020202020204" pitchFamily="34" charset="0"/>
              </a:rPr>
              <a:t>plentyndod</a:t>
            </a:r>
            <a:r>
              <a:rPr lang="en-GB" sz="3200" dirty="0" smtClean="0">
                <a:cs typeface="Arial" panose="020B0604020202020204" pitchFamily="34" charset="0"/>
              </a:rPr>
              <a:t>?</a:t>
            </a:r>
          </a:p>
          <a:p>
            <a:r>
              <a:rPr lang="en-GB" sz="3200" dirty="0" err="1" smtClean="0">
                <a:cs typeface="Arial" panose="020B0604020202020204" pitchFamily="34" charset="0"/>
              </a:rPr>
              <a:t>Archwilio</a:t>
            </a:r>
            <a:r>
              <a:rPr lang="en-GB" sz="3200" dirty="0" smtClean="0">
                <a:cs typeface="Arial" panose="020B0604020202020204" pitchFamily="34" charset="0"/>
              </a:rPr>
              <a:t> </a:t>
            </a:r>
            <a:r>
              <a:rPr lang="en-GB" sz="3200" dirty="0" err="1" smtClean="0">
                <a:cs typeface="Arial" panose="020B0604020202020204" pitchFamily="34" charset="0"/>
              </a:rPr>
              <a:t>plentyndod</a:t>
            </a:r>
            <a:r>
              <a:rPr lang="en-GB" sz="3200" dirty="0" smtClean="0">
                <a:cs typeface="Arial" panose="020B0604020202020204" pitchFamily="34" charset="0"/>
              </a:rPr>
              <a:t> </a:t>
            </a:r>
            <a:r>
              <a:rPr lang="en-GB" sz="3200" dirty="0" err="1" smtClean="0">
                <a:cs typeface="Arial" panose="020B0604020202020204" pitchFamily="34" charset="0"/>
              </a:rPr>
              <a:t>mewn</a:t>
            </a:r>
            <a:r>
              <a:rPr lang="en-GB" sz="3200" dirty="0" smtClean="0">
                <a:cs typeface="Arial" panose="020B0604020202020204" pitchFamily="34" charset="0"/>
              </a:rPr>
              <a:t> </a:t>
            </a:r>
            <a:r>
              <a:rPr lang="en-GB" sz="3200" dirty="0" err="1" smtClean="0">
                <a:cs typeface="Arial" panose="020B0604020202020204" pitchFamily="34" charset="0"/>
              </a:rPr>
              <a:t>gwahanol</a:t>
            </a:r>
            <a:r>
              <a:rPr lang="en-GB" sz="3200" dirty="0" smtClean="0">
                <a:cs typeface="Arial" panose="020B0604020202020204" pitchFamily="34" charset="0"/>
              </a:rPr>
              <a:t> </a:t>
            </a:r>
            <a:r>
              <a:rPr lang="en-GB" sz="3200" dirty="0" err="1" smtClean="0">
                <a:cs typeface="Arial" panose="020B0604020202020204" pitchFamily="34" charset="0"/>
              </a:rPr>
              <a:t>wledydd</a:t>
            </a:r>
            <a:endParaRPr lang="en-GB" sz="3200" dirty="0" smtClean="0">
              <a:cs typeface="Arial" panose="020B0604020202020204" pitchFamily="34" charset="0"/>
            </a:endParaRPr>
          </a:p>
          <a:p>
            <a:r>
              <a:rPr lang="en-GB" sz="3200" dirty="0" err="1" smtClean="0">
                <a:cs typeface="Arial" panose="020B0604020202020204" pitchFamily="34" charset="0"/>
              </a:rPr>
              <a:t>Perthnasedd</a:t>
            </a:r>
            <a:r>
              <a:rPr lang="en-GB" sz="3200" dirty="0" smtClean="0">
                <a:cs typeface="Arial" panose="020B0604020202020204" pitchFamily="34" charset="0"/>
              </a:rPr>
              <a:t> </a:t>
            </a:r>
            <a:r>
              <a:rPr lang="en-GB" sz="3200" dirty="0" err="1" smtClean="0">
                <a:cs typeface="Arial" panose="020B0604020202020204" pitchFamily="34" charset="0"/>
              </a:rPr>
              <a:t>i</a:t>
            </a:r>
            <a:r>
              <a:rPr lang="en-GB" sz="3200" dirty="0" smtClean="0">
                <a:cs typeface="Arial" panose="020B0604020202020204" pitchFamily="34" charset="0"/>
              </a:rPr>
              <a:t> </a:t>
            </a:r>
            <a:r>
              <a:rPr lang="en-GB" sz="3200" dirty="0" err="1" smtClean="0">
                <a:cs typeface="Arial" panose="020B0604020202020204" pitchFamily="34" charset="0"/>
              </a:rPr>
              <a:t>ddatblygiad</a:t>
            </a:r>
            <a:r>
              <a:rPr lang="en-GB" sz="3200" dirty="0" smtClean="0">
                <a:cs typeface="Arial" panose="020B0604020202020204" pitchFamily="34" charset="0"/>
              </a:rPr>
              <a:t> plant</a:t>
            </a:r>
            <a:endParaRPr lang="en-GB" sz="3200" dirty="0">
              <a:cs typeface="Arial" panose="020B0604020202020204" pitchFamily="34" charset="0"/>
            </a:endParaRPr>
          </a:p>
        </p:txBody>
      </p:sp>
      <p:sp>
        <p:nvSpPr>
          <p:cNvPr id="6" name="Content Placeholder 5"/>
          <p:cNvSpPr>
            <a:spLocks noGrp="1"/>
          </p:cNvSpPr>
          <p:nvPr>
            <p:ph sz="half" idx="2"/>
          </p:nvPr>
        </p:nvSpPr>
        <p:spPr/>
        <p:txBody>
          <a:bodyPr>
            <a:noAutofit/>
          </a:bodyPr>
          <a:lstStyle/>
          <a:p>
            <a:r>
              <a:rPr lang="en-GB" sz="3200" i="1" dirty="0">
                <a:cs typeface="Arial" panose="020B0604020202020204" pitchFamily="34" charset="0"/>
              </a:rPr>
              <a:t>What is childhood</a:t>
            </a:r>
            <a:r>
              <a:rPr lang="en-GB" sz="3200" i="1" dirty="0" smtClean="0">
                <a:cs typeface="Arial" panose="020B0604020202020204" pitchFamily="34" charset="0"/>
              </a:rPr>
              <a:t>?</a:t>
            </a:r>
          </a:p>
          <a:p>
            <a:r>
              <a:rPr lang="en-GB" sz="3200" i="1" dirty="0"/>
              <a:t>An exploration of childhood in different </a:t>
            </a:r>
            <a:r>
              <a:rPr lang="en-GB" sz="3200" i="1" dirty="0" smtClean="0"/>
              <a:t>countries</a:t>
            </a:r>
          </a:p>
          <a:p>
            <a:r>
              <a:rPr lang="en-GB" sz="3200" i="1" dirty="0" smtClean="0"/>
              <a:t>Relevance to child development</a:t>
            </a:r>
            <a:endParaRPr lang="en-GB" sz="3200" i="1" dirty="0"/>
          </a:p>
          <a:p>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63949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err="1">
                <a:latin typeface="Arial" panose="020B0604020202020204" pitchFamily="34" charset="0"/>
                <a:cs typeface="Arial" panose="020B0604020202020204" pitchFamily="34" charset="0"/>
              </a:rPr>
              <a:t>Deilliant</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3 / </a:t>
            </a:r>
            <a:r>
              <a:rPr lang="en-GB" sz="4000" i="1" dirty="0">
                <a:latin typeface="Arial" panose="020B0604020202020204" pitchFamily="34" charset="0"/>
                <a:cs typeface="Arial" panose="020B0604020202020204" pitchFamily="34" charset="0"/>
              </a:rPr>
              <a:t>Learning Outcome 3</a:t>
            </a:r>
          </a:p>
        </p:txBody>
      </p:sp>
      <p:sp>
        <p:nvSpPr>
          <p:cNvPr id="3" name="Content Placeholder 2"/>
          <p:cNvSpPr>
            <a:spLocks noGrp="1"/>
          </p:cNvSpPr>
          <p:nvPr>
            <p:ph sz="half" idx="1"/>
          </p:nvPr>
        </p:nvSpPr>
        <p:spPr/>
        <p:txBody>
          <a:bodyPr/>
          <a:lstStyle/>
          <a:p>
            <a:pPr lvl="0"/>
            <a:r>
              <a:rPr lang="cy-GB" dirty="0">
                <a:latin typeface="Arial" panose="020B0604020202020204" pitchFamily="34" charset="0"/>
                <a:cs typeface="Arial" panose="020B0604020202020204" pitchFamily="34" charset="0"/>
              </a:rPr>
              <a:t>Ystyried pwysigrwydd y datblygiad hwn i ymarferwyr sy’n gweithio gydag unigolion a rôl polisi/deddfwriaeth</a:t>
            </a:r>
            <a:endParaRPr lang="en-US"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txBody>
          <a:bodyPr/>
          <a:lstStyle/>
          <a:p>
            <a:pPr lvl="0"/>
            <a:r>
              <a:rPr lang="en-GB" dirty="0">
                <a:latin typeface="Arial" panose="020B0604020202020204" pitchFamily="34" charset="0"/>
                <a:cs typeface="Arial" panose="020B0604020202020204" pitchFamily="34" charset="0"/>
              </a:rPr>
              <a:t>Consider the importance of </a:t>
            </a: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development for practitioners working with individuals and the role of policy/legislation</a:t>
            </a:r>
            <a:endParaRPr lang="en-US" dirty="0">
              <a:latin typeface="Arial" panose="020B0604020202020204" pitchFamily="34" charset="0"/>
              <a:cs typeface="Arial" panose="020B0604020202020204" pitchFamily="34" charset="0"/>
            </a:endParaRPr>
          </a:p>
          <a:p>
            <a:endParaRPr lang="en-GB" i="1" dirty="0"/>
          </a:p>
        </p:txBody>
      </p:sp>
      <p:pic>
        <p:nvPicPr>
          <p:cNvPr id="3074" name="Picture 2" descr="C:\Users\l.roberts\AppData\Local\Microsoft\Windows\Temporary Internet Files\Content.IE5\HEPN0LIZ\7718281594_2d5069797d_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3969" y="4800600"/>
            <a:ext cx="34290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0683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Beth </a:t>
            </a:r>
            <a:r>
              <a:rPr lang="en-GB" dirty="0" err="1"/>
              <a:t>yw</a:t>
            </a:r>
            <a:r>
              <a:rPr lang="en-GB" dirty="0"/>
              <a:t> </a:t>
            </a:r>
            <a:r>
              <a:rPr lang="en-GB" dirty="0" err="1"/>
              <a:t>plentyndod</a:t>
            </a:r>
            <a:r>
              <a:rPr lang="en-GB" dirty="0" smtClean="0"/>
              <a:t>?</a:t>
            </a:r>
            <a:br>
              <a:rPr lang="en-GB" dirty="0" smtClean="0"/>
            </a:br>
            <a:r>
              <a:rPr lang="en-GB" dirty="0" smtClean="0"/>
              <a:t>What is childhood?</a:t>
            </a:r>
            <a:br>
              <a:rPr lang="en-GB" dirty="0" smtClean="0"/>
            </a:br>
            <a:endParaRPr lang="en-GB" dirty="0"/>
          </a:p>
        </p:txBody>
      </p:sp>
      <p:sp>
        <p:nvSpPr>
          <p:cNvPr id="5" name="Content Placeholder 4"/>
          <p:cNvSpPr>
            <a:spLocks noGrp="1"/>
          </p:cNvSpPr>
          <p:nvPr>
            <p:ph sz="half" idx="1"/>
          </p:nvPr>
        </p:nvSpPr>
        <p:spPr>
          <a:xfrm>
            <a:off x="1581912" y="2638044"/>
            <a:ext cx="4271771" cy="3534156"/>
          </a:xfrm>
        </p:spPr>
        <p:txBody>
          <a:bodyPr>
            <a:normAutofit/>
          </a:bodyPr>
          <a:lstStyle/>
          <a:p>
            <a:r>
              <a:rPr lang="en-GB" sz="2000" dirty="0" err="1" smtClean="0"/>
              <a:t>Adfyfyriwch</a:t>
            </a:r>
            <a:r>
              <a:rPr lang="en-GB" sz="2000" dirty="0" smtClean="0"/>
              <a:t> </a:t>
            </a:r>
            <a:r>
              <a:rPr lang="en-GB" sz="2000" dirty="0" err="1" smtClean="0"/>
              <a:t>ar</a:t>
            </a:r>
            <a:r>
              <a:rPr lang="en-GB" sz="2000" dirty="0" smtClean="0"/>
              <a:t> </a:t>
            </a:r>
            <a:r>
              <a:rPr lang="en-GB" sz="2000" dirty="0" err="1" smtClean="0"/>
              <a:t>hanes</a:t>
            </a:r>
            <a:r>
              <a:rPr lang="en-GB" sz="2000" dirty="0" smtClean="0"/>
              <a:t> </a:t>
            </a:r>
            <a:r>
              <a:rPr lang="en-GB" sz="2000" dirty="0" err="1" smtClean="0"/>
              <a:t>plentyndod</a:t>
            </a:r>
            <a:r>
              <a:rPr lang="en-GB" sz="2000" dirty="0" smtClean="0"/>
              <a:t> a </a:t>
            </a:r>
            <a:r>
              <a:rPr lang="en-GB" sz="2000" dirty="0" err="1" smtClean="0"/>
              <a:t>drafodwyd</a:t>
            </a:r>
            <a:r>
              <a:rPr lang="en-GB" sz="2000" dirty="0" smtClean="0"/>
              <a:t> </a:t>
            </a:r>
            <a:r>
              <a:rPr lang="en-GB" sz="2000" dirty="0" err="1" smtClean="0"/>
              <a:t>yn</a:t>
            </a:r>
            <a:r>
              <a:rPr lang="en-GB" sz="2000" dirty="0" smtClean="0"/>
              <a:t> SJEU4006</a:t>
            </a:r>
          </a:p>
          <a:p>
            <a:r>
              <a:rPr lang="en-GB" sz="2000" dirty="0" smtClean="0"/>
              <a:t>Ai </a:t>
            </a:r>
            <a:r>
              <a:rPr lang="en-GB" sz="2000" dirty="0" err="1" smtClean="0"/>
              <a:t>adeiladu</a:t>
            </a:r>
            <a:r>
              <a:rPr lang="en-GB" sz="2000" dirty="0" smtClean="0"/>
              <a:t> </a:t>
            </a:r>
            <a:r>
              <a:rPr lang="en-GB" sz="2000" dirty="0" err="1" smtClean="0"/>
              <a:t>seiliau</a:t>
            </a:r>
            <a:r>
              <a:rPr lang="en-GB" sz="2000" dirty="0" smtClean="0"/>
              <a:t> </a:t>
            </a:r>
            <a:r>
              <a:rPr lang="en-GB" sz="2000" dirty="0" err="1" smtClean="0"/>
              <a:t>yw</a:t>
            </a:r>
            <a:r>
              <a:rPr lang="en-GB" sz="2000" dirty="0" smtClean="0"/>
              <a:t> </a:t>
            </a:r>
            <a:r>
              <a:rPr lang="en-GB" sz="2000" dirty="0" err="1" smtClean="0"/>
              <a:t>plentyndod</a:t>
            </a:r>
            <a:r>
              <a:rPr lang="en-GB" sz="2000" dirty="0" smtClean="0"/>
              <a:t>?</a:t>
            </a:r>
          </a:p>
          <a:p>
            <a:r>
              <a:rPr lang="en-GB" sz="2000" dirty="0" err="1" smtClean="0"/>
              <a:t>Oes</a:t>
            </a:r>
            <a:r>
              <a:rPr lang="en-GB" sz="2000" dirty="0" smtClean="0"/>
              <a:t> </a:t>
            </a:r>
            <a:r>
              <a:rPr lang="en-GB" sz="2000" dirty="0" err="1" smtClean="0"/>
              <a:t>statws</a:t>
            </a:r>
            <a:r>
              <a:rPr lang="en-GB" sz="2000" dirty="0" smtClean="0"/>
              <a:t> </a:t>
            </a:r>
            <a:r>
              <a:rPr lang="en-GB" sz="2000" dirty="0" err="1" smtClean="0"/>
              <a:t>eu</a:t>
            </a:r>
            <a:r>
              <a:rPr lang="en-GB" sz="2000" dirty="0" smtClean="0"/>
              <a:t> </a:t>
            </a:r>
            <a:r>
              <a:rPr lang="en-GB" sz="2000" dirty="0" err="1" smtClean="0"/>
              <a:t>hunain</a:t>
            </a:r>
            <a:r>
              <a:rPr lang="en-GB" sz="2000" dirty="0" smtClean="0"/>
              <a:t> </a:t>
            </a:r>
            <a:r>
              <a:rPr lang="en-GB" sz="2000" dirty="0" err="1" smtClean="0"/>
              <a:t>gyda’r</a:t>
            </a:r>
            <a:r>
              <a:rPr lang="en-GB" sz="2000" dirty="0" smtClean="0"/>
              <a:t> </a:t>
            </a:r>
            <a:r>
              <a:rPr lang="en-GB" sz="2000" dirty="0" err="1" smtClean="0"/>
              <a:t>plentyn</a:t>
            </a:r>
            <a:r>
              <a:rPr lang="en-GB" sz="2000" dirty="0" smtClean="0"/>
              <a:t> </a:t>
            </a:r>
            <a:r>
              <a:rPr lang="en-GB" sz="2000" dirty="0" err="1" smtClean="0"/>
              <a:t>mewn</a:t>
            </a:r>
            <a:r>
              <a:rPr lang="en-GB" sz="2000" dirty="0" smtClean="0"/>
              <a:t> </a:t>
            </a:r>
            <a:r>
              <a:rPr lang="en-GB" sz="2000" dirty="0" err="1" smtClean="0"/>
              <a:t>cymdeithas</a:t>
            </a:r>
            <a:r>
              <a:rPr lang="en-GB" sz="2000" dirty="0" smtClean="0"/>
              <a:t>?</a:t>
            </a:r>
          </a:p>
          <a:p>
            <a:r>
              <a:rPr lang="en-GB" sz="2000" dirty="0" err="1" smtClean="0"/>
              <a:t>Ydy</a:t>
            </a:r>
            <a:r>
              <a:rPr lang="en-GB" sz="2000" dirty="0" smtClean="0"/>
              <a:t> </a:t>
            </a:r>
            <a:r>
              <a:rPr lang="en-GB" sz="2000" dirty="0" err="1" smtClean="0"/>
              <a:t>plentyndod</a:t>
            </a:r>
            <a:r>
              <a:rPr lang="en-GB" sz="2000" dirty="0" smtClean="0"/>
              <a:t> </a:t>
            </a:r>
            <a:r>
              <a:rPr lang="en-GB" sz="2000" dirty="0" err="1" smtClean="0"/>
              <a:t>yn</a:t>
            </a:r>
            <a:r>
              <a:rPr lang="en-GB" sz="2000" dirty="0" smtClean="0"/>
              <a:t> </a:t>
            </a:r>
            <a:r>
              <a:rPr lang="en-GB" sz="2000" dirty="0" err="1" smtClean="0"/>
              <a:t>syml</a:t>
            </a:r>
            <a:r>
              <a:rPr lang="en-GB" sz="2000" dirty="0" smtClean="0"/>
              <a:t> </a:t>
            </a:r>
            <a:r>
              <a:rPr lang="en-GB" sz="2000" dirty="0" err="1" smtClean="0"/>
              <a:t>yn</a:t>
            </a:r>
            <a:r>
              <a:rPr lang="en-GB" sz="2000" dirty="0" smtClean="0"/>
              <a:t> </a:t>
            </a:r>
            <a:r>
              <a:rPr lang="en-GB" sz="2000" dirty="0" err="1" smtClean="0"/>
              <a:t>baratoad</a:t>
            </a:r>
            <a:r>
              <a:rPr lang="en-GB" sz="2000" dirty="0" smtClean="0"/>
              <a:t> </a:t>
            </a:r>
            <a:r>
              <a:rPr lang="en-GB" sz="2000" dirty="0" err="1" smtClean="0"/>
              <a:t>ar</a:t>
            </a:r>
            <a:r>
              <a:rPr lang="en-GB" sz="2000" dirty="0" smtClean="0"/>
              <a:t> </a:t>
            </a:r>
            <a:r>
              <a:rPr lang="en-GB" sz="2000" dirty="0" err="1" smtClean="0"/>
              <a:t>gyfer</a:t>
            </a:r>
            <a:r>
              <a:rPr lang="en-GB" sz="2000" dirty="0" smtClean="0"/>
              <a:t> bod </a:t>
            </a:r>
            <a:r>
              <a:rPr lang="en-GB" sz="2000" dirty="0" err="1" smtClean="0"/>
              <a:t>yn</a:t>
            </a:r>
            <a:r>
              <a:rPr lang="en-GB" sz="2000" dirty="0" smtClean="0"/>
              <a:t> </a:t>
            </a:r>
            <a:r>
              <a:rPr lang="en-GB" sz="2000" dirty="0" err="1" smtClean="0"/>
              <a:t>oedolyn</a:t>
            </a:r>
            <a:r>
              <a:rPr lang="en-GB" sz="2000" dirty="0" smtClean="0"/>
              <a:t>? </a:t>
            </a:r>
          </a:p>
          <a:p>
            <a:r>
              <a:rPr lang="en-GB" sz="2000" dirty="0" smtClean="0"/>
              <a:t>Beth </a:t>
            </a:r>
            <a:r>
              <a:rPr lang="en-GB" sz="2000" dirty="0" err="1" smtClean="0"/>
              <a:t>yw</a:t>
            </a:r>
            <a:r>
              <a:rPr lang="en-GB" sz="2000" dirty="0" smtClean="0"/>
              <a:t> </a:t>
            </a:r>
            <a:r>
              <a:rPr lang="en-GB" sz="2000" dirty="0" err="1" smtClean="0"/>
              <a:t>rôl</a:t>
            </a:r>
            <a:r>
              <a:rPr lang="en-GB" sz="2000" dirty="0" smtClean="0"/>
              <a:t> </a:t>
            </a:r>
            <a:r>
              <a:rPr lang="en-GB" sz="2000" dirty="0" err="1" smtClean="0"/>
              <a:t>addysg</a:t>
            </a:r>
            <a:r>
              <a:rPr lang="en-GB" sz="2000" dirty="0" smtClean="0"/>
              <a:t> </a:t>
            </a:r>
            <a:r>
              <a:rPr lang="en-GB" sz="2000" dirty="0" err="1" smtClean="0"/>
              <a:t>yn</a:t>
            </a:r>
            <a:r>
              <a:rPr lang="en-GB" sz="2000" dirty="0" smtClean="0"/>
              <a:t> y </a:t>
            </a:r>
            <a:r>
              <a:rPr lang="en-GB" sz="2000" dirty="0" err="1" smtClean="0"/>
              <a:t>cyd</a:t>
            </a:r>
            <a:r>
              <a:rPr lang="en-GB" sz="2000" dirty="0" smtClean="0"/>
              <a:t> –</a:t>
            </a:r>
            <a:r>
              <a:rPr lang="en-GB" sz="2000" dirty="0" err="1" smtClean="0"/>
              <a:t>destun</a:t>
            </a:r>
            <a:r>
              <a:rPr lang="en-GB" sz="2000" dirty="0" smtClean="0"/>
              <a:t> </a:t>
            </a:r>
            <a:r>
              <a:rPr lang="en-GB" sz="2000" dirty="0" err="1" smtClean="0"/>
              <a:t>hwn</a:t>
            </a:r>
            <a:r>
              <a:rPr lang="en-GB" sz="2000" dirty="0" smtClean="0"/>
              <a:t>?</a:t>
            </a:r>
            <a:endParaRPr lang="en-GB" sz="2000" dirty="0"/>
          </a:p>
        </p:txBody>
      </p:sp>
      <p:sp>
        <p:nvSpPr>
          <p:cNvPr id="6" name="Content Placeholder 5"/>
          <p:cNvSpPr>
            <a:spLocks noGrp="1"/>
          </p:cNvSpPr>
          <p:nvPr>
            <p:ph sz="half" idx="2"/>
          </p:nvPr>
        </p:nvSpPr>
        <p:spPr>
          <a:xfrm>
            <a:off x="6338315" y="2638044"/>
            <a:ext cx="4270247" cy="3762756"/>
          </a:xfrm>
        </p:spPr>
        <p:txBody>
          <a:bodyPr>
            <a:normAutofit/>
          </a:bodyPr>
          <a:lstStyle/>
          <a:p>
            <a:r>
              <a:rPr lang="en-GB" sz="2000" i="1" dirty="0" smtClean="0"/>
              <a:t>Reflect on the discussion of the history of childhood that we discussed in SJEU4006</a:t>
            </a:r>
          </a:p>
          <a:p>
            <a:r>
              <a:rPr lang="en-GB" sz="2000" i="1" dirty="0" smtClean="0"/>
              <a:t>Is childhood about building foundations?</a:t>
            </a:r>
          </a:p>
          <a:p>
            <a:r>
              <a:rPr lang="en-GB" sz="2000" i="1" dirty="0" smtClean="0"/>
              <a:t>Does the child have their own status within society?</a:t>
            </a:r>
          </a:p>
          <a:p>
            <a:r>
              <a:rPr lang="en-GB" sz="2000" i="1" dirty="0" smtClean="0"/>
              <a:t>Is childhood simply a preparation for adulthood? </a:t>
            </a:r>
          </a:p>
          <a:p>
            <a:r>
              <a:rPr lang="en-GB" sz="2000" i="1" dirty="0" smtClean="0"/>
              <a:t>What is education’s role in childhood? </a:t>
            </a:r>
          </a:p>
          <a:p>
            <a:endParaRPr lang="en-GB" dirty="0"/>
          </a:p>
        </p:txBody>
      </p:sp>
      <p:pic>
        <p:nvPicPr>
          <p:cNvPr id="8" name="Picture 7"/>
          <p:cNvPicPr>
            <a:picLocks noChangeAspect="1"/>
          </p:cNvPicPr>
          <p:nvPr/>
        </p:nvPicPr>
        <p:blipFill>
          <a:blip r:embed="rId2"/>
          <a:stretch>
            <a:fillRect/>
          </a:stretch>
        </p:blipFill>
        <p:spPr>
          <a:xfrm>
            <a:off x="8994529" y="417810"/>
            <a:ext cx="2365132" cy="1735602"/>
          </a:xfrm>
          <a:prstGeom prst="rect">
            <a:avLst/>
          </a:prstGeom>
        </p:spPr>
      </p:pic>
    </p:spTree>
    <p:extLst>
      <p:ext uri="{BB962C8B-B14F-4D97-AF65-F5344CB8AC3E}">
        <p14:creationId xmlns:p14="http://schemas.microsoft.com/office/powerpoint/2010/main" val="2214200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Beth </a:t>
            </a:r>
            <a:r>
              <a:rPr lang="en-GB" dirty="0" err="1" smtClean="0"/>
              <a:t>yw</a:t>
            </a:r>
            <a:r>
              <a:rPr lang="en-GB" dirty="0" smtClean="0"/>
              <a:t> </a:t>
            </a:r>
            <a:r>
              <a:rPr lang="en-GB" dirty="0" err="1" smtClean="0"/>
              <a:t>pwrpas</a:t>
            </a:r>
            <a:r>
              <a:rPr lang="en-GB" dirty="0" smtClean="0"/>
              <a:t> </a:t>
            </a:r>
            <a:r>
              <a:rPr lang="en-GB" dirty="0" err="1" smtClean="0"/>
              <a:t>Addysg</a:t>
            </a:r>
            <a:r>
              <a:rPr lang="en-GB" dirty="0" smtClean="0"/>
              <a:t>?</a:t>
            </a:r>
            <a:br>
              <a:rPr lang="en-GB" dirty="0" smtClean="0"/>
            </a:br>
            <a:r>
              <a:rPr lang="en-GB" dirty="0" smtClean="0"/>
              <a:t>What is the purpose of Education?</a:t>
            </a:r>
            <a:endParaRPr lang="en-GB" dirty="0"/>
          </a:p>
        </p:txBody>
      </p:sp>
      <p:sp>
        <p:nvSpPr>
          <p:cNvPr id="5" name="Content Placeholder 4"/>
          <p:cNvSpPr>
            <a:spLocks noGrp="1"/>
          </p:cNvSpPr>
          <p:nvPr>
            <p:ph sz="half" idx="1"/>
          </p:nvPr>
        </p:nvSpPr>
        <p:spPr>
          <a:xfrm>
            <a:off x="1581912" y="2224453"/>
            <a:ext cx="4271771" cy="4193931"/>
          </a:xfrm>
        </p:spPr>
        <p:txBody>
          <a:bodyPr>
            <a:normAutofit fontScale="85000" lnSpcReduction="20000"/>
          </a:bodyPr>
          <a:lstStyle/>
          <a:p>
            <a:r>
              <a:rPr lang="en-GB" dirty="0" err="1"/>
              <a:t>Peirianneg</a:t>
            </a:r>
            <a:r>
              <a:rPr lang="en-GB" dirty="0"/>
              <a:t> </a:t>
            </a:r>
            <a:r>
              <a:rPr lang="en-GB" dirty="0" err="1"/>
              <a:t>gymdeithasol</a:t>
            </a:r>
            <a:r>
              <a:rPr lang="en-GB" dirty="0"/>
              <a:t>?</a:t>
            </a:r>
          </a:p>
          <a:p>
            <a:pPr lvl="1"/>
            <a:r>
              <a:rPr lang="en-GB" dirty="0"/>
              <a:t>Gall </a:t>
            </a:r>
            <a:r>
              <a:rPr lang="en-GB" dirty="0" err="1"/>
              <a:t>addysg</a:t>
            </a:r>
            <a:r>
              <a:rPr lang="en-GB" dirty="0"/>
              <a:t> </a:t>
            </a:r>
            <a:r>
              <a:rPr lang="en-GB" dirty="0" err="1"/>
              <a:t>fod</a:t>
            </a:r>
            <a:r>
              <a:rPr lang="en-GB" dirty="0"/>
              <a:t> </a:t>
            </a:r>
            <a:r>
              <a:rPr lang="en-GB" dirty="0" err="1"/>
              <a:t>yn</a:t>
            </a:r>
            <a:r>
              <a:rPr lang="en-GB" dirty="0"/>
              <a:t> </a:t>
            </a:r>
            <a:r>
              <a:rPr lang="en-GB" dirty="0" err="1"/>
              <a:t>drawsnewidiol</a:t>
            </a:r>
            <a:endParaRPr lang="en-GB" dirty="0"/>
          </a:p>
          <a:p>
            <a:pPr lvl="1"/>
            <a:r>
              <a:rPr lang="en-GB" dirty="0" err="1"/>
              <a:t>Cymdeithasu</a:t>
            </a:r>
            <a:endParaRPr lang="en-GB" dirty="0"/>
          </a:p>
          <a:p>
            <a:r>
              <a:rPr lang="en-GB" dirty="0" err="1"/>
              <a:t>Gweithlu</a:t>
            </a:r>
            <a:r>
              <a:rPr lang="en-GB" dirty="0"/>
              <a:t> </a:t>
            </a:r>
            <a:r>
              <a:rPr lang="en-GB" dirty="0" err="1"/>
              <a:t>wedi'i</a:t>
            </a:r>
            <a:r>
              <a:rPr lang="en-GB" dirty="0"/>
              <a:t> </a:t>
            </a:r>
            <a:r>
              <a:rPr lang="en-GB" dirty="0" err="1"/>
              <a:t>baratoi'n</a:t>
            </a:r>
            <a:r>
              <a:rPr lang="en-GB" dirty="0"/>
              <a:t> </a:t>
            </a:r>
            <a:r>
              <a:rPr lang="en-GB" dirty="0" err="1"/>
              <a:t>ufudd</a:t>
            </a:r>
            <a:r>
              <a:rPr lang="en-GB" dirty="0"/>
              <a:t>?</a:t>
            </a:r>
          </a:p>
          <a:p>
            <a:pPr lvl="1"/>
            <a:r>
              <a:rPr lang="en-GB" dirty="0" err="1"/>
              <a:t>Fodd</a:t>
            </a:r>
            <a:r>
              <a:rPr lang="en-GB" dirty="0"/>
              <a:t> </a:t>
            </a:r>
            <a:r>
              <a:rPr lang="en-GB" dirty="0" err="1"/>
              <a:t>bynnag</a:t>
            </a:r>
            <a:r>
              <a:rPr lang="en-GB" dirty="0"/>
              <a:t>, </a:t>
            </a:r>
            <a:r>
              <a:rPr lang="en-GB" dirty="0" err="1"/>
              <a:t>mae</a:t>
            </a:r>
            <a:r>
              <a:rPr lang="en-GB" dirty="0"/>
              <a:t> </a:t>
            </a:r>
            <a:r>
              <a:rPr lang="en-GB" dirty="0" err="1"/>
              <a:t>angen</a:t>
            </a:r>
            <a:r>
              <a:rPr lang="en-GB" dirty="0"/>
              <a:t> </a:t>
            </a:r>
            <a:r>
              <a:rPr lang="en-GB" dirty="0" err="1"/>
              <a:t>cydbwysedd</a:t>
            </a:r>
            <a:r>
              <a:rPr lang="en-GB" dirty="0"/>
              <a:t> </a:t>
            </a:r>
            <a:r>
              <a:rPr lang="en-GB" dirty="0" err="1"/>
              <a:t>rhwng</a:t>
            </a:r>
            <a:r>
              <a:rPr lang="en-GB" dirty="0"/>
              <a:t> </a:t>
            </a:r>
            <a:r>
              <a:rPr lang="en-GB" dirty="0" err="1"/>
              <a:t>anghenion</a:t>
            </a:r>
            <a:r>
              <a:rPr lang="en-GB" dirty="0"/>
              <a:t> </a:t>
            </a:r>
            <a:r>
              <a:rPr lang="en-GB" dirty="0" err="1"/>
              <a:t>unigol</a:t>
            </a:r>
            <a:r>
              <a:rPr lang="en-GB" dirty="0"/>
              <a:t> y </a:t>
            </a:r>
            <a:r>
              <a:rPr lang="en-GB" dirty="0" err="1"/>
              <a:t>plentyn</a:t>
            </a:r>
            <a:r>
              <a:rPr lang="en-GB" dirty="0"/>
              <a:t> </a:t>
            </a:r>
            <a:r>
              <a:rPr lang="en-GB" dirty="0" err="1"/>
              <a:t>a'r</a:t>
            </a:r>
            <a:r>
              <a:rPr lang="en-GB" dirty="0"/>
              <a:t> </a:t>
            </a:r>
            <a:r>
              <a:rPr lang="en-GB" dirty="0" err="1"/>
              <a:t>angen</a:t>
            </a:r>
            <a:r>
              <a:rPr lang="en-GB" dirty="0"/>
              <a:t> </a:t>
            </a:r>
            <a:r>
              <a:rPr lang="en-GB" dirty="0" err="1"/>
              <a:t>i</a:t>
            </a:r>
            <a:r>
              <a:rPr lang="en-GB" dirty="0"/>
              <a:t> </a:t>
            </a:r>
            <a:r>
              <a:rPr lang="en-GB" dirty="0" err="1"/>
              <a:t>baratoi</a:t>
            </a:r>
            <a:r>
              <a:rPr lang="en-GB" dirty="0"/>
              <a:t> </a:t>
            </a:r>
            <a:r>
              <a:rPr lang="en-GB" dirty="0" err="1"/>
              <a:t>ar</a:t>
            </a:r>
            <a:r>
              <a:rPr lang="en-GB" dirty="0"/>
              <a:t> </a:t>
            </a:r>
            <a:r>
              <a:rPr lang="en-GB" dirty="0" err="1"/>
              <a:t>gyfer</a:t>
            </a:r>
            <a:r>
              <a:rPr lang="en-GB" dirty="0"/>
              <a:t> </a:t>
            </a:r>
            <a:r>
              <a:rPr lang="en-GB" dirty="0" err="1"/>
              <a:t>gwaith</a:t>
            </a:r>
            <a:endParaRPr lang="en-GB" dirty="0"/>
          </a:p>
          <a:p>
            <a:r>
              <a:rPr lang="en-GB" dirty="0" err="1"/>
              <a:t>Dinasyddion</a:t>
            </a:r>
            <a:r>
              <a:rPr lang="en-GB" dirty="0"/>
              <a:t> </a:t>
            </a:r>
            <a:r>
              <a:rPr lang="en-GB" dirty="0" err="1"/>
              <a:t>cyfrifol</a:t>
            </a:r>
            <a:r>
              <a:rPr lang="en-GB" dirty="0"/>
              <a:t>?</a:t>
            </a:r>
          </a:p>
          <a:p>
            <a:pPr lvl="1"/>
            <a:r>
              <a:rPr lang="en-GB" dirty="0" err="1" smtClean="0"/>
              <a:t>Cymryd</a:t>
            </a:r>
            <a:r>
              <a:rPr lang="en-GB" dirty="0" smtClean="0"/>
              <a:t> </a:t>
            </a:r>
            <a:r>
              <a:rPr lang="en-GB" dirty="0" err="1"/>
              <a:t>c</a:t>
            </a:r>
            <a:r>
              <a:rPr lang="en-GB" dirty="0" err="1" smtClean="0"/>
              <a:t>yfrifoldeb</a:t>
            </a:r>
            <a:r>
              <a:rPr lang="en-GB" dirty="0" smtClean="0"/>
              <a:t> </a:t>
            </a:r>
            <a:r>
              <a:rPr lang="en-GB" dirty="0" err="1"/>
              <a:t>personol</a:t>
            </a:r>
            <a:endParaRPr lang="en-GB" dirty="0"/>
          </a:p>
          <a:p>
            <a:pPr lvl="1"/>
            <a:r>
              <a:rPr lang="en-GB" dirty="0" err="1"/>
              <a:t>Pwysigrwydd</a:t>
            </a:r>
            <a:r>
              <a:rPr lang="en-GB" dirty="0"/>
              <a:t> </a:t>
            </a:r>
            <a:r>
              <a:rPr lang="en-GB" dirty="0" err="1"/>
              <a:t>modelau</a:t>
            </a:r>
            <a:r>
              <a:rPr lang="en-GB" dirty="0"/>
              <a:t> </a:t>
            </a:r>
            <a:r>
              <a:rPr lang="en-GB" dirty="0" err="1"/>
              <a:t>rôl</a:t>
            </a:r>
            <a:endParaRPr lang="en-GB" dirty="0"/>
          </a:p>
          <a:p>
            <a:r>
              <a:rPr lang="en-GB" dirty="0" err="1"/>
              <a:t>Diwallu</a:t>
            </a:r>
            <a:r>
              <a:rPr lang="en-GB" dirty="0"/>
              <a:t> </a:t>
            </a:r>
            <a:r>
              <a:rPr lang="en-GB" dirty="0" err="1"/>
              <a:t>anghenion</a:t>
            </a:r>
            <a:r>
              <a:rPr lang="en-GB" dirty="0"/>
              <a:t> plant?</a:t>
            </a:r>
          </a:p>
          <a:p>
            <a:pPr lvl="1"/>
            <a:r>
              <a:rPr lang="en-GB" dirty="0" err="1"/>
              <a:t>Dirywiad</a:t>
            </a:r>
            <a:r>
              <a:rPr lang="en-GB" dirty="0"/>
              <a:t> </a:t>
            </a:r>
            <a:r>
              <a:rPr lang="en-GB" dirty="0" err="1"/>
              <a:t>mewn</a:t>
            </a:r>
            <a:r>
              <a:rPr lang="en-GB" dirty="0"/>
              <a:t> </a:t>
            </a:r>
            <a:r>
              <a:rPr lang="en-GB" dirty="0" err="1"/>
              <a:t>llafur</a:t>
            </a:r>
            <a:r>
              <a:rPr lang="en-GB" dirty="0"/>
              <a:t> plant</a:t>
            </a:r>
          </a:p>
          <a:p>
            <a:pPr lvl="1"/>
            <a:r>
              <a:rPr lang="en-GB" dirty="0" err="1"/>
              <a:t>Ehangu</a:t>
            </a:r>
            <a:r>
              <a:rPr lang="en-GB" dirty="0"/>
              <a:t> </a:t>
            </a:r>
            <a:r>
              <a:rPr lang="en-GB" dirty="0" err="1"/>
              <a:t>addysg</a:t>
            </a:r>
            <a:endParaRPr lang="en-GB" dirty="0"/>
          </a:p>
          <a:p>
            <a:pPr lvl="1"/>
            <a:r>
              <a:rPr lang="en-GB" dirty="0" err="1"/>
              <a:t>Hawliau</a:t>
            </a:r>
            <a:r>
              <a:rPr lang="en-GB" dirty="0"/>
              <a:t> plant</a:t>
            </a:r>
          </a:p>
        </p:txBody>
      </p:sp>
      <p:sp>
        <p:nvSpPr>
          <p:cNvPr id="6" name="Content Placeholder 5"/>
          <p:cNvSpPr>
            <a:spLocks noGrp="1"/>
          </p:cNvSpPr>
          <p:nvPr>
            <p:ph sz="half" idx="2"/>
          </p:nvPr>
        </p:nvSpPr>
        <p:spPr>
          <a:xfrm>
            <a:off x="6338315" y="2224454"/>
            <a:ext cx="4270247" cy="4404946"/>
          </a:xfrm>
        </p:spPr>
        <p:txBody>
          <a:bodyPr>
            <a:normAutofit fontScale="85000" lnSpcReduction="20000"/>
          </a:bodyPr>
          <a:lstStyle/>
          <a:p>
            <a:r>
              <a:rPr lang="en-GB" i="1" dirty="0" smtClean="0"/>
              <a:t>Social engineering? </a:t>
            </a:r>
          </a:p>
          <a:p>
            <a:pPr lvl="1"/>
            <a:r>
              <a:rPr lang="en-GB" i="1" dirty="0" smtClean="0"/>
              <a:t>Education can be transformative</a:t>
            </a:r>
          </a:p>
          <a:p>
            <a:pPr lvl="1"/>
            <a:r>
              <a:rPr lang="en-GB" i="1" dirty="0" smtClean="0"/>
              <a:t>Socialization</a:t>
            </a:r>
          </a:p>
          <a:p>
            <a:r>
              <a:rPr lang="en-GB" i="1" dirty="0" smtClean="0"/>
              <a:t>An obedient prepared workforce?</a:t>
            </a:r>
          </a:p>
          <a:p>
            <a:pPr lvl="1"/>
            <a:r>
              <a:rPr lang="en-GB" i="1" dirty="0" smtClean="0"/>
              <a:t>There is a need for balance however between the child’s individual needs and the need to prepare for work</a:t>
            </a:r>
          </a:p>
          <a:p>
            <a:r>
              <a:rPr lang="en-GB" i="1" dirty="0" smtClean="0"/>
              <a:t>Responsible citizens?</a:t>
            </a:r>
          </a:p>
          <a:p>
            <a:pPr lvl="1"/>
            <a:r>
              <a:rPr lang="en-GB" i="1" dirty="0" smtClean="0"/>
              <a:t>Taking personal responsibility</a:t>
            </a:r>
          </a:p>
          <a:p>
            <a:pPr lvl="1"/>
            <a:r>
              <a:rPr lang="en-GB" i="1" dirty="0" smtClean="0"/>
              <a:t>The importance of role models</a:t>
            </a:r>
          </a:p>
          <a:p>
            <a:r>
              <a:rPr lang="en-GB" i="1" dirty="0" smtClean="0"/>
              <a:t>Meeting children’s needs? </a:t>
            </a:r>
          </a:p>
          <a:p>
            <a:pPr lvl="1"/>
            <a:r>
              <a:rPr lang="en-GB" i="1" dirty="0" smtClean="0"/>
              <a:t>Decline in child labour</a:t>
            </a:r>
          </a:p>
          <a:p>
            <a:pPr lvl="1"/>
            <a:r>
              <a:rPr lang="en-GB" i="1" dirty="0" smtClean="0"/>
              <a:t>Expansion of education</a:t>
            </a:r>
          </a:p>
          <a:p>
            <a:pPr lvl="1"/>
            <a:r>
              <a:rPr lang="en-GB" i="1" dirty="0" smtClean="0"/>
              <a:t>Children’s rights</a:t>
            </a:r>
          </a:p>
          <a:p>
            <a:pPr marL="0" indent="0">
              <a:buNone/>
            </a:pPr>
            <a:r>
              <a:rPr lang="en-GB" dirty="0" smtClean="0"/>
              <a:t>Brown (2014)</a:t>
            </a:r>
            <a:endParaRPr lang="en-GB" dirty="0"/>
          </a:p>
        </p:txBody>
      </p:sp>
      <p:pic>
        <p:nvPicPr>
          <p:cNvPr id="8" name="Picture 7"/>
          <p:cNvPicPr>
            <a:picLocks noChangeAspect="1"/>
          </p:cNvPicPr>
          <p:nvPr/>
        </p:nvPicPr>
        <p:blipFill>
          <a:blip r:embed="rId2"/>
          <a:stretch>
            <a:fillRect/>
          </a:stretch>
        </p:blipFill>
        <p:spPr>
          <a:xfrm>
            <a:off x="9722665" y="457519"/>
            <a:ext cx="2365453" cy="1731414"/>
          </a:xfrm>
          <a:prstGeom prst="rect">
            <a:avLst/>
          </a:prstGeom>
        </p:spPr>
      </p:pic>
    </p:spTree>
    <p:extLst>
      <p:ext uri="{BB962C8B-B14F-4D97-AF65-F5344CB8AC3E}">
        <p14:creationId xmlns:p14="http://schemas.microsoft.com/office/powerpoint/2010/main" val="2285171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a:r>
            <a:br>
              <a:rPr lang="en-GB" dirty="0" smtClean="0"/>
            </a:br>
            <a:r>
              <a:rPr lang="en-GB" dirty="0" smtClean="0"/>
              <a:t>task</a:t>
            </a:r>
            <a:endParaRPr lang="en-GB" dirty="0"/>
          </a:p>
        </p:txBody>
      </p:sp>
      <p:sp>
        <p:nvSpPr>
          <p:cNvPr id="3" name="Content Placeholder 2"/>
          <p:cNvSpPr>
            <a:spLocks noGrp="1"/>
          </p:cNvSpPr>
          <p:nvPr>
            <p:ph sz="half" idx="1"/>
          </p:nvPr>
        </p:nvSpPr>
        <p:spPr/>
        <p:txBody>
          <a:bodyPr>
            <a:normAutofit/>
          </a:bodyPr>
          <a:lstStyle/>
          <a:p>
            <a:r>
              <a:rPr lang="en-GB" sz="2000" dirty="0" err="1"/>
              <a:t>Mewn</a:t>
            </a:r>
            <a:r>
              <a:rPr lang="en-GB" sz="2000" dirty="0"/>
              <a:t> </a:t>
            </a:r>
            <a:r>
              <a:rPr lang="en-GB" sz="2000" dirty="0" err="1"/>
              <a:t>grwpiau</a:t>
            </a:r>
            <a:r>
              <a:rPr lang="en-GB" sz="2000" dirty="0"/>
              <a:t>, </a:t>
            </a:r>
            <a:r>
              <a:rPr lang="en-GB" sz="2000" dirty="0" err="1"/>
              <a:t>myfyriwch</a:t>
            </a:r>
            <a:endParaRPr lang="en-GB" sz="2000" dirty="0"/>
          </a:p>
          <a:p>
            <a:pPr lvl="1"/>
            <a:r>
              <a:rPr lang="en-GB" sz="2000" dirty="0"/>
              <a:t>Beth </a:t>
            </a:r>
            <a:r>
              <a:rPr lang="en-GB" sz="2000" dirty="0" err="1"/>
              <a:t>yn</a:t>
            </a:r>
            <a:r>
              <a:rPr lang="en-GB" sz="2000" dirty="0"/>
              <a:t> </a:t>
            </a:r>
            <a:r>
              <a:rPr lang="en-GB" sz="2000" dirty="0" err="1"/>
              <a:t>eich</a:t>
            </a:r>
            <a:r>
              <a:rPr lang="en-GB" sz="2000" dirty="0"/>
              <a:t> barn chi </a:t>
            </a:r>
            <a:r>
              <a:rPr lang="en-GB" sz="2000" dirty="0" err="1"/>
              <a:t>ddylai</a:t>
            </a:r>
            <a:r>
              <a:rPr lang="en-GB" sz="2000" dirty="0"/>
              <a:t> </a:t>
            </a:r>
            <a:r>
              <a:rPr lang="en-GB" sz="2000" dirty="0" err="1"/>
              <a:t>plentyndod</a:t>
            </a:r>
            <a:r>
              <a:rPr lang="en-GB" sz="2000" dirty="0"/>
              <a:t> </a:t>
            </a:r>
            <a:r>
              <a:rPr lang="en-GB" sz="2000" dirty="0" err="1"/>
              <a:t>fod</a:t>
            </a:r>
            <a:r>
              <a:rPr lang="en-GB" sz="2000" dirty="0"/>
              <a:t>?</a:t>
            </a:r>
          </a:p>
          <a:p>
            <a:pPr lvl="1"/>
            <a:r>
              <a:rPr lang="en-GB" sz="2000" dirty="0" err="1"/>
              <a:t>Ym</a:t>
            </a:r>
            <a:r>
              <a:rPr lang="en-GB" sz="2000" dirty="0"/>
              <a:t> </a:t>
            </a:r>
            <a:r>
              <a:rPr lang="en-GB" sz="2000" dirty="0" err="1"/>
              <a:t>mha</a:t>
            </a:r>
            <a:r>
              <a:rPr lang="en-GB" sz="2000" dirty="0"/>
              <a:t> </a:t>
            </a:r>
            <a:r>
              <a:rPr lang="en-GB" sz="2000" dirty="0" err="1"/>
              <a:t>ffyrdd</a:t>
            </a:r>
            <a:r>
              <a:rPr lang="en-GB" sz="2000" dirty="0"/>
              <a:t> </a:t>
            </a:r>
            <a:r>
              <a:rPr lang="en-GB" sz="2000" dirty="0" err="1"/>
              <a:t>ydych</a:t>
            </a:r>
            <a:r>
              <a:rPr lang="en-GB" sz="2000" dirty="0"/>
              <a:t> </a:t>
            </a:r>
            <a:r>
              <a:rPr lang="en-GB" sz="2000" dirty="0" err="1"/>
              <a:t>chi'n</a:t>
            </a:r>
            <a:r>
              <a:rPr lang="en-GB" sz="2000" dirty="0"/>
              <a:t> </a:t>
            </a:r>
            <a:r>
              <a:rPr lang="en-GB" sz="2000" dirty="0" err="1"/>
              <a:t>ymwybodol</a:t>
            </a:r>
            <a:r>
              <a:rPr lang="en-GB" sz="2000" dirty="0"/>
              <a:t> bod </a:t>
            </a:r>
            <a:r>
              <a:rPr lang="en-GB" sz="2000" dirty="0" err="1"/>
              <a:t>plentyndod</a:t>
            </a:r>
            <a:r>
              <a:rPr lang="en-GB" sz="2000" dirty="0"/>
              <a:t> </a:t>
            </a:r>
            <a:r>
              <a:rPr lang="en-GB" sz="2000" dirty="0" err="1"/>
              <a:t>yn</a:t>
            </a:r>
            <a:r>
              <a:rPr lang="en-GB" sz="2000" dirty="0"/>
              <a:t> </a:t>
            </a:r>
            <a:r>
              <a:rPr lang="en-GB" sz="2000" dirty="0" err="1"/>
              <a:t>wahanol</a:t>
            </a:r>
            <a:r>
              <a:rPr lang="en-GB" sz="2000" dirty="0"/>
              <a:t> </a:t>
            </a:r>
            <a:r>
              <a:rPr lang="en-GB" sz="2000" dirty="0" err="1"/>
              <a:t>mewn</a:t>
            </a:r>
            <a:r>
              <a:rPr lang="en-GB" sz="2000" dirty="0"/>
              <a:t> </a:t>
            </a:r>
            <a:r>
              <a:rPr lang="en-GB" sz="2000" dirty="0" err="1"/>
              <a:t>gwledydd</a:t>
            </a:r>
            <a:r>
              <a:rPr lang="en-GB" sz="2000" dirty="0"/>
              <a:t> </a:t>
            </a:r>
            <a:r>
              <a:rPr lang="en-GB" sz="2000" dirty="0" err="1"/>
              <a:t>eraill</a:t>
            </a:r>
            <a:r>
              <a:rPr lang="en-GB" sz="2000" dirty="0"/>
              <a:t>?</a:t>
            </a:r>
          </a:p>
          <a:p>
            <a:pPr lvl="1"/>
            <a:r>
              <a:rPr lang="en-GB" sz="2000" dirty="0" err="1"/>
              <a:t>Sut</a:t>
            </a:r>
            <a:r>
              <a:rPr lang="en-GB" sz="2000" dirty="0"/>
              <a:t> </a:t>
            </a:r>
            <a:r>
              <a:rPr lang="en-GB" sz="2000" dirty="0" err="1"/>
              <a:t>ydym</a:t>
            </a:r>
            <a:r>
              <a:rPr lang="en-GB" sz="2000" dirty="0"/>
              <a:t> </a:t>
            </a:r>
            <a:r>
              <a:rPr lang="en-GB" sz="2000" dirty="0" err="1"/>
              <a:t>ni'n</a:t>
            </a:r>
            <a:r>
              <a:rPr lang="en-GB" sz="2000" dirty="0"/>
              <a:t> </a:t>
            </a:r>
            <a:r>
              <a:rPr lang="en-GB" sz="2000" dirty="0" err="1"/>
              <a:t>paratoi</a:t>
            </a:r>
            <a:r>
              <a:rPr lang="en-GB" sz="2000" dirty="0"/>
              <a:t> plant </a:t>
            </a:r>
            <a:r>
              <a:rPr lang="en-GB" sz="2000" dirty="0" err="1"/>
              <a:t>ar</a:t>
            </a:r>
            <a:r>
              <a:rPr lang="en-GB" sz="2000" dirty="0"/>
              <a:t> </a:t>
            </a:r>
            <a:r>
              <a:rPr lang="en-GB" sz="2000" dirty="0" err="1"/>
              <a:t>gyfer</a:t>
            </a:r>
            <a:r>
              <a:rPr lang="en-GB" sz="2000" dirty="0"/>
              <a:t> </a:t>
            </a:r>
            <a:r>
              <a:rPr lang="en-GB" sz="2000" dirty="0" err="1"/>
              <a:t>byd</a:t>
            </a:r>
            <a:r>
              <a:rPr lang="en-GB" sz="2000" dirty="0"/>
              <a:t> </a:t>
            </a:r>
            <a:r>
              <a:rPr lang="en-GB" sz="2000" dirty="0" err="1" smtClean="0"/>
              <a:t>anhysbys</a:t>
            </a:r>
            <a:r>
              <a:rPr lang="en-GB" sz="2000" dirty="0" smtClean="0"/>
              <a:t> </a:t>
            </a:r>
            <a:r>
              <a:rPr lang="en-GB" sz="2000" dirty="0"/>
              <a:t>y </a:t>
            </a:r>
            <a:r>
              <a:rPr lang="en-GB" sz="2000" dirty="0" err="1"/>
              <a:t>dyfodol</a:t>
            </a:r>
            <a:r>
              <a:rPr lang="en-GB" sz="2000" dirty="0"/>
              <a:t>?</a:t>
            </a:r>
          </a:p>
        </p:txBody>
      </p:sp>
      <p:sp>
        <p:nvSpPr>
          <p:cNvPr id="4" name="Content Placeholder 3"/>
          <p:cNvSpPr>
            <a:spLocks noGrp="1"/>
          </p:cNvSpPr>
          <p:nvPr>
            <p:ph sz="half" idx="2"/>
          </p:nvPr>
        </p:nvSpPr>
        <p:spPr/>
        <p:txBody>
          <a:bodyPr>
            <a:normAutofit/>
          </a:bodyPr>
          <a:lstStyle/>
          <a:p>
            <a:r>
              <a:rPr lang="en-GB" sz="2000" i="1" dirty="0" smtClean="0"/>
              <a:t>In groups reflect on</a:t>
            </a:r>
          </a:p>
          <a:p>
            <a:pPr lvl="1"/>
            <a:r>
              <a:rPr lang="en-GB" sz="2000" i="1" dirty="0" smtClean="0"/>
              <a:t>What do you think childhood should be?</a:t>
            </a:r>
          </a:p>
          <a:p>
            <a:pPr lvl="1"/>
            <a:r>
              <a:rPr lang="en-GB" sz="2000" i="1" dirty="0" smtClean="0"/>
              <a:t>In what ways are you aware that childhood is different in other countries?</a:t>
            </a:r>
          </a:p>
          <a:p>
            <a:pPr lvl="1"/>
            <a:r>
              <a:rPr lang="en-GB" sz="2000" i="1" dirty="0" smtClean="0"/>
              <a:t>How do we prepare children for an unknown future world?</a:t>
            </a:r>
            <a:endParaRPr lang="en-GB" sz="2000" i="1" dirty="0"/>
          </a:p>
        </p:txBody>
      </p:sp>
      <p:pic>
        <p:nvPicPr>
          <p:cNvPr id="7" name="Picture 6"/>
          <p:cNvPicPr>
            <a:picLocks noChangeAspect="1"/>
          </p:cNvPicPr>
          <p:nvPr/>
        </p:nvPicPr>
        <p:blipFill>
          <a:blip r:embed="rId2"/>
          <a:stretch>
            <a:fillRect/>
          </a:stretch>
        </p:blipFill>
        <p:spPr>
          <a:xfrm>
            <a:off x="8765931" y="381000"/>
            <a:ext cx="2649415" cy="1772412"/>
          </a:xfrm>
          <a:prstGeom prst="rect">
            <a:avLst/>
          </a:prstGeom>
        </p:spPr>
      </p:pic>
    </p:spTree>
    <p:extLst>
      <p:ext uri="{BB962C8B-B14F-4D97-AF65-F5344CB8AC3E}">
        <p14:creationId xmlns:p14="http://schemas.microsoft.com/office/powerpoint/2010/main" val="1519443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err="1" smtClean="0"/>
              <a:t>Plentyndod</a:t>
            </a:r>
            <a:r>
              <a:rPr lang="en-GB" dirty="0" smtClean="0"/>
              <a:t> </a:t>
            </a:r>
            <a:br>
              <a:rPr lang="en-GB" dirty="0" smtClean="0"/>
            </a:br>
            <a:r>
              <a:rPr lang="en-GB" dirty="0" smtClean="0"/>
              <a:t>childhood</a:t>
            </a:r>
            <a:endParaRPr lang="en-GB" dirty="0"/>
          </a:p>
        </p:txBody>
      </p:sp>
      <p:sp>
        <p:nvSpPr>
          <p:cNvPr id="3" name="Content Placeholder 2"/>
          <p:cNvSpPr>
            <a:spLocks noGrp="1"/>
          </p:cNvSpPr>
          <p:nvPr>
            <p:ph sz="half" idx="1"/>
          </p:nvPr>
        </p:nvSpPr>
        <p:spPr>
          <a:xfrm>
            <a:off x="1581912" y="2638043"/>
            <a:ext cx="4271771" cy="3964979"/>
          </a:xfrm>
        </p:spPr>
        <p:txBody>
          <a:bodyPr>
            <a:normAutofit fontScale="92500" lnSpcReduction="10000"/>
          </a:bodyPr>
          <a:lstStyle/>
          <a:p>
            <a:r>
              <a:rPr lang="en-GB" dirty="0" err="1"/>
              <a:t>Gwrandewch</a:t>
            </a:r>
            <a:r>
              <a:rPr lang="en-GB" dirty="0"/>
              <a:t> </a:t>
            </a:r>
            <a:r>
              <a:rPr lang="en-GB" dirty="0" err="1"/>
              <a:t>ar</a:t>
            </a:r>
            <a:r>
              <a:rPr lang="en-GB" dirty="0"/>
              <a:t> y 4 </a:t>
            </a:r>
            <a:r>
              <a:rPr lang="en-GB" dirty="0" err="1"/>
              <a:t>disgrifiad</a:t>
            </a:r>
            <a:r>
              <a:rPr lang="en-GB" dirty="0"/>
              <a:t> o </a:t>
            </a:r>
            <a:r>
              <a:rPr lang="en-GB" dirty="0" err="1"/>
              <a:t>blentyndod</a:t>
            </a:r>
            <a:r>
              <a:rPr lang="en-GB" dirty="0"/>
              <a:t> o bob </a:t>
            </a:r>
            <a:r>
              <a:rPr lang="en-GB" dirty="0" err="1"/>
              <a:t>cwr</a:t>
            </a:r>
            <a:r>
              <a:rPr lang="en-GB" dirty="0"/>
              <a:t> </a:t>
            </a:r>
            <a:r>
              <a:rPr lang="en-GB" dirty="0" err="1"/>
              <a:t>o'r</a:t>
            </a:r>
            <a:r>
              <a:rPr lang="en-GB" dirty="0"/>
              <a:t> </a:t>
            </a:r>
            <a:r>
              <a:rPr lang="en-GB" dirty="0" err="1"/>
              <a:t>byd</a:t>
            </a:r>
            <a:endParaRPr lang="en-GB" dirty="0"/>
          </a:p>
          <a:p>
            <a:pPr lvl="1"/>
            <a:r>
              <a:rPr lang="en-GB" dirty="0"/>
              <a:t>Cristina o </a:t>
            </a:r>
            <a:r>
              <a:rPr lang="en-GB" dirty="0" err="1"/>
              <a:t>Fecsico</a:t>
            </a:r>
            <a:endParaRPr lang="en-GB" dirty="0"/>
          </a:p>
          <a:p>
            <a:pPr lvl="1"/>
            <a:r>
              <a:rPr lang="en-GB" dirty="0"/>
              <a:t>Hung o </a:t>
            </a:r>
            <a:r>
              <a:rPr lang="en-GB" dirty="0" err="1"/>
              <a:t>Fietnam</a:t>
            </a:r>
            <a:endParaRPr lang="en-GB" dirty="0"/>
          </a:p>
          <a:p>
            <a:pPr lvl="1"/>
            <a:r>
              <a:rPr lang="en-GB" dirty="0" err="1"/>
              <a:t>Jinjing</a:t>
            </a:r>
            <a:r>
              <a:rPr lang="en-GB" dirty="0"/>
              <a:t> o </a:t>
            </a:r>
            <a:r>
              <a:rPr lang="en-GB" dirty="0" err="1"/>
              <a:t>Tsieina</a:t>
            </a:r>
            <a:endParaRPr lang="en-GB" dirty="0"/>
          </a:p>
          <a:p>
            <a:pPr lvl="1"/>
            <a:r>
              <a:rPr lang="en-GB" dirty="0" err="1"/>
              <a:t>Lindelwa</a:t>
            </a:r>
            <a:r>
              <a:rPr lang="en-GB" dirty="0"/>
              <a:t> o </a:t>
            </a:r>
            <a:r>
              <a:rPr lang="en-GB" dirty="0" err="1"/>
              <a:t>Dde</a:t>
            </a:r>
            <a:r>
              <a:rPr lang="en-GB" dirty="0"/>
              <a:t> </a:t>
            </a:r>
            <a:r>
              <a:rPr lang="en-GB" dirty="0" err="1"/>
              <a:t>Affrica</a:t>
            </a:r>
            <a:r>
              <a:rPr lang="en-GB" dirty="0"/>
              <a:t> (</a:t>
            </a:r>
            <a:r>
              <a:rPr lang="en-GB" dirty="0" err="1"/>
              <a:t>Smidt</a:t>
            </a:r>
            <a:r>
              <a:rPr lang="en-GB" dirty="0"/>
              <a:t>, </a:t>
            </a:r>
            <a:r>
              <a:rPr lang="en-GB" dirty="0" smtClean="0"/>
              <a:t>2013, t. 1)</a:t>
            </a:r>
            <a:endParaRPr lang="en-GB" dirty="0"/>
          </a:p>
          <a:p>
            <a:r>
              <a:rPr lang="en-GB" dirty="0" err="1"/>
              <a:t>Dyma</a:t>
            </a:r>
            <a:r>
              <a:rPr lang="en-GB" dirty="0"/>
              <a:t> </a:t>
            </a:r>
            <a:r>
              <a:rPr lang="en-GB" dirty="0" err="1"/>
              <a:t>realiti</a:t>
            </a:r>
            <a:r>
              <a:rPr lang="en-GB" dirty="0"/>
              <a:t> </a:t>
            </a:r>
            <a:r>
              <a:rPr lang="en-GB" dirty="0" err="1"/>
              <a:t>byw'r</a:t>
            </a:r>
            <a:r>
              <a:rPr lang="en-GB" dirty="0"/>
              <a:t> plant </a:t>
            </a:r>
            <a:r>
              <a:rPr lang="en-GB" dirty="0" err="1"/>
              <a:t>hyn</a:t>
            </a:r>
            <a:endParaRPr lang="en-GB" dirty="0"/>
          </a:p>
          <a:p>
            <a:r>
              <a:rPr lang="en-GB" dirty="0" err="1"/>
              <a:t>Unwaith</a:t>
            </a:r>
            <a:r>
              <a:rPr lang="en-GB" dirty="0"/>
              <a:t> </a:t>
            </a:r>
            <a:r>
              <a:rPr lang="en-GB" dirty="0" err="1"/>
              <a:t>eto</a:t>
            </a:r>
            <a:r>
              <a:rPr lang="en-GB" dirty="0"/>
              <a:t>, </a:t>
            </a:r>
            <a:r>
              <a:rPr lang="en-GB" dirty="0" err="1"/>
              <a:t>ystyriwch</a:t>
            </a:r>
            <a:r>
              <a:rPr lang="en-GB" dirty="0"/>
              <a:t> </a:t>
            </a:r>
            <a:r>
              <a:rPr lang="en-GB" dirty="0" err="1"/>
              <a:t>beth</a:t>
            </a:r>
            <a:r>
              <a:rPr lang="en-GB" dirty="0"/>
              <a:t> </a:t>
            </a:r>
            <a:r>
              <a:rPr lang="en-GB" dirty="0" err="1"/>
              <a:t>ddylai</a:t>
            </a:r>
            <a:r>
              <a:rPr lang="en-GB" dirty="0"/>
              <a:t> </a:t>
            </a:r>
            <a:r>
              <a:rPr lang="en-GB" dirty="0" err="1"/>
              <a:t>plentyndod</a:t>
            </a:r>
            <a:r>
              <a:rPr lang="en-GB" dirty="0"/>
              <a:t> </a:t>
            </a:r>
            <a:r>
              <a:rPr lang="en-GB" dirty="0" err="1" smtClean="0"/>
              <a:t>fod</a:t>
            </a:r>
            <a:endParaRPr lang="en-GB" dirty="0"/>
          </a:p>
          <a:p>
            <a:r>
              <a:rPr lang="en-GB" dirty="0" err="1"/>
              <a:t>Ym</a:t>
            </a:r>
            <a:r>
              <a:rPr lang="en-GB" dirty="0"/>
              <a:t> </a:t>
            </a:r>
            <a:r>
              <a:rPr lang="en-GB" dirty="0" err="1"/>
              <a:t>mha</a:t>
            </a:r>
            <a:r>
              <a:rPr lang="en-GB" dirty="0"/>
              <a:t> </a:t>
            </a:r>
            <a:r>
              <a:rPr lang="en-GB" dirty="0" err="1"/>
              <a:t>ffyrdd</a:t>
            </a:r>
            <a:r>
              <a:rPr lang="en-GB" dirty="0"/>
              <a:t> y </a:t>
            </a:r>
            <a:r>
              <a:rPr lang="en-GB" dirty="0" err="1"/>
              <a:t>mae</a:t>
            </a:r>
            <a:r>
              <a:rPr lang="en-GB" dirty="0"/>
              <a:t> </a:t>
            </a:r>
            <a:r>
              <a:rPr lang="en-GB" dirty="0" err="1"/>
              <a:t>tlodi</a:t>
            </a:r>
            <a:r>
              <a:rPr lang="en-GB" dirty="0"/>
              <a:t> a </a:t>
            </a:r>
            <a:r>
              <a:rPr lang="en-GB" dirty="0" err="1"/>
              <a:t>hawliau</a:t>
            </a:r>
            <a:r>
              <a:rPr lang="en-GB" dirty="0"/>
              <a:t> </a:t>
            </a:r>
            <a:r>
              <a:rPr lang="en-GB" dirty="0" err="1"/>
              <a:t>yn</a:t>
            </a:r>
            <a:r>
              <a:rPr lang="en-GB" dirty="0"/>
              <a:t> </a:t>
            </a:r>
            <a:r>
              <a:rPr lang="en-GB" dirty="0" err="1"/>
              <a:t>effeithio</a:t>
            </a:r>
            <a:r>
              <a:rPr lang="en-GB" dirty="0"/>
              <a:t> </a:t>
            </a:r>
            <a:r>
              <a:rPr lang="en-GB" dirty="0" err="1"/>
              <a:t>ar</a:t>
            </a:r>
            <a:r>
              <a:rPr lang="en-GB" dirty="0"/>
              <a:t> y </a:t>
            </a:r>
            <a:r>
              <a:rPr lang="en-GB" dirty="0" err="1"/>
              <a:t>ffyrdd</a:t>
            </a:r>
            <a:r>
              <a:rPr lang="en-GB" dirty="0"/>
              <a:t> </a:t>
            </a:r>
            <a:r>
              <a:rPr lang="en-GB" dirty="0" err="1"/>
              <a:t>yr</a:t>
            </a:r>
            <a:r>
              <a:rPr lang="en-GB" dirty="0"/>
              <a:t> </a:t>
            </a:r>
            <a:r>
              <a:rPr lang="en-GB" dirty="0" err="1"/>
              <a:t>ydych</a:t>
            </a:r>
            <a:r>
              <a:rPr lang="en-GB" dirty="0"/>
              <a:t> </a:t>
            </a:r>
            <a:r>
              <a:rPr lang="en-GB" dirty="0" err="1"/>
              <a:t>chi'n</a:t>
            </a:r>
            <a:r>
              <a:rPr lang="en-GB" dirty="0"/>
              <a:t> </a:t>
            </a:r>
            <a:r>
              <a:rPr lang="en-GB" dirty="0" err="1"/>
              <a:t>meddwl</a:t>
            </a:r>
            <a:r>
              <a:rPr lang="en-GB" dirty="0"/>
              <a:t> bod plant </a:t>
            </a:r>
            <a:r>
              <a:rPr lang="en-GB" dirty="0" err="1"/>
              <a:t>yn</a:t>
            </a:r>
            <a:r>
              <a:rPr lang="en-GB" dirty="0"/>
              <a:t> </a:t>
            </a:r>
            <a:r>
              <a:rPr lang="en-GB" dirty="0" err="1"/>
              <a:t>datblygu</a:t>
            </a:r>
            <a:r>
              <a:rPr lang="en-GB" dirty="0"/>
              <a:t> ac </a:t>
            </a:r>
            <a:r>
              <a:rPr lang="en-GB" dirty="0" err="1"/>
              <a:t>yn</a:t>
            </a:r>
            <a:r>
              <a:rPr lang="en-GB" dirty="0"/>
              <a:t> </a:t>
            </a:r>
            <a:r>
              <a:rPr lang="en-GB" dirty="0" err="1"/>
              <a:t>dysgu</a:t>
            </a:r>
            <a:r>
              <a:rPr lang="en-GB" dirty="0"/>
              <a:t>?</a:t>
            </a:r>
          </a:p>
        </p:txBody>
      </p:sp>
      <p:sp>
        <p:nvSpPr>
          <p:cNvPr id="4" name="Content Placeholder 3"/>
          <p:cNvSpPr>
            <a:spLocks noGrp="1"/>
          </p:cNvSpPr>
          <p:nvPr>
            <p:ph sz="half" idx="2"/>
          </p:nvPr>
        </p:nvSpPr>
        <p:spPr>
          <a:xfrm>
            <a:off x="6338315" y="2638043"/>
            <a:ext cx="4270247" cy="3789133"/>
          </a:xfrm>
        </p:spPr>
        <p:txBody>
          <a:bodyPr>
            <a:normAutofit fontScale="92500" lnSpcReduction="10000"/>
          </a:bodyPr>
          <a:lstStyle/>
          <a:p>
            <a:r>
              <a:rPr lang="en-GB" i="1" dirty="0" smtClean="0"/>
              <a:t>Listen to the 4 descriptions of childhood from around the world </a:t>
            </a:r>
          </a:p>
          <a:p>
            <a:pPr lvl="1"/>
            <a:r>
              <a:rPr lang="en-GB" i="1" dirty="0" smtClean="0"/>
              <a:t>Cristina from Mexico</a:t>
            </a:r>
          </a:p>
          <a:p>
            <a:pPr lvl="1"/>
            <a:r>
              <a:rPr lang="en-GB" i="1" dirty="0" smtClean="0"/>
              <a:t>Hung from Vietnam</a:t>
            </a:r>
          </a:p>
          <a:p>
            <a:pPr lvl="1"/>
            <a:r>
              <a:rPr lang="en-GB" i="1" dirty="0" err="1" smtClean="0"/>
              <a:t>Jinjing</a:t>
            </a:r>
            <a:r>
              <a:rPr lang="en-GB" i="1" dirty="0" smtClean="0"/>
              <a:t> from China</a:t>
            </a:r>
          </a:p>
          <a:p>
            <a:pPr lvl="1"/>
            <a:r>
              <a:rPr lang="en-GB" i="1" dirty="0" err="1" smtClean="0"/>
              <a:t>Lindelwa</a:t>
            </a:r>
            <a:r>
              <a:rPr lang="en-GB" i="1" dirty="0" smtClean="0"/>
              <a:t> from South Africa ( </a:t>
            </a:r>
            <a:r>
              <a:rPr lang="en-GB" i="1" dirty="0" err="1" smtClean="0"/>
              <a:t>Smidt</a:t>
            </a:r>
            <a:r>
              <a:rPr lang="en-GB" i="1" dirty="0" smtClean="0"/>
              <a:t>, 2013, p.1)</a:t>
            </a:r>
          </a:p>
          <a:p>
            <a:r>
              <a:rPr lang="en-GB" i="1" dirty="0" smtClean="0"/>
              <a:t>These are the lived realities of these children </a:t>
            </a:r>
          </a:p>
          <a:p>
            <a:r>
              <a:rPr lang="en-GB" i="1" dirty="0" smtClean="0"/>
              <a:t>Again, reflect on what you think childhood should be</a:t>
            </a:r>
          </a:p>
          <a:p>
            <a:r>
              <a:rPr lang="en-GB" i="1" dirty="0" smtClean="0"/>
              <a:t>In what ways do poverty and rights affect the ways in which you think children develop and learn? </a:t>
            </a:r>
          </a:p>
          <a:p>
            <a:endParaRPr lang="en-GB" dirty="0"/>
          </a:p>
        </p:txBody>
      </p:sp>
      <p:pic>
        <p:nvPicPr>
          <p:cNvPr id="7" name="Picture 6"/>
          <p:cNvPicPr>
            <a:picLocks noChangeAspect="1"/>
          </p:cNvPicPr>
          <p:nvPr/>
        </p:nvPicPr>
        <p:blipFill>
          <a:blip r:embed="rId2"/>
          <a:stretch>
            <a:fillRect/>
          </a:stretch>
        </p:blipFill>
        <p:spPr>
          <a:xfrm>
            <a:off x="9318219" y="421998"/>
            <a:ext cx="2365453" cy="1731414"/>
          </a:xfrm>
          <a:prstGeom prst="rect">
            <a:avLst/>
          </a:prstGeom>
        </p:spPr>
      </p:pic>
    </p:spTree>
    <p:extLst>
      <p:ext uri="{BB962C8B-B14F-4D97-AF65-F5344CB8AC3E}">
        <p14:creationId xmlns:p14="http://schemas.microsoft.com/office/powerpoint/2010/main" val="2950619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dirty="0" err="1"/>
              <a:t>yw</a:t>
            </a:r>
            <a:r>
              <a:rPr lang="en-GB" dirty="0"/>
              <a:t> </a:t>
            </a:r>
            <a:r>
              <a:rPr lang="en-GB" dirty="0" err="1"/>
              <a:t>pwrpas</a:t>
            </a:r>
            <a:r>
              <a:rPr lang="en-GB" dirty="0"/>
              <a:t> </a:t>
            </a:r>
            <a:r>
              <a:rPr lang="en-GB" dirty="0" err="1"/>
              <a:t>Addysg</a:t>
            </a:r>
            <a:r>
              <a:rPr lang="en-GB" dirty="0"/>
              <a:t>?</a:t>
            </a:r>
            <a:br>
              <a:rPr lang="en-GB" dirty="0"/>
            </a:br>
            <a:r>
              <a:rPr lang="en-GB" dirty="0"/>
              <a:t>What is the purpose of Education?</a:t>
            </a:r>
          </a:p>
        </p:txBody>
      </p:sp>
      <p:sp>
        <p:nvSpPr>
          <p:cNvPr id="3" name="Content Placeholder 2"/>
          <p:cNvSpPr>
            <a:spLocks noGrp="1"/>
          </p:cNvSpPr>
          <p:nvPr>
            <p:ph sz="half" idx="1"/>
          </p:nvPr>
        </p:nvSpPr>
        <p:spPr/>
        <p:txBody>
          <a:bodyPr>
            <a:normAutofit/>
          </a:bodyPr>
          <a:lstStyle/>
          <a:p>
            <a:r>
              <a:rPr lang="en-GB" dirty="0"/>
              <a:t>Mae </a:t>
            </a:r>
            <a:r>
              <a:rPr lang="en-GB" dirty="0" err="1"/>
              <a:t>plentyndod</a:t>
            </a:r>
            <a:r>
              <a:rPr lang="en-GB" dirty="0"/>
              <a:t> </a:t>
            </a:r>
            <a:r>
              <a:rPr lang="en-GB" dirty="0" err="1"/>
              <a:t>yn</a:t>
            </a:r>
            <a:r>
              <a:rPr lang="en-GB" dirty="0"/>
              <a:t> </a:t>
            </a:r>
            <a:r>
              <a:rPr lang="en-GB" dirty="0" err="1"/>
              <a:t>amser</a:t>
            </a:r>
            <a:r>
              <a:rPr lang="en-GB" dirty="0"/>
              <a:t> </a:t>
            </a:r>
            <a:r>
              <a:rPr lang="en-GB" dirty="0" err="1"/>
              <a:t>i</a:t>
            </a:r>
            <a:r>
              <a:rPr lang="en-GB" dirty="0"/>
              <a:t> </a:t>
            </a:r>
            <a:r>
              <a:rPr lang="en-GB" dirty="0" err="1"/>
              <a:t>annog</a:t>
            </a:r>
            <a:r>
              <a:rPr lang="en-GB" dirty="0"/>
              <a:t> </a:t>
            </a:r>
            <a:r>
              <a:rPr lang="en-GB" dirty="0" err="1"/>
              <a:t>datblygiad</a:t>
            </a:r>
            <a:r>
              <a:rPr lang="en-GB" dirty="0"/>
              <a:t> </a:t>
            </a:r>
            <a:r>
              <a:rPr lang="en-GB" dirty="0" err="1"/>
              <a:t>emosiynol</a:t>
            </a:r>
            <a:r>
              <a:rPr lang="en-GB" dirty="0"/>
              <a:t>, </a:t>
            </a:r>
            <a:r>
              <a:rPr lang="en-GB" dirty="0" err="1"/>
              <a:t>cymdeithasol</a:t>
            </a:r>
            <a:r>
              <a:rPr lang="en-GB" dirty="0"/>
              <a:t>, </a:t>
            </a:r>
            <a:r>
              <a:rPr lang="en-GB" dirty="0" err="1"/>
              <a:t>corfforol</a:t>
            </a:r>
            <a:r>
              <a:rPr lang="en-GB" dirty="0"/>
              <a:t> ac </a:t>
            </a:r>
            <a:r>
              <a:rPr lang="en-GB" dirty="0" err="1"/>
              <a:t>academaidd</a:t>
            </a:r>
            <a:endParaRPr lang="en-GB" dirty="0"/>
          </a:p>
          <a:p>
            <a:r>
              <a:rPr lang="en-GB" dirty="0"/>
              <a:t>Ac </a:t>
            </a:r>
            <a:r>
              <a:rPr lang="en-GB" dirty="0" err="1"/>
              <a:t>yna</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yr</a:t>
            </a:r>
            <a:r>
              <a:rPr lang="en-GB" dirty="0"/>
              <a:t> </a:t>
            </a:r>
            <a:r>
              <a:rPr lang="en-GB" dirty="0" err="1"/>
              <a:t>hyn</a:t>
            </a:r>
            <a:r>
              <a:rPr lang="en-GB" dirty="0"/>
              <a:t> y </a:t>
            </a:r>
            <a:r>
              <a:rPr lang="en-GB" dirty="0" err="1"/>
              <a:t>mae</a:t>
            </a:r>
            <a:r>
              <a:rPr lang="en-GB" dirty="0"/>
              <a:t> </a:t>
            </a:r>
            <a:r>
              <a:rPr lang="en-GB" dirty="0" err="1"/>
              <a:t>cymdeithas</a:t>
            </a:r>
            <a:r>
              <a:rPr lang="en-GB" dirty="0"/>
              <a:t> </a:t>
            </a:r>
            <a:r>
              <a:rPr lang="en-GB" dirty="0" err="1"/>
              <a:t>yn</a:t>
            </a:r>
            <a:r>
              <a:rPr lang="en-GB" dirty="0"/>
              <a:t> </a:t>
            </a:r>
            <a:r>
              <a:rPr lang="en-GB" dirty="0" err="1"/>
              <a:t>ei</a:t>
            </a:r>
            <a:r>
              <a:rPr lang="en-GB" dirty="0"/>
              <a:t> </a:t>
            </a:r>
            <a:r>
              <a:rPr lang="en-GB" dirty="0" err="1"/>
              <a:t>feddwl</a:t>
            </a:r>
            <a:r>
              <a:rPr lang="en-GB" dirty="0"/>
              <a:t> </a:t>
            </a:r>
            <a:r>
              <a:rPr lang="en-GB" dirty="0" err="1" smtClean="0"/>
              <a:t>yw</a:t>
            </a:r>
            <a:r>
              <a:rPr lang="en-GB" dirty="0" smtClean="0"/>
              <a:t> </a:t>
            </a:r>
            <a:r>
              <a:rPr lang="en-GB" dirty="0" err="1" smtClean="0"/>
              <a:t>plentyndod</a:t>
            </a:r>
            <a:r>
              <a:rPr lang="en-GB" dirty="0" smtClean="0"/>
              <a:t>, </a:t>
            </a:r>
            <a:r>
              <a:rPr lang="en-GB" dirty="0" err="1" smtClean="0"/>
              <a:t>bydd</a:t>
            </a:r>
            <a:r>
              <a:rPr lang="en-GB" dirty="0" smtClean="0"/>
              <a:t> </a:t>
            </a:r>
            <a:r>
              <a:rPr lang="en-GB" dirty="0" err="1" smtClean="0"/>
              <a:t>hyn</a:t>
            </a:r>
            <a:r>
              <a:rPr lang="en-GB" dirty="0"/>
              <a:t> </a:t>
            </a:r>
            <a:r>
              <a:rPr lang="en-GB" dirty="0" err="1" smtClean="0"/>
              <a:t>yn</a:t>
            </a:r>
            <a:r>
              <a:rPr lang="en-GB" dirty="0" smtClean="0"/>
              <a:t> </a:t>
            </a:r>
            <a:r>
              <a:rPr lang="en-GB" dirty="0" err="1"/>
              <a:t>penderfynu</a:t>
            </a:r>
            <a:r>
              <a:rPr lang="en-GB" dirty="0"/>
              <a:t> </a:t>
            </a:r>
            <a:r>
              <a:rPr lang="en-GB" dirty="0" err="1"/>
              <a:t>beth</a:t>
            </a:r>
            <a:r>
              <a:rPr lang="en-GB" dirty="0"/>
              <a:t> a </a:t>
            </a:r>
            <a:r>
              <a:rPr lang="en-GB" dirty="0" err="1"/>
              <a:t>gynigir</a:t>
            </a:r>
            <a:r>
              <a:rPr lang="en-GB" dirty="0"/>
              <a:t> </a:t>
            </a:r>
            <a:r>
              <a:rPr lang="en-GB" dirty="0" err="1"/>
              <a:t>i</a:t>
            </a:r>
            <a:r>
              <a:rPr lang="en-GB" dirty="0"/>
              <a:t> </a:t>
            </a:r>
            <a:r>
              <a:rPr lang="en-GB" dirty="0" err="1"/>
              <a:t>blant</a:t>
            </a:r>
            <a:r>
              <a:rPr lang="en-GB" dirty="0"/>
              <a:t> o ran </a:t>
            </a:r>
            <a:r>
              <a:rPr lang="en-GB" dirty="0" err="1"/>
              <a:t>e.e</a:t>
            </a:r>
            <a:r>
              <a:rPr lang="en-GB" dirty="0"/>
              <a:t>. </a:t>
            </a:r>
            <a:r>
              <a:rPr lang="en-GB" dirty="0" err="1"/>
              <a:t>addysg</a:t>
            </a:r>
            <a:endParaRPr lang="en-GB" dirty="0"/>
          </a:p>
          <a:p>
            <a:r>
              <a:rPr lang="en-GB" dirty="0" err="1"/>
              <a:t>Mae'r</a:t>
            </a:r>
            <a:r>
              <a:rPr lang="en-GB" dirty="0"/>
              <a:t> </a:t>
            </a:r>
            <a:r>
              <a:rPr lang="en-GB" dirty="0" err="1"/>
              <a:t>ffordd</a:t>
            </a:r>
            <a:r>
              <a:rPr lang="en-GB" dirty="0"/>
              <a:t> y </a:t>
            </a:r>
            <a:r>
              <a:rPr lang="en-GB" dirty="0" err="1"/>
              <a:t>cyflawnir</a:t>
            </a:r>
            <a:r>
              <a:rPr lang="en-GB" dirty="0"/>
              <a:t> </a:t>
            </a:r>
            <a:r>
              <a:rPr lang="en-GB" dirty="0" err="1"/>
              <a:t>hyn</a:t>
            </a:r>
            <a:r>
              <a:rPr lang="en-GB" dirty="0"/>
              <a:t> </a:t>
            </a:r>
            <a:r>
              <a:rPr lang="en-GB" dirty="0" err="1"/>
              <a:t>yn</a:t>
            </a:r>
            <a:r>
              <a:rPr lang="en-GB" dirty="0"/>
              <a:t> </a:t>
            </a:r>
            <a:r>
              <a:rPr lang="en-GB" dirty="0" err="1"/>
              <a:t>wahanol</a:t>
            </a:r>
            <a:r>
              <a:rPr lang="en-GB" dirty="0"/>
              <a:t> </a:t>
            </a:r>
            <a:r>
              <a:rPr lang="en-GB" dirty="0" err="1"/>
              <a:t>mewn</a:t>
            </a:r>
            <a:r>
              <a:rPr lang="en-GB" dirty="0"/>
              <a:t> </a:t>
            </a:r>
            <a:r>
              <a:rPr lang="en-GB" dirty="0" err="1"/>
              <a:t>gwahanol</a:t>
            </a:r>
            <a:r>
              <a:rPr lang="en-GB" dirty="0"/>
              <a:t> </a:t>
            </a:r>
            <a:r>
              <a:rPr lang="en-GB" dirty="0" err="1" smtClean="0"/>
              <a:t>wledydd</a:t>
            </a:r>
            <a:endParaRPr lang="en-GB" dirty="0"/>
          </a:p>
        </p:txBody>
      </p:sp>
      <p:sp>
        <p:nvSpPr>
          <p:cNvPr id="4" name="Content Placeholder 3"/>
          <p:cNvSpPr>
            <a:spLocks noGrp="1"/>
          </p:cNvSpPr>
          <p:nvPr>
            <p:ph sz="half" idx="2"/>
          </p:nvPr>
        </p:nvSpPr>
        <p:spPr/>
        <p:txBody>
          <a:bodyPr>
            <a:normAutofit/>
          </a:bodyPr>
          <a:lstStyle/>
          <a:p>
            <a:r>
              <a:rPr lang="en-GB" i="1" dirty="0"/>
              <a:t>Childhood is a time to encourage emotional, social, physical and academic development</a:t>
            </a:r>
          </a:p>
          <a:p>
            <a:r>
              <a:rPr lang="en-GB" i="1" dirty="0" smtClean="0"/>
              <a:t>And then, depending on what society think childhood is will determine what is offered to children in terms of e.g. education</a:t>
            </a:r>
          </a:p>
          <a:p>
            <a:r>
              <a:rPr lang="en-GB" i="1" dirty="0" smtClean="0"/>
              <a:t>How this is achieved is different in different nations</a:t>
            </a:r>
          </a:p>
          <a:p>
            <a:r>
              <a:rPr lang="en-GB" i="1" dirty="0"/>
              <a:t>Brown (2014)</a:t>
            </a:r>
          </a:p>
          <a:p>
            <a:endParaRPr lang="en-GB" dirty="0"/>
          </a:p>
        </p:txBody>
      </p:sp>
      <p:pic>
        <p:nvPicPr>
          <p:cNvPr id="7" name="Picture 6"/>
          <p:cNvPicPr>
            <a:picLocks noChangeAspect="1"/>
          </p:cNvPicPr>
          <p:nvPr/>
        </p:nvPicPr>
        <p:blipFill>
          <a:blip r:embed="rId2"/>
          <a:stretch>
            <a:fillRect/>
          </a:stretch>
        </p:blipFill>
        <p:spPr>
          <a:xfrm>
            <a:off x="9740250" y="421998"/>
            <a:ext cx="2365453" cy="1731414"/>
          </a:xfrm>
          <a:prstGeom prst="rect">
            <a:avLst/>
          </a:prstGeom>
        </p:spPr>
      </p:pic>
    </p:spTree>
    <p:extLst>
      <p:ext uri="{BB962C8B-B14F-4D97-AF65-F5344CB8AC3E}">
        <p14:creationId xmlns:p14="http://schemas.microsoft.com/office/powerpoint/2010/main" val="6324987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 </a:t>
            </a:r>
            <a:r>
              <a:rPr lang="en-GB" dirty="0" err="1" smtClean="0"/>
              <a:t>Ffindir</a:t>
            </a:r>
            <a:r>
              <a:rPr lang="en-GB" dirty="0" smtClean="0"/>
              <a:t/>
            </a:r>
            <a:br>
              <a:rPr lang="en-GB" dirty="0" smtClean="0"/>
            </a:br>
            <a:r>
              <a:rPr lang="en-GB" dirty="0" err="1" smtClean="0"/>
              <a:t>finland</a:t>
            </a:r>
            <a:endParaRPr lang="en-GB" dirty="0"/>
          </a:p>
        </p:txBody>
      </p:sp>
      <p:sp>
        <p:nvSpPr>
          <p:cNvPr id="3" name="Content Placeholder 2"/>
          <p:cNvSpPr>
            <a:spLocks noGrp="1"/>
          </p:cNvSpPr>
          <p:nvPr>
            <p:ph sz="half" idx="1"/>
          </p:nvPr>
        </p:nvSpPr>
        <p:spPr>
          <a:xfrm>
            <a:off x="1581912" y="2638043"/>
            <a:ext cx="4271771" cy="3666041"/>
          </a:xfrm>
        </p:spPr>
        <p:txBody>
          <a:bodyPr>
            <a:noAutofit/>
          </a:bodyPr>
          <a:lstStyle/>
          <a:p>
            <a:r>
              <a:rPr lang="en-GB" dirty="0"/>
              <a:t>Mae plant </a:t>
            </a:r>
            <a:r>
              <a:rPr lang="en-GB" dirty="0" err="1"/>
              <a:t>yn</a:t>
            </a:r>
            <a:r>
              <a:rPr lang="en-GB" dirty="0"/>
              <a:t> </a:t>
            </a:r>
            <a:r>
              <a:rPr lang="en-GB" dirty="0" err="1"/>
              <a:t>dechrau</a:t>
            </a:r>
            <a:r>
              <a:rPr lang="en-GB" dirty="0"/>
              <a:t> </a:t>
            </a:r>
            <a:r>
              <a:rPr lang="en-GB" dirty="0" err="1"/>
              <a:t>yn</a:t>
            </a:r>
            <a:r>
              <a:rPr lang="en-GB" dirty="0"/>
              <a:t> </a:t>
            </a:r>
            <a:r>
              <a:rPr lang="en-GB" dirty="0" err="1"/>
              <a:t>yr</a:t>
            </a:r>
            <a:r>
              <a:rPr lang="en-GB" dirty="0"/>
              <a:t> </a:t>
            </a:r>
            <a:r>
              <a:rPr lang="en-GB" dirty="0" err="1"/>
              <a:t>ysgol</a:t>
            </a:r>
            <a:r>
              <a:rPr lang="en-GB" dirty="0"/>
              <a:t> </a:t>
            </a:r>
            <a:r>
              <a:rPr lang="en-GB" dirty="0" err="1"/>
              <a:t>yn</a:t>
            </a:r>
            <a:r>
              <a:rPr lang="en-GB" dirty="0"/>
              <a:t> 7 </a:t>
            </a:r>
            <a:r>
              <a:rPr lang="en-GB" dirty="0" err="1"/>
              <a:t>oed</a:t>
            </a:r>
            <a:endParaRPr lang="en-GB" dirty="0"/>
          </a:p>
          <a:p>
            <a:r>
              <a:rPr lang="en-GB" dirty="0" err="1"/>
              <a:t>Maent</a:t>
            </a:r>
            <a:r>
              <a:rPr lang="en-GB" dirty="0"/>
              <a:t> </a:t>
            </a:r>
            <a:r>
              <a:rPr lang="en-GB" dirty="0" err="1"/>
              <a:t>yn</a:t>
            </a:r>
            <a:r>
              <a:rPr lang="en-GB" dirty="0"/>
              <a:t> </a:t>
            </a:r>
            <a:r>
              <a:rPr lang="en-GB" dirty="0" err="1"/>
              <a:t>meistroli</a:t>
            </a:r>
            <a:r>
              <a:rPr lang="en-GB" dirty="0"/>
              <a:t> </a:t>
            </a:r>
            <a:r>
              <a:rPr lang="en-GB" dirty="0" err="1"/>
              <a:t>sawl</a:t>
            </a:r>
            <a:r>
              <a:rPr lang="en-GB" dirty="0"/>
              <a:t> </a:t>
            </a:r>
            <a:r>
              <a:rPr lang="en-GB" dirty="0" err="1"/>
              <a:t>iaith</a:t>
            </a:r>
            <a:endParaRPr lang="en-GB" dirty="0"/>
          </a:p>
          <a:p>
            <a:r>
              <a:rPr lang="en-GB" dirty="0" err="1" smtClean="0"/>
              <a:t>Ceir</a:t>
            </a:r>
            <a:r>
              <a:rPr lang="en-GB" dirty="0" smtClean="0"/>
              <a:t> </a:t>
            </a:r>
            <a:r>
              <a:rPr lang="en-GB" dirty="0" err="1"/>
              <a:t>p</a:t>
            </a:r>
            <a:r>
              <a:rPr lang="en-GB" dirty="0" err="1" smtClean="0"/>
              <a:t>wyslais</a:t>
            </a:r>
            <a:r>
              <a:rPr lang="en-GB" dirty="0" smtClean="0"/>
              <a:t> </a:t>
            </a:r>
            <a:r>
              <a:rPr lang="en-GB" dirty="0" err="1"/>
              <a:t>cryf</a:t>
            </a:r>
            <a:r>
              <a:rPr lang="en-GB" dirty="0"/>
              <a:t> </a:t>
            </a:r>
            <a:r>
              <a:rPr lang="en-GB" dirty="0" err="1"/>
              <a:t>ar</a:t>
            </a:r>
            <a:r>
              <a:rPr lang="en-GB" dirty="0"/>
              <a:t> </a:t>
            </a:r>
            <a:r>
              <a:rPr lang="en-GB" dirty="0" err="1"/>
              <a:t>feithrin</a:t>
            </a:r>
            <a:r>
              <a:rPr lang="en-GB" dirty="0"/>
              <a:t> a </a:t>
            </a:r>
            <a:r>
              <a:rPr lang="en-GB" dirty="0" err="1"/>
              <a:t>chefnogi</a:t>
            </a:r>
            <a:r>
              <a:rPr lang="en-GB" dirty="0"/>
              <a:t> </a:t>
            </a:r>
            <a:r>
              <a:rPr lang="en-GB" dirty="0" err="1"/>
              <a:t>rhieni</a:t>
            </a:r>
            <a:endParaRPr lang="en-GB" dirty="0"/>
          </a:p>
          <a:p>
            <a:r>
              <a:rPr lang="en-GB" dirty="0"/>
              <a:t>Mae </a:t>
            </a:r>
            <a:r>
              <a:rPr lang="en-GB" dirty="0" err="1"/>
              <a:t>athrawon</a:t>
            </a:r>
            <a:r>
              <a:rPr lang="en-GB" dirty="0"/>
              <a:t> </a:t>
            </a:r>
            <a:r>
              <a:rPr lang="en-GB" dirty="0" err="1"/>
              <a:t>yn</a:t>
            </a:r>
            <a:r>
              <a:rPr lang="en-GB" dirty="0"/>
              <a:t> </a:t>
            </a:r>
            <a:r>
              <a:rPr lang="en-GB" dirty="0" err="1"/>
              <a:t>gyfarwydd</a:t>
            </a:r>
            <a:r>
              <a:rPr lang="en-GB" dirty="0"/>
              <a:t> â </a:t>
            </a:r>
            <a:r>
              <a:rPr lang="en-GB" dirty="0" err="1"/>
              <a:t>damcaniaethau</a:t>
            </a:r>
            <a:r>
              <a:rPr lang="en-GB" dirty="0"/>
              <a:t> Piaget, Dewey a Vygotsky</a:t>
            </a:r>
          </a:p>
          <a:p>
            <a:r>
              <a:rPr lang="en-GB" dirty="0"/>
              <a:t>‘Finland has vastly improved in reading, math and science literacy over the past decade… because its teachers are trusted to do whatever it takes to turn young lives around’ Hancock (</a:t>
            </a:r>
            <a:r>
              <a:rPr lang="en-GB" dirty="0" smtClean="0"/>
              <a:t>2011, p.62)</a:t>
            </a:r>
            <a:endParaRPr lang="en-GB" dirty="0"/>
          </a:p>
          <a:p>
            <a:endParaRPr lang="en-GB" dirty="0"/>
          </a:p>
        </p:txBody>
      </p:sp>
      <p:sp>
        <p:nvSpPr>
          <p:cNvPr id="4" name="Content Placeholder 3"/>
          <p:cNvSpPr>
            <a:spLocks noGrp="1"/>
          </p:cNvSpPr>
          <p:nvPr>
            <p:ph sz="half" idx="2"/>
          </p:nvPr>
        </p:nvSpPr>
        <p:spPr>
          <a:xfrm>
            <a:off x="6338315" y="2638043"/>
            <a:ext cx="4270247" cy="3903433"/>
          </a:xfrm>
        </p:spPr>
        <p:txBody>
          <a:bodyPr>
            <a:normAutofit fontScale="92500" lnSpcReduction="20000"/>
          </a:bodyPr>
          <a:lstStyle/>
          <a:p>
            <a:r>
              <a:rPr lang="en-GB" sz="2100" i="1" dirty="0" smtClean="0"/>
              <a:t>Children start school at 7 years old</a:t>
            </a:r>
          </a:p>
          <a:p>
            <a:r>
              <a:rPr lang="en-GB" sz="2100" i="1" dirty="0" smtClean="0"/>
              <a:t>They master several languages</a:t>
            </a:r>
          </a:p>
          <a:p>
            <a:r>
              <a:rPr lang="en-GB" sz="2100" i="1" dirty="0" smtClean="0"/>
              <a:t>A strong emphasis on nurturing and supporting parents</a:t>
            </a:r>
          </a:p>
          <a:p>
            <a:r>
              <a:rPr lang="en-GB" sz="2100" i="1" dirty="0" smtClean="0"/>
              <a:t>Teachers are familiar with the theories of Piaget, Dewey &amp; Vygotsky ( Brown &amp; White 2014)</a:t>
            </a:r>
          </a:p>
          <a:p>
            <a:r>
              <a:rPr lang="en-GB" sz="2100" i="1" dirty="0" smtClean="0"/>
              <a:t>‘Finland has vastly improved in reading, math and science literacy over the past decade… because its teachers are trusted to do whatever it takes to turn young lives around’ Hancock (2011, p.62)</a:t>
            </a:r>
          </a:p>
          <a:p>
            <a:r>
              <a:rPr lang="en-GB" sz="2100" dirty="0">
                <a:hlinkClick r:id="rId2"/>
              </a:rPr>
              <a:t>Finland</a:t>
            </a:r>
            <a:endParaRPr lang="en-GB" sz="2100" dirty="0"/>
          </a:p>
          <a:p>
            <a:endParaRPr lang="en-GB" dirty="0"/>
          </a:p>
        </p:txBody>
      </p:sp>
      <p:pic>
        <p:nvPicPr>
          <p:cNvPr id="7" name="Picture 6"/>
          <p:cNvPicPr>
            <a:picLocks noChangeAspect="1"/>
          </p:cNvPicPr>
          <p:nvPr/>
        </p:nvPicPr>
        <p:blipFill>
          <a:blip r:embed="rId3"/>
          <a:stretch>
            <a:fillRect/>
          </a:stretch>
        </p:blipFill>
        <p:spPr>
          <a:xfrm>
            <a:off x="8262117" y="559073"/>
            <a:ext cx="3397494" cy="1594339"/>
          </a:xfrm>
          <a:prstGeom prst="rect">
            <a:avLst/>
          </a:prstGeom>
        </p:spPr>
      </p:pic>
    </p:spTree>
    <p:extLst>
      <p:ext uri="{BB962C8B-B14F-4D97-AF65-F5344CB8AC3E}">
        <p14:creationId xmlns:p14="http://schemas.microsoft.com/office/powerpoint/2010/main" val="41195033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TASG</a:t>
            </a:r>
            <a:br>
              <a:rPr lang="en-GB" dirty="0" smtClean="0"/>
            </a:br>
            <a:r>
              <a:rPr lang="en-GB" dirty="0" smtClean="0"/>
              <a:t>TASK</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a:t>Mae'r</a:t>
            </a:r>
            <a:r>
              <a:rPr lang="en-GB" dirty="0"/>
              <a:t> </a:t>
            </a:r>
            <a:r>
              <a:rPr lang="en-GB" dirty="0" err="1"/>
              <a:t>Ffindir</a:t>
            </a:r>
            <a:r>
              <a:rPr lang="en-GB" dirty="0"/>
              <a:t> bob </a:t>
            </a:r>
            <a:r>
              <a:rPr lang="en-GB" dirty="0" err="1"/>
              <a:t>amser</a:t>
            </a:r>
            <a:r>
              <a:rPr lang="en-GB" dirty="0"/>
              <a:t> </a:t>
            </a:r>
            <a:r>
              <a:rPr lang="en-GB" dirty="0" err="1"/>
              <a:t>wedi</a:t>
            </a:r>
            <a:r>
              <a:rPr lang="en-GB" dirty="0"/>
              <a:t> </a:t>
            </a:r>
            <a:r>
              <a:rPr lang="en-GB" dirty="0" err="1"/>
              <a:t>gwneud</a:t>
            </a:r>
            <a:r>
              <a:rPr lang="en-GB" dirty="0"/>
              <a:t> </a:t>
            </a:r>
            <a:r>
              <a:rPr lang="en-GB" dirty="0" err="1"/>
              <a:t>yn</a:t>
            </a:r>
            <a:r>
              <a:rPr lang="en-GB" dirty="0"/>
              <a:t> </a:t>
            </a:r>
            <a:r>
              <a:rPr lang="en-GB" dirty="0" err="1"/>
              <a:t>dda</a:t>
            </a:r>
            <a:r>
              <a:rPr lang="en-GB" dirty="0"/>
              <a:t> </a:t>
            </a:r>
            <a:r>
              <a:rPr lang="en-GB" dirty="0" err="1"/>
              <a:t>yn</a:t>
            </a:r>
            <a:r>
              <a:rPr lang="en-GB" dirty="0"/>
              <a:t> </a:t>
            </a:r>
            <a:r>
              <a:rPr lang="en-GB" dirty="0" err="1"/>
              <a:t>nhrefniadau</a:t>
            </a:r>
            <a:r>
              <a:rPr lang="en-GB" dirty="0"/>
              <a:t> </a:t>
            </a:r>
            <a:r>
              <a:rPr lang="en-GB" dirty="0" err="1"/>
              <a:t>Rhaglen</a:t>
            </a:r>
            <a:r>
              <a:rPr lang="en-GB" dirty="0"/>
              <a:t> </a:t>
            </a:r>
            <a:r>
              <a:rPr lang="en-GB" dirty="0" err="1"/>
              <a:t>Asesu</a:t>
            </a:r>
            <a:r>
              <a:rPr lang="en-GB" dirty="0"/>
              <a:t> </a:t>
            </a:r>
            <a:r>
              <a:rPr lang="en-GB" dirty="0" err="1"/>
              <a:t>Myfyrwyr</a:t>
            </a:r>
            <a:r>
              <a:rPr lang="en-GB" dirty="0"/>
              <a:t> </a:t>
            </a:r>
            <a:r>
              <a:rPr lang="en-GB" dirty="0" err="1"/>
              <a:t>Rhyngwladol</a:t>
            </a:r>
            <a:r>
              <a:rPr lang="en-GB" dirty="0"/>
              <a:t> </a:t>
            </a:r>
            <a:r>
              <a:rPr lang="en-GB" dirty="0" err="1"/>
              <a:t>yr</a:t>
            </a:r>
            <a:r>
              <a:rPr lang="en-GB" dirty="0"/>
              <a:t> OECD (PISA)</a:t>
            </a:r>
          </a:p>
          <a:p>
            <a:r>
              <a:rPr lang="en-GB" dirty="0"/>
              <a:t>Mae PISA </a:t>
            </a:r>
            <a:r>
              <a:rPr lang="en-GB" dirty="0" err="1"/>
              <a:t>yn</a:t>
            </a:r>
            <a:r>
              <a:rPr lang="en-GB" dirty="0"/>
              <a:t> </a:t>
            </a:r>
            <a:r>
              <a:rPr lang="en-GB" dirty="0" err="1"/>
              <a:t>brawf</a:t>
            </a:r>
            <a:r>
              <a:rPr lang="en-GB" dirty="0"/>
              <a:t> </a:t>
            </a:r>
            <a:r>
              <a:rPr lang="en-GB" dirty="0" err="1"/>
              <a:t>rhyngwladol</a:t>
            </a:r>
            <a:r>
              <a:rPr lang="en-GB" dirty="0"/>
              <a:t> </a:t>
            </a:r>
            <a:r>
              <a:rPr lang="en-GB" dirty="0" err="1" smtClean="0"/>
              <a:t>i</a:t>
            </a:r>
            <a:r>
              <a:rPr lang="en-GB" dirty="0" smtClean="0"/>
              <a:t> </a:t>
            </a:r>
            <a:r>
              <a:rPr lang="en-GB" dirty="0" err="1"/>
              <a:t>blant</a:t>
            </a:r>
            <a:r>
              <a:rPr lang="en-GB" dirty="0"/>
              <a:t> 15 </a:t>
            </a:r>
            <a:r>
              <a:rPr lang="en-GB" dirty="0" err="1"/>
              <a:t>oed</a:t>
            </a:r>
            <a:r>
              <a:rPr lang="en-GB" dirty="0"/>
              <a:t> </a:t>
            </a:r>
            <a:r>
              <a:rPr lang="en-GB" dirty="0" err="1"/>
              <a:t>mewn</a:t>
            </a:r>
            <a:r>
              <a:rPr lang="en-GB" dirty="0"/>
              <a:t> </a:t>
            </a:r>
            <a:r>
              <a:rPr lang="en-GB" dirty="0" err="1"/>
              <a:t>darllen</a:t>
            </a:r>
            <a:r>
              <a:rPr lang="en-GB" dirty="0"/>
              <a:t>, </a:t>
            </a:r>
            <a:r>
              <a:rPr lang="en-GB" dirty="0" err="1"/>
              <a:t>mathemateg</a:t>
            </a:r>
            <a:r>
              <a:rPr lang="en-GB" dirty="0"/>
              <a:t> a </a:t>
            </a:r>
            <a:r>
              <a:rPr lang="en-GB" dirty="0" err="1"/>
              <a:t>gwyddoniaeth</a:t>
            </a:r>
            <a:endParaRPr lang="en-GB" dirty="0"/>
          </a:p>
          <a:p>
            <a:r>
              <a:rPr lang="en-GB" dirty="0" err="1"/>
              <a:t>Cymharwch</a:t>
            </a:r>
            <a:r>
              <a:rPr lang="en-GB" dirty="0"/>
              <a:t> </a:t>
            </a:r>
            <a:r>
              <a:rPr lang="en-GB" dirty="0" err="1"/>
              <a:t>berfformiad</a:t>
            </a:r>
            <a:r>
              <a:rPr lang="en-GB" dirty="0"/>
              <a:t> y </a:t>
            </a:r>
            <a:r>
              <a:rPr lang="en-GB" dirty="0" err="1"/>
              <a:t>Ffindir</a:t>
            </a:r>
            <a:r>
              <a:rPr lang="en-GB" dirty="0"/>
              <a:t> </a:t>
            </a:r>
            <a:r>
              <a:rPr lang="en-GB" dirty="0" err="1"/>
              <a:t>ym</a:t>
            </a:r>
            <a:r>
              <a:rPr lang="en-GB" dirty="0"/>
              <a:t> </a:t>
            </a:r>
            <a:r>
              <a:rPr lang="en-GB" dirty="0" err="1"/>
              <a:t>mhrofion</a:t>
            </a:r>
            <a:r>
              <a:rPr lang="en-GB" dirty="0"/>
              <a:t> PISA, </a:t>
            </a:r>
            <a:r>
              <a:rPr lang="en-GB" dirty="0" err="1"/>
              <a:t>o'i</a:t>
            </a:r>
            <a:r>
              <a:rPr lang="en-GB" dirty="0"/>
              <a:t> </a:t>
            </a:r>
            <a:r>
              <a:rPr lang="en-GB" dirty="0" err="1"/>
              <a:t>gymharu</a:t>
            </a:r>
            <a:r>
              <a:rPr lang="en-GB" dirty="0"/>
              <a:t> </a:t>
            </a:r>
            <a:r>
              <a:rPr lang="en-GB" dirty="0" err="1"/>
              <a:t>â'r</a:t>
            </a:r>
            <a:r>
              <a:rPr lang="en-GB" dirty="0"/>
              <a:t> DU</a:t>
            </a:r>
          </a:p>
          <a:p>
            <a:r>
              <a:rPr lang="en-GB" dirty="0" err="1"/>
              <a:t>Ystyriwch</a:t>
            </a:r>
            <a:r>
              <a:rPr lang="en-GB" dirty="0"/>
              <a:t> </a:t>
            </a:r>
            <a:r>
              <a:rPr lang="en-GB" dirty="0" err="1"/>
              <a:t>fanteision</a:t>
            </a:r>
            <a:r>
              <a:rPr lang="en-GB" dirty="0"/>
              <a:t> ac </a:t>
            </a:r>
            <a:r>
              <a:rPr lang="en-GB" dirty="0" err="1" smtClean="0"/>
              <a:t>anfanteision</a:t>
            </a:r>
            <a:r>
              <a:rPr lang="en-GB" dirty="0" smtClean="0"/>
              <a:t> </a:t>
            </a:r>
            <a:r>
              <a:rPr lang="en-GB" dirty="0" err="1"/>
              <a:t>dechrau</a:t>
            </a:r>
            <a:r>
              <a:rPr lang="en-GB" dirty="0"/>
              <a:t> </a:t>
            </a:r>
            <a:r>
              <a:rPr lang="en-GB" dirty="0" err="1"/>
              <a:t>yn</a:t>
            </a:r>
            <a:r>
              <a:rPr lang="en-GB" dirty="0"/>
              <a:t> </a:t>
            </a:r>
            <a:r>
              <a:rPr lang="en-GB" dirty="0" err="1"/>
              <a:t>yr</a:t>
            </a:r>
            <a:r>
              <a:rPr lang="en-GB" dirty="0"/>
              <a:t> </a:t>
            </a:r>
            <a:r>
              <a:rPr lang="en-GB" dirty="0" err="1"/>
              <a:t>ysgol</a:t>
            </a:r>
            <a:r>
              <a:rPr lang="en-GB" dirty="0"/>
              <a:t> </a:t>
            </a:r>
            <a:r>
              <a:rPr lang="en-GB" dirty="0" err="1"/>
              <a:t>yn</a:t>
            </a:r>
            <a:r>
              <a:rPr lang="en-GB" dirty="0"/>
              <a:t> 7 </a:t>
            </a:r>
            <a:r>
              <a:rPr lang="en-GB" dirty="0" err="1" smtClean="0"/>
              <a:t>oed</a:t>
            </a:r>
            <a:r>
              <a:rPr lang="en-GB" dirty="0" smtClean="0"/>
              <a:t> </a:t>
            </a:r>
            <a:r>
              <a:rPr lang="en-GB" dirty="0" err="1" smtClean="0"/>
              <a:t>ar</a:t>
            </a:r>
            <a:r>
              <a:rPr lang="en-GB" dirty="0" smtClean="0"/>
              <a:t> </a:t>
            </a:r>
            <a:r>
              <a:rPr lang="en-GB" dirty="0" err="1" smtClean="0"/>
              <a:t>gyfer</a:t>
            </a:r>
            <a:r>
              <a:rPr lang="en-GB" dirty="0" smtClean="0"/>
              <a:t> </a:t>
            </a:r>
            <a:r>
              <a:rPr lang="en-GB" dirty="0" err="1" smtClean="0"/>
              <a:t>datblygiad</a:t>
            </a:r>
            <a:r>
              <a:rPr lang="en-GB" dirty="0" smtClean="0"/>
              <a:t> plant</a:t>
            </a:r>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smtClean="0"/>
              <a:t>Finland has always done well in the OECD Programme for International Student Assessment (PISA) rankings</a:t>
            </a:r>
          </a:p>
          <a:p>
            <a:r>
              <a:rPr lang="en-GB" i="1" dirty="0" smtClean="0"/>
              <a:t>PISA is an international test for 15 years olds in reading, maths and science</a:t>
            </a:r>
          </a:p>
          <a:p>
            <a:r>
              <a:rPr lang="en-GB" i="1" dirty="0" smtClean="0"/>
              <a:t>Compare Finland’s performance in the PISA tests, compared to the UK</a:t>
            </a:r>
          </a:p>
          <a:p>
            <a:r>
              <a:rPr lang="en-GB" i="1" dirty="0" smtClean="0"/>
              <a:t>Consider the advantages and disadvantages of starting school at 7 years old for child development</a:t>
            </a:r>
          </a:p>
          <a:p>
            <a:endParaRPr lang="en-GB" dirty="0"/>
          </a:p>
        </p:txBody>
      </p:sp>
      <p:pic>
        <p:nvPicPr>
          <p:cNvPr id="6" name="Picture 5"/>
          <p:cNvPicPr>
            <a:picLocks noChangeAspect="1"/>
          </p:cNvPicPr>
          <p:nvPr/>
        </p:nvPicPr>
        <p:blipFill>
          <a:blip r:embed="rId2"/>
          <a:stretch>
            <a:fillRect/>
          </a:stretch>
        </p:blipFill>
        <p:spPr>
          <a:xfrm>
            <a:off x="8259932" y="562218"/>
            <a:ext cx="3401863" cy="1591194"/>
          </a:xfrm>
          <a:prstGeom prst="rect">
            <a:avLst/>
          </a:prstGeom>
        </p:spPr>
      </p:pic>
    </p:spTree>
    <p:extLst>
      <p:ext uri="{BB962C8B-B14F-4D97-AF65-F5344CB8AC3E}">
        <p14:creationId xmlns:p14="http://schemas.microsoft.com/office/powerpoint/2010/main" val="1155327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Siapan</a:t>
            </a:r>
            <a:r>
              <a:rPr lang="en-GB" dirty="0" smtClean="0"/>
              <a:t/>
            </a:r>
            <a:br>
              <a:rPr lang="en-GB" dirty="0" smtClean="0"/>
            </a:br>
            <a:r>
              <a:rPr lang="en-GB" dirty="0" smtClean="0"/>
              <a:t>japan</a:t>
            </a:r>
            <a:endParaRPr lang="en-GB" dirty="0"/>
          </a:p>
        </p:txBody>
      </p:sp>
      <p:sp>
        <p:nvSpPr>
          <p:cNvPr id="3" name="Content Placeholder 2"/>
          <p:cNvSpPr>
            <a:spLocks noGrp="1"/>
          </p:cNvSpPr>
          <p:nvPr>
            <p:ph sz="half" idx="1"/>
          </p:nvPr>
        </p:nvSpPr>
        <p:spPr/>
        <p:txBody>
          <a:bodyPr>
            <a:normAutofit lnSpcReduction="10000"/>
          </a:bodyPr>
          <a:lstStyle/>
          <a:p>
            <a:r>
              <a:rPr lang="en-GB" dirty="0" err="1"/>
              <a:t>Myfyriwch</a:t>
            </a:r>
            <a:r>
              <a:rPr lang="en-GB" dirty="0"/>
              <a:t> </a:t>
            </a:r>
            <a:r>
              <a:rPr lang="en-GB" dirty="0" err="1"/>
              <a:t>ar</a:t>
            </a:r>
            <a:r>
              <a:rPr lang="en-GB" dirty="0"/>
              <a:t> y </a:t>
            </a:r>
            <a:r>
              <a:rPr lang="en-GB" dirty="0" err="1"/>
              <a:t>diwrnod</a:t>
            </a:r>
            <a:r>
              <a:rPr lang="en-GB" dirty="0"/>
              <a:t> </a:t>
            </a:r>
            <a:r>
              <a:rPr lang="en-GB" dirty="0" err="1"/>
              <a:t>ysgol</a:t>
            </a:r>
            <a:r>
              <a:rPr lang="en-GB" dirty="0"/>
              <a:t> </a:t>
            </a:r>
            <a:r>
              <a:rPr lang="en-GB" dirty="0" err="1"/>
              <a:t>yn</a:t>
            </a:r>
            <a:r>
              <a:rPr lang="en-GB" dirty="0"/>
              <a:t> y </a:t>
            </a:r>
            <a:r>
              <a:rPr lang="en-GB" dirty="0" err="1"/>
              <a:t>fideo</a:t>
            </a:r>
            <a:endParaRPr lang="en-GB" dirty="0"/>
          </a:p>
          <a:p>
            <a:r>
              <a:rPr lang="en-GB" dirty="0" err="1"/>
              <a:t>Addysg</a:t>
            </a:r>
            <a:r>
              <a:rPr lang="en-GB" dirty="0"/>
              <a:t> </a:t>
            </a:r>
            <a:r>
              <a:rPr lang="en-GB" dirty="0" err="1"/>
              <a:t>orfodol</a:t>
            </a:r>
            <a:r>
              <a:rPr lang="en-GB" dirty="0"/>
              <a:t> o 6 </a:t>
            </a:r>
            <a:r>
              <a:rPr lang="en-GB" dirty="0" err="1"/>
              <a:t>oed</a:t>
            </a:r>
            <a:endParaRPr lang="en-GB" dirty="0"/>
          </a:p>
          <a:p>
            <a:r>
              <a:rPr lang="en-GB" dirty="0" err="1"/>
              <a:t>Mae'r</a:t>
            </a:r>
            <a:r>
              <a:rPr lang="en-GB" dirty="0"/>
              <a:t> </a:t>
            </a:r>
            <a:r>
              <a:rPr lang="en-GB" dirty="0" err="1"/>
              <a:t>mwyafrif</a:t>
            </a:r>
            <a:r>
              <a:rPr lang="en-GB" dirty="0"/>
              <a:t> </a:t>
            </a:r>
            <a:r>
              <a:rPr lang="en-GB" dirty="0" err="1"/>
              <a:t>yn</a:t>
            </a:r>
            <a:r>
              <a:rPr lang="en-GB" dirty="0"/>
              <a:t> </a:t>
            </a:r>
            <a:r>
              <a:rPr lang="en-GB" dirty="0" err="1"/>
              <a:t>mynychu</a:t>
            </a:r>
            <a:r>
              <a:rPr lang="en-GB" dirty="0"/>
              <a:t> </a:t>
            </a:r>
            <a:r>
              <a:rPr lang="en-GB" dirty="0" err="1"/>
              <a:t>meithrinfeydd</a:t>
            </a:r>
            <a:r>
              <a:rPr lang="en-GB" dirty="0"/>
              <a:t> 3-6</a:t>
            </a:r>
          </a:p>
          <a:p>
            <a:r>
              <a:rPr lang="en-GB" dirty="0" err="1" smtClean="0"/>
              <a:t>Cwricwlwm</a:t>
            </a:r>
            <a:r>
              <a:rPr lang="en-GB" dirty="0" smtClean="0"/>
              <a:t> ‘Zest </a:t>
            </a:r>
            <a:r>
              <a:rPr lang="en-GB" dirty="0"/>
              <a:t>for Life ’(Iguchi, 2014)</a:t>
            </a:r>
          </a:p>
          <a:p>
            <a:r>
              <a:rPr lang="en-GB" dirty="0" smtClean="0"/>
              <a:t>‘Our aim is to build good individual characters’ (Iguchi</a:t>
            </a:r>
            <a:r>
              <a:rPr lang="en-GB" dirty="0"/>
              <a:t>, 2014, t. 91)</a:t>
            </a:r>
          </a:p>
          <a:p>
            <a:r>
              <a:rPr lang="en-GB" dirty="0" err="1"/>
              <a:t>Ymdeimlad</a:t>
            </a:r>
            <a:r>
              <a:rPr lang="en-GB" dirty="0"/>
              <a:t> o </a:t>
            </a:r>
            <a:r>
              <a:rPr lang="en-GB" dirty="0" err="1"/>
              <a:t>barch</a:t>
            </a:r>
            <a:r>
              <a:rPr lang="en-GB" dirty="0"/>
              <a:t>, </a:t>
            </a:r>
            <a:r>
              <a:rPr lang="en-GB" dirty="0" err="1"/>
              <a:t>gofal</a:t>
            </a:r>
            <a:r>
              <a:rPr lang="en-GB" dirty="0"/>
              <a:t> a </a:t>
            </a:r>
            <a:r>
              <a:rPr lang="en-GB" dirty="0" err="1"/>
              <a:t>chydweithrediad</a:t>
            </a:r>
            <a:endParaRPr lang="en-GB" dirty="0"/>
          </a:p>
        </p:txBody>
      </p:sp>
      <p:sp>
        <p:nvSpPr>
          <p:cNvPr id="4" name="Content Placeholder 3"/>
          <p:cNvSpPr>
            <a:spLocks noGrp="1"/>
          </p:cNvSpPr>
          <p:nvPr>
            <p:ph sz="half" idx="2"/>
          </p:nvPr>
        </p:nvSpPr>
        <p:spPr/>
        <p:txBody>
          <a:bodyPr>
            <a:normAutofit lnSpcReduction="10000"/>
          </a:bodyPr>
          <a:lstStyle/>
          <a:p>
            <a:r>
              <a:rPr lang="en-GB" dirty="0" smtClean="0">
                <a:hlinkClick r:id="rId2"/>
              </a:rPr>
              <a:t>Japan</a:t>
            </a:r>
            <a:endParaRPr lang="en-GB" dirty="0" smtClean="0"/>
          </a:p>
          <a:p>
            <a:r>
              <a:rPr lang="en-GB" i="1" dirty="0" smtClean="0"/>
              <a:t>Reflect on the school day in the video</a:t>
            </a:r>
          </a:p>
          <a:p>
            <a:r>
              <a:rPr lang="en-GB" i="1" dirty="0" smtClean="0"/>
              <a:t>Compulsory education from 6 years old</a:t>
            </a:r>
          </a:p>
          <a:p>
            <a:r>
              <a:rPr lang="en-GB" i="1" dirty="0" smtClean="0"/>
              <a:t>Majority attend nurseries from 3-6</a:t>
            </a:r>
          </a:p>
          <a:p>
            <a:r>
              <a:rPr lang="en-GB" i="1" dirty="0" smtClean="0"/>
              <a:t>‘Zest for Life’ curriculum ( Iguchi, 2014)</a:t>
            </a:r>
          </a:p>
          <a:p>
            <a:r>
              <a:rPr lang="en-GB" i="1" dirty="0" smtClean="0"/>
              <a:t>‘Our aim is to build good individual characters’ (Iguchi, 2014, p. 91)</a:t>
            </a:r>
          </a:p>
          <a:p>
            <a:r>
              <a:rPr lang="en-GB" i="1" dirty="0" smtClean="0"/>
              <a:t>A sense of respect, care and co-operation</a:t>
            </a:r>
            <a:endParaRPr lang="en-GB" i="1" dirty="0"/>
          </a:p>
        </p:txBody>
      </p:sp>
      <p:pic>
        <p:nvPicPr>
          <p:cNvPr id="5" name="Picture 4"/>
          <p:cNvPicPr>
            <a:picLocks noChangeAspect="1"/>
          </p:cNvPicPr>
          <p:nvPr/>
        </p:nvPicPr>
        <p:blipFill>
          <a:blip r:embed="rId3"/>
          <a:stretch>
            <a:fillRect/>
          </a:stretch>
        </p:blipFill>
        <p:spPr>
          <a:xfrm>
            <a:off x="8686800" y="834566"/>
            <a:ext cx="2954215" cy="1495396"/>
          </a:xfrm>
          <a:prstGeom prst="rect">
            <a:avLst/>
          </a:prstGeom>
        </p:spPr>
      </p:pic>
    </p:spTree>
    <p:extLst>
      <p:ext uri="{BB962C8B-B14F-4D97-AF65-F5344CB8AC3E}">
        <p14:creationId xmlns:p14="http://schemas.microsoft.com/office/powerpoint/2010/main" val="3793589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TASG </a:t>
            </a:r>
            <a:br>
              <a:rPr lang="en-GB" dirty="0" smtClean="0"/>
            </a:br>
            <a:r>
              <a:rPr lang="en-GB" dirty="0" smtClean="0"/>
              <a:t>TASK</a:t>
            </a:r>
            <a:endParaRPr lang="en-GB" dirty="0"/>
          </a:p>
        </p:txBody>
      </p:sp>
      <p:sp>
        <p:nvSpPr>
          <p:cNvPr id="3" name="Content Placeholder 2"/>
          <p:cNvSpPr>
            <a:spLocks noGrp="1"/>
          </p:cNvSpPr>
          <p:nvPr>
            <p:ph sz="half" idx="1"/>
          </p:nvPr>
        </p:nvSpPr>
        <p:spPr/>
        <p:txBody>
          <a:bodyPr/>
          <a:lstStyle/>
          <a:p>
            <a:r>
              <a:rPr lang="en-GB" dirty="0"/>
              <a:t>Mae </a:t>
            </a:r>
            <a:r>
              <a:rPr lang="en-GB" dirty="0" err="1"/>
              <a:t>rhai</a:t>
            </a:r>
            <a:r>
              <a:rPr lang="en-GB" dirty="0"/>
              <a:t> </a:t>
            </a:r>
            <a:r>
              <a:rPr lang="en-GB" dirty="0" err="1"/>
              <a:t>rhieni</a:t>
            </a:r>
            <a:r>
              <a:rPr lang="en-GB" dirty="0"/>
              <a:t> a </a:t>
            </a:r>
            <a:r>
              <a:rPr lang="en-GB" dirty="0" err="1"/>
              <a:t>beirniaid</a:t>
            </a:r>
            <a:r>
              <a:rPr lang="en-GB" dirty="0"/>
              <a:t> </a:t>
            </a:r>
            <a:r>
              <a:rPr lang="en-GB" dirty="0" err="1"/>
              <a:t>yn</a:t>
            </a:r>
            <a:r>
              <a:rPr lang="en-GB" dirty="0"/>
              <a:t> </a:t>
            </a:r>
            <a:r>
              <a:rPr lang="en-GB" dirty="0" err="1"/>
              <a:t>teimlo</a:t>
            </a:r>
            <a:r>
              <a:rPr lang="en-GB" dirty="0"/>
              <a:t> bod </a:t>
            </a:r>
            <a:r>
              <a:rPr lang="en-GB" dirty="0" err="1"/>
              <a:t>cydweithredu</a:t>
            </a:r>
            <a:r>
              <a:rPr lang="en-GB" dirty="0"/>
              <a:t> </a:t>
            </a:r>
            <a:r>
              <a:rPr lang="en-GB" dirty="0" err="1"/>
              <a:t>wedi</a:t>
            </a:r>
            <a:r>
              <a:rPr lang="en-GB" dirty="0"/>
              <a:t> </a:t>
            </a:r>
            <a:r>
              <a:rPr lang="en-GB" dirty="0" err="1"/>
              <a:t>mynd</a:t>
            </a:r>
            <a:r>
              <a:rPr lang="en-GB" dirty="0"/>
              <a:t> </a:t>
            </a:r>
            <a:r>
              <a:rPr lang="en-GB" dirty="0" err="1"/>
              <a:t>yn</a:t>
            </a:r>
            <a:r>
              <a:rPr lang="en-GB" dirty="0"/>
              <a:t> </a:t>
            </a:r>
            <a:r>
              <a:rPr lang="en-GB" dirty="0" err="1"/>
              <a:t>rhy</a:t>
            </a:r>
            <a:r>
              <a:rPr lang="en-GB" dirty="0"/>
              <a:t> bell ac </a:t>
            </a:r>
            <a:r>
              <a:rPr lang="en-GB" dirty="0" err="1"/>
              <a:t>nad</a:t>
            </a:r>
            <a:r>
              <a:rPr lang="en-GB" dirty="0"/>
              <a:t> </a:t>
            </a:r>
            <a:r>
              <a:rPr lang="en-GB" dirty="0" err="1"/>
              <a:t>oes</a:t>
            </a:r>
            <a:r>
              <a:rPr lang="en-GB" dirty="0"/>
              <a:t> </a:t>
            </a:r>
            <a:r>
              <a:rPr lang="en-GB" dirty="0" err="1"/>
              <a:t>digon</a:t>
            </a:r>
            <a:r>
              <a:rPr lang="en-GB" dirty="0"/>
              <a:t> o </a:t>
            </a:r>
            <a:r>
              <a:rPr lang="en-GB" dirty="0" err="1"/>
              <a:t>gyfleoedd</a:t>
            </a:r>
            <a:r>
              <a:rPr lang="en-GB" dirty="0"/>
              <a:t> </a:t>
            </a:r>
            <a:r>
              <a:rPr lang="en-GB" dirty="0" err="1"/>
              <a:t>i</a:t>
            </a:r>
            <a:r>
              <a:rPr lang="en-GB" dirty="0"/>
              <a:t> </a:t>
            </a:r>
            <a:r>
              <a:rPr lang="en-GB" dirty="0" err="1"/>
              <a:t>gystadlu</a:t>
            </a:r>
            <a:endParaRPr lang="en-GB" dirty="0"/>
          </a:p>
          <a:p>
            <a:r>
              <a:rPr lang="en-GB" dirty="0" err="1"/>
              <a:t>Rhai</a:t>
            </a:r>
            <a:r>
              <a:rPr lang="en-GB" dirty="0"/>
              <a:t> </a:t>
            </a:r>
            <a:r>
              <a:rPr lang="en-GB" dirty="0" err="1"/>
              <a:t>rhanbarthau</a:t>
            </a:r>
            <a:r>
              <a:rPr lang="en-GB" dirty="0"/>
              <a:t> </a:t>
            </a:r>
            <a:r>
              <a:rPr lang="en-GB" dirty="0" err="1"/>
              <a:t>i</a:t>
            </a:r>
            <a:r>
              <a:rPr lang="en-GB" dirty="0"/>
              <a:t> </a:t>
            </a:r>
            <a:r>
              <a:rPr lang="en-GB" dirty="0" err="1"/>
              <a:t>beidio</a:t>
            </a:r>
            <a:r>
              <a:rPr lang="en-GB" dirty="0"/>
              <a:t> â </a:t>
            </a:r>
            <a:r>
              <a:rPr lang="en-GB" dirty="0" err="1"/>
              <a:t>graddio</a:t>
            </a:r>
            <a:r>
              <a:rPr lang="en-GB" dirty="0"/>
              <a:t> </a:t>
            </a:r>
            <a:r>
              <a:rPr lang="en-GB" dirty="0" err="1"/>
              <a:t>profion</a:t>
            </a:r>
            <a:endParaRPr lang="en-GB" dirty="0"/>
          </a:p>
          <a:p>
            <a:r>
              <a:rPr lang="en-GB" dirty="0" err="1"/>
              <a:t>Nid</a:t>
            </a:r>
            <a:r>
              <a:rPr lang="en-GB" dirty="0"/>
              <a:t> </a:t>
            </a:r>
            <a:r>
              <a:rPr lang="en-GB" dirty="0" err="1"/>
              <a:t>yw</a:t>
            </a:r>
            <a:r>
              <a:rPr lang="en-GB" dirty="0"/>
              <a:t> </a:t>
            </a:r>
            <a:r>
              <a:rPr lang="en-GB" dirty="0" err="1"/>
              <a:t>rhai</a:t>
            </a:r>
            <a:r>
              <a:rPr lang="en-GB" dirty="0"/>
              <a:t> </a:t>
            </a:r>
            <a:r>
              <a:rPr lang="en-GB" dirty="0" err="1"/>
              <a:t>yn</a:t>
            </a:r>
            <a:r>
              <a:rPr lang="en-GB" dirty="0"/>
              <a:t> </a:t>
            </a:r>
            <a:r>
              <a:rPr lang="en-GB" dirty="0" err="1"/>
              <a:t>graddio</a:t>
            </a:r>
            <a:r>
              <a:rPr lang="en-GB" dirty="0"/>
              <a:t> plant </a:t>
            </a:r>
            <a:r>
              <a:rPr lang="en-GB" dirty="0" err="1"/>
              <a:t>mewn</a:t>
            </a:r>
            <a:r>
              <a:rPr lang="en-GB" dirty="0"/>
              <a:t> </a:t>
            </a:r>
            <a:r>
              <a:rPr lang="en-GB" dirty="0" err="1"/>
              <a:t>chwaraeon</a:t>
            </a:r>
            <a:r>
              <a:rPr lang="en-GB" dirty="0"/>
              <a:t> ac </a:t>
            </a:r>
            <a:r>
              <a:rPr lang="en-GB" dirty="0" err="1"/>
              <a:t>eithrio'r</a:t>
            </a:r>
            <a:r>
              <a:rPr lang="en-GB" dirty="0"/>
              <a:t> </a:t>
            </a:r>
            <a:r>
              <a:rPr lang="en-GB" dirty="0" err="1"/>
              <a:t>enillydd</a:t>
            </a:r>
            <a:endParaRPr lang="en-GB" dirty="0"/>
          </a:p>
          <a:p>
            <a:r>
              <a:rPr lang="en-GB" dirty="0"/>
              <a:t>Beth </a:t>
            </a:r>
            <a:r>
              <a:rPr lang="en-GB" dirty="0" err="1"/>
              <a:t>yw</a:t>
            </a:r>
            <a:r>
              <a:rPr lang="en-GB" dirty="0"/>
              <a:t> </a:t>
            </a:r>
            <a:r>
              <a:rPr lang="en-GB" dirty="0" err="1"/>
              <a:t>eich</a:t>
            </a:r>
            <a:r>
              <a:rPr lang="en-GB" dirty="0"/>
              <a:t> </a:t>
            </a:r>
            <a:r>
              <a:rPr lang="en-GB" dirty="0" err="1"/>
              <a:t>ymateb</a:t>
            </a:r>
            <a:r>
              <a:rPr lang="en-GB" dirty="0"/>
              <a:t> </a:t>
            </a:r>
            <a:r>
              <a:rPr lang="en-GB" dirty="0" err="1"/>
              <a:t>i</a:t>
            </a:r>
            <a:r>
              <a:rPr lang="en-GB" dirty="0"/>
              <a:t> </a:t>
            </a:r>
            <a:r>
              <a:rPr lang="en-GB" dirty="0" err="1" smtClean="0"/>
              <a:t>hyn</a:t>
            </a:r>
            <a:r>
              <a:rPr lang="en-GB" dirty="0" smtClean="0"/>
              <a:t> </a:t>
            </a:r>
            <a:r>
              <a:rPr lang="en-GB" dirty="0" err="1" smtClean="0"/>
              <a:t>yn</a:t>
            </a:r>
            <a:r>
              <a:rPr lang="en-GB" dirty="0" smtClean="0"/>
              <a:t> </a:t>
            </a:r>
            <a:r>
              <a:rPr lang="en-GB" dirty="0" err="1" smtClean="0"/>
              <a:t>nhermau</a:t>
            </a:r>
            <a:r>
              <a:rPr lang="en-GB" dirty="0" smtClean="0"/>
              <a:t> </a:t>
            </a:r>
            <a:r>
              <a:rPr lang="en-GB" dirty="0" err="1" smtClean="0"/>
              <a:t>datblygiad</a:t>
            </a:r>
            <a:r>
              <a:rPr lang="en-GB" dirty="0" smtClean="0"/>
              <a:t> </a:t>
            </a:r>
            <a:r>
              <a:rPr lang="en-GB" dirty="0" err="1" smtClean="0"/>
              <a:t>cymdeithasol</a:t>
            </a:r>
            <a:r>
              <a:rPr lang="en-GB" dirty="0" smtClean="0"/>
              <a:t> ac </a:t>
            </a:r>
            <a:r>
              <a:rPr lang="en-GB" dirty="0" err="1" smtClean="0"/>
              <a:t>emosiynol</a:t>
            </a:r>
            <a:r>
              <a:rPr lang="en-GB" dirty="0" smtClean="0"/>
              <a:t>?</a:t>
            </a:r>
            <a:endParaRPr lang="en-GB" dirty="0"/>
          </a:p>
        </p:txBody>
      </p:sp>
      <p:sp>
        <p:nvSpPr>
          <p:cNvPr id="4" name="Content Placeholder 3"/>
          <p:cNvSpPr>
            <a:spLocks noGrp="1"/>
          </p:cNvSpPr>
          <p:nvPr>
            <p:ph sz="half" idx="2"/>
          </p:nvPr>
        </p:nvSpPr>
        <p:spPr/>
        <p:txBody>
          <a:bodyPr/>
          <a:lstStyle/>
          <a:p>
            <a:r>
              <a:rPr lang="en-GB" i="1" dirty="0" smtClean="0"/>
              <a:t>Some parents and critics feel that cooperation has gone too far and there are not enough opportunities for competition</a:t>
            </a:r>
          </a:p>
          <a:p>
            <a:r>
              <a:rPr lang="en-GB" i="1" dirty="0" smtClean="0"/>
              <a:t>Some regions to not grade tests</a:t>
            </a:r>
          </a:p>
          <a:p>
            <a:r>
              <a:rPr lang="en-GB" i="1" dirty="0" smtClean="0"/>
              <a:t>Some do not rank children in sports except for the winner ( Brown &amp; White, 2014)</a:t>
            </a:r>
          </a:p>
          <a:p>
            <a:r>
              <a:rPr lang="en-GB" i="1" dirty="0" smtClean="0"/>
              <a:t>What is your response to this, in terms of social and emotional development? </a:t>
            </a:r>
            <a:endParaRPr lang="en-GB" i="1" dirty="0"/>
          </a:p>
        </p:txBody>
      </p:sp>
      <p:sp>
        <p:nvSpPr>
          <p:cNvPr id="6" name="Title 1"/>
          <p:cNvSpPr txBox="1">
            <a:spLocks/>
          </p:cNvSpPr>
          <p:nvPr/>
        </p:nvSpPr>
        <p:spPr>
          <a:xfrm>
            <a:off x="2231136" y="929523"/>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r>
              <a:rPr lang="en-GB" smtClean="0"/>
              <a:t>TASG </a:t>
            </a:r>
            <a:br>
              <a:rPr lang="en-GB" smtClean="0"/>
            </a:br>
            <a:r>
              <a:rPr lang="en-GB" smtClean="0"/>
              <a:t>TASK</a:t>
            </a:r>
            <a:endParaRPr lang="en-GB" dirty="0"/>
          </a:p>
        </p:txBody>
      </p:sp>
      <p:pic>
        <p:nvPicPr>
          <p:cNvPr id="7" name="Picture 6"/>
          <p:cNvPicPr>
            <a:picLocks noChangeAspect="1"/>
          </p:cNvPicPr>
          <p:nvPr/>
        </p:nvPicPr>
        <p:blipFill>
          <a:blip r:embed="rId2"/>
          <a:stretch>
            <a:fillRect/>
          </a:stretch>
        </p:blipFill>
        <p:spPr>
          <a:xfrm>
            <a:off x="8776354" y="624594"/>
            <a:ext cx="2956816" cy="1493649"/>
          </a:xfrm>
          <a:prstGeom prst="rect">
            <a:avLst/>
          </a:prstGeom>
        </p:spPr>
      </p:pic>
    </p:spTree>
    <p:extLst>
      <p:ext uri="{BB962C8B-B14F-4D97-AF65-F5344CB8AC3E}">
        <p14:creationId xmlns:p14="http://schemas.microsoft.com/office/powerpoint/2010/main" val="2415476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 </a:t>
            </a:r>
            <a:r>
              <a:rPr lang="en-GB" dirty="0" err="1" smtClean="0"/>
              <a:t>affrica</a:t>
            </a:r>
            <a:r>
              <a:rPr lang="en-GB" dirty="0" smtClean="0"/>
              <a:t> </a:t>
            </a:r>
            <a:r>
              <a:rPr lang="en-GB" dirty="0" err="1" smtClean="0"/>
              <a:t>wledig</a:t>
            </a:r>
            <a:r>
              <a:rPr lang="en-GB" dirty="0" smtClean="0"/>
              <a:t/>
            </a:r>
            <a:br>
              <a:rPr lang="en-GB" dirty="0" smtClean="0"/>
            </a:br>
            <a:r>
              <a:rPr lang="en-GB" dirty="0" smtClean="0"/>
              <a:t>rural south </a:t>
            </a:r>
            <a:r>
              <a:rPr lang="en-GB" dirty="0" err="1" smtClean="0"/>
              <a:t>africa</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‘Education is the great engine of personal development’ Mandela </a:t>
            </a:r>
            <a:r>
              <a:rPr lang="en-GB" dirty="0"/>
              <a:t>1995, t. 194</a:t>
            </a:r>
          </a:p>
          <a:p>
            <a:r>
              <a:rPr lang="en-GB" dirty="0" err="1"/>
              <a:t>Roedd</a:t>
            </a:r>
            <a:r>
              <a:rPr lang="en-GB" dirty="0"/>
              <a:t> </a:t>
            </a:r>
            <a:r>
              <a:rPr lang="en-GB" dirty="0" err="1"/>
              <a:t>addysg</a:t>
            </a:r>
            <a:r>
              <a:rPr lang="en-GB" dirty="0"/>
              <a:t> </a:t>
            </a:r>
            <a:r>
              <a:rPr lang="en-GB" dirty="0" err="1"/>
              <a:t>yn</a:t>
            </a:r>
            <a:r>
              <a:rPr lang="en-GB" dirty="0"/>
              <a:t> Ne </a:t>
            </a:r>
            <a:r>
              <a:rPr lang="en-GB" dirty="0" err="1"/>
              <a:t>Affrica</a:t>
            </a:r>
            <a:r>
              <a:rPr lang="en-GB" dirty="0"/>
              <a:t> </a:t>
            </a:r>
            <a:r>
              <a:rPr lang="en-GB" dirty="0" err="1"/>
              <a:t>ôl</a:t>
            </a:r>
            <a:r>
              <a:rPr lang="en-GB" dirty="0"/>
              <a:t>-apartheid </a:t>
            </a:r>
            <a:r>
              <a:rPr lang="en-GB" dirty="0" err="1"/>
              <a:t>yn</a:t>
            </a:r>
            <a:r>
              <a:rPr lang="en-GB" dirty="0"/>
              <a:t> </a:t>
            </a:r>
            <a:r>
              <a:rPr lang="en-GB" dirty="0" err="1"/>
              <a:t>ganolog</a:t>
            </a:r>
            <a:r>
              <a:rPr lang="en-GB" dirty="0"/>
              <a:t> </a:t>
            </a:r>
            <a:r>
              <a:rPr lang="en-GB" dirty="0" err="1"/>
              <a:t>i</a:t>
            </a:r>
            <a:r>
              <a:rPr lang="en-GB" dirty="0"/>
              <a:t> </a:t>
            </a:r>
            <a:r>
              <a:rPr lang="en-GB" dirty="0" err="1"/>
              <a:t>drawsnewid</a:t>
            </a:r>
            <a:r>
              <a:rPr lang="en-GB" dirty="0"/>
              <a:t> </a:t>
            </a:r>
            <a:r>
              <a:rPr lang="en-GB" dirty="0" err="1"/>
              <a:t>cymdeithasol</a:t>
            </a:r>
            <a:r>
              <a:rPr lang="en-GB" dirty="0"/>
              <a:t> a </a:t>
            </a:r>
            <a:r>
              <a:rPr lang="en-GB" dirty="0" err="1"/>
              <a:t>llwyddiant</a:t>
            </a:r>
            <a:r>
              <a:rPr lang="en-GB" dirty="0"/>
              <a:t> </a:t>
            </a:r>
            <a:r>
              <a:rPr lang="en-GB" dirty="0" err="1"/>
              <a:t>economaidd</a:t>
            </a:r>
            <a:endParaRPr lang="en-GB" dirty="0"/>
          </a:p>
          <a:p>
            <a:r>
              <a:rPr lang="en-GB" dirty="0" err="1"/>
              <a:t>Presenoldeb</a:t>
            </a:r>
            <a:r>
              <a:rPr lang="en-GB" dirty="0"/>
              <a:t> </a:t>
            </a:r>
            <a:r>
              <a:rPr lang="en-GB" dirty="0" err="1"/>
              <a:t>ysgol</a:t>
            </a:r>
            <a:r>
              <a:rPr lang="en-GB" dirty="0"/>
              <a:t> </a:t>
            </a:r>
            <a:r>
              <a:rPr lang="en-GB" dirty="0" err="1"/>
              <a:t>yn</a:t>
            </a:r>
            <a:r>
              <a:rPr lang="en-GB" dirty="0"/>
              <a:t> </a:t>
            </a:r>
            <a:r>
              <a:rPr lang="en-GB" dirty="0" err="1"/>
              <a:t>orfodol</a:t>
            </a:r>
            <a:r>
              <a:rPr lang="en-GB" dirty="0"/>
              <a:t>, 7-15 </a:t>
            </a:r>
            <a:r>
              <a:rPr lang="en-GB" dirty="0" err="1"/>
              <a:t>oed</a:t>
            </a:r>
            <a:endParaRPr lang="en-GB" dirty="0"/>
          </a:p>
          <a:p>
            <a:r>
              <a:rPr lang="en-GB" dirty="0" err="1"/>
              <a:t>Dau</a:t>
            </a:r>
            <a:r>
              <a:rPr lang="en-GB" dirty="0"/>
              <a:t> </a:t>
            </a:r>
            <a:r>
              <a:rPr lang="en-GB" dirty="0" err="1"/>
              <a:t>fath</a:t>
            </a:r>
            <a:r>
              <a:rPr lang="en-GB" dirty="0"/>
              <a:t> o </a:t>
            </a:r>
            <a:r>
              <a:rPr lang="en-GB" dirty="0" err="1"/>
              <a:t>ysgol</a:t>
            </a:r>
            <a:endParaRPr lang="en-GB" dirty="0"/>
          </a:p>
          <a:p>
            <a:r>
              <a:rPr lang="en-GB" dirty="0" err="1"/>
              <a:t>Ariennir</a:t>
            </a:r>
            <a:r>
              <a:rPr lang="en-GB" dirty="0"/>
              <a:t> </a:t>
            </a:r>
            <a:r>
              <a:rPr lang="en-GB" dirty="0" err="1"/>
              <a:t>gan</a:t>
            </a:r>
            <a:r>
              <a:rPr lang="en-GB" dirty="0"/>
              <a:t> y </a:t>
            </a:r>
            <a:r>
              <a:rPr lang="en-GB" dirty="0" err="1"/>
              <a:t>Llywodraeth</a:t>
            </a:r>
            <a:endParaRPr lang="en-GB" dirty="0"/>
          </a:p>
          <a:p>
            <a:r>
              <a:rPr lang="en-GB" dirty="0" err="1"/>
              <a:t>Ysgolion</a:t>
            </a:r>
            <a:r>
              <a:rPr lang="en-GB" dirty="0"/>
              <a:t> </a:t>
            </a:r>
            <a:r>
              <a:rPr lang="en-GB" dirty="0" err="1"/>
              <a:t>annibynnol</a:t>
            </a:r>
            <a:endParaRPr lang="en-GB" dirty="0"/>
          </a:p>
          <a:p>
            <a:r>
              <a:rPr lang="en-GB" dirty="0" err="1"/>
              <a:t>Mae'r</a:t>
            </a:r>
            <a:r>
              <a:rPr lang="en-GB" dirty="0"/>
              <a:t> </a:t>
            </a:r>
            <a:r>
              <a:rPr lang="en-GB" dirty="0" err="1"/>
              <a:t>rhan</a:t>
            </a:r>
            <a:r>
              <a:rPr lang="en-GB" dirty="0"/>
              <a:t> </a:t>
            </a:r>
            <a:r>
              <a:rPr lang="en-GB" dirty="0" err="1"/>
              <a:t>fwyaf</a:t>
            </a:r>
            <a:r>
              <a:rPr lang="en-GB" dirty="0"/>
              <a:t> o </a:t>
            </a:r>
            <a:r>
              <a:rPr lang="en-GB" dirty="0" err="1"/>
              <a:t>ysgolion</a:t>
            </a:r>
            <a:r>
              <a:rPr lang="en-GB" dirty="0"/>
              <a:t> </a:t>
            </a:r>
            <a:r>
              <a:rPr lang="en-GB" dirty="0" err="1"/>
              <a:t>yn</a:t>
            </a:r>
            <a:r>
              <a:rPr lang="en-GB" dirty="0"/>
              <a:t> </a:t>
            </a:r>
            <a:r>
              <a:rPr lang="en-GB" dirty="0" err="1"/>
              <a:t>codi</a:t>
            </a:r>
            <a:r>
              <a:rPr lang="en-GB" dirty="0"/>
              <a:t> </a:t>
            </a:r>
            <a:r>
              <a:rPr lang="en-GB" dirty="0" err="1"/>
              <a:t>ffioedd</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hlinkClick r:id="rId2"/>
              </a:rPr>
              <a:t>Rural South Africa</a:t>
            </a:r>
            <a:endParaRPr lang="en-GB" dirty="0" smtClean="0"/>
          </a:p>
          <a:p>
            <a:r>
              <a:rPr lang="en-GB" dirty="0" smtClean="0"/>
              <a:t>‘</a:t>
            </a:r>
            <a:r>
              <a:rPr lang="en-GB" i="1" dirty="0" smtClean="0"/>
              <a:t>Education is the great engine of personal development’ Mandela 1995, p. 194</a:t>
            </a:r>
          </a:p>
          <a:p>
            <a:r>
              <a:rPr lang="en-GB" i="1" dirty="0" smtClean="0"/>
              <a:t>Education in post-apartheid South Africa was central to social transformation and economic success</a:t>
            </a:r>
          </a:p>
          <a:p>
            <a:r>
              <a:rPr lang="en-GB" i="1" dirty="0" smtClean="0"/>
              <a:t>School attendance compulsory, aged 7-15</a:t>
            </a:r>
          </a:p>
          <a:p>
            <a:r>
              <a:rPr lang="en-GB" i="1" dirty="0" smtClean="0"/>
              <a:t>Two types of school</a:t>
            </a:r>
            <a:endParaRPr lang="en-GB" i="1" dirty="0"/>
          </a:p>
          <a:p>
            <a:pPr lvl="1"/>
            <a:r>
              <a:rPr lang="en-GB" i="1" dirty="0" smtClean="0"/>
              <a:t>Government funded</a:t>
            </a:r>
          </a:p>
          <a:p>
            <a:pPr lvl="1"/>
            <a:r>
              <a:rPr lang="en-GB" i="1" dirty="0" smtClean="0"/>
              <a:t>Independent schools</a:t>
            </a:r>
            <a:endParaRPr lang="en-GB" i="1" dirty="0"/>
          </a:p>
          <a:p>
            <a:r>
              <a:rPr lang="en-GB" i="1" dirty="0" smtClean="0"/>
              <a:t>Most schools charge fees ( Bryan, 2014)</a:t>
            </a:r>
          </a:p>
        </p:txBody>
      </p:sp>
      <p:pic>
        <p:nvPicPr>
          <p:cNvPr id="5" name="Picture 4"/>
          <p:cNvPicPr>
            <a:picLocks noChangeAspect="1"/>
          </p:cNvPicPr>
          <p:nvPr/>
        </p:nvPicPr>
        <p:blipFill>
          <a:blip r:embed="rId3"/>
          <a:stretch>
            <a:fillRect/>
          </a:stretch>
        </p:blipFill>
        <p:spPr>
          <a:xfrm>
            <a:off x="8713176" y="326781"/>
            <a:ext cx="2946155" cy="1967308"/>
          </a:xfrm>
          <a:prstGeom prst="rect">
            <a:avLst/>
          </a:prstGeom>
        </p:spPr>
      </p:pic>
    </p:spTree>
    <p:extLst>
      <p:ext uri="{BB962C8B-B14F-4D97-AF65-F5344CB8AC3E}">
        <p14:creationId xmlns:p14="http://schemas.microsoft.com/office/powerpoint/2010/main" val="1805366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br>
              <a:rPr lang="en-GB" dirty="0" smtClean="0"/>
            </a:br>
            <a:r>
              <a:rPr lang="en-GB" dirty="0" err="1" smtClean="0"/>
              <a:t>Tasg</a:t>
            </a:r>
            <a:endParaRPr lang="en-GB" dirty="0"/>
          </a:p>
        </p:txBody>
      </p:sp>
      <p:sp>
        <p:nvSpPr>
          <p:cNvPr id="3" name="Content Placeholder 2"/>
          <p:cNvSpPr>
            <a:spLocks noGrp="1"/>
          </p:cNvSpPr>
          <p:nvPr>
            <p:ph sz="half" idx="1"/>
          </p:nvPr>
        </p:nvSpPr>
        <p:spPr/>
        <p:txBody>
          <a:bodyPr/>
          <a:lstStyle/>
          <a:p>
            <a:r>
              <a:rPr lang="en-GB" dirty="0"/>
              <a:t>O ran </a:t>
            </a:r>
            <a:r>
              <a:rPr lang="en-GB" dirty="0" err="1"/>
              <a:t>amddifadedd</a:t>
            </a:r>
            <a:r>
              <a:rPr lang="en-GB" dirty="0"/>
              <a:t> </a:t>
            </a:r>
            <a:r>
              <a:rPr lang="en-GB" dirty="0" err="1"/>
              <a:t>cymdeithasol</a:t>
            </a:r>
            <a:r>
              <a:rPr lang="en-GB" dirty="0"/>
              <a:t>, </a:t>
            </a:r>
            <a:r>
              <a:rPr lang="en-GB" dirty="0" err="1"/>
              <a:t>mae</a:t>
            </a:r>
            <a:r>
              <a:rPr lang="en-GB" dirty="0"/>
              <a:t> </a:t>
            </a:r>
            <a:r>
              <a:rPr lang="en-GB" dirty="0" err="1"/>
              <a:t>prydau</a:t>
            </a:r>
            <a:r>
              <a:rPr lang="en-GB" dirty="0"/>
              <a:t> </a:t>
            </a:r>
            <a:r>
              <a:rPr lang="en-GB" dirty="0" err="1"/>
              <a:t>ysgol</a:t>
            </a:r>
            <a:r>
              <a:rPr lang="en-GB" dirty="0"/>
              <a:t> am </a:t>
            </a:r>
            <a:r>
              <a:rPr lang="en-GB" dirty="0" err="1"/>
              <a:t>ddim</a:t>
            </a:r>
            <a:r>
              <a:rPr lang="en-GB" dirty="0"/>
              <a:t> </a:t>
            </a:r>
            <a:r>
              <a:rPr lang="en-GB" dirty="0" err="1"/>
              <a:t>yn</a:t>
            </a:r>
            <a:r>
              <a:rPr lang="en-GB" dirty="0"/>
              <a:t> </a:t>
            </a:r>
            <a:r>
              <a:rPr lang="en-GB" dirty="0" err="1"/>
              <a:t>ddangosydd</a:t>
            </a:r>
            <a:r>
              <a:rPr lang="en-GB" dirty="0"/>
              <a:t> </a:t>
            </a:r>
            <a:r>
              <a:rPr lang="en-GB" dirty="0" err="1"/>
              <a:t>yn</a:t>
            </a:r>
            <a:r>
              <a:rPr lang="en-GB" dirty="0"/>
              <a:t> y DU.</a:t>
            </a:r>
          </a:p>
          <a:p>
            <a:r>
              <a:rPr lang="en-GB" dirty="0"/>
              <a:t>I </a:t>
            </a:r>
            <a:r>
              <a:rPr lang="en-GB" dirty="0" err="1"/>
              <a:t>ba</a:t>
            </a:r>
            <a:r>
              <a:rPr lang="en-GB" dirty="0"/>
              <a:t> </a:t>
            </a:r>
            <a:r>
              <a:rPr lang="en-GB" dirty="0" err="1"/>
              <a:t>raddau</a:t>
            </a:r>
            <a:r>
              <a:rPr lang="en-GB" dirty="0"/>
              <a:t> </a:t>
            </a:r>
            <a:r>
              <a:rPr lang="en-GB" dirty="0" err="1"/>
              <a:t>ydych</a:t>
            </a:r>
            <a:r>
              <a:rPr lang="en-GB" dirty="0"/>
              <a:t> </a:t>
            </a:r>
            <a:r>
              <a:rPr lang="en-GB" dirty="0" err="1"/>
              <a:t>chi'n</a:t>
            </a:r>
            <a:r>
              <a:rPr lang="en-GB" dirty="0"/>
              <a:t> </a:t>
            </a:r>
            <a:r>
              <a:rPr lang="en-GB" dirty="0" err="1"/>
              <a:t>meddwl</a:t>
            </a:r>
            <a:r>
              <a:rPr lang="en-GB" dirty="0"/>
              <a:t> y gall </a:t>
            </a:r>
            <a:r>
              <a:rPr lang="en-GB" dirty="0" err="1"/>
              <a:t>diffyg</a:t>
            </a:r>
            <a:r>
              <a:rPr lang="en-GB" dirty="0"/>
              <a:t> </a:t>
            </a:r>
            <a:r>
              <a:rPr lang="en-GB" dirty="0" err="1"/>
              <a:t>adnoddau</a:t>
            </a:r>
            <a:r>
              <a:rPr lang="en-GB" dirty="0"/>
              <a:t> </a:t>
            </a:r>
            <a:r>
              <a:rPr lang="en-GB" dirty="0" err="1"/>
              <a:t>neu</a:t>
            </a:r>
            <a:r>
              <a:rPr lang="en-GB" dirty="0"/>
              <a:t> </a:t>
            </a:r>
            <a:r>
              <a:rPr lang="en-GB" dirty="0" err="1"/>
              <a:t>incwm</a:t>
            </a:r>
            <a:r>
              <a:rPr lang="en-GB" dirty="0"/>
              <a:t> </a:t>
            </a:r>
            <a:r>
              <a:rPr lang="en-GB" dirty="0" err="1"/>
              <a:t>cyfyngedig</a:t>
            </a:r>
            <a:r>
              <a:rPr lang="en-GB" dirty="0"/>
              <a:t> </a:t>
            </a:r>
            <a:r>
              <a:rPr lang="en-GB" dirty="0" err="1"/>
              <a:t>effeithio</a:t>
            </a:r>
            <a:r>
              <a:rPr lang="en-GB" dirty="0"/>
              <a:t> </a:t>
            </a:r>
            <a:r>
              <a:rPr lang="en-GB" dirty="0" err="1"/>
              <a:t>ar</a:t>
            </a:r>
            <a:r>
              <a:rPr lang="en-GB" dirty="0"/>
              <a:t> </a:t>
            </a:r>
            <a:r>
              <a:rPr lang="en-GB" dirty="0" err="1"/>
              <a:t>ansawdd</a:t>
            </a:r>
            <a:r>
              <a:rPr lang="en-GB" dirty="0"/>
              <a:t> y </a:t>
            </a:r>
            <a:r>
              <a:rPr lang="en-GB" dirty="0" err="1"/>
              <a:t>dysgu</a:t>
            </a:r>
            <a:r>
              <a:rPr lang="en-GB" dirty="0"/>
              <a:t>, </a:t>
            </a:r>
            <a:r>
              <a:rPr lang="en-GB" dirty="0" err="1"/>
              <a:t>gyda</a:t>
            </a:r>
            <a:r>
              <a:rPr lang="en-GB" dirty="0"/>
              <a:t> </a:t>
            </a:r>
            <a:r>
              <a:rPr lang="en-GB" dirty="0" err="1"/>
              <a:t>chyrhaeddiad</a:t>
            </a:r>
            <a:r>
              <a:rPr lang="en-GB" dirty="0"/>
              <a:t> </a:t>
            </a:r>
            <a:r>
              <a:rPr lang="en-GB" dirty="0" err="1"/>
              <a:t>yn</a:t>
            </a:r>
            <a:r>
              <a:rPr lang="en-GB" dirty="0"/>
              <a:t> </a:t>
            </a:r>
            <a:r>
              <a:rPr lang="en-GB" dirty="0" err="1"/>
              <a:t>gostwng</a:t>
            </a:r>
            <a:r>
              <a:rPr lang="en-GB" dirty="0"/>
              <a:t> o </a:t>
            </a:r>
            <a:r>
              <a:rPr lang="en-GB" dirty="0" err="1"/>
              <a:t>ganlyniad</a:t>
            </a:r>
            <a:r>
              <a:rPr lang="en-GB" dirty="0"/>
              <a:t>?</a:t>
            </a:r>
          </a:p>
          <a:p>
            <a:r>
              <a:rPr lang="en-GB" dirty="0" err="1"/>
              <a:t>Rhowch</a:t>
            </a:r>
            <a:r>
              <a:rPr lang="en-GB" dirty="0"/>
              <a:t> </a:t>
            </a:r>
            <a:r>
              <a:rPr lang="en-GB" dirty="0" err="1"/>
              <a:t>adborth</a:t>
            </a:r>
            <a:r>
              <a:rPr lang="en-GB" dirty="0"/>
              <a:t> </a:t>
            </a:r>
            <a:r>
              <a:rPr lang="en-GB" dirty="0" err="1"/>
              <a:t>ar</a:t>
            </a:r>
            <a:r>
              <a:rPr lang="en-GB" dirty="0"/>
              <a:t> </a:t>
            </a:r>
            <a:r>
              <a:rPr lang="en-GB" dirty="0" err="1"/>
              <a:t>dair</a:t>
            </a:r>
            <a:r>
              <a:rPr lang="en-GB" dirty="0"/>
              <a:t> </a:t>
            </a:r>
            <a:r>
              <a:rPr lang="en-GB" dirty="0" err="1"/>
              <a:t>enghraifft</a:t>
            </a:r>
            <a:r>
              <a:rPr lang="en-GB" dirty="0"/>
              <a:t> </a:t>
            </a:r>
            <a:r>
              <a:rPr lang="en-GB" dirty="0" err="1"/>
              <a:t>berthnasol</a:t>
            </a:r>
            <a:r>
              <a:rPr lang="en-GB" dirty="0"/>
              <a:t> a all </a:t>
            </a:r>
            <a:r>
              <a:rPr lang="en-GB" dirty="0" err="1"/>
              <a:t>gael</a:t>
            </a:r>
            <a:r>
              <a:rPr lang="en-GB" dirty="0"/>
              <a:t> </a:t>
            </a:r>
            <a:r>
              <a:rPr lang="en-GB" dirty="0" err="1"/>
              <a:t>effaith</a:t>
            </a:r>
            <a:r>
              <a:rPr lang="en-GB" dirty="0"/>
              <a:t> </a:t>
            </a:r>
            <a:r>
              <a:rPr lang="en-GB" dirty="0" err="1"/>
              <a:t>ar</a:t>
            </a:r>
            <a:r>
              <a:rPr lang="en-GB" dirty="0"/>
              <a:t> </a:t>
            </a:r>
            <a:r>
              <a:rPr lang="en-GB" dirty="0" err="1"/>
              <a:t>ddatblygiad</a:t>
            </a:r>
            <a:r>
              <a:rPr lang="en-GB" dirty="0"/>
              <a:t> plant</a:t>
            </a:r>
          </a:p>
        </p:txBody>
      </p:sp>
      <p:sp>
        <p:nvSpPr>
          <p:cNvPr id="4" name="Content Placeholder 3"/>
          <p:cNvSpPr>
            <a:spLocks noGrp="1"/>
          </p:cNvSpPr>
          <p:nvPr>
            <p:ph sz="half" idx="2"/>
          </p:nvPr>
        </p:nvSpPr>
        <p:spPr/>
        <p:txBody>
          <a:bodyPr/>
          <a:lstStyle/>
          <a:p>
            <a:r>
              <a:rPr lang="en-GB" i="1" dirty="0" smtClean="0"/>
              <a:t>With regard to social deprivation, an indicator within the UK is free school meals. </a:t>
            </a:r>
          </a:p>
          <a:p>
            <a:r>
              <a:rPr lang="en-GB" i="1" dirty="0" smtClean="0"/>
              <a:t>To what extent do you think lack of resources or limited income can impact upon the quality of learning, with a consequent lowering of attainment? </a:t>
            </a:r>
          </a:p>
          <a:p>
            <a:r>
              <a:rPr lang="en-GB" i="1" dirty="0" smtClean="0"/>
              <a:t>Feedback three relevant examples which can have an impact on child development </a:t>
            </a:r>
            <a:endParaRPr lang="en-GB" i="1" dirty="0"/>
          </a:p>
        </p:txBody>
      </p:sp>
      <p:pic>
        <p:nvPicPr>
          <p:cNvPr id="5" name="Picture 4"/>
          <p:cNvPicPr>
            <a:picLocks noChangeAspect="1"/>
          </p:cNvPicPr>
          <p:nvPr/>
        </p:nvPicPr>
        <p:blipFill>
          <a:blip r:embed="rId2"/>
          <a:stretch>
            <a:fillRect/>
          </a:stretch>
        </p:blipFill>
        <p:spPr>
          <a:xfrm>
            <a:off x="8858532" y="190330"/>
            <a:ext cx="2950720" cy="1963082"/>
          </a:xfrm>
          <a:prstGeom prst="rect">
            <a:avLst/>
          </a:prstGeom>
        </p:spPr>
      </p:pic>
    </p:spTree>
    <p:extLst>
      <p:ext uri="{BB962C8B-B14F-4D97-AF65-F5344CB8AC3E}">
        <p14:creationId xmlns:p14="http://schemas.microsoft.com/office/powerpoint/2010/main" val="644501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Rhestr</a:t>
            </a:r>
            <a:r>
              <a:rPr lang="en-GB" dirty="0" smtClean="0"/>
              <a:t> </a:t>
            </a:r>
            <a:r>
              <a:rPr lang="en-GB" dirty="0" err="1" smtClean="0"/>
              <a:t>cyfeirnodau</a:t>
            </a:r>
            <a:r>
              <a:rPr lang="en-GB" dirty="0" smtClean="0"/>
              <a:t/>
            </a:r>
            <a:br>
              <a:rPr lang="en-GB" dirty="0" smtClean="0"/>
            </a:br>
            <a:r>
              <a:rPr lang="en-GB" dirty="0" smtClean="0"/>
              <a:t>reference List</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t>Brown, M ( 2014) What is childhood?, in Brown, M. &amp; White, J. (</a:t>
            </a:r>
            <a:r>
              <a:rPr lang="en-GB" dirty="0" err="1" smtClean="0"/>
              <a:t>eds</a:t>
            </a:r>
            <a:r>
              <a:rPr lang="en-GB" dirty="0" smtClean="0"/>
              <a:t>) ( 2014) </a:t>
            </a:r>
            <a:r>
              <a:rPr lang="en-GB" i="1" dirty="0" smtClean="0"/>
              <a:t>Exploring Childhood in a Comparative Context. </a:t>
            </a:r>
            <a:r>
              <a:rPr lang="en-GB" dirty="0" smtClean="0"/>
              <a:t>Oxon: Routledge, pp 5-15</a:t>
            </a:r>
          </a:p>
          <a:p>
            <a:r>
              <a:rPr lang="en-GB" dirty="0" smtClean="0"/>
              <a:t>Bryan, C. ( 2014) Education in Rural South Africa, </a:t>
            </a:r>
            <a:r>
              <a:rPr lang="en-GB" dirty="0"/>
              <a:t>in Brown, M. &amp; White, J. (</a:t>
            </a:r>
            <a:r>
              <a:rPr lang="en-GB" dirty="0" err="1"/>
              <a:t>eds</a:t>
            </a:r>
            <a:r>
              <a:rPr lang="en-GB" dirty="0"/>
              <a:t>) ( 2014) Exploring Childhood in a Comparative Context. Oxon: Routledge, </a:t>
            </a:r>
            <a:r>
              <a:rPr lang="en-GB" dirty="0" smtClean="0"/>
              <a:t>pp163-176</a:t>
            </a:r>
          </a:p>
          <a:p>
            <a:r>
              <a:rPr lang="en-GB" dirty="0" smtClean="0"/>
              <a:t>Hancock ( 2011) Education in Finland, in </a:t>
            </a:r>
            <a:r>
              <a:rPr lang="en-GB" dirty="0"/>
              <a:t>Brown, </a:t>
            </a:r>
            <a:r>
              <a:rPr lang="en-GB" dirty="0" smtClean="0"/>
              <a:t>M. </a:t>
            </a:r>
            <a:r>
              <a:rPr lang="en-GB" dirty="0"/>
              <a:t>&amp; White, J. (</a:t>
            </a:r>
            <a:r>
              <a:rPr lang="en-GB" dirty="0" err="1"/>
              <a:t>eds</a:t>
            </a:r>
            <a:r>
              <a:rPr lang="en-GB" dirty="0"/>
              <a:t>) ( 2014) </a:t>
            </a:r>
            <a:r>
              <a:rPr lang="en-GB" i="1" dirty="0"/>
              <a:t>Exploring Childhood in a Comparative Context. </a:t>
            </a:r>
            <a:r>
              <a:rPr lang="en-GB" dirty="0"/>
              <a:t>Oxon: Routledge, </a:t>
            </a:r>
            <a:r>
              <a:rPr lang="en-GB" dirty="0" smtClean="0"/>
              <a:t>p.62</a:t>
            </a:r>
          </a:p>
          <a:p>
            <a:r>
              <a:rPr lang="en-GB" dirty="0" smtClean="0"/>
              <a:t>Iguchi, Y. ( 2014) Education in Japan in </a:t>
            </a:r>
            <a:r>
              <a:rPr lang="en-GB" dirty="0"/>
              <a:t>Brown, </a:t>
            </a:r>
            <a:r>
              <a:rPr lang="en-GB" dirty="0" smtClean="0"/>
              <a:t>in Brown, M. </a:t>
            </a:r>
            <a:r>
              <a:rPr lang="en-GB" dirty="0"/>
              <a:t>&amp; White, J. (</a:t>
            </a:r>
            <a:r>
              <a:rPr lang="en-GB" dirty="0" err="1"/>
              <a:t>eds</a:t>
            </a:r>
            <a:r>
              <a:rPr lang="en-GB" dirty="0"/>
              <a:t>) ( 2014) </a:t>
            </a:r>
            <a:r>
              <a:rPr lang="en-GB" i="1" dirty="0"/>
              <a:t>Exploring Childhood in a Comparative Context. </a:t>
            </a:r>
            <a:r>
              <a:rPr lang="en-GB" dirty="0"/>
              <a:t>Oxon: Routledge, </a:t>
            </a:r>
            <a:r>
              <a:rPr lang="en-GB" dirty="0" smtClean="0"/>
              <a:t>p.86-105</a:t>
            </a:r>
          </a:p>
          <a:p>
            <a:r>
              <a:rPr lang="en-GB" dirty="0" smtClean="0"/>
              <a:t>Mandela (1995) Education in Rural South Africa, in </a:t>
            </a:r>
            <a:r>
              <a:rPr lang="en-GB" dirty="0"/>
              <a:t>Brown, M. &amp; White, J. (</a:t>
            </a:r>
            <a:r>
              <a:rPr lang="en-GB" dirty="0" err="1"/>
              <a:t>eds</a:t>
            </a:r>
            <a:r>
              <a:rPr lang="en-GB" dirty="0"/>
              <a:t>) ( 2014) </a:t>
            </a:r>
            <a:r>
              <a:rPr lang="en-GB" i="1" dirty="0"/>
              <a:t>Exploring Childhood in a Comparative Context. </a:t>
            </a:r>
            <a:r>
              <a:rPr lang="en-GB" dirty="0"/>
              <a:t>Oxon: Routledge, </a:t>
            </a:r>
            <a:r>
              <a:rPr lang="en-GB" dirty="0" smtClean="0"/>
              <a:t>p.165</a:t>
            </a:r>
          </a:p>
          <a:p>
            <a:r>
              <a:rPr lang="en-GB" dirty="0" err="1" smtClean="0"/>
              <a:t>Smidt</a:t>
            </a:r>
            <a:r>
              <a:rPr lang="en-GB" dirty="0" smtClean="0"/>
              <a:t>, S. ( 2013) </a:t>
            </a:r>
            <a:r>
              <a:rPr lang="en-GB" i="1" dirty="0" smtClean="0"/>
              <a:t>The Developing Child in the 21</a:t>
            </a:r>
            <a:r>
              <a:rPr lang="en-GB" i="1" baseline="30000" dirty="0" smtClean="0"/>
              <a:t>st</a:t>
            </a:r>
            <a:r>
              <a:rPr lang="en-GB" i="1" dirty="0" smtClean="0"/>
              <a:t> Century. A global perspective on child development</a:t>
            </a:r>
            <a:r>
              <a:rPr lang="en-GB" dirty="0" smtClean="0"/>
              <a:t>. Oxon: Routledge</a:t>
            </a:r>
            <a:endParaRPr lang="en-GB" dirty="0"/>
          </a:p>
          <a:p>
            <a:endParaRPr lang="en-GB" dirty="0"/>
          </a:p>
        </p:txBody>
      </p:sp>
    </p:spTree>
    <p:extLst>
      <p:ext uri="{BB962C8B-B14F-4D97-AF65-F5344CB8AC3E}">
        <p14:creationId xmlns:p14="http://schemas.microsoft.com/office/powerpoint/2010/main" val="1853434586"/>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TM10001115[[fn=Parcel]]</Template>
  <TotalTime>390</TotalTime>
  <Words>1563</Words>
  <Application>Microsoft Office PowerPoint</Application>
  <PresentationFormat>Widescreen</PresentationFormat>
  <Paragraphs>159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Gill Sans MT</vt:lpstr>
      <vt:lpstr>Parcel</vt:lpstr>
      <vt:lpstr>ECES4004/C</vt:lpstr>
      <vt:lpstr>Gorolwg Sesiwn / Session Overview</vt:lpstr>
      <vt:lpstr>Deilliant Dysgu 3 / Learning Outcome 3</vt:lpstr>
      <vt:lpstr>Beth yw plentyndod? What is childhood? </vt:lpstr>
      <vt:lpstr>Beth yw pwrpas Addysg? What is the purpose of Education?</vt:lpstr>
      <vt:lpstr>Tasg task</vt:lpstr>
      <vt:lpstr> Plentyndod  childhood</vt:lpstr>
      <vt:lpstr>Beth yw pwrpas Addysg? What is the purpose of Education?</vt:lpstr>
      <vt:lpstr>Y Ffindir finland</vt:lpstr>
      <vt:lpstr>TASG TASK</vt:lpstr>
      <vt:lpstr>Siapan japan</vt:lpstr>
      <vt:lpstr>TASG  TASK</vt:lpstr>
      <vt:lpstr>De affrica wledig rural south africa</vt:lpstr>
      <vt:lpstr>Task Tasg</vt:lpstr>
      <vt:lpstr>Rhestr cyfeirnodau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SJEU4005/C</dc:title>
  <dc:creator>Lynwen Roberts</dc:creator>
  <cp:lastModifiedBy>Lynwen Roberts</cp:lastModifiedBy>
  <cp:revision>24</cp:revision>
  <dcterms:created xsi:type="dcterms:W3CDTF">2019-03-13T08:15:09Z</dcterms:created>
  <dcterms:modified xsi:type="dcterms:W3CDTF">2019-09-11T10:43:21Z</dcterms:modified>
</cp:coreProperties>
</file>