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80" r:id="rId2"/>
    <p:sldId id="277" r:id="rId3"/>
    <p:sldId id="278" r:id="rId4"/>
    <p:sldId id="279" r:id="rId5"/>
    <p:sldId id="283" r:id="rId6"/>
    <p:sldId id="284" r:id="rId7"/>
    <p:sldId id="285" r:id="rId8"/>
    <p:sldId id="286" r:id="rId9"/>
    <p:sldId id="291" r:id="rId10"/>
    <p:sldId id="292" r:id="rId11"/>
    <p:sldId id="293" r:id="rId12"/>
    <p:sldId id="294" r:id="rId13"/>
    <p:sldId id="29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A7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83" autoAdjust="0"/>
    <p:restoredTop sz="63424" autoAdjust="0"/>
  </p:normalViewPr>
  <p:slideViewPr>
    <p:cSldViewPr snapToGrid="0">
      <p:cViewPr varScale="1">
        <p:scale>
          <a:sx n="44" d="100"/>
          <a:sy n="44" d="100"/>
        </p:scale>
        <p:origin x="1992" y="264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Kelman" userId="2d5c3e90a1275ffc" providerId="LiveId" clId="{B6DB7606-3F49-49F6-95EC-AF9E6FD2DBFE}"/>
    <pc:docChg chg="custSel modSld">
      <pc:chgData name="Ellie Kelman" userId="2d5c3e90a1275ffc" providerId="LiveId" clId="{B6DB7606-3F49-49F6-95EC-AF9E6FD2DBFE}" dt="2025-12-29T12:31:26.010" v="11" actId="14100"/>
      <pc:docMkLst>
        <pc:docMk/>
      </pc:docMkLst>
      <pc:sldChg chg="delSp modSp mod modNotesTx">
        <pc:chgData name="Ellie Kelman" userId="2d5c3e90a1275ffc" providerId="LiveId" clId="{B6DB7606-3F49-49F6-95EC-AF9E6FD2DBFE}" dt="2025-12-29T12:31:26.010" v="11" actId="14100"/>
        <pc:sldMkLst>
          <pc:docMk/>
          <pc:sldMk cId="3969267915" sldId="277"/>
        </pc:sldMkLst>
        <pc:spChg chg="mod">
          <ac:chgData name="Ellie Kelman" userId="2d5c3e90a1275ffc" providerId="LiveId" clId="{B6DB7606-3F49-49F6-95EC-AF9E6FD2DBFE}" dt="2025-12-29T12:31:26.010" v="11" actId="14100"/>
          <ac:spMkLst>
            <pc:docMk/>
            <pc:sldMk cId="3969267915" sldId="277"/>
            <ac:spMk id="10" creationId="{1B4F06E6-0855-8A33-BBF4-DA6D1EBB9A5D}"/>
          </ac:spMkLst>
        </pc:spChg>
        <pc:spChg chg="del">
          <ac:chgData name="Ellie Kelman" userId="2d5c3e90a1275ffc" providerId="LiveId" clId="{B6DB7606-3F49-49F6-95EC-AF9E6FD2DBFE}" dt="2025-12-29T12:30:47.140" v="7" actId="478"/>
          <ac:spMkLst>
            <pc:docMk/>
            <pc:sldMk cId="3969267915" sldId="277"/>
            <ac:spMk id="18" creationId="{E0566C46-8DC0-664E-822A-8B4E44D69CDE}"/>
          </ac:spMkLst>
        </pc:spChg>
        <pc:spChg chg="mod">
          <ac:chgData name="Ellie Kelman" userId="2d5c3e90a1275ffc" providerId="LiveId" clId="{B6DB7606-3F49-49F6-95EC-AF9E6FD2DBFE}" dt="2025-12-29T12:30:52.511" v="8" actId="1076"/>
          <ac:spMkLst>
            <pc:docMk/>
            <pc:sldMk cId="3969267915" sldId="277"/>
            <ac:spMk id="22" creationId="{EDDC5AF8-2D16-1843-4739-6E78474908E4}"/>
          </ac:spMkLst>
        </pc:spChg>
      </pc:sldChg>
      <pc:sldChg chg="modNotesTx">
        <pc:chgData name="Ellie Kelman" userId="2d5c3e90a1275ffc" providerId="LiveId" clId="{B6DB7606-3F49-49F6-95EC-AF9E6FD2DBFE}" dt="2025-12-22T11:12:58.863" v="1" actId="20577"/>
        <pc:sldMkLst>
          <pc:docMk/>
          <pc:sldMk cId="203862748" sldId="278"/>
        </pc:sldMkLst>
      </pc:sldChg>
      <pc:sldChg chg="modNotesTx">
        <pc:chgData name="Ellie Kelman" userId="2d5c3e90a1275ffc" providerId="LiveId" clId="{B6DB7606-3F49-49F6-95EC-AF9E6FD2DBFE}" dt="2025-12-22T11:13:03.497" v="2" actId="20577"/>
        <pc:sldMkLst>
          <pc:docMk/>
          <pc:sldMk cId="144493283" sldId="279"/>
        </pc:sldMkLst>
      </pc:sldChg>
      <pc:sldChg chg="modNotesTx">
        <pc:chgData name="Ellie Kelman" userId="2d5c3e90a1275ffc" providerId="LiveId" clId="{B6DB7606-3F49-49F6-95EC-AF9E6FD2DBFE}" dt="2025-12-22T11:13:08.438" v="3" actId="20577"/>
        <pc:sldMkLst>
          <pc:docMk/>
          <pc:sldMk cId="3657766940" sldId="283"/>
        </pc:sldMkLst>
      </pc:sldChg>
      <pc:sldChg chg="modNotesTx">
        <pc:chgData name="Ellie Kelman" userId="2d5c3e90a1275ffc" providerId="LiveId" clId="{B6DB7606-3F49-49F6-95EC-AF9E6FD2DBFE}" dt="2025-12-22T11:13:14.038" v="4" actId="20577"/>
        <pc:sldMkLst>
          <pc:docMk/>
          <pc:sldMk cId="150784244" sldId="284"/>
        </pc:sldMkLst>
      </pc:sldChg>
      <pc:sldChg chg="modNotesTx">
        <pc:chgData name="Ellie Kelman" userId="2d5c3e90a1275ffc" providerId="LiveId" clId="{B6DB7606-3F49-49F6-95EC-AF9E6FD2DBFE}" dt="2025-12-22T11:13:20.249" v="5" actId="20577"/>
        <pc:sldMkLst>
          <pc:docMk/>
          <pc:sldMk cId="3854067330" sldId="285"/>
        </pc:sldMkLst>
      </pc:sldChg>
      <pc:sldChg chg="modNotesTx">
        <pc:chgData name="Ellie Kelman" userId="2d5c3e90a1275ffc" providerId="LiveId" clId="{B6DB7606-3F49-49F6-95EC-AF9E6FD2DBFE}" dt="2025-12-22T11:13:28.794" v="6" actId="20577"/>
        <pc:sldMkLst>
          <pc:docMk/>
          <pc:sldMk cId="4087401842" sldId="28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DEB7D-0880-4A8F-BFB0-7DEE461BC26A}" type="datetimeFigureOut">
              <a:t>12/29/2025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CE524E-EF31-4106-8FEF-5058D3BBCD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092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CE524E-EF31-4106-8FEF-5058D3BBCD7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535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rgbClr val="333333"/>
              </a:solidFill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CE524E-EF31-4106-8FEF-5058D3BBCD76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254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CE524E-EF31-4106-8FEF-5058D3BBCD76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2480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CE524E-EF31-4106-8FEF-5058D3BBCD76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656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trike="sngStrike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CE524E-EF31-4106-8FEF-5058D3BBCD7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148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CE524E-EF31-4106-8FEF-5058D3BBCD76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4639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CE524E-EF31-4106-8FEF-5058D3BBCD76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6620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CE524E-EF31-4106-8FEF-5058D3BBCD7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912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CE524E-EF31-4106-8FEF-5058D3BBCD7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594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image" Target="../media/image3.jpeg"/><Relationship Id="rId5" Type="http://schemas.microsoft.com/office/2007/relationships/hdphoto" Target="../media/hdphoto1.wdp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microsoft.com/office/2007/relationships/hdphoto" Target="../media/hdphoto1.wdp"/><Relationship Id="rId15" Type="http://schemas.openxmlformats.org/officeDocument/2006/relationships/image" Target="../media/image14.png"/><Relationship Id="rId10" Type="http://schemas.openxmlformats.org/officeDocument/2006/relationships/image" Target="../media/image9.jpeg"/><Relationship Id="rId4" Type="http://schemas.openxmlformats.org/officeDocument/2006/relationships/image" Target="../media/image4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image" Target="../media/image16.jpeg"/><Relationship Id="rId11" Type="http://schemas.openxmlformats.org/officeDocument/2006/relationships/image" Target="../media/image21.png"/><Relationship Id="rId5" Type="http://schemas.openxmlformats.org/officeDocument/2006/relationships/image" Target="../media/image5.png"/><Relationship Id="rId10" Type="http://schemas.openxmlformats.org/officeDocument/2006/relationships/image" Target="../media/image20.jpeg"/><Relationship Id="rId4" Type="http://schemas.openxmlformats.org/officeDocument/2006/relationships/image" Target="../media/image15.jpe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1.png"/><Relationship Id="rId9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microsoft.com/office/2007/relationships/hdphoto" Target="../media/hdphoto3.wdp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image" Target="../media/image5.png"/><Relationship Id="rId11" Type="http://schemas.openxmlformats.org/officeDocument/2006/relationships/image" Target="../media/image31.jpeg"/><Relationship Id="rId5" Type="http://schemas.microsoft.com/office/2007/relationships/hdphoto" Target="../media/hdphoto1.wdp"/><Relationship Id="rId10" Type="http://schemas.openxmlformats.org/officeDocument/2006/relationships/image" Target="../media/image30.png"/><Relationship Id="rId4" Type="http://schemas.openxmlformats.org/officeDocument/2006/relationships/image" Target="../media/image1.png"/><Relationship Id="rId9" Type="http://schemas.openxmlformats.org/officeDocument/2006/relationships/image" Target="../media/image29.png"/><Relationship Id="rId1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1.png"/><Relationship Id="rId7" Type="http://schemas.openxmlformats.org/officeDocument/2006/relationships/image" Target="../media/image35.png"/><Relationship Id="rId12" Type="http://schemas.openxmlformats.org/officeDocument/2006/relationships/image" Target="../media/image3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26.png"/><Relationship Id="rId5" Type="http://schemas.openxmlformats.org/officeDocument/2006/relationships/image" Target="../media/image5.png"/><Relationship Id="rId10" Type="http://schemas.openxmlformats.org/officeDocument/2006/relationships/image" Target="../media/image38.png"/><Relationship Id="rId4" Type="http://schemas.microsoft.com/office/2007/relationships/hdphoto" Target="../media/hdphoto1.wdp"/><Relationship Id="rId9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" TargetMode="External"/><Relationship Id="rId13" Type="http://schemas.openxmlformats.org/officeDocument/2006/relationships/hyperlink" Target="https://www.bbc.co.uk/programmes/p08vnws3" TargetMode="External"/><Relationship Id="rId3" Type="http://schemas.openxmlformats.org/officeDocument/2006/relationships/hyperlink" Target="https://www.facebook.com/TheHistoryOfWales/posts/on-this-day-1964-bbc-cymru-wales-was-launched-to-provide-a-service-specific-for-/3505477696239554/" TargetMode="External"/><Relationship Id="rId7" Type="http://schemas.openxmlformats.org/officeDocument/2006/relationships/hyperlink" Target="https://www.bbc.co.uk/iplayer" TargetMode="External"/><Relationship Id="rId12" Type="http://schemas.openxmlformats.org/officeDocument/2006/relationships/hyperlink" Target="https://www.gilbertrugby.com/products/wru-g-tr3000-training-ball?variant=32206113144887&amp;currency=GBP&amp;gad_source=1&amp;gad_campaignid=22796468816&amp;gclid=EAIaIQobChMIxuepvMmUkQMVgpBQBh2NvCPJEAQYASABEgLwhfD_BwE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orbem.co.uk/bh32/bh32_i.htm" TargetMode="External"/><Relationship Id="rId11" Type="http://schemas.openxmlformats.org/officeDocument/2006/relationships/hyperlink" Target="https://eastieoaks.com/2021/02/15/pobol-y-cwm-spoilers-monday-15-february-2021/" TargetMode="External"/><Relationship Id="rId5" Type="http://schemas.openxmlformats.org/officeDocument/2006/relationships/hyperlink" Target="https://senalnews.com/en/events/wales-s4c-to-host-2025-international-emmy-semi-finals-in-animation" TargetMode="External"/><Relationship Id="rId10" Type="http://schemas.openxmlformats.org/officeDocument/2006/relationships/hyperlink" Target="https://famouspeople.wales/famous-people/gwynfor-evans/" TargetMode="External"/><Relationship Id="rId4" Type="http://schemas.openxmlformats.org/officeDocument/2006/relationships/hyperlink" Target="https://seeklogo.com/free-vector-logos/s4c" TargetMode="External"/><Relationship Id="rId9" Type="http://schemas.openxmlformats.org/officeDocument/2006/relationships/hyperlink" Target="https://www.s4c.cymru/clic/programme/895509537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nation.cymru/news/s4c-contributed-150-3-million-to-the-welsh-economy-last-year-new-report/" TargetMode="External"/><Relationship Id="rId3" Type="http://schemas.openxmlformats.org/officeDocument/2006/relationships/hyperlink" Target="https://www.c21media.net/news/welsh-pubcaster-s4c-reveals-new-digital-first-five-year-vision/" TargetMode="External"/><Relationship Id="rId7" Type="http://schemas.openxmlformats.org/officeDocument/2006/relationships/hyperlink" Target="https://assets.publishing.service.gov.uk/media/5abbcdaf40f0b67d64e21b9e/Building_an_S4C_for_the_Future_English_Accessible.pd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theconversation.com/100-years-of-the-bbc-in-wales-an-uneasy-start-and-unclear-future-197828" TargetMode="External"/><Relationship Id="rId5" Type="http://schemas.openxmlformats.org/officeDocument/2006/relationships/hyperlink" Target="https://jconradfantasy.com/is-welsh-the-oldest-language-in-europe/" TargetMode="External"/><Relationship Id="rId4" Type="http://schemas.openxmlformats.org/officeDocument/2006/relationships/hyperlink" Target="https://www.bbc.co.uk/aboutthebbc/governance/s4c" TargetMode="External"/><Relationship Id="rId9" Type="http://schemas.openxmlformats.org/officeDocument/2006/relationships/hyperlink" Target="https://www.s4c.cymru/en/press/post/47905/s4c-clic-reaches-250000-registrations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x.com/AmgueddfaCymru/status/1625074882877825024?ref_src=twsrc%5Etfw%7Ctwcamp%5Etweetembed%7Ctwterm%5E1625074882877825024%7Ctwgr%5Efad619e7d454886ae69c5f6df41db70b866fd79b%7Ctwcon%5Es1_&amp;ref_url=https%3A%2F%2Ftheconversation.com%2F100-years-of-the-bbc-in-wales-an-uneasy-start-and-unclear-future-197828" TargetMode="External"/><Relationship Id="rId3" Type="http://schemas.openxmlformats.org/officeDocument/2006/relationships/hyperlink" Target="https://cyw.cymru/en/" TargetMode="External"/><Relationship Id="rId7" Type="http://schemas.openxmlformats.org/officeDocument/2006/relationships/hyperlink" Target="https://www.gov.uk/government/news/the-future-of-s4c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4c.cymru/en/stwnsh/" TargetMode="External"/><Relationship Id="rId5" Type="http://schemas.openxmlformats.org/officeDocument/2006/relationships/hyperlink" Target="https://www.s4c.cymru/en/about-us/introducing-s4c/page/17280/introducing-s4c/" TargetMode="External"/><Relationship Id="rId4" Type="http://schemas.openxmlformats.org/officeDocument/2006/relationships/hyperlink" Target="https://www.s4c.cymru/en/entertainment/hansh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.uk/blog/10-fascinating-welsh-language-facts?sign_in=1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welsh-lovespoons.co.uk/symbols" TargetMode="External"/><Relationship Id="rId5" Type="http://schemas.openxmlformats.org/officeDocument/2006/relationships/hyperlink" Target="https://www.wales.com/culture-and-sport/music-and-performance/welsh-harp-our-national-instrument" TargetMode="External"/><Relationship Id="rId4" Type="http://schemas.openxmlformats.org/officeDocument/2006/relationships/hyperlink" Target="https://www.s4c.cymru/media/media_assets/Report_-_Assessment_of_S4Cs_Economic_and_Social_Impact_2022-23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0F9469-1B5A-3899-9337-2BDD00344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375A1C4-AAAF-46BC-77FA-E09395E25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4" name="Content Placeholder 3" descr="A red dragon with a dragon and yellow flowers&#10;&#10;AI-generated content may be incorrect.">
            <a:extLst>
              <a:ext uri="{FF2B5EF4-FFF2-40B4-BE49-F238E27FC236}">
                <a16:creationId xmlns:a16="http://schemas.microsoft.com/office/drawing/2014/main" id="{1D9EF584-9D47-EC13-1EBA-40E5BEF465D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9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9000"/>
                    </a14:imgEffect>
                    <a14:imgEffect>
                      <a14:brightnessContrast bright="19000"/>
                    </a14:imgEffect>
                  </a14:imgLayer>
                </a14:imgProps>
              </a:ext>
            </a:extLst>
          </a:blip>
          <a:srcRect r="243" b="-1"/>
          <a:stretch>
            <a:fillRect/>
          </a:stretch>
        </p:blipFill>
        <p:spPr>
          <a:xfrm>
            <a:off x="-326115" y="-129391"/>
            <a:ext cx="10129717" cy="71167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4BBC84A-8DE1-6A1A-9C5F-7ED73B337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6" name="Picture 5" descr="Image - S4C 2000.png | Logopedia | FANDOM powered by Wikia">
            <a:extLst>
              <a:ext uri="{FF2B5EF4-FFF2-40B4-BE49-F238E27FC236}">
                <a16:creationId xmlns:a16="http://schemas.microsoft.com/office/drawing/2014/main" id="{93356BFC-A59D-061C-DCF1-25CEE2DC2C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443" b="91022" l="3800" r="99200">
                        <a14:foregroundMark x1="16500" y1="20433" x2="7000" y2="12384"/>
                        <a14:foregroundMark x1="7000" y1="12384" x2="8050" y2="41486"/>
                        <a14:foregroundMark x1="8050" y1="41486" x2="16950" y2="65325"/>
                        <a14:foregroundMark x1="16950" y1="65325" x2="10950" y2="90712"/>
                        <a14:foregroundMark x1="10950" y1="90712" x2="3800" y2="80805"/>
                        <a14:foregroundMark x1="40400" y1="11300" x2="40400" y2="11300"/>
                        <a14:foregroundMark x1="38050" y1="14087" x2="27800" y2="49845"/>
                        <a14:foregroundMark x1="27800" y1="49845" x2="26550" y2="70743"/>
                        <a14:foregroundMark x1="26550" y1="70743" x2="45400" y2="74303"/>
                        <a14:foregroundMark x1="39500" y1="9443" x2="41550" y2="69814"/>
                        <a14:foregroundMark x1="71350" y1="17802" x2="60350" y2="17337"/>
                        <a14:foregroundMark x1="60350" y1="17337" x2="53950" y2="42570"/>
                        <a14:foregroundMark x1="53950" y1="42570" x2="55400" y2="75232"/>
                        <a14:foregroundMark x1="55400" y1="75232" x2="64350" y2="91331"/>
                        <a14:foregroundMark x1="64350" y1="91331" x2="72250" y2="86223"/>
                        <a14:foregroundMark x1="78150" y1="36068" x2="88900" y2="32353"/>
                        <a14:foregroundMark x1="88900" y1="32353" x2="89650" y2="32353"/>
                        <a14:foregroundMark x1="73450" y1="36068" x2="73450" y2="36068"/>
                        <a14:foregroundMark x1="73750" y1="37771" x2="73750" y2="37771"/>
                        <a14:foregroundMark x1="73150" y1="37771" x2="73150" y2="37771"/>
                        <a14:foregroundMark x1="90850" y1="28638" x2="97600" y2="26006"/>
                        <a14:foregroundMark x1="93200" y1="41796" x2="93200" y2="41796"/>
                        <a14:foregroundMark x1="99200" y1="22446" x2="99200" y2="22446"/>
                        <a14:foregroundMark x1="98900" y1="21517" x2="98900" y2="21517"/>
                        <a14:foregroundMark x1="72400" y1="39628" x2="72400" y2="3962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604967" y="5136087"/>
            <a:ext cx="4397270" cy="142050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8181D1A-CAA3-2D1F-A5B2-AA7BE54C8E0B}"/>
              </a:ext>
            </a:extLst>
          </p:cNvPr>
          <p:cNvSpPr txBox="1"/>
          <p:nvPr/>
        </p:nvSpPr>
        <p:spPr>
          <a:xfrm>
            <a:off x="2915964" y="1149371"/>
            <a:ext cx="863114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3200" noProof="0" dirty="0">
                <a:solidFill>
                  <a:srgbClr val="000000"/>
                </a:solidFill>
              </a:rPr>
              <a:t>Digwyddiad hanesyddol a'r effaith ar rôl y Gymraeg mewn addysg.</a:t>
            </a:r>
          </a:p>
          <a:p>
            <a:pPr algn="r"/>
            <a:r>
              <a:rPr lang="en-GB" sz="3200" noProof="0" dirty="0">
                <a:solidFill>
                  <a:srgbClr val="000000"/>
                </a:solidFill>
              </a:rPr>
              <a:t>  </a:t>
            </a:r>
            <a:endParaRPr lang="en-GB" sz="3200" noProof="0" dirty="0"/>
          </a:p>
          <a:p>
            <a:pPr algn="r"/>
            <a:r>
              <a:rPr lang="en-GB" sz="3200" noProof="0" dirty="0">
                <a:solidFill>
                  <a:srgbClr val="0E2841"/>
                </a:solidFill>
                <a:latin typeface="Aptos Display"/>
              </a:rPr>
              <a:t>Historical  event and the impact on the role of Welsh language in education</a:t>
            </a:r>
            <a:endParaRPr lang="en-GB" sz="1600" noProof="0" dirty="0"/>
          </a:p>
          <a:p>
            <a:pPr algn="r"/>
            <a:r>
              <a:rPr lang="en-GB" sz="2400" noProof="0" dirty="0">
                <a:solidFill>
                  <a:srgbClr val="0E2841"/>
                </a:solidFill>
                <a:latin typeface="Aptos Display"/>
              </a:rPr>
              <a:t>     </a:t>
            </a:r>
            <a:endParaRPr lang="en-GB" sz="1200" noProof="0" dirty="0"/>
          </a:p>
          <a:p>
            <a:pPr algn="r"/>
            <a:r>
              <a:rPr lang="en-GB" sz="2800" noProof="0" dirty="0">
                <a:solidFill>
                  <a:srgbClr val="0E2841"/>
                </a:solidFill>
                <a:latin typeface="Aptos Display"/>
              </a:rPr>
              <a:t>ECIE5004 </a:t>
            </a:r>
            <a:endParaRPr lang="en-GB" sz="2800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AF7C7490-1B10-0295-BE76-157A64663BD5}"/>
              </a:ext>
            </a:extLst>
          </p:cNvPr>
          <p:cNvSpPr txBox="1">
            <a:spLocks/>
          </p:cNvSpPr>
          <p:nvPr/>
        </p:nvSpPr>
        <p:spPr>
          <a:xfrm>
            <a:off x="3051410" y="4386223"/>
            <a:ext cx="3449029" cy="9264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noProof="0" dirty="0">
                <a:solidFill>
                  <a:schemeClr val="tx2"/>
                </a:solidFill>
                <a:latin typeface="+mj-lt"/>
              </a:rPr>
              <a:t>2300218 </a:t>
            </a:r>
          </a:p>
          <a:p>
            <a:r>
              <a:rPr lang="en-GB" noProof="0" dirty="0">
                <a:solidFill>
                  <a:schemeClr val="tx2"/>
                </a:solidFill>
                <a:latin typeface="+mj-lt"/>
              </a:rPr>
              <a:t>Ellie Kelman</a:t>
            </a:r>
          </a:p>
        </p:txBody>
      </p:sp>
    </p:spTree>
    <p:extLst>
      <p:ext uri="{BB962C8B-B14F-4D97-AF65-F5344CB8AC3E}">
        <p14:creationId xmlns:p14="http://schemas.microsoft.com/office/powerpoint/2010/main" val="1012826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red dragon with a dragon and yellow flowers&#10;&#10;AI-generated content may be incorrect.">
            <a:extLst>
              <a:ext uri="{FF2B5EF4-FFF2-40B4-BE49-F238E27FC236}">
                <a16:creationId xmlns:a16="http://schemas.microsoft.com/office/drawing/2014/main" id="{19AA8346-E3EC-90A7-7F9D-87F88AD71F2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99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9000"/>
                    </a14:imgEffect>
                    <a14:imgEffect>
                      <a14:brightnessContrast bright="19000"/>
                    </a14:imgEffect>
                  </a14:imgLayer>
                </a14:imgProps>
              </a:ext>
            </a:extLst>
          </a:blip>
          <a:srcRect r="243" b="-1"/>
          <a:stretch>
            <a:fillRect/>
          </a:stretch>
        </p:blipFill>
        <p:spPr>
          <a:xfrm>
            <a:off x="-306196" y="-258782"/>
            <a:ext cx="10129717" cy="71167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4F06E6-0855-8A33-BBF4-DA6D1EBB9A5D}"/>
              </a:ext>
            </a:extLst>
          </p:cNvPr>
          <p:cNvSpPr txBox="1"/>
          <p:nvPr/>
        </p:nvSpPr>
        <p:spPr>
          <a:xfrm>
            <a:off x="6096000" y="139732"/>
            <a:ext cx="5864246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da-DK" sz="3600" b="1" dirty="0">
                <a:latin typeface="+mj-lt"/>
              </a:rPr>
              <a:t>Pa Mor Hen Yw’r </a:t>
            </a:r>
          </a:p>
          <a:p>
            <a:pPr algn="r"/>
            <a:r>
              <a:rPr lang="da-DK" sz="3600" b="1" dirty="0">
                <a:latin typeface="+mj-lt"/>
              </a:rPr>
              <a:t>Gymraeg?</a:t>
            </a:r>
          </a:p>
          <a:p>
            <a:pPr algn="r"/>
            <a:r>
              <a:rPr lang="en-US" sz="3600" b="1" dirty="0">
                <a:solidFill>
                  <a:srgbClr val="0E2841"/>
                </a:solidFill>
                <a:latin typeface="Aptos Display"/>
              </a:rPr>
              <a:t>Why The</a:t>
            </a:r>
            <a:r>
              <a:rPr lang="en-US" sz="3600" b="1" baseline="0" dirty="0">
                <a:solidFill>
                  <a:srgbClr val="0E2841"/>
                </a:solidFill>
                <a:latin typeface="Aptos Display"/>
              </a:rPr>
              <a:t> S4C </a:t>
            </a:r>
            <a:r>
              <a:rPr lang="en-US" sz="3600" b="1" dirty="0">
                <a:solidFill>
                  <a:srgbClr val="0E2841"/>
                </a:solidFill>
                <a:latin typeface="Aptos Display"/>
              </a:rPr>
              <a:t>Is Important?</a:t>
            </a:r>
            <a:endParaRPr lang="en-US" sz="3600" b="1" dirty="0"/>
          </a:p>
          <a:p>
            <a:pPr algn="r"/>
            <a:endParaRPr lang="en-US" sz="2400" b="1" dirty="0"/>
          </a:p>
        </p:txBody>
      </p:sp>
      <p:pic>
        <p:nvPicPr>
          <p:cNvPr id="14" name="Picture 13" descr="Welsh Culture Illustrations, Royalty-Free Vector Graphics &amp; Clip Art ...">
            <a:extLst>
              <a:ext uri="{FF2B5EF4-FFF2-40B4-BE49-F238E27FC236}">
                <a16:creationId xmlns:a16="http://schemas.microsoft.com/office/drawing/2014/main" id="{24E9E9E5-5317-1653-30DC-202D0DCFF45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2638" b="522"/>
          <a:stretch>
            <a:fillRect/>
          </a:stretch>
        </p:blipFill>
        <p:spPr>
          <a:xfrm>
            <a:off x="7133926" y="1958976"/>
            <a:ext cx="4424289" cy="4899024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5F9D7C9-D549-28B1-B2E2-57FD9E082F36}"/>
              </a:ext>
            </a:extLst>
          </p:cNvPr>
          <p:cNvSpPr txBox="1">
            <a:spLocks/>
          </p:cNvSpPr>
          <p:nvPr/>
        </p:nvSpPr>
        <p:spPr>
          <a:xfrm>
            <a:off x="3131742" y="3071058"/>
            <a:ext cx="2875472" cy="28485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har char="•"/>
            </a:pPr>
            <a:r>
              <a:rPr lang="en-US" sz="2800" dirty="0">
                <a:solidFill>
                  <a:schemeClr val="tx2"/>
                </a:solidFill>
                <a:latin typeface="Lucida Calligraphy"/>
              </a:rPr>
              <a:t>Language</a:t>
            </a:r>
            <a:endParaRPr lang="en-US" sz="3600" dirty="0">
              <a:latin typeface="Lucida Calligraphy"/>
            </a:endParaRPr>
          </a:p>
          <a:p>
            <a:pPr marL="285750" indent="-285750" algn="l">
              <a:buChar char="•"/>
            </a:pPr>
            <a:r>
              <a:rPr lang="en-US" sz="2800" dirty="0">
                <a:solidFill>
                  <a:schemeClr val="tx2"/>
                </a:solidFill>
                <a:latin typeface="Lucida Calligraphy"/>
              </a:rPr>
              <a:t>Culture </a:t>
            </a:r>
          </a:p>
          <a:p>
            <a:pPr marL="285750" indent="-285750" algn="l">
              <a:buChar char="•"/>
            </a:pPr>
            <a:r>
              <a:rPr lang="en-US" sz="2800" dirty="0">
                <a:solidFill>
                  <a:schemeClr val="tx2"/>
                </a:solidFill>
                <a:latin typeface="Lucida Calligraphy"/>
              </a:rPr>
              <a:t>Belonging     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DC5AF8-2D16-1843-4739-6E78474908E4}"/>
              </a:ext>
            </a:extLst>
          </p:cNvPr>
          <p:cNvSpPr txBox="1"/>
          <p:nvPr/>
        </p:nvSpPr>
        <p:spPr>
          <a:xfrm>
            <a:off x="1124773" y="1266478"/>
            <a:ext cx="2875472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0E2841"/>
                </a:solidFill>
                <a:latin typeface="Lucida Calligraphy" panose="03010101010101010101" pitchFamily="66" charset="0"/>
              </a:rPr>
              <a:t>What S4C brings to us:</a:t>
            </a:r>
            <a:endParaRPr lang="en-US" sz="2800" dirty="0">
              <a:latin typeface="Lucida Calligraphy" panose="03010101010101010101" pitchFamily="66" charset="0"/>
            </a:endParaRPr>
          </a:p>
          <a:p>
            <a:pPr algn="ctr"/>
            <a:endParaRPr lang="en-US" sz="2800" dirty="0">
              <a:latin typeface="Lucida Calligraphy" panose="03010101010101010101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6926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FB530E-B117-76C9-3AD3-8A273210F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D2DB4F-031F-FF30-DDC9-0381DD4E6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red dragon with a dragon and yellow flowers&#10;&#10;AI-generated content may be incorrect.">
            <a:extLst>
              <a:ext uri="{FF2B5EF4-FFF2-40B4-BE49-F238E27FC236}">
                <a16:creationId xmlns:a16="http://schemas.microsoft.com/office/drawing/2014/main" id="{453AEB8F-69B5-D978-841F-D63744EC42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8000"/>
                    </a14:imgEffect>
                  </a14:imgLayer>
                </a14:imgProps>
              </a:ext>
            </a:extLst>
          </a:blip>
          <a:srcRect r="243" b="-1"/>
          <a:stretch>
            <a:fillRect/>
          </a:stretch>
        </p:blipFill>
        <p:spPr>
          <a:xfrm>
            <a:off x="-408907" y="-124936"/>
            <a:ext cx="10129717" cy="71167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7E58A15-D96C-CEA8-E422-1BC54AE85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Image - S4C 2000.png | Logopedia | FANDOM powered by Wikia">
            <a:extLst>
              <a:ext uri="{FF2B5EF4-FFF2-40B4-BE49-F238E27FC236}">
                <a16:creationId xmlns:a16="http://schemas.microsoft.com/office/drawing/2014/main" id="{77AEB289-1B69-22E4-7C34-941358B296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57970" y="5543833"/>
            <a:ext cx="3271060" cy="1054032"/>
          </a:xfrm>
          <a:prstGeom prst="rect">
            <a:avLst/>
          </a:prstGeom>
        </p:spPr>
      </p:pic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EFFA7BC0-EE6D-DF30-ADEA-3FF1C04C725F}"/>
              </a:ext>
            </a:extLst>
          </p:cNvPr>
          <p:cNvSpPr txBox="1">
            <a:spLocks/>
          </p:cNvSpPr>
          <p:nvPr/>
        </p:nvSpPr>
        <p:spPr>
          <a:xfrm>
            <a:off x="10904538" y="4944488"/>
            <a:ext cx="1032982" cy="6084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/>
              <a:t>2050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017E77-6464-F039-7559-A5D54E89D6B5}"/>
              </a:ext>
            </a:extLst>
          </p:cNvPr>
          <p:cNvSpPr txBox="1"/>
          <p:nvPr/>
        </p:nvSpPr>
        <p:spPr>
          <a:xfrm>
            <a:off x="8236178" y="46407"/>
            <a:ext cx="323946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latin typeface="+mj-lt"/>
              </a:rPr>
              <a:t>Lle Dechreuodd</a:t>
            </a:r>
          </a:p>
          <a:p>
            <a:r>
              <a:rPr lang="en-US" sz="2800" b="1" dirty="0">
                <a:latin typeface="+mj-lt"/>
              </a:rPr>
              <a:t>Where It Began</a:t>
            </a:r>
          </a:p>
        </p:txBody>
      </p:sp>
      <p:pic>
        <p:nvPicPr>
          <p:cNvPr id="7" name="Picture 6" descr="S4c Logo PNG Vectors Free Download">
            <a:extLst>
              <a:ext uri="{FF2B5EF4-FFF2-40B4-BE49-F238E27FC236}">
                <a16:creationId xmlns:a16="http://schemas.microsoft.com/office/drawing/2014/main" id="{47C34478-D333-7CCB-6438-643E3B19CEC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6495" r="2465" b="18131"/>
          <a:stretch>
            <a:fillRect/>
          </a:stretch>
        </p:blipFill>
        <p:spPr>
          <a:xfrm>
            <a:off x="6507192" y="3308230"/>
            <a:ext cx="1371450" cy="919231"/>
          </a:xfrm>
          <a:prstGeom prst="rect">
            <a:avLst/>
          </a:prstGeom>
        </p:spPr>
      </p:pic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D6C52B5-B2E4-4F42-85DC-5F1B508FBD5D}"/>
              </a:ext>
            </a:extLst>
          </p:cNvPr>
          <p:cNvSpPr txBox="1">
            <a:spLocks/>
          </p:cNvSpPr>
          <p:nvPr/>
        </p:nvSpPr>
        <p:spPr>
          <a:xfrm>
            <a:off x="6835745" y="4110600"/>
            <a:ext cx="1032982" cy="6084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/>
              <a:t>1990s</a:t>
            </a:r>
          </a:p>
        </p:txBody>
      </p:sp>
      <p:pic>
        <p:nvPicPr>
          <p:cNvPr id="12" name="Graphic 11" descr="Image: S4C 1982 logo">
            <a:extLst>
              <a:ext uri="{FF2B5EF4-FFF2-40B4-BE49-F238E27FC236}">
                <a16:creationId xmlns:a16="http://schemas.microsoft.com/office/drawing/2014/main" id="{6C33F1F8-8DFE-8669-ECD7-B2EFAA08BD4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753419" y="4926218"/>
            <a:ext cx="2743199" cy="411812"/>
          </a:xfrm>
          <a:prstGeom prst="rect">
            <a:avLst/>
          </a:prstGeom>
        </p:spPr>
      </p:pic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899DDA3F-F512-24D1-22D3-71A5AF5D8018}"/>
              </a:ext>
            </a:extLst>
          </p:cNvPr>
          <p:cNvSpPr txBox="1">
            <a:spLocks/>
          </p:cNvSpPr>
          <p:nvPr/>
        </p:nvSpPr>
        <p:spPr>
          <a:xfrm>
            <a:off x="4655951" y="5462351"/>
            <a:ext cx="1032982" cy="6084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/>
              <a:t>1982</a:t>
            </a:r>
          </a:p>
        </p:txBody>
      </p:sp>
      <p:pic>
        <p:nvPicPr>
          <p:cNvPr id="15" name="Picture 14" descr="Gwynfor Evans">
            <a:extLst>
              <a:ext uri="{FF2B5EF4-FFF2-40B4-BE49-F238E27FC236}">
                <a16:creationId xmlns:a16="http://schemas.microsoft.com/office/drawing/2014/main" id="{1EFD4CD0-007C-BCF8-9573-603B0BFF010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95581" y="3551814"/>
            <a:ext cx="1232140" cy="19991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6C7E12E2-E05E-5C8A-E2E0-550DC4E74B01}"/>
              </a:ext>
            </a:extLst>
          </p:cNvPr>
          <p:cNvSpPr txBox="1">
            <a:spLocks/>
          </p:cNvSpPr>
          <p:nvPr/>
        </p:nvSpPr>
        <p:spPr>
          <a:xfrm>
            <a:off x="2205656" y="5516991"/>
            <a:ext cx="1104868" cy="5078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/>
              <a:t>1980's</a:t>
            </a:r>
          </a:p>
        </p:txBody>
      </p:sp>
      <p:pic>
        <p:nvPicPr>
          <p:cNvPr id="17" name="Picture 16" descr="Image - S4C 2000.png | Logopedia | FANDOM powered by Wikia">
            <a:extLst>
              <a:ext uri="{FF2B5EF4-FFF2-40B4-BE49-F238E27FC236}">
                <a16:creationId xmlns:a16="http://schemas.microsoft.com/office/drawing/2014/main" id="{593AD63A-1FD2-EEE4-C842-8534F6D1C8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1294" y="4293001"/>
            <a:ext cx="1243854" cy="421429"/>
          </a:xfrm>
          <a:prstGeom prst="rect">
            <a:avLst/>
          </a:prstGeom>
        </p:spPr>
      </p:pic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11513FCB-5EEB-38B2-BA88-28B3985946F3}"/>
              </a:ext>
            </a:extLst>
          </p:cNvPr>
          <p:cNvSpPr txBox="1">
            <a:spLocks/>
          </p:cNvSpPr>
          <p:nvPr/>
        </p:nvSpPr>
        <p:spPr>
          <a:xfrm>
            <a:off x="3490834" y="2293259"/>
            <a:ext cx="806356" cy="48811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/>
              <a:t>1930s</a:t>
            </a:r>
            <a:endParaRPr lang="en-US" dirty="0"/>
          </a:p>
        </p:txBody>
      </p:sp>
      <p:pic>
        <p:nvPicPr>
          <p:cNvPr id="3" name="Picture 2" descr="Introduction: Broadcasting House in the 1930s">
            <a:extLst>
              <a:ext uri="{FF2B5EF4-FFF2-40B4-BE49-F238E27FC236}">
                <a16:creationId xmlns:a16="http://schemas.microsoft.com/office/drawing/2014/main" id="{F965956B-986D-D7BB-570A-4AA6850F1327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14341" r="386" b="7031"/>
          <a:stretch>
            <a:fillRect/>
          </a:stretch>
        </p:blipFill>
        <p:spPr>
          <a:xfrm>
            <a:off x="3155712" y="1148645"/>
            <a:ext cx="1396506" cy="794388"/>
          </a:xfrm>
          <a:prstGeom prst="rect">
            <a:avLst/>
          </a:prstGeom>
        </p:spPr>
      </p:pic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40116590-3373-DB5F-751E-D7A86F83FC77}"/>
              </a:ext>
            </a:extLst>
          </p:cNvPr>
          <p:cNvSpPr txBox="1">
            <a:spLocks/>
          </p:cNvSpPr>
          <p:nvPr/>
        </p:nvSpPr>
        <p:spPr>
          <a:xfrm>
            <a:off x="648499" y="3560469"/>
            <a:ext cx="1045682" cy="4179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1964</a:t>
            </a:r>
            <a:endParaRPr lang="en-US" dirty="0"/>
          </a:p>
        </p:txBody>
      </p:sp>
      <p:pic>
        <p:nvPicPr>
          <p:cNvPr id="8" name="Picture 7" descr="A yellow and blue world map&#10;&#10;AI-generated content may be incorrect.">
            <a:extLst>
              <a:ext uri="{FF2B5EF4-FFF2-40B4-BE49-F238E27FC236}">
                <a16:creationId xmlns:a16="http://schemas.microsoft.com/office/drawing/2014/main" id="{00F58C60-4D3A-A822-A206-5DEBFD64ACB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8334" y="2759947"/>
            <a:ext cx="1038225" cy="800100"/>
          </a:xfrm>
          <a:prstGeom prst="rect">
            <a:avLst/>
          </a:prstGeom>
        </p:spPr>
      </p:pic>
      <p:sp>
        <p:nvSpPr>
          <p:cNvPr id="19" name="Arrow: U-Turn 18">
            <a:extLst>
              <a:ext uri="{FF2B5EF4-FFF2-40B4-BE49-F238E27FC236}">
                <a16:creationId xmlns:a16="http://schemas.microsoft.com/office/drawing/2014/main" id="{780DF697-29D8-ACE3-95A7-5F6538807DDD}"/>
              </a:ext>
            </a:extLst>
          </p:cNvPr>
          <p:cNvSpPr/>
          <p:nvPr/>
        </p:nvSpPr>
        <p:spPr>
          <a:xfrm rot="5400000">
            <a:off x="10100940" y="1100138"/>
            <a:ext cx="2560126" cy="905843"/>
          </a:xfrm>
          <a:prstGeom prst="uturnArrow">
            <a:avLst/>
          </a:prstGeom>
          <a:solidFill>
            <a:srgbClr val="4DA7A8"/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26DC12F-EFA4-BADD-81DC-3D1B01210DA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80932" y="781731"/>
            <a:ext cx="1219370" cy="1371791"/>
          </a:xfrm>
          <a:prstGeom prst="rect">
            <a:avLst/>
          </a:prstGeom>
        </p:spPr>
      </p:pic>
      <p:sp>
        <p:nvSpPr>
          <p:cNvPr id="25" name="Content Placeholder 7">
            <a:extLst>
              <a:ext uri="{FF2B5EF4-FFF2-40B4-BE49-F238E27FC236}">
                <a16:creationId xmlns:a16="http://schemas.microsoft.com/office/drawing/2014/main" id="{3462F660-E44F-75C0-373C-B648B61105B6}"/>
              </a:ext>
            </a:extLst>
          </p:cNvPr>
          <p:cNvSpPr txBox="1">
            <a:spLocks/>
          </p:cNvSpPr>
          <p:nvPr/>
        </p:nvSpPr>
        <p:spPr>
          <a:xfrm>
            <a:off x="5767320" y="2287983"/>
            <a:ext cx="1032982" cy="6084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/>
              <a:t>1929- the start of television </a:t>
            </a:r>
            <a:endParaRPr lang="en-US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5CED57F-66AE-D8E1-3F66-532B2755E10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777424" y="1185421"/>
            <a:ext cx="1619949" cy="1056063"/>
          </a:xfrm>
          <a:prstGeom prst="rect">
            <a:avLst/>
          </a:prstGeom>
        </p:spPr>
      </p:pic>
      <p:sp>
        <p:nvSpPr>
          <p:cNvPr id="29" name="Content Placeholder 7">
            <a:extLst>
              <a:ext uri="{FF2B5EF4-FFF2-40B4-BE49-F238E27FC236}">
                <a16:creationId xmlns:a16="http://schemas.microsoft.com/office/drawing/2014/main" id="{CD1E635E-BBDE-1983-5BC1-6E9FB59BCE1D}"/>
              </a:ext>
            </a:extLst>
          </p:cNvPr>
          <p:cNvSpPr txBox="1">
            <a:spLocks/>
          </p:cNvSpPr>
          <p:nvPr/>
        </p:nvSpPr>
        <p:spPr>
          <a:xfrm>
            <a:off x="8067260" y="2563509"/>
            <a:ext cx="1032982" cy="6084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/>
              <a:t>1923 –BBC’s first broadcast from Wales</a:t>
            </a:r>
            <a:endParaRPr lang="en-US" dirty="0"/>
          </a:p>
        </p:txBody>
      </p:sp>
      <p:sp>
        <p:nvSpPr>
          <p:cNvPr id="30" name="Content Placeholder 7">
            <a:extLst>
              <a:ext uri="{FF2B5EF4-FFF2-40B4-BE49-F238E27FC236}">
                <a16:creationId xmlns:a16="http://schemas.microsoft.com/office/drawing/2014/main" id="{3D548127-B6C4-80A2-5CB2-E40566BDD223}"/>
              </a:ext>
            </a:extLst>
          </p:cNvPr>
          <p:cNvSpPr txBox="1">
            <a:spLocks/>
          </p:cNvSpPr>
          <p:nvPr/>
        </p:nvSpPr>
        <p:spPr>
          <a:xfrm>
            <a:off x="9872955" y="2070707"/>
            <a:ext cx="1034930" cy="105403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dirty="0" err="1"/>
              <a:t>Cylch</a:t>
            </a:r>
            <a:r>
              <a:rPr lang="en-US" sz="2400" dirty="0"/>
              <a:t> Dewi </a:t>
            </a:r>
          </a:p>
          <a:p>
            <a:pPr marL="0" indent="0" algn="ctr">
              <a:buNone/>
            </a:pPr>
            <a:r>
              <a:rPr lang="en-US" sz="2400" dirty="0"/>
              <a:t>1920</a:t>
            </a:r>
            <a:endParaRPr lang="en-US" sz="3600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071AAE77-5235-ED47-B62A-DD4554EBB9E5}"/>
              </a:ext>
            </a:extLst>
          </p:cNvPr>
          <p:cNvSpPr/>
          <p:nvPr/>
        </p:nvSpPr>
        <p:spPr>
          <a:xfrm>
            <a:off x="9836046" y="1994774"/>
            <a:ext cx="1097280" cy="1192731"/>
          </a:xfrm>
          <a:prstGeom prst="roundRect">
            <a:avLst/>
          </a:prstGeom>
          <a:noFill/>
          <a:ln>
            <a:solidFill>
              <a:srgbClr val="4DA7A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 descr="An old radio with a round dial&#10;&#10;AI-generated content may be incorrect.">
            <a:extLst>
              <a:ext uri="{FF2B5EF4-FFF2-40B4-BE49-F238E27FC236}">
                <a16:creationId xmlns:a16="http://schemas.microsoft.com/office/drawing/2014/main" id="{E4CDAEC5-42B1-EBC6-A274-EA261AC7CE47}"/>
              </a:ext>
            </a:extLst>
          </p:cNvPr>
          <p:cNvPicPr>
            <a:picLocks noChangeAspect="1"/>
          </p:cNvPicPr>
          <p:nvPr/>
        </p:nvPicPr>
        <p:blipFill>
          <a:blip r:embed="rId15">
            <a:alphaModFix/>
          </a:blip>
          <a:stretch>
            <a:fillRect/>
          </a:stretch>
        </p:blipFill>
        <p:spPr>
          <a:xfrm>
            <a:off x="1168400" y="884237"/>
            <a:ext cx="1219200" cy="1190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2" name="Content Placeholder 7">
            <a:extLst>
              <a:ext uri="{FF2B5EF4-FFF2-40B4-BE49-F238E27FC236}">
                <a16:creationId xmlns:a16="http://schemas.microsoft.com/office/drawing/2014/main" id="{C7B28DDC-B0F4-8AE9-5576-C4796433CAFD}"/>
              </a:ext>
            </a:extLst>
          </p:cNvPr>
          <p:cNvSpPr txBox="1">
            <a:spLocks/>
          </p:cNvSpPr>
          <p:nvPr/>
        </p:nvSpPr>
        <p:spPr>
          <a:xfrm>
            <a:off x="1346998" y="2061869"/>
            <a:ext cx="1045682" cy="4179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1952</a:t>
            </a:r>
            <a:endParaRPr lang="en-US" dirty="0"/>
          </a:p>
        </p:txBody>
      </p:sp>
      <p:sp>
        <p:nvSpPr>
          <p:cNvPr id="28" name="Arrow: Bent 27">
            <a:extLst>
              <a:ext uri="{FF2B5EF4-FFF2-40B4-BE49-F238E27FC236}">
                <a16:creationId xmlns:a16="http://schemas.microsoft.com/office/drawing/2014/main" id="{07A3C1C7-ABE1-2D83-961B-2125DCD7DF42}"/>
              </a:ext>
            </a:extLst>
          </p:cNvPr>
          <p:cNvSpPr/>
          <p:nvPr/>
        </p:nvSpPr>
        <p:spPr>
          <a:xfrm rot="16200000" flipH="1">
            <a:off x="450945" y="1855460"/>
            <a:ext cx="858611" cy="564696"/>
          </a:xfrm>
          <a:prstGeom prst="ben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2" name="Arrow: Bent 31">
            <a:extLst>
              <a:ext uri="{FF2B5EF4-FFF2-40B4-BE49-F238E27FC236}">
                <a16:creationId xmlns:a16="http://schemas.microsoft.com/office/drawing/2014/main" id="{E884B848-DFC4-D718-28C3-F5A41D72AD48}"/>
              </a:ext>
            </a:extLst>
          </p:cNvPr>
          <p:cNvSpPr/>
          <p:nvPr/>
        </p:nvSpPr>
        <p:spPr>
          <a:xfrm flipH="1">
            <a:off x="9482817" y="1345746"/>
            <a:ext cx="1201511" cy="478971"/>
          </a:xfrm>
          <a:prstGeom prst="ben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3" name="Arrow: Bent 32">
            <a:extLst>
              <a:ext uri="{FF2B5EF4-FFF2-40B4-BE49-F238E27FC236}">
                <a16:creationId xmlns:a16="http://schemas.microsoft.com/office/drawing/2014/main" id="{69E8848B-FC64-DBE2-6878-2CC84C86950A}"/>
              </a:ext>
            </a:extLst>
          </p:cNvPr>
          <p:cNvSpPr/>
          <p:nvPr/>
        </p:nvSpPr>
        <p:spPr>
          <a:xfrm rot="10800000" flipH="1">
            <a:off x="1346295" y="3750934"/>
            <a:ext cx="858611" cy="564696"/>
          </a:xfrm>
          <a:prstGeom prst="ben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4" name="Arrow: Bent 33">
            <a:extLst>
              <a:ext uri="{FF2B5EF4-FFF2-40B4-BE49-F238E27FC236}">
                <a16:creationId xmlns:a16="http://schemas.microsoft.com/office/drawing/2014/main" id="{9E352311-8CC6-93F0-8F04-BDF93FA6E384}"/>
              </a:ext>
            </a:extLst>
          </p:cNvPr>
          <p:cNvSpPr/>
          <p:nvPr/>
        </p:nvSpPr>
        <p:spPr>
          <a:xfrm>
            <a:off x="5684009" y="3774949"/>
            <a:ext cx="598714" cy="936171"/>
          </a:xfrm>
          <a:prstGeom prst="ben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5" name="Arrow: Bent 34">
            <a:extLst>
              <a:ext uri="{FF2B5EF4-FFF2-40B4-BE49-F238E27FC236}">
                <a16:creationId xmlns:a16="http://schemas.microsoft.com/office/drawing/2014/main" id="{2605AC87-B9BA-EA17-BF22-879ABBB0FA7B}"/>
              </a:ext>
            </a:extLst>
          </p:cNvPr>
          <p:cNvSpPr/>
          <p:nvPr/>
        </p:nvSpPr>
        <p:spPr>
          <a:xfrm rot="5400000">
            <a:off x="8396925" y="3286748"/>
            <a:ext cx="526648" cy="981818"/>
          </a:xfrm>
          <a:prstGeom prst="ben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6" name="Arrow: Bent 35">
            <a:extLst>
              <a:ext uri="{FF2B5EF4-FFF2-40B4-BE49-F238E27FC236}">
                <a16:creationId xmlns:a16="http://schemas.microsoft.com/office/drawing/2014/main" id="{DA1D987A-8139-57AB-511B-DB6628E43C56}"/>
              </a:ext>
            </a:extLst>
          </p:cNvPr>
          <p:cNvSpPr/>
          <p:nvPr/>
        </p:nvSpPr>
        <p:spPr>
          <a:xfrm rot="5400000">
            <a:off x="3655183" y="4079748"/>
            <a:ext cx="598714" cy="936171"/>
          </a:xfrm>
          <a:prstGeom prst="ben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8" name="Arrow: Notched Right 37">
            <a:extLst>
              <a:ext uri="{FF2B5EF4-FFF2-40B4-BE49-F238E27FC236}">
                <a16:creationId xmlns:a16="http://schemas.microsoft.com/office/drawing/2014/main" id="{2299594D-80C8-2E4C-BDA6-DD73EE60F004}"/>
              </a:ext>
            </a:extLst>
          </p:cNvPr>
          <p:cNvSpPr/>
          <p:nvPr/>
        </p:nvSpPr>
        <p:spPr>
          <a:xfrm rot="10800000">
            <a:off x="6912428" y="1502228"/>
            <a:ext cx="620485" cy="228600"/>
          </a:xfrm>
          <a:prstGeom prst="notchedRigh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Arrow: Notched Right 38">
            <a:extLst>
              <a:ext uri="{FF2B5EF4-FFF2-40B4-BE49-F238E27FC236}">
                <a16:creationId xmlns:a16="http://schemas.microsoft.com/office/drawing/2014/main" id="{43458905-9A65-69CC-1A50-F8745857409D}"/>
              </a:ext>
            </a:extLst>
          </p:cNvPr>
          <p:cNvSpPr/>
          <p:nvPr/>
        </p:nvSpPr>
        <p:spPr>
          <a:xfrm rot="10800000">
            <a:off x="4816928" y="1473653"/>
            <a:ext cx="620485" cy="228600"/>
          </a:xfrm>
          <a:prstGeom prst="notchedRigh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Arrow: Notched Right 39">
            <a:extLst>
              <a:ext uri="{FF2B5EF4-FFF2-40B4-BE49-F238E27FC236}">
                <a16:creationId xmlns:a16="http://schemas.microsoft.com/office/drawing/2014/main" id="{2E4B3D6A-D77A-D55D-81F2-C7FE3E0E32C3}"/>
              </a:ext>
            </a:extLst>
          </p:cNvPr>
          <p:cNvSpPr/>
          <p:nvPr/>
        </p:nvSpPr>
        <p:spPr>
          <a:xfrm rot="10800000">
            <a:off x="2397578" y="1483178"/>
            <a:ext cx="620485" cy="228600"/>
          </a:xfrm>
          <a:prstGeom prst="notchedRigh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row: Bent 19">
            <a:extLst>
              <a:ext uri="{FF2B5EF4-FFF2-40B4-BE49-F238E27FC236}">
                <a16:creationId xmlns:a16="http://schemas.microsoft.com/office/drawing/2014/main" id="{13896307-A77E-DB93-CE66-8E2361430AC4}"/>
              </a:ext>
            </a:extLst>
          </p:cNvPr>
          <p:cNvSpPr/>
          <p:nvPr/>
        </p:nvSpPr>
        <p:spPr>
          <a:xfrm rot="5400000">
            <a:off x="9941683" y="4555998"/>
            <a:ext cx="522514" cy="726621"/>
          </a:xfrm>
          <a:prstGeom prst="bentArrow">
            <a:avLst/>
          </a:prstGeom>
          <a:solidFill>
            <a:srgbClr val="4DA7A8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86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4" grpId="0"/>
      <p:bldP spid="16" grpId="0"/>
      <p:bldP spid="2" grpId="0"/>
      <p:bldP spid="18" grpId="0"/>
      <p:bldP spid="25" grpId="0"/>
      <p:bldP spid="29" grpId="0"/>
      <p:bldP spid="29" grpId="1"/>
      <p:bldP spid="22" grpId="0"/>
      <p:bldP spid="28" grpId="0" animBg="1"/>
      <p:bldP spid="32" grpId="0" animBg="1"/>
      <p:bldP spid="32" grpId="1" animBg="1"/>
      <p:bldP spid="33" grpId="0" animBg="1"/>
      <p:bldP spid="3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F75850-3072-9A0B-C9A5-8769DF71E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44E745F-C74A-C3C0-9499-48785704F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red dragon with a dragon and yellow flowers&#10;&#10;AI-generated content may be incorrect.">
            <a:extLst>
              <a:ext uri="{FF2B5EF4-FFF2-40B4-BE49-F238E27FC236}">
                <a16:creationId xmlns:a16="http://schemas.microsoft.com/office/drawing/2014/main" id="{C3BFB5EE-B22D-0F5B-64DD-AD6B9285EC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43" b="-1"/>
          <a:stretch>
            <a:fillRect/>
          </a:stretch>
        </p:blipFill>
        <p:spPr>
          <a:xfrm>
            <a:off x="-301923" y="-129386"/>
            <a:ext cx="10129717" cy="71167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E127528-4E08-2DF6-A037-B295FB2A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Image - S4C 2000.png | Logopedia | FANDOM powered by Wikia">
            <a:extLst>
              <a:ext uri="{FF2B5EF4-FFF2-40B4-BE49-F238E27FC236}">
                <a16:creationId xmlns:a16="http://schemas.microsoft.com/office/drawing/2014/main" id="{94E2CAF4-8B83-0659-EDC7-4A336AD575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9027" y="4781833"/>
            <a:ext cx="2537815" cy="8096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493897-4109-4250-74FE-C4EB88AE3442}"/>
              </a:ext>
            </a:extLst>
          </p:cNvPr>
          <p:cNvSpPr txBox="1"/>
          <p:nvPr/>
        </p:nvSpPr>
        <p:spPr>
          <a:xfrm>
            <a:off x="8530325" y="62177"/>
            <a:ext cx="3490834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200" b="1" dirty="0">
                <a:latin typeface="+mj-lt"/>
              </a:rPr>
              <a:t>S4C Yn Cysylltu Â'r BBC</a:t>
            </a:r>
          </a:p>
          <a:p>
            <a:pPr algn="r"/>
            <a:r>
              <a:rPr lang="en-US" sz="3200" b="1" dirty="0">
                <a:solidFill>
                  <a:srgbClr val="0E2841"/>
                </a:solidFill>
                <a:latin typeface="+mj-lt"/>
              </a:rPr>
              <a:t>S4C's Links</a:t>
            </a:r>
            <a:r>
              <a:rPr lang="en-US" sz="3200" b="1" baseline="0" dirty="0">
                <a:solidFill>
                  <a:srgbClr val="0E2841"/>
                </a:solidFill>
                <a:latin typeface="+mj-lt"/>
              </a:rPr>
              <a:t> To</a:t>
            </a:r>
            <a:r>
              <a:rPr lang="en-US" sz="3200" b="1" dirty="0">
                <a:solidFill>
                  <a:srgbClr val="0E2841"/>
                </a:solidFill>
                <a:latin typeface="+mj-lt"/>
              </a:rPr>
              <a:t> BBC</a:t>
            </a:r>
            <a:endParaRPr lang="en-US" sz="3200" b="1" dirty="0">
              <a:latin typeface="+mj-lt"/>
            </a:endParaRPr>
          </a:p>
          <a:p>
            <a:pPr algn="r"/>
            <a:endParaRPr lang="en-US" sz="3200" b="1" dirty="0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A2A4AD-835B-820D-0EF8-952B9DA9B570}"/>
              </a:ext>
            </a:extLst>
          </p:cNvPr>
          <p:cNvSpPr txBox="1"/>
          <p:nvPr/>
        </p:nvSpPr>
        <p:spPr>
          <a:xfrm>
            <a:off x="6576646" y="5744239"/>
            <a:ext cx="544451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latin typeface="Lucida Calligraphy" panose="03010101010101010101" pitchFamily="66" charset="0"/>
              </a:rPr>
              <a:t>BBC provide a minimum of 520 hours of programming a year.</a:t>
            </a:r>
          </a:p>
        </p:txBody>
      </p:sp>
      <p:pic>
        <p:nvPicPr>
          <p:cNvPr id="7" name="Picture 6" descr="Pobol y Cwm spoilers: Monday 15 February 2021">
            <a:extLst>
              <a:ext uri="{FF2B5EF4-FFF2-40B4-BE49-F238E27FC236}">
                <a16:creationId xmlns:a16="http://schemas.microsoft.com/office/drawing/2014/main" id="{8C31E30A-ED80-ECDC-8991-D63FCB6164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1051035"/>
            <a:ext cx="2286000" cy="131379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A7E4432-A091-7AA0-468E-4D3B08EE2F9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9205" y="926891"/>
            <a:ext cx="2809875" cy="1000125"/>
          </a:xfrm>
          <a:prstGeom prst="rect">
            <a:avLst/>
          </a:prstGeom>
        </p:spPr>
      </p:pic>
      <p:sp>
        <p:nvSpPr>
          <p:cNvPr id="9" name="Arrow: Up-Down 8">
            <a:extLst>
              <a:ext uri="{FF2B5EF4-FFF2-40B4-BE49-F238E27FC236}">
                <a16:creationId xmlns:a16="http://schemas.microsoft.com/office/drawing/2014/main" id="{EC7B1F7B-A7F6-72CA-2013-AB428457A0D4}"/>
              </a:ext>
            </a:extLst>
          </p:cNvPr>
          <p:cNvSpPr/>
          <p:nvPr/>
        </p:nvSpPr>
        <p:spPr>
          <a:xfrm>
            <a:off x="4493359" y="2277413"/>
            <a:ext cx="622790" cy="2329894"/>
          </a:xfrm>
          <a:prstGeom prst="upDownArrow">
            <a:avLst/>
          </a:prstGeom>
          <a:solidFill>
            <a:srgbClr val="4DA7A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Up-Down 11">
            <a:extLst>
              <a:ext uri="{FF2B5EF4-FFF2-40B4-BE49-F238E27FC236}">
                <a16:creationId xmlns:a16="http://schemas.microsoft.com/office/drawing/2014/main" id="{89CD6ECD-69BD-C7AE-62F9-369964D67BD0}"/>
              </a:ext>
            </a:extLst>
          </p:cNvPr>
          <p:cNvSpPr/>
          <p:nvPr/>
        </p:nvSpPr>
        <p:spPr>
          <a:xfrm>
            <a:off x="4727566" y="2367654"/>
            <a:ext cx="184924" cy="2159982"/>
          </a:xfrm>
          <a:prstGeom prst="upDownArrow">
            <a:avLst/>
          </a:prstGeom>
          <a:solidFill>
            <a:srgbClr val="4DA7A8">
              <a:alpha val="56000"/>
            </a:srgb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53A6581-DEA5-F724-5ADE-35E1D87B7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855" y="1051035"/>
            <a:ext cx="1450509" cy="87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pink letters on a black background&#10;&#10;AI-generated content may be incorrect.">
            <a:extLst>
              <a:ext uri="{FF2B5EF4-FFF2-40B4-BE49-F238E27FC236}">
                <a16:creationId xmlns:a16="http://schemas.microsoft.com/office/drawing/2014/main" id="{B05C9894-F8BB-B406-F0BD-6BD02C2BA17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687" y="2626497"/>
            <a:ext cx="1774770" cy="7123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2" descr="Image">
            <a:extLst>
              <a:ext uri="{FF2B5EF4-FFF2-40B4-BE49-F238E27FC236}">
                <a16:creationId xmlns:a16="http://schemas.microsoft.com/office/drawing/2014/main" id="{C6EB40AC-44DE-3814-8F8E-B5600DC99E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 t="19374" r="17783" b="30605"/>
          <a:stretch>
            <a:fillRect/>
          </a:stretch>
        </p:blipFill>
        <p:spPr bwMode="auto">
          <a:xfrm>
            <a:off x="988159" y="3468260"/>
            <a:ext cx="1217826" cy="50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A graph with different colored bars&#10;&#10;AI-generated content may be incorrect.">
            <a:extLst>
              <a:ext uri="{FF2B5EF4-FFF2-40B4-BE49-F238E27FC236}">
                <a16:creationId xmlns:a16="http://schemas.microsoft.com/office/drawing/2014/main" id="{0104D7B6-32C4-0605-088C-A496BB028BD3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108" r="15385" b="2690"/>
          <a:stretch>
            <a:fillRect/>
          </a:stretch>
        </p:blipFill>
        <p:spPr>
          <a:xfrm>
            <a:off x="6238183" y="2064736"/>
            <a:ext cx="5970207" cy="367950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449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FAAF3B-1514-02F2-6FB3-D1B40DC6D4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A457487-2174-8256-631C-944853B2D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red dragon with a dragon and yellow flowers&#10;&#10;AI-generated content may be incorrect.">
            <a:extLst>
              <a:ext uri="{FF2B5EF4-FFF2-40B4-BE49-F238E27FC236}">
                <a16:creationId xmlns:a16="http://schemas.microsoft.com/office/drawing/2014/main" id="{7AEEF2D5-4A7A-475D-6C07-07DE2CF9A87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9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9000"/>
                    </a14:imgEffect>
                    <a14:imgEffect>
                      <a14:brightnessContrast bright="19000"/>
                    </a14:imgEffect>
                  </a14:imgLayer>
                </a14:imgProps>
              </a:ext>
            </a:extLst>
          </a:blip>
          <a:srcRect r="243" b="-1"/>
          <a:stretch>
            <a:fillRect/>
          </a:stretch>
        </p:blipFill>
        <p:spPr>
          <a:xfrm>
            <a:off x="-1564" y="-128153"/>
            <a:ext cx="10129717" cy="71167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DEB2F43-D758-5A8E-3486-546515BCC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Image - S4C 2000.png | Logopedia | FANDOM powered by Wikia">
            <a:extLst>
              <a:ext uri="{FF2B5EF4-FFF2-40B4-BE49-F238E27FC236}">
                <a16:creationId xmlns:a16="http://schemas.microsoft.com/office/drawing/2014/main" id="{1059E245-777F-8A1D-EBF0-9B9C8CD191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4490" y="4709692"/>
            <a:ext cx="2315332" cy="74406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8AC12AC-811D-B326-C26E-65BDB738B4E5}"/>
              </a:ext>
            </a:extLst>
          </p:cNvPr>
          <p:cNvSpPr txBox="1"/>
          <p:nvPr/>
        </p:nvSpPr>
        <p:spPr>
          <a:xfrm>
            <a:off x="2831123" y="669194"/>
            <a:ext cx="284334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 dirty="0">
                <a:solidFill>
                  <a:srgbClr val="0E2841"/>
                </a:solidFill>
                <a:latin typeface="Aptos Display"/>
              </a:rPr>
              <a:t>Economi</a:t>
            </a:r>
          </a:p>
          <a:p>
            <a:pPr algn="ctr"/>
            <a:r>
              <a:rPr lang="en-US" sz="3600" b="1" dirty="0">
                <a:solidFill>
                  <a:srgbClr val="0E2841"/>
                </a:solidFill>
                <a:latin typeface="Aptos Display"/>
              </a:rPr>
              <a:t>Economy </a:t>
            </a:r>
          </a:p>
          <a:p>
            <a:pPr algn="ctr"/>
            <a:endParaRPr lang="en-US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D09B9-FE2B-B382-6CC9-752B7A199836}"/>
              </a:ext>
            </a:extLst>
          </p:cNvPr>
          <p:cNvSpPr txBox="1"/>
          <p:nvPr/>
        </p:nvSpPr>
        <p:spPr>
          <a:xfrm>
            <a:off x="2732278" y="2767280"/>
            <a:ext cx="378525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aseline="0" dirty="0">
                <a:solidFill>
                  <a:srgbClr val="212529"/>
                </a:solidFill>
                <a:latin typeface="Lucida Calligraphy" panose="03010101010101010101" pitchFamily="66" charset="0"/>
                <a:ea typeface="Segoe UI"/>
                <a:cs typeface="Segoe UI"/>
              </a:rPr>
              <a:t>S4C contributed £150.3 million to the </a:t>
            </a:r>
            <a:r>
              <a:rPr lang="en-US" sz="2000" dirty="0">
                <a:solidFill>
                  <a:srgbClr val="212529"/>
                </a:solidFill>
                <a:latin typeface="Lucida Calligraphy" panose="03010101010101010101" pitchFamily="66" charset="0"/>
                <a:ea typeface="Segoe UI"/>
                <a:cs typeface="Segoe UI"/>
              </a:rPr>
              <a:t>Welsh economy</a:t>
            </a:r>
            <a:r>
              <a:rPr lang="en-US" sz="2000" baseline="0" dirty="0">
                <a:solidFill>
                  <a:srgbClr val="212529"/>
                </a:solidFill>
                <a:latin typeface="Lucida Calligraphy" panose="03010101010101010101" pitchFamily="66" charset="0"/>
                <a:ea typeface="Segoe UI"/>
                <a:cs typeface="Segoe UI"/>
              </a:rPr>
              <a:t> last year</a:t>
            </a:r>
            <a:endParaRPr lang="en-US" sz="2000" dirty="0">
              <a:solidFill>
                <a:srgbClr val="212529"/>
              </a:solidFill>
              <a:latin typeface="Lucida Calligraphy" panose="03010101010101010101" pitchFamily="66" charset="0"/>
              <a:ea typeface="Segoe UI"/>
              <a:cs typeface="Segoe UI"/>
            </a:endParaRPr>
          </a:p>
          <a:p>
            <a:pPr algn="ctr"/>
            <a:r>
              <a:rPr lang="en-US" sz="2000" dirty="0">
                <a:solidFill>
                  <a:srgbClr val="212529"/>
                </a:solidFill>
                <a:latin typeface="Lucida Calligraphy" panose="03010101010101010101" pitchFamily="66" charset="0"/>
                <a:ea typeface="Segoe UI"/>
                <a:cs typeface="Segoe UI"/>
              </a:rPr>
              <a:t> </a:t>
            </a:r>
            <a:r>
              <a:rPr lang="en-US" sz="2000" baseline="0" dirty="0">
                <a:solidFill>
                  <a:srgbClr val="212529"/>
                </a:solidFill>
                <a:latin typeface="Lucida Calligraphy" panose="03010101010101010101" pitchFamily="66" charset="0"/>
                <a:ea typeface="Segoe UI"/>
                <a:cs typeface="Segoe UI"/>
              </a:rPr>
              <a:t>(Nation Cymru 2025) </a:t>
            </a:r>
            <a:endParaRPr lang="en-US" sz="2000" dirty="0">
              <a:solidFill>
                <a:srgbClr val="212529"/>
              </a:solidFill>
              <a:latin typeface="Lucida Calligraphy" panose="03010101010101010101" pitchFamily="66" charset="0"/>
              <a:cs typeface="Segoe UI"/>
            </a:endParaRPr>
          </a:p>
        </p:txBody>
      </p:sp>
      <p:pic>
        <p:nvPicPr>
          <p:cNvPr id="5" name="Picture 4" descr="A green and white infographic&#10;&#10;AI-generated content may be incorrect.">
            <a:extLst>
              <a:ext uri="{FF2B5EF4-FFF2-40B4-BE49-F238E27FC236}">
                <a16:creationId xmlns:a16="http://schemas.microsoft.com/office/drawing/2014/main" id="{540D380D-16D0-9A57-8FC6-BBA2C0F7EC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2887" y="0"/>
            <a:ext cx="5396715" cy="8320548"/>
          </a:xfrm>
          <a:prstGeom prst="rect">
            <a:avLst/>
          </a:prstGeom>
        </p:spPr>
      </p:pic>
      <p:pic>
        <p:nvPicPr>
          <p:cNvPr id="8" name="Picture 7" descr="Welsh Rugby G-TR3000 Training Ball">
            <a:extLst>
              <a:ext uri="{FF2B5EF4-FFF2-40B4-BE49-F238E27FC236}">
                <a16:creationId xmlns:a16="http://schemas.microsoft.com/office/drawing/2014/main" id="{04D764AF-D33D-AE1A-0957-BE0FFB0BED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0895" y="2579741"/>
            <a:ext cx="1401433" cy="1435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766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9C01D2-57FE-6666-04F5-0990C764B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36D8F32-7179-E037-9E19-8EE6687C7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red dragon with a dragon and yellow flowers&#10;&#10;AI-generated content may be incorrect.">
            <a:extLst>
              <a:ext uri="{FF2B5EF4-FFF2-40B4-BE49-F238E27FC236}">
                <a16:creationId xmlns:a16="http://schemas.microsoft.com/office/drawing/2014/main" id="{33ECE1DC-366B-5701-452F-40E38AC1A45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99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9000"/>
                    </a14:imgEffect>
                    <a14:imgEffect>
                      <a14:brightnessContrast bright="19000"/>
                    </a14:imgEffect>
                  </a14:imgLayer>
                </a14:imgProps>
              </a:ext>
            </a:extLst>
          </a:blip>
          <a:srcRect r="243" b="-1"/>
          <a:stretch>
            <a:fillRect/>
          </a:stretch>
        </p:blipFill>
        <p:spPr>
          <a:xfrm>
            <a:off x="-359432" y="-258782"/>
            <a:ext cx="10129717" cy="71167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73172-2BF6-AD18-C60C-AD81F1039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Image - S4C 2000.png | Logopedia | FANDOM powered by Wikia">
            <a:extLst>
              <a:ext uri="{FF2B5EF4-FFF2-40B4-BE49-F238E27FC236}">
                <a16:creationId xmlns:a16="http://schemas.microsoft.com/office/drawing/2014/main" id="{1561A00F-1ACB-6A76-625A-EC2B33A1F8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57970" y="5543833"/>
            <a:ext cx="3271060" cy="105403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507CA50-6E42-AABA-C7F0-D965C81B361C}"/>
              </a:ext>
            </a:extLst>
          </p:cNvPr>
          <p:cNvSpPr txBox="1"/>
          <p:nvPr/>
        </p:nvSpPr>
        <p:spPr>
          <a:xfrm>
            <a:off x="7543799" y="41610"/>
            <a:ext cx="4556841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200" b="1" dirty="0">
                <a:latin typeface="+mj-lt"/>
              </a:rPr>
              <a:t>Cysylltiadau S4C</a:t>
            </a:r>
          </a:p>
          <a:p>
            <a:pPr algn="r"/>
            <a:r>
              <a:rPr lang="en-US" sz="3200" b="1" dirty="0">
                <a:latin typeface="+mj-lt"/>
              </a:rPr>
              <a:t> ag Addysg</a:t>
            </a:r>
            <a:r>
              <a:rPr lang="en-US" sz="3200" b="1" dirty="0">
                <a:solidFill>
                  <a:srgbClr val="0E2841"/>
                </a:solidFill>
                <a:latin typeface="+mj-lt"/>
              </a:rPr>
              <a:t> </a:t>
            </a:r>
          </a:p>
          <a:p>
            <a:pPr algn="r"/>
            <a:r>
              <a:rPr lang="en-US" sz="3200" b="1" dirty="0">
                <a:solidFill>
                  <a:srgbClr val="0E2841"/>
                </a:solidFill>
                <a:latin typeface="+mj-lt"/>
              </a:rPr>
              <a:t>S4C links with Education </a:t>
            </a:r>
          </a:p>
          <a:p>
            <a:pPr algn="r"/>
            <a:endParaRPr lang="en-US" sz="3200" b="1" dirty="0">
              <a:latin typeface="+mj-lt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0B6FA5A-03F2-51CD-77C8-97C66FCF520A}"/>
              </a:ext>
            </a:extLst>
          </p:cNvPr>
          <p:cNvSpPr txBox="1">
            <a:spLocks/>
          </p:cNvSpPr>
          <p:nvPr/>
        </p:nvSpPr>
        <p:spPr>
          <a:xfrm>
            <a:off x="10087045" y="4911490"/>
            <a:ext cx="1079876" cy="6370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chemeClr val="tx2"/>
                </a:solidFill>
                <a:latin typeface="Montserrat"/>
              </a:rPr>
              <a:t>2050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9F2B8-9D0C-C696-B929-AF587DC771A4}"/>
              </a:ext>
            </a:extLst>
          </p:cNvPr>
          <p:cNvSpPr txBox="1">
            <a:spLocks/>
          </p:cNvSpPr>
          <p:nvPr/>
        </p:nvSpPr>
        <p:spPr>
          <a:xfrm>
            <a:off x="863209" y="1072662"/>
            <a:ext cx="3157542" cy="2938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800" dirty="0">
                <a:latin typeface="Lucida Calligraphy" panose="03010101010101010101" pitchFamily="66" charset="0"/>
              </a:rPr>
              <a:t>100 teaching hours on Welsh  culture and  history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CAEA7DC-2817-6B97-5E10-0A6D19F1546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6897" b="3603"/>
          <a:stretch>
            <a:fillRect/>
          </a:stretch>
        </p:blipFill>
        <p:spPr>
          <a:xfrm>
            <a:off x="4514490" y="1725282"/>
            <a:ext cx="7673451" cy="4928777"/>
          </a:xfrm>
          <a:prstGeom prst="rect">
            <a:avLst/>
          </a:prstGeom>
        </p:spPr>
      </p:pic>
      <p:pic>
        <p:nvPicPr>
          <p:cNvPr id="2" name="Picture 1" descr="A blue and white logo&#10;&#10;AI-generated content may be incorrect.">
            <a:extLst>
              <a:ext uri="{FF2B5EF4-FFF2-40B4-BE49-F238E27FC236}">
                <a16:creationId xmlns:a16="http://schemas.microsoft.com/office/drawing/2014/main" id="{F5EA0259-4BA7-89FA-92A3-EFFE9D75DC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282" y="2987754"/>
            <a:ext cx="1352550" cy="628650"/>
          </a:xfrm>
          <a:prstGeom prst="rect">
            <a:avLst/>
          </a:prstGeom>
        </p:spPr>
      </p:pic>
      <p:pic>
        <p:nvPicPr>
          <p:cNvPr id="8" name="Picture 7" descr="A logo for a company&#10;&#10;AI-generated content may be incorrect.">
            <a:extLst>
              <a:ext uri="{FF2B5EF4-FFF2-40B4-BE49-F238E27FC236}">
                <a16:creationId xmlns:a16="http://schemas.microsoft.com/office/drawing/2014/main" id="{B3C7A867-B806-6BE2-ACFD-EDB9F248E79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45588" y="4188241"/>
            <a:ext cx="3157542" cy="133262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078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C982DF-F839-F489-816A-FA5DB56A16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8F7D8F1-A116-D01F-EC34-90091B619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red dragon with a dragon and yellow flowers&#10;&#10;AI-generated content may be incorrect.">
            <a:extLst>
              <a:ext uri="{FF2B5EF4-FFF2-40B4-BE49-F238E27FC236}">
                <a16:creationId xmlns:a16="http://schemas.microsoft.com/office/drawing/2014/main" id="{8451E214-CF42-18E8-0485-C52A394386F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99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9000"/>
                    </a14:imgEffect>
                    <a14:imgEffect>
                      <a14:brightnessContrast bright="19000"/>
                    </a14:imgEffect>
                  </a14:imgLayer>
                </a14:imgProps>
              </a:ext>
            </a:extLst>
          </a:blip>
          <a:srcRect r="243" b="-1"/>
          <a:stretch>
            <a:fillRect/>
          </a:stretch>
        </p:blipFill>
        <p:spPr>
          <a:xfrm>
            <a:off x="-436924" y="-258782"/>
            <a:ext cx="10129717" cy="71167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B5A05FD-FCEF-5658-CCB5-6DDD86BA2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Image - S4C 2000.png | Logopedia | FANDOM powered by Wikia">
            <a:extLst>
              <a:ext uri="{FF2B5EF4-FFF2-40B4-BE49-F238E27FC236}">
                <a16:creationId xmlns:a16="http://schemas.microsoft.com/office/drawing/2014/main" id="{8640AE82-5117-3822-69EB-76987C3DC3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57970" y="5543833"/>
            <a:ext cx="3271060" cy="1054032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F9104A-C31A-A7B2-810F-D081278FC60B}"/>
              </a:ext>
            </a:extLst>
          </p:cNvPr>
          <p:cNvSpPr txBox="1"/>
          <p:nvPr/>
        </p:nvSpPr>
        <p:spPr>
          <a:xfrm>
            <a:off x="7017549" y="434253"/>
            <a:ext cx="492029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600" b="1" dirty="0">
                <a:latin typeface="+mj-lt"/>
              </a:rPr>
              <a:t>S4C a Chenedlaethau</a:t>
            </a:r>
          </a:p>
          <a:p>
            <a:pPr algn="r"/>
            <a:r>
              <a:rPr lang="en-US" sz="3600" b="1" dirty="0">
                <a:solidFill>
                  <a:srgbClr val="0E2841"/>
                </a:solidFill>
                <a:latin typeface="+mj-lt"/>
              </a:rPr>
              <a:t> S4C and Generations</a:t>
            </a:r>
          </a:p>
          <a:p>
            <a:pPr algn="r"/>
            <a:endParaRPr lang="en-US" sz="3600" b="1" dirty="0">
              <a:latin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F87E6-BD1F-9824-2C15-F15ED268AEBF}"/>
              </a:ext>
            </a:extLst>
          </p:cNvPr>
          <p:cNvSpPr txBox="1">
            <a:spLocks/>
          </p:cNvSpPr>
          <p:nvPr/>
        </p:nvSpPr>
        <p:spPr>
          <a:xfrm>
            <a:off x="2879965" y="2322656"/>
            <a:ext cx="5373938" cy="19520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 dirty="0">
                <a:latin typeface="Lucida Calligraphy" panose="03010101010101010101" pitchFamily="66" charset="0"/>
              </a:rPr>
              <a:t>Adnodd- working with Welsh Government, Hwb </a:t>
            </a:r>
          </a:p>
        </p:txBody>
      </p:sp>
      <p:pic>
        <p:nvPicPr>
          <p:cNvPr id="7" name="Picture 6" descr="A hand holding a tablet&#10;&#10;AI-generated content may be incorrect.">
            <a:extLst>
              <a:ext uri="{FF2B5EF4-FFF2-40B4-BE49-F238E27FC236}">
                <a16:creationId xmlns:a16="http://schemas.microsoft.com/office/drawing/2014/main" id="{454F47EB-50EE-D136-B9F2-7D2C9F9532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7076" y="2311740"/>
            <a:ext cx="3281742" cy="1973920"/>
          </a:xfrm>
          <a:prstGeom prst="rect">
            <a:avLst/>
          </a:prstGeom>
          <a:effectLst>
            <a:softEdge rad="1524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A48DFD-2E2A-57C9-CB50-CFC19CB7C2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7654" y="2821048"/>
            <a:ext cx="2048161" cy="895475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B6D0635-6802-C789-FAAE-2555F8F22D9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76582" y="4450300"/>
            <a:ext cx="1698605" cy="999211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2DB5A7E-CFB9-C07B-BAD3-7ACE3392AEC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8626" y="4553814"/>
            <a:ext cx="3708164" cy="792181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4DADB5F6-9B6C-6119-86E1-1CAED83A26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 t="19374" r="17783" b="30605"/>
          <a:stretch>
            <a:fillRect/>
          </a:stretch>
        </p:blipFill>
        <p:spPr bwMode="auto">
          <a:xfrm>
            <a:off x="10141918" y="4452670"/>
            <a:ext cx="1797372" cy="81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How to Live Stream On YouTube - How YouTube Works">
            <a:extLst>
              <a:ext uri="{FF2B5EF4-FFF2-40B4-BE49-F238E27FC236}">
                <a16:creationId xmlns:a16="http://schemas.microsoft.com/office/drawing/2014/main" id="{DF655001-F3B5-774B-D673-785FA7056A1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886" b="89734" l="9800" r="90000">
                        <a14:foregroundMark x1="15000" y1="47148" x2="15000" y2="47148"/>
                        <a14:foregroundMark x1="15000" y1="47148" x2="14800" y2="43346"/>
                        <a14:foregroundMark x1="39400" y1="37643" x2="41600" y2="49430"/>
                        <a14:foregroundMark x1="48000" y1="46008" x2="48000" y2="46008"/>
                        <a14:foregroundMark x1="55600" y1="46768" x2="55600" y2="46768"/>
                        <a14:foregroundMark x1="64400" y1="37643" x2="64400" y2="37643"/>
                        <a14:foregroundMark x1="68800" y1="47909" x2="68800" y2="47909"/>
                        <a14:foregroundMark x1="78000" y1="38403" x2="78000" y2="38403"/>
                        <a14:foregroundMark x1="86400" y1="47148" x2="86400" y2="47148"/>
                        <a14:foregroundMark x1="9800" y1="46008" x2="9800" y2="46008"/>
                        <a14:foregroundMark x1="23000" y1="50951" x2="23000" y2="50951"/>
                        <a14:foregroundMark x1="23000" y1="50951" x2="23600" y2="60456"/>
                        <a14:foregroundMark x1="19600" y1="46008" x2="28400" y2="5475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78659" y="673167"/>
            <a:ext cx="2061750" cy="1279100"/>
          </a:xfrm>
          <a:prstGeom prst="rect">
            <a:avLst/>
          </a:prstGeom>
        </p:spPr>
      </p:pic>
      <p:pic>
        <p:nvPicPr>
          <p:cNvPr id="9" name="Picture 8" descr="A blue circle with white text&#10;&#10;AI-generated content may be incorrect.">
            <a:extLst>
              <a:ext uri="{FF2B5EF4-FFF2-40B4-BE49-F238E27FC236}">
                <a16:creationId xmlns:a16="http://schemas.microsoft.com/office/drawing/2014/main" id="{61FFAA90-4030-3755-23ED-3B15571A8E9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627805" y="763405"/>
            <a:ext cx="1051140" cy="109602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54067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48689B-0941-D495-372C-E2B60BD8E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7D70CF-89ED-6E37-C283-BE86F25A2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red dragon with a dragon and yellow flowers&#10;&#10;AI-generated content may be incorrect.">
            <a:extLst>
              <a:ext uri="{FF2B5EF4-FFF2-40B4-BE49-F238E27FC236}">
                <a16:creationId xmlns:a16="http://schemas.microsoft.com/office/drawing/2014/main" id="{49FBE77B-AB14-AF9D-25CC-09DD8C0503C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9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9000"/>
                    </a14:imgEffect>
                    <a14:imgEffect>
                      <a14:brightnessContrast bright="19000"/>
                    </a14:imgEffect>
                  </a14:imgLayer>
                </a14:imgProps>
              </a:ext>
            </a:extLst>
          </a:blip>
          <a:srcRect r="243" b="-1"/>
          <a:stretch>
            <a:fillRect/>
          </a:stretch>
        </p:blipFill>
        <p:spPr>
          <a:xfrm>
            <a:off x="-133016" y="-214704"/>
            <a:ext cx="10129717" cy="71167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F643291-7266-732D-1BC8-CD29B1234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Image - S4C 2000.png | Logopedia | FANDOM powered by Wikia">
            <a:extLst>
              <a:ext uri="{FF2B5EF4-FFF2-40B4-BE49-F238E27FC236}">
                <a16:creationId xmlns:a16="http://schemas.microsoft.com/office/drawing/2014/main" id="{2D9403F9-750F-BA05-4CE8-F1BD85CC33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57970" y="5543833"/>
            <a:ext cx="3271060" cy="105403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C67550-65E5-4A80-0D06-ABE110B10756}"/>
              </a:ext>
            </a:extLst>
          </p:cNvPr>
          <p:cNvSpPr txBox="1"/>
          <p:nvPr/>
        </p:nvSpPr>
        <p:spPr>
          <a:xfrm>
            <a:off x="7564218" y="146086"/>
            <a:ext cx="428445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600" b="1" dirty="0">
                <a:latin typeface="+mj-lt"/>
              </a:rPr>
              <a:t>Dyfodol S4C... </a:t>
            </a:r>
          </a:p>
          <a:p>
            <a:pPr algn="r"/>
            <a:r>
              <a:rPr lang="en-US" sz="3600" b="1" dirty="0">
                <a:solidFill>
                  <a:srgbClr val="0E2841"/>
                </a:solidFill>
                <a:latin typeface="+mj-lt"/>
              </a:rPr>
              <a:t>S4C's Future…</a:t>
            </a:r>
            <a:endParaRPr lang="en-US" sz="3600" b="1" dirty="0">
              <a:latin typeface="+mj-lt"/>
            </a:endParaRPr>
          </a:p>
          <a:p>
            <a:pPr algn="r"/>
            <a:endParaRPr lang="en-US" sz="3600" b="1" dirty="0">
              <a:latin typeface="+mj-lt"/>
            </a:endParaRPr>
          </a:p>
        </p:txBody>
      </p:sp>
      <p:pic>
        <p:nvPicPr>
          <p:cNvPr id="2" name="Picture 1" descr="A close-up of a logo">
            <a:extLst>
              <a:ext uri="{FF2B5EF4-FFF2-40B4-BE49-F238E27FC236}">
                <a16:creationId xmlns:a16="http://schemas.microsoft.com/office/drawing/2014/main" id="{6B9CA62A-FBDF-542A-76A9-ED95E21C4C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32668" y="788231"/>
            <a:ext cx="4335236" cy="927252"/>
          </a:xfrm>
          <a:prstGeom prst="rect">
            <a:avLst/>
          </a:prstGeom>
        </p:spPr>
      </p:pic>
      <p:pic>
        <p:nvPicPr>
          <p:cNvPr id="3" name="Picture 2" descr="A person on a phone">
            <a:extLst>
              <a:ext uri="{FF2B5EF4-FFF2-40B4-BE49-F238E27FC236}">
                <a16:creationId xmlns:a16="http://schemas.microsoft.com/office/drawing/2014/main" id="{D975BB82-3787-550C-C254-84D84C68743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884" t="-983" r="38405" b="360"/>
          <a:stretch>
            <a:fillRect/>
          </a:stretch>
        </p:blipFill>
        <p:spPr>
          <a:xfrm>
            <a:off x="9196956" y="1514404"/>
            <a:ext cx="2112380" cy="1377967"/>
          </a:xfrm>
          <a:prstGeom prst="rect">
            <a:avLst/>
          </a:prstGeom>
        </p:spPr>
      </p:pic>
      <p:pic>
        <p:nvPicPr>
          <p:cNvPr id="7" name="Picture 2" descr="Image">
            <a:extLst>
              <a:ext uri="{FF2B5EF4-FFF2-40B4-BE49-F238E27FC236}">
                <a16:creationId xmlns:a16="http://schemas.microsoft.com/office/drawing/2014/main" id="{7D36D8D3-ABAC-1108-FE92-99AF89DB3C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 t="19374" r="17783" b="30605"/>
          <a:stretch>
            <a:fillRect/>
          </a:stretch>
        </p:blipFill>
        <p:spPr bwMode="auto">
          <a:xfrm>
            <a:off x="841428" y="2522709"/>
            <a:ext cx="1931445" cy="82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blue and black logo&#10;&#10;AI-generated content may be incorrect.">
            <a:extLst>
              <a:ext uri="{FF2B5EF4-FFF2-40B4-BE49-F238E27FC236}">
                <a16:creationId xmlns:a16="http://schemas.microsoft.com/office/drawing/2014/main" id="{1CBDE6F4-B844-DBC1-9065-271803C0D66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83795" y="4632930"/>
            <a:ext cx="2124075" cy="10191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179B61F-047D-C0E7-536C-65B531854BCB}"/>
              </a:ext>
            </a:extLst>
          </p:cNvPr>
          <p:cNvSpPr txBox="1"/>
          <p:nvPr/>
        </p:nvSpPr>
        <p:spPr>
          <a:xfrm>
            <a:off x="8856447" y="3203525"/>
            <a:ext cx="308650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Lucida Calligraphy" panose="03010101010101010101" pitchFamily="66" charset="0"/>
              </a:rPr>
              <a:t>Memorandum of understanding </a:t>
            </a:r>
            <a:endParaRPr lang="en-US" dirty="0">
              <a:latin typeface="Lucida Calligraphy" panose="03010101010101010101" pitchFamily="66" charset="0"/>
            </a:endParaRPr>
          </a:p>
          <a:p>
            <a:pPr algn="ctr"/>
            <a:r>
              <a:rPr lang="en-US" sz="2400" dirty="0">
                <a:latin typeface="Lucida Calligraphy" panose="03010101010101010101" pitchFamily="66" charset="0"/>
              </a:rPr>
              <a:t> between Cymraeg 2050 and S4C</a:t>
            </a:r>
            <a:endParaRPr lang="en-US" dirty="0">
              <a:latin typeface="Lucida Calligraphy" panose="03010101010101010101" pitchFamily="66" charset="0"/>
            </a:endParaRPr>
          </a:p>
        </p:txBody>
      </p:sp>
      <p:pic>
        <p:nvPicPr>
          <p:cNvPr id="15" name="Picture 14" descr="A close-up of a blue background&#10;&#10;AI-generated content may be incorrect.">
            <a:extLst>
              <a:ext uri="{FF2B5EF4-FFF2-40B4-BE49-F238E27FC236}">
                <a16:creationId xmlns:a16="http://schemas.microsoft.com/office/drawing/2014/main" id="{A9C09143-FEE8-F297-D0BE-B688EB634AB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13040" y="3972832"/>
            <a:ext cx="2678491" cy="145898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logo for a company&#10;&#10;AI-generated content may be incorrect.">
            <a:extLst>
              <a:ext uri="{FF2B5EF4-FFF2-40B4-BE49-F238E27FC236}">
                <a16:creationId xmlns:a16="http://schemas.microsoft.com/office/drawing/2014/main" id="{5BAEA544-DE63-00B4-557B-1336DFF84DC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04301" y="2766064"/>
            <a:ext cx="2452889" cy="1035226"/>
          </a:xfrm>
          <a:prstGeom prst="rect">
            <a:avLst/>
          </a:prstGeom>
        </p:spPr>
      </p:pic>
      <p:pic>
        <p:nvPicPr>
          <p:cNvPr id="1026" name="Picture 2" descr="tiktok logo png, tikok icon transparent png, tikok app logo png ...">
            <a:extLst>
              <a:ext uri="{FF2B5EF4-FFF2-40B4-BE49-F238E27FC236}">
                <a16:creationId xmlns:a16="http://schemas.microsoft.com/office/drawing/2014/main" id="{EF832C84-D5ED-EE16-4E13-F0B70CC888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83" t="28411" r="15852" b="29112"/>
          <a:stretch>
            <a:fillRect/>
          </a:stretch>
        </p:blipFill>
        <p:spPr bwMode="auto">
          <a:xfrm>
            <a:off x="7966322" y="1271857"/>
            <a:ext cx="910762" cy="93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40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6CDA26-8C39-3D4E-5425-6016BD80DC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C5088-30C1-3B2D-DFA0-46B87A6E88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570" y="374759"/>
            <a:ext cx="6218433" cy="775845"/>
          </a:xfrm>
        </p:spPr>
        <p:txBody>
          <a:bodyPr anchor="b">
            <a:noAutofit/>
          </a:bodyPr>
          <a:lstStyle/>
          <a:p>
            <a:pPr algn="l"/>
            <a:r>
              <a:rPr lang="en-US" sz="3000" dirty="0"/>
              <a:t>Cyfeirnod – lluniau</a:t>
            </a:r>
            <a:br>
              <a:rPr lang="en-US" sz="3000" dirty="0"/>
            </a:br>
            <a:r>
              <a:rPr lang="en-US" sz="3000" dirty="0">
                <a:solidFill>
                  <a:schemeClr val="tx2"/>
                </a:solidFill>
              </a:rPr>
              <a:t>Reference - pictures</a:t>
            </a:r>
          </a:p>
        </p:txBody>
      </p:sp>
      <p:pic>
        <p:nvPicPr>
          <p:cNvPr id="5" name="Picture 4" descr="Image - S4C 2000.png | Logopedia | FANDOM powered by Wikia">
            <a:extLst>
              <a:ext uri="{FF2B5EF4-FFF2-40B4-BE49-F238E27FC236}">
                <a16:creationId xmlns:a16="http://schemas.microsoft.com/office/drawing/2014/main" id="{2EC15A00-8C22-D108-EC55-4202A89861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1065" y="238588"/>
            <a:ext cx="3271060" cy="105403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27E4CB3B-5BDE-56A4-E0B0-880F7ED46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2A85E3-F330-987D-3286-70D0A4560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C325318-8F38-63F8-D281-785616A0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4491F76-0B5A-9C5D-68E1-AD65860DC0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FDF2F6-065C-775A-695F-C13F63E37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C1E3E12-340B-C56F-B0AA-954AD28DA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EBB3F70-1EAA-EC65-AF18-896EA703C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EFBF66D-91C5-A798-7FC3-ACDB651C42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50481D8-257E-1062-F4B6-2B7C6BA5A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0D9F7A3-06FA-F519-5AA0-32FB54289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6F3F186-EEFA-22E1-28B2-4A642FDD9E60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25DD17-71D3-424A-D766-B5B224401626}"/>
              </a:ext>
            </a:extLst>
          </p:cNvPr>
          <p:cNvSpPr txBox="1"/>
          <p:nvPr/>
        </p:nvSpPr>
        <p:spPr>
          <a:xfrm>
            <a:off x="388189" y="1286774"/>
            <a:ext cx="11343735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1964 BBC </a:t>
            </a:r>
            <a:r>
              <a:rPr lang="en-US" i="1">
                <a:solidFill>
                  <a:srgbClr val="000000"/>
                </a:solidFill>
                <a:latin typeface="Arial"/>
              </a:rPr>
              <a:t>Wales logo</a:t>
            </a:r>
            <a:r>
              <a:rPr lang="en-US">
                <a:solidFill>
                  <a:srgbClr val="000000"/>
                </a:solidFill>
                <a:latin typeface="Arial"/>
              </a:rPr>
              <a:t> Available at: </a:t>
            </a:r>
            <a:r>
              <a:rPr lang="en-US">
                <a:solidFill>
                  <a:srgbClr val="467886"/>
                </a:solidFill>
                <a:latin typeface="Arial"/>
                <a:hlinkClick r:id="rId3"/>
              </a:rPr>
              <a:t>On this day 1964, BBC Cymru Wales... - The History of Wales | Facebook</a:t>
            </a:r>
            <a:r>
              <a:rPr lang="en-US">
                <a:latin typeface="Arial"/>
              </a:rPr>
              <a:t>​ </a:t>
            </a:r>
            <a:r>
              <a:rPr lang="en-US">
                <a:solidFill>
                  <a:srgbClr val="000000"/>
                </a:solidFill>
                <a:latin typeface="Arial"/>
              </a:rPr>
              <a:t>Accessed on: 19/11/2025</a:t>
            </a:r>
            <a:r>
              <a:rPr lang="en-US">
                <a:latin typeface="Arial"/>
              </a:rPr>
              <a:t>​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1995 </a:t>
            </a:r>
            <a:r>
              <a:rPr lang="en-US" i="1">
                <a:solidFill>
                  <a:srgbClr val="000000"/>
                </a:solidFill>
                <a:latin typeface="Arial"/>
              </a:rPr>
              <a:t>S4C logo</a:t>
            </a:r>
            <a:r>
              <a:rPr lang="en-US">
                <a:solidFill>
                  <a:srgbClr val="000000"/>
                </a:solidFill>
                <a:latin typeface="Arial"/>
              </a:rPr>
              <a:t> Available at: </a:t>
            </a:r>
            <a:r>
              <a:rPr lang="en-US">
                <a:solidFill>
                  <a:srgbClr val="467886"/>
                </a:solidFill>
                <a:latin typeface="Arial"/>
                <a:hlinkClick r:id="rId4"/>
              </a:rPr>
              <a:t>S4c Logo PNG Vectors Free Download</a:t>
            </a:r>
            <a:r>
              <a:rPr lang="en-US">
                <a:solidFill>
                  <a:srgbClr val="000000"/>
                </a:solidFill>
                <a:latin typeface="Arial"/>
              </a:rPr>
              <a:t>  Accessed on: 19/11/2025</a:t>
            </a:r>
            <a:r>
              <a:rPr lang="en-US">
                <a:latin typeface="Arial"/>
              </a:rPr>
              <a:t>​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2025 Semifinal Round </a:t>
            </a:r>
            <a:r>
              <a:rPr lang="en-US" i="1">
                <a:solidFill>
                  <a:srgbClr val="000000"/>
                </a:solidFill>
                <a:latin typeface="Arial"/>
              </a:rPr>
              <a:t>Judging Emmy Awards </a:t>
            </a:r>
            <a:r>
              <a:rPr lang="en-US">
                <a:solidFill>
                  <a:srgbClr val="000000"/>
                </a:solidFill>
                <a:latin typeface="Arial"/>
              </a:rPr>
              <a:t>Available at: </a:t>
            </a:r>
            <a:r>
              <a:rPr lang="en-US">
                <a:solidFill>
                  <a:srgbClr val="467886"/>
                </a:solidFill>
                <a:latin typeface="Arial"/>
                <a:hlinkClick r:id="rId5"/>
              </a:rPr>
              <a:t>Wales' S4C to host 2025 International Emmy Semi-Finals in Animation - Señal News</a:t>
            </a:r>
            <a:r>
              <a:rPr lang="en-US">
                <a:solidFill>
                  <a:srgbClr val="000000"/>
                </a:solidFill>
                <a:latin typeface="Arial"/>
              </a:rPr>
              <a:t>  Accessed on 26/11/2025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BBC </a:t>
            </a:r>
            <a:r>
              <a:rPr lang="en-US" i="1">
                <a:solidFill>
                  <a:srgbClr val="000000"/>
                </a:solidFill>
                <a:latin typeface="Arial"/>
              </a:rPr>
              <a:t>1930s</a:t>
            </a:r>
            <a:r>
              <a:rPr lang="en-US">
                <a:solidFill>
                  <a:srgbClr val="000000"/>
                </a:solidFill>
                <a:latin typeface="Arial"/>
              </a:rPr>
              <a:t> Available at: </a:t>
            </a:r>
            <a:r>
              <a:rPr lang="en-US">
                <a:solidFill>
                  <a:srgbClr val="467886"/>
                </a:solidFill>
                <a:latin typeface="Arial"/>
                <a:hlinkClick r:id="rId6"/>
              </a:rPr>
              <a:t>Introduction: Broadcasting House in the 1930s</a:t>
            </a:r>
            <a:r>
              <a:rPr lang="en-US">
                <a:solidFill>
                  <a:srgbClr val="000000"/>
                </a:solidFill>
                <a:latin typeface="Arial"/>
              </a:rPr>
              <a:t> Accessed on 20/11/2025</a:t>
            </a:r>
            <a:r>
              <a:rPr lang="en-US">
                <a:latin typeface="Arial"/>
              </a:rPr>
              <a:t>​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Back ground picture frame. </a:t>
            </a:r>
            <a:r>
              <a:rPr lang="en-US" i="1">
                <a:solidFill>
                  <a:srgbClr val="000000"/>
                </a:solidFill>
                <a:latin typeface="Arial"/>
              </a:rPr>
              <a:t>Welsh flag clipart</a:t>
            </a:r>
            <a:r>
              <a:rPr lang="en-US">
                <a:solidFill>
                  <a:srgbClr val="000000"/>
                </a:solidFill>
                <a:latin typeface="Arial"/>
              </a:rPr>
              <a:t>. Available at:  https://animalia-life.club/qa/pictures/welsh-flag-clipart-borders Accessed on: 19 November 2925 </a:t>
            </a:r>
            <a:r>
              <a:rPr lang="en-US">
                <a:latin typeface="Arial"/>
              </a:rPr>
              <a:t>​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BBC Iplayer (2025) </a:t>
            </a:r>
            <a:r>
              <a:rPr lang="en-US" i="1">
                <a:solidFill>
                  <a:srgbClr val="000000"/>
                </a:solidFill>
                <a:latin typeface="Arial"/>
              </a:rPr>
              <a:t>BBC Iplayer logo</a:t>
            </a:r>
            <a:r>
              <a:rPr lang="en-US">
                <a:solidFill>
                  <a:srgbClr val="000000"/>
                </a:solidFill>
                <a:latin typeface="Arial"/>
              </a:rPr>
              <a:t> Available at: </a:t>
            </a:r>
            <a:r>
              <a:rPr lang="en-US">
                <a:solidFill>
                  <a:srgbClr val="467886"/>
                </a:solidFill>
                <a:latin typeface="Arial"/>
                <a:hlinkClick r:id="rId7"/>
              </a:rPr>
              <a:t>BBC iPlayer - Home</a:t>
            </a:r>
            <a:r>
              <a:rPr lang="en-US">
                <a:solidFill>
                  <a:srgbClr val="000000"/>
                </a:solidFill>
                <a:latin typeface="Arial"/>
              </a:rPr>
              <a:t> Accessed on : 2/12/2025</a:t>
            </a:r>
            <a:r>
              <a:rPr lang="en-US">
                <a:latin typeface="Arial"/>
              </a:rPr>
              <a:t>​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BBC </a:t>
            </a:r>
            <a:r>
              <a:rPr lang="en-US" i="1">
                <a:solidFill>
                  <a:srgbClr val="000000"/>
                </a:solidFill>
                <a:latin typeface="Arial"/>
              </a:rPr>
              <a:t>logo</a:t>
            </a:r>
            <a:r>
              <a:rPr lang="en-US">
                <a:solidFill>
                  <a:srgbClr val="000000"/>
                </a:solidFill>
                <a:latin typeface="Arial"/>
              </a:rPr>
              <a:t> (2025) Available at: </a:t>
            </a:r>
            <a:r>
              <a:rPr lang="en-US">
                <a:solidFill>
                  <a:srgbClr val="467886"/>
                </a:solidFill>
                <a:latin typeface="Arial"/>
                <a:hlinkClick r:id="rId8"/>
              </a:rPr>
              <a:t>BBC - Home</a:t>
            </a:r>
            <a:r>
              <a:rPr lang="en-US">
                <a:solidFill>
                  <a:srgbClr val="000000"/>
                </a:solidFill>
                <a:latin typeface="Arial"/>
              </a:rPr>
              <a:t> accessed on 26/11/2025</a:t>
            </a:r>
            <a:r>
              <a:rPr lang="en-US">
                <a:latin typeface="Arial"/>
              </a:rPr>
              <a:t>​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Clwb Rygbi (2025) available at:  </a:t>
            </a:r>
            <a:r>
              <a:rPr lang="en-US">
                <a:solidFill>
                  <a:srgbClr val="467886"/>
                </a:solidFill>
                <a:latin typeface="Arial"/>
                <a:hlinkClick r:id="rId9"/>
              </a:rPr>
              <a:t>https://www.s4c.cymru/clic/programme/895509537</a:t>
            </a:r>
            <a:r>
              <a:rPr lang="en-US">
                <a:solidFill>
                  <a:srgbClr val="000000"/>
                </a:solidFill>
                <a:latin typeface="Arial"/>
              </a:rPr>
              <a:t>   Accessed on 24/11/2025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Gwynfor Evans Photo Available at: </a:t>
            </a:r>
            <a:r>
              <a:rPr lang="en-US">
                <a:solidFill>
                  <a:srgbClr val="467886"/>
                </a:solidFill>
                <a:latin typeface="Arial"/>
                <a:hlinkClick r:id="rId10"/>
              </a:rPr>
              <a:t>Gwynfor Evans | famouspeople.wales</a:t>
            </a:r>
            <a:r>
              <a:rPr lang="en-US">
                <a:solidFill>
                  <a:srgbClr val="000000"/>
                </a:solidFill>
                <a:latin typeface="Arial"/>
              </a:rPr>
              <a:t>   Accessed on 19/11/2025</a:t>
            </a:r>
            <a:r>
              <a:rPr lang="en-US">
                <a:latin typeface="Arial"/>
              </a:rPr>
              <a:t>​​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Pobol y Cwm picture (2021) Available at: </a:t>
            </a:r>
            <a:r>
              <a:rPr lang="en-US">
                <a:solidFill>
                  <a:srgbClr val="467886"/>
                </a:solidFill>
                <a:latin typeface="Arial"/>
                <a:hlinkClick r:id="rId11"/>
              </a:rPr>
              <a:t>Pobol y Cwm spoilers: Monday 15 February 2021 | Eastieoaks</a:t>
            </a:r>
            <a:r>
              <a:rPr lang="en-US">
                <a:solidFill>
                  <a:srgbClr val="000000"/>
                </a:solidFill>
                <a:latin typeface="Arial"/>
              </a:rPr>
              <a:t> Accessed on 24/11/2025</a:t>
            </a:r>
            <a:r>
              <a:rPr lang="en-US">
                <a:latin typeface="Arial"/>
              </a:rPr>
              <a:t>​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Ruby ball Available at : </a:t>
            </a:r>
            <a:r>
              <a:rPr lang="en-US">
                <a:solidFill>
                  <a:srgbClr val="467886"/>
                </a:solidFill>
                <a:latin typeface="Arial"/>
                <a:hlinkClick r:id="rId12"/>
              </a:rPr>
              <a:t>Welsh Rugby G-TR3000 Training Ball</a:t>
            </a:r>
            <a:r>
              <a:rPr lang="en-US">
                <a:solidFill>
                  <a:srgbClr val="000000"/>
                </a:solidFill>
                <a:latin typeface="Arial"/>
              </a:rPr>
              <a:t> Accessed on: 28/11/2025</a:t>
            </a:r>
            <a:r>
              <a:rPr lang="en-US">
                <a:latin typeface="Arial"/>
              </a:rPr>
              <a:t>​</a:t>
            </a:r>
          </a:p>
          <a:p>
            <a:pPr marL="142875"/>
            <a:r>
              <a:rPr lang="en-US">
                <a:solidFill>
                  <a:srgbClr val="000000"/>
                </a:solidFill>
                <a:latin typeface="Arial"/>
              </a:rPr>
              <a:t>Un bore Mercher (2020) Available at: </a:t>
            </a:r>
            <a:r>
              <a:rPr>
                <a:solidFill>
                  <a:srgbClr val="467886"/>
                </a:solidFill>
                <a:latin typeface="Arial"/>
                <a:ea typeface="Arial"/>
                <a:cs typeface="Arial"/>
                <a:hlinkClick r:id="rId13"/>
              </a:rPr>
              <a:t>S4C - Un Bore Mercher, Cyfres 2020, Pennod 1</a:t>
            </a:r>
            <a:r>
              <a:rPr lang="en-US">
                <a:solidFill>
                  <a:srgbClr val="000000"/>
                </a:solidFill>
                <a:latin typeface="Arial"/>
              </a:rPr>
              <a:t> accessed on: 29/11/2025</a:t>
            </a:r>
            <a:r>
              <a:rPr lang="en-US">
                <a:latin typeface="Arial"/>
              </a:rPr>
              <a:t>​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973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944AA8-9947-E9B9-9885-4620113693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1977B-8B3A-939E-210D-7A1C259B1D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875" y="180977"/>
            <a:ext cx="4395075" cy="1047987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/>
              <a:t>Cyfeiriadau</a:t>
            </a:r>
            <a:r>
              <a:rPr lang="en-US" sz="3200" dirty="0">
                <a:solidFill>
                  <a:schemeClr val="tx2"/>
                </a:solidFill>
              </a:rPr>
              <a:t> </a:t>
            </a:r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References </a:t>
            </a:r>
          </a:p>
        </p:txBody>
      </p:sp>
      <p:pic>
        <p:nvPicPr>
          <p:cNvPr id="5" name="Picture 4" descr="Image - S4C 2000.png | Logopedia | FANDOM powered by Wikia">
            <a:extLst>
              <a:ext uri="{FF2B5EF4-FFF2-40B4-BE49-F238E27FC236}">
                <a16:creationId xmlns:a16="http://schemas.microsoft.com/office/drawing/2014/main" id="{4A461F2B-A66A-101A-F92B-B1678E846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1065" y="238588"/>
            <a:ext cx="3271060" cy="105403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4513732-C7C7-A263-FAB4-29E636247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52CB738-248A-E527-5940-3E2C7AC2B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FC4435B-4AFF-DB23-3F65-47777354D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2900806-2949-C725-A87B-98E84AE1A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6D0E916-79D3-4B71-411E-5E2A8BE9D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4A85850-F065-B00C-80F1-805FCC876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1E69C7B-84B5-F382-969A-EFFF4FB1C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29F91C0-A002-A017-34F3-CDDB6536D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A759491-051F-EE19-F3E8-78D8B74AE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0425DB0-96DE-C4B1-ACD2-E29992524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A4199FA-9A1D-9C4C-4A68-BD64C468E2FD}"/>
              </a:ext>
            </a:extLst>
          </p:cNvPr>
          <p:cNvSpPr txBox="1"/>
          <p:nvPr/>
        </p:nvSpPr>
        <p:spPr>
          <a:xfrm>
            <a:off x="580292" y="1467552"/>
            <a:ext cx="11610793" cy="5151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Akyuz G. (2025)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pubcaster s4C reveals new digital first five year vison.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Welsh pubcaster S4C reveals new digital-first five-year vision | News | C21Media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Accessed on: 2/12/2025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 (2023)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BBC/S4C Strategic Agreement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 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https://www.bbc.co.uk/aboutthebbc/governance/s4c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 on 24/11/2025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Conrad, J. (2024)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old is the Welsh language?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 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Is Welsh the Oldest Language in Europe?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 on: 23/11/2025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Davies J. (1952)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100 years of the BBC in Wales: an uneasy start and unclear future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at:</a:t>
            </a:r>
            <a:r>
              <a:rPr lang="en-US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://theconversation.com/100-years-of-the-bbc-in-wales-an-uneasy-start-and-unclear-future-197828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Accessed on: 24/11/2025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Department for digital, media, culture and sport. (2017)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Building S4C for the future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Building an S4C for the future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 on:3/12/2025</a:t>
            </a:r>
          </a:p>
          <a:p>
            <a:pPr marL="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 Cymru (2025) Available at: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 S4C contributed £150.3 million to the Welsh economy last year - new report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 on:17/11/2025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S4C (2025) </a:t>
            </a:r>
            <a:r>
              <a:rPr lang="en-US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Clic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S4C 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Clic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 reaches 250,000 registrations | Press | S4C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Accessed on: 29/11/2025</a:t>
            </a:r>
          </a:p>
        </p:txBody>
      </p:sp>
    </p:spTree>
    <p:extLst>
      <p:ext uri="{BB962C8B-B14F-4D97-AF65-F5344CB8AC3E}">
        <p14:creationId xmlns:p14="http://schemas.microsoft.com/office/powerpoint/2010/main" val="1408715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AE571A-281A-7558-28CF-B3C8E1648E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age - S4C 2000.png | Logopedia | FANDOM powered by Wikia">
            <a:extLst>
              <a:ext uri="{FF2B5EF4-FFF2-40B4-BE49-F238E27FC236}">
                <a16:creationId xmlns:a16="http://schemas.microsoft.com/office/drawing/2014/main" id="{661626C6-944E-41F0-E008-F1CE341FF1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1065" y="238588"/>
            <a:ext cx="3271060" cy="105403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5B17E280-F029-2100-463A-8AA4DD670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7BF7F60-3546-85B5-CAC0-C499C134F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3574A5-70BE-BD9B-F5D6-361FDC5E5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AC1A251-0D2D-4D4D-8BE2-0917F4312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251190E-8EF3-39AE-7595-2F827D9C1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C409F50-8FFB-5B20-BDD5-3A6EFAFEF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611BD20-D795-0621-402C-3CD79CEBF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8BBC88A-CD45-7ABB-CB3F-0CC60E18D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438BDA7-BC3B-906D-E95F-41C2FD8CE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414A4B9-4CAC-E071-3E21-6FF02F305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0225B036-691D-2F95-B947-F276F40C8309}"/>
              </a:ext>
            </a:extLst>
          </p:cNvPr>
          <p:cNvSpPr txBox="1"/>
          <p:nvPr/>
        </p:nvSpPr>
        <p:spPr>
          <a:xfrm>
            <a:off x="441238" y="2080468"/>
            <a:ext cx="11300887" cy="40936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S4C (2025) </a:t>
            </a:r>
            <a:r>
              <a:rPr lang="en-US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Cyw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Gwefan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 Cywhttps://cyw.cymru/en/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Accessed on 29/11/2025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S4C (2025)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Hansh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https://www.s4c.cymru/en/entertainment/hansh/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 on 29/11/2025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S4C (2025)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Introducing S4C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https://www.s4c.cymru/en/about-us/introducing-s4c/page/17280/introducing-s4c/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 Accessed on: 12/12/2025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S4C (2025) </a:t>
            </a:r>
            <a:r>
              <a:rPr lang="en-US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Stwnsh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https://www.s4c.cymru/en/stwnsh/ | S4C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 on 29/11/2025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future of S4C (2018) Gov.uk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https://www.gov.uk/government/news/the-future-of-s4c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Accessed on: 2/12/2025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Thomas M. 1923 available at:  </a:t>
            </a:r>
            <a:r>
              <a:rPr lang="en-US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Amgueddfa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 Cymru | Museum Wales on X: "At 5pm on 13 February 1923, the first ever first radio broadcast in Wales was made from a tiny studio at 19 Castle Street, Cardiff 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  <a:hlinkClick r:id="rId8"/>
              </a:rPr>
              <a:t>📻🏴󠁧󠁢󠁷󠁬󠁳󠁿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 Then at 9.30pm, Mostyn Thomas sang ‘Dafydd y Garreg Wen’, the first Welsh language song on air 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  <a:hlinkClick r:id="rId8"/>
              </a:rPr>
              <a:t>📰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 https://t.co/PUkILkA2b5 #WorldRadioDay2023 https://t.co/SBhHOuGNhT" / X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 on 24/11/2025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910F94D-996B-8A3E-95C3-46B4635B2531}"/>
              </a:ext>
            </a:extLst>
          </p:cNvPr>
          <p:cNvSpPr txBox="1">
            <a:spLocks/>
          </p:cNvSpPr>
          <p:nvPr/>
        </p:nvSpPr>
        <p:spPr>
          <a:xfrm>
            <a:off x="663917" y="301330"/>
            <a:ext cx="4395075" cy="1047987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dirty="0"/>
              <a:t>Cyfeiriadau</a:t>
            </a:r>
            <a:r>
              <a:rPr lang="en-US" sz="3600" dirty="0">
                <a:solidFill>
                  <a:schemeClr val="tx2"/>
                </a:solidFill>
              </a:rPr>
              <a:t> </a:t>
            </a:r>
            <a:br>
              <a:rPr lang="en-US" sz="3600" dirty="0">
                <a:solidFill>
                  <a:schemeClr val="tx2"/>
                </a:solidFill>
              </a:rPr>
            </a:br>
            <a:r>
              <a:rPr lang="en-US" sz="3600" dirty="0">
                <a:solidFill>
                  <a:schemeClr val="tx2"/>
                </a:solidFill>
              </a:rPr>
              <a:t>References </a:t>
            </a:r>
          </a:p>
        </p:txBody>
      </p:sp>
    </p:spTree>
    <p:extLst>
      <p:ext uri="{BB962C8B-B14F-4D97-AF65-F5344CB8AC3E}">
        <p14:creationId xmlns:p14="http://schemas.microsoft.com/office/powerpoint/2010/main" val="3035616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5FF723-1059-67C0-671D-2654A736E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age - S4C 2000.png | Logopedia | FANDOM powered by Wikia">
            <a:extLst>
              <a:ext uri="{FF2B5EF4-FFF2-40B4-BE49-F238E27FC236}">
                <a16:creationId xmlns:a16="http://schemas.microsoft.com/office/drawing/2014/main" id="{2465D97E-B7CF-2217-FFAB-70171C165C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1065" y="238588"/>
            <a:ext cx="3271060" cy="105403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F44587DC-C58A-1A2B-EFD5-D184861A5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C15F05-4319-122E-BC75-D1B755ECB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46A0E4-C14F-D1DF-608D-19978C1CF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8A7DB7-5CC3-D4A0-3404-2874040C7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2C72AA0-8C77-FA20-9C8B-2AAB50197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E1A1395-70CC-3144-A77F-E137835FB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8180440-B5D8-077B-9CFB-BF297E64FA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448575B-1B32-FC5F-87B1-10F513321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3852C90-A628-DF35-0E07-1216FD172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1C7B30B-0FE3-F738-85B7-9D53EE229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5962FC22-ED34-D21D-F098-2AD3EA845544}"/>
              </a:ext>
            </a:extLst>
          </p:cNvPr>
          <p:cNvSpPr txBox="1"/>
          <p:nvPr/>
        </p:nvSpPr>
        <p:spPr>
          <a:xfrm>
            <a:off x="555017" y="1638971"/>
            <a:ext cx="10435367" cy="33539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Twinkl (2025) 10 fascinating Welsh language facts. Available at: 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10 Fascinating Welsh Language Facts - Twinkl blog -Twinkl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 on 17/11/2025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Wavehill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(2023)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Economic and social impact 2022/23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Report_-_Assessment_of_S4Cs_Economic_and_Social_Impact_2022-23.pdf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Accessed on 27/11/2025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harp (2024) Available at: 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The Welsh harp: our national instrument | Wales.com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Accessed on 2/12/2025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love spoons (2025)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:https://www.welsh-lovespoons.co.uk/symbols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 on:29/11/2025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E85B0E0-F1A7-C271-146B-65B3485372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875" y="180977"/>
            <a:ext cx="4395075" cy="1047987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3600" dirty="0"/>
              <a:t>Cyfeiriadau</a:t>
            </a:r>
            <a:r>
              <a:rPr lang="en-US" sz="3600" dirty="0">
                <a:solidFill>
                  <a:schemeClr val="tx2"/>
                </a:solidFill>
              </a:rPr>
              <a:t> </a:t>
            </a:r>
            <a:br>
              <a:rPr lang="en-US" sz="3600" dirty="0">
                <a:solidFill>
                  <a:schemeClr val="tx2"/>
                </a:solidFill>
              </a:rPr>
            </a:br>
            <a:r>
              <a:rPr lang="en-US" sz="3600" dirty="0">
                <a:solidFill>
                  <a:schemeClr val="tx2"/>
                </a:solidFill>
              </a:rPr>
              <a:t>References </a:t>
            </a:r>
          </a:p>
        </p:txBody>
      </p:sp>
    </p:spTree>
    <p:extLst>
      <p:ext uri="{BB962C8B-B14F-4D97-AF65-F5344CB8AC3E}">
        <p14:creationId xmlns:p14="http://schemas.microsoft.com/office/powerpoint/2010/main" val="3229404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639B8A-AAC8-312D-4563-F4E5335B76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age - S4C 2000.png | Logopedia | FANDOM powered by Wikia">
            <a:extLst>
              <a:ext uri="{FF2B5EF4-FFF2-40B4-BE49-F238E27FC236}">
                <a16:creationId xmlns:a16="http://schemas.microsoft.com/office/drawing/2014/main" id="{ABE6294F-2D1C-71C3-3BA7-422AE3476A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325" y="1738544"/>
            <a:ext cx="10492249" cy="338091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3F577B8-4957-8874-4E1C-FE9B2ED56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C0D8C2F-790A-C74B-1960-D958D053F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836939-0C79-16D4-A594-7272D48F0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DD8918B-1039-E254-CCB5-D2E41687F8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645C7AD-8256-DA9B-5301-E5B3AF128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F611205-D6CA-4A85-35EA-2FFF6ED43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BE25C69-D1B9-F072-1302-010933136C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68CCE8F-286A-EA72-5516-C0F8F3A4B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41ACC7F-76F3-E317-7D70-752E71CFA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5D0161F-FEBD-E75D-3574-41F317D1C6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039218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0.9|1.2|0.8|0.7|0.5|0.4|0.4|1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3|0.7|0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0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381</TotalTime>
  <Words>980</Words>
  <Application>Microsoft Office PowerPoint</Application>
  <PresentationFormat>Widescreen</PresentationFormat>
  <Paragraphs>88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Lucida Calligraphy</vt:lpstr>
      <vt:lpstr>Montserrat</vt:lpstr>
      <vt:lpstr>Segoe UI Emoji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Cyfeirnod – lluniau Reference - pictures</vt:lpstr>
      <vt:lpstr>Cyfeiriadau  References </vt:lpstr>
      <vt:lpstr>PowerPoint Presentation</vt:lpstr>
      <vt:lpstr>Cyfeiriadau  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Ellie Kelman</cp:lastModifiedBy>
  <cp:revision>2482</cp:revision>
  <dcterms:created xsi:type="dcterms:W3CDTF">2025-11-14T10:11:11Z</dcterms:created>
  <dcterms:modified xsi:type="dcterms:W3CDTF">2025-12-29T12:31:28Z</dcterms:modified>
</cp:coreProperties>
</file>