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8" r:id="rId10"/>
    <p:sldId id="265" r:id="rId11"/>
    <p:sldId id="270" r:id="rId12"/>
    <p:sldId id="271" r:id="rId13"/>
    <p:sldId id="274" r:id="rId14"/>
    <p:sldId id="275" r:id="rId15"/>
    <p:sldId id="276"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1" autoAdjust="0"/>
    <p:restoredTop sz="94660"/>
  </p:normalViewPr>
  <p:slideViewPr>
    <p:cSldViewPr snapToGrid="0">
      <p:cViewPr varScale="1">
        <p:scale>
          <a:sx n="79" d="100"/>
          <a:sy n="79" d="100"/>
        </p:scale>
        <p:origin x="7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8BC94EAC-7A94-6797-CA84-8BD3D8D91278}"/>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58A9028B-0474-0ACA-129C-E6D42DE8012A}"/>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EAF11A75-A8CF-C030-1C4C-53627960F380}"/>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D3BD160B-8683-EE80-FA1C-E765DF5421F1}"/>
              </a:ext>
            </a:extLst>
          </p:cNvPr>
          <p:cNvSpPr txBox="1">
            <a:spLocks noGrp="1"/>
          </p:cNvSpPr>
          <p:nvPr>
            <p:ph type="dt" sz="half" idx="7"/>
          </p:nvPr>
        </p:nvSpPr>
        <p:spPr>
          <a:xfrm>
            <a:off x="7909560" y="4314331"/>
            <a:ext cx="2910836" cy="374638"/>
          </a:xfrm>
        </p:spPr>
        <p:txBody>
          <a:bodyPr/>
          <a:lstStyle>
            <a:lvl1pPr>
              <a:defRPr/>
            </a:lvl1pPr>
          </a:lstStyle>
          <a:p>
            <a:pPr lvl="0"/>
            <a:fld id="{BF9EC0FF-6613-4006-8F5C-C541EEF6167D}" type="datetime1">
              <a:rPr lang="en-GB"/>
              <a:pPr lvl="0"/>
              <a:t>21/03/2023</a:t>
            </a:fld>
            <a:endParaRPr lang="en-GB"/>
          </a:p>
        </p:txBody>
      </p:sp>
      <p:sp>
        <p:nvSpPr>
          <p:cNvPr id="6" name="Footer Placeholder 4">
            <a:extLst>
              <a:ext uri="{FF2B5EF4-FFF2-40B4-BE49-F238E27FC236}">
                <a16:creationId xmlns:a16="http://schemas.microsoft.com/office/drawing/2014/main" id="{57C27652-11BA-7AD9-47E3-B0DD81724D3D}"/>
              </a:ext>
            </a:extLst>
          </p:cNvPr>
          <p:cNvSpPr txBox="1">
            <a:spLocks noGrp="1"/>
          </p:cNvSpPr>
          <p:nvPr>
            <p:ph type="ftr" sz="quarter" idx="9"/>
          </p:nvPr>
        </p:nvSpPr>
        <p:spPr>
          <a:xfrm>
            <a:off x="1371600" y="4323840"/>
            <a:ext cx="6400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0DE0CC4-3D67-8F89-6B32-D52A242A4A97}"/>
              </a:ext>
            </a:extLst>
          </p:cNvPr>
          <p:cNvSpPr txBox="1">
            <a:spLocks noGrp="1"/>
          </p:cNvSpPr>
          <p:nvPr>
            <p:ph type="sldNum" sz="quarter" idx="8"/>
          </p:nvPr>
        </p:nvSpPr>
        <p:spPr>
          <a:xfrm>
            <a:off x="8077196" y="1430862"/>
            <a:ext cx="2743200" cy="365129"/>
          </a:xfrm>
        </p:spPr>
        <p:txBody>
          <a:bodyPr/>
          <a:lstStyle>
            <a:lvl1pPr>
              <a:defRPr/>
            </a:lvl1pPr>
          </a:lstStyle>
          <a:p>
            <a:pPr lvl="0"/>
            <a:fld id="{537071BF-8ED5-4B05-8002-0383E1CB6DBF}" type="slidenum">
              <a:t>‹#›</a:t>
            </a:fld>
            <a:endParaRPr lang="en-GB"/>
          </a:p>
        </p:txBody>
      </p:sp>
    </p:spTree>
    <p:extLst>
      <p:ext uri="{BB962C8B-B14F-4D97-AF65-F5344CB8AC3E}">
        <p14:creationId xmlns:p14="http://schemas.microsoft.com/office/powerpoint/2010/main" val="41563229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4A7A4-19FC-9FB6-5EAB-C871D292AC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9A55DE1-4913-6A09-DE4E-FFEEBD3118F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F2DEE3-B2C7-80EA-AD68-46192FEB4673}"/>
              </a:ext>
            </a:extLst>
          </p:cNvPr>
          <p:cNvSpPr txBox="1">
            <a:spLocks noGrp="1"/>
          </p:cNvSpPr>
          <p:nvPr>
            <p:ph type="dt" sz="half" idx="7"/>
          </p:nvPr>
        </p:nvSpPr>
        <p:spPr/>
        <p:txBody>
          <a:bodyPr/>
          <a:lstStyle>
            <a:lvl1pPr>
              <a:defRPr/>
            </a:lvl1pPr>
          </a:lstStyle>
          <a:p>
            <a:pPr lvl="0"/>
            <a:fld id="{5B264776-E7D5-413E-A6AB-CE5C4D7A2499}" type="datetime1">
              <a:rPr lang="en-GB"/>
              <a:pPr lvl="0"/>
              <a:t>21/03/2023</a:t>
            </a:fld>
            <a:endParaRPr lang="en-GB"/>
          </a:p>
        </p:txBody>
      </p:sp>
      <p:sp>
        <p:nvSpPr>
          <p:cNvPr id="5" name="Footer Placeholder 4">
            <a:extLst>
              <a:ext uri="{FF2B5EF4-FFF2-40B4-BE49-F238E27FC236}">
                <a16:creationId xmlns:a16="http://schemas.microsoft.com/office/drawing/2014/main" id="{C6678501-73FD-9B8F-F3BC-25097640B57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A8B9B22-0417-69D2-8FBC-DA0006D19D16}"/>
              </a:ext>
            </a:extLst>
          </p:cNvPr>
          <p:cNvSpPr txBox="1">
            <a:spLocks noGrp="1"/>
          </p:cNvSpPr>
          <p:nvPr>
            <p:ph type="sldNum" sz="quarter" idx="8"/>
          </p:nvPr>
        </p:nvSpPr>
        <p:spPr/>
        <p:txBody>
          <a:bodyPr/>
          <a:lstStyle>
            <a:lvl1pPr>
              <a:defRPr/>
            </a:lvl1pPr>
          </a:lstStyle>
          <a:p>
            <a:pPr lvl="0"/>
            <a:fld id="{3BFBE368-4C7A-413F-984A-FDC0D00D5B0F}" type="slidenum">
              <a:t>‹#›</a:t>
            </a:fld>
            <a:endParaRPr lang="en-GB"/>
          </a:p>
        </p:txBody>
      </p:sp>
    </p:spTree>
    <p:extLst>
      <p:ext uri="{BB962C8B-B14F-4D97-AF65-F5344CB8AC3E}">
        <p14:creationId xmlns:p14="http://schemas.microsoft.com/office/powerpoint/2010/main" val="20049131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950A6401-6B30-EA85-2A01-8A85C98F49BB}"/>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BB976C4-38F4-07CB-A09A-D479127E7285}"/>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179FC31B-0947-B87B-65BC-364E64908FBA}"/>
              </a:ext>
            </a:extLst>
          </p:cNvPr>
          <p:cNvSpPr txBox="1">
            <a:spLocks noGrp="1"/>
          </p:cNvSpPr>
          <p:nvPr>
            <p:ph type="body" idx="1"/>
          </p:nvPr>
        </p:nvSpPr>
        <p:spPr>
          <a:xfrm>
            <a:off x="1024466" y="3641726"/>
            <a:ext cx="10490197" cy="955676"/>
          </a:xfrm>
        </p:spPr>
        <p:txBody>
          <a:bodyPr/>
          <a:lstStyle>
            <a:lvl1pPr marL="0" indent="0" algn="r">
              <a:buNone/>
              <a:defRPr>
                <a:solidFill>
                  <a:srgbClr val="89898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14E3BBD-829A-D660-CE0B-6BE9826B89DE}"/>
              </a:ext>
            </a:extLst>
          </p:cNvPr>
          <p:cNvSpPr txBox="1">
            <a:spLocks noGrp="1"/>
          </p:cNvSpPr>
          <p:nvPr>
            <p:ph type="dt" sz="half" idx="7"/>
          </p:nvPr>
        </p:nvSpPr>
        <p:spPr>
          <a:xfrm>
            <a:off x="7814453" y="381003"/>
            <a:ext cx="2910836" cy="365129"/>
          </a:xfrm>
        </p:spPr>
        <p:txBody>
          <a:bodyPr/>
          <a:lstStyle>
            <a:lvl1pPr>
              <a:defRPr/>
            </a:lvl1pPr>
          </a:lstStyle>
          <a:p>
            <a:pPr lvl="0"/>
            <a:fld id="{A4291516-8D09-4EF4-BA12-118B7D0EE296}" type="datetime1">
              <a:rPr lang="en-GB"/>
              <a:pPr lvl="0"/>
              <a:t>21/03/2023</a:t>
            </a:fld>
            <a:endParaRPr lang="en-GB"/>
          </a:p>
        </p:txBody>
      </p:sp>
      <p:sp>
        <p:nvSpPr>
          <p:cNvPr id="6" name="Footer Placeholder 4">
            <a:extLst>
              <a:ext uri="{FF2B5EF4-FFF2-40B4-BE49-F238E27FC236}">
                <a16:creationId xmlns:a16="http://schemas.microsoft.com/office/drawing/2014/main" id="{58C8DE3B-1E40-27A6-5B3C-FC5135F637EA}"/>
              </a:ext>
            </a:extLst>
          </p:cNvPr>
          <p:cNvSpPr txBox="1">
            <a:spLocks noGrp="1"/>
          </p:cNvSpPr>
          <p:nvPr>
            <p:ph type="ftr" sz="quarter" idx="9"/>
          </p:nvPr>
        </p:nvSpPr>
        <p:spPr>
          <a:xfrm>
            <a:off x="685800" y="381003"/>
            <a:ext cx="6991493" cy="364068"/>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3E9EEEC-1C8E-6B45-2F58-9B0DA79737BB}"/>
              </a:ext>
            </a:extLst>
          </p:cNvPr>
          <p:cNvSpPr txBox="1">
            <a:spLocks noGrp="1"/>
          </p:cNvSpPr>
          <p:nvPr>
            <p:ph type="sldNum" sz="quarter" idx="8"/>
          </p:nvPr>
        </p:nvSpPr>
        <p:spPr>
          <a:xfrm>
            <a:off x="10862450" y="381003"/>
            <a:ext cx="643746" cy="365129"/>
          </a:xfrm>
        </p:spPr>
        <p:txBody>
          <a:bodyPr/>
          <a:lstStyle>
            <a:lvl1pPr>
              <a:defRPr/>
            </a:lvl1pPr>
          </a:lstStyle>
          <a:p>
            <a:pPr lvl="0"/>
            <a:fld id="{9656BBC3-8F49-411E-81EF-393AE1B3600C}" type="slidenum">
              <a:t>‹#›</a:t>
            </a:fld>
            <a:endParaRPr lang="en-GB"/>
          </a:p>
        </p:txBody>
      </p:sp>
    </p:spTree>
    <p:extLst>
      <p:ext uri="{BB962C8B-B14F-4D97-AF65-F5344CB8AC3E}">
        <p14:creationId xmlns:p14="http://schemas.microsoft.com/office/powerpoint/2010/main" val="304844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F16D-1510-0DF6-E08B-6CAA4189848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8B0697E-36CE-94E3-BD59-8CDD25143E97}"/>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070A5CD-8E95-ED90-E1F6-6FDEC1A57838}"/>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AE0D8F-354A-6177-7477-062E81B4B034}"/>
              </a:ext>
            </a:extLst>
          </p:cNvPr>
          <p:cNvSpPr txBox="1">
            <a:spLocks noGrp="1"/>
          </p:cNvSpPr>
          <p:nvPr>
            <p:ph type="dt" sz="half" idx="7"/>
          </p:nvPr>
        </p:nvSpPr>
        <p:spPr/>
        <p:txBody>
          <a:bodyPr/>
          <a:lstStyle>
            <a:lvl1pPr>
              <a:defRPr/>
            </a:lvl1pPr>
          </a:lstStyle>
          <a:p>
            <a:pPr lvl="0"/>
            <a:fld id="{7644E2FA-4050-4D8D-ADE0-647508482DB2}" type="datetime1">
              <a:rPr lang="en-GB"/>
              <a:pPr lvl="0"/>
              <a:t>21/03/2023</a:t>
            </a:fld>
            <a:endParaRPr lang="en-GB"/>
          </a:p>
        </p:txBody>
      </p:sp>
      <p:sp>
        <p:nvSpPr>
          <p:cNvPr id="6" name="Footer Placeholder 5">
            <a:extLst>
              <a:ext uri="{FF2B5EF4-FFF2-40B4-BE49-F238E27FC236}">
                <a16:creationId xmlns:a16="http://schemas.microsoft.com/office/drawing/2014/main" id="{6BB7BA94-1D63-8AFD-2E7B-FA316E03D32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7A1D6CD-A0EE-8DC1-CA6B-FB005D02F1A0}"/>
              </a:ext>
            </a:extLst>
          </p:cNvPr>
          <p:cNvSpPr txBox="1">
            <a:spLocks noGrp="1"/>
          </p:cNvSpPr>
          <p:nvPr>
            <p:ph type="sldNum" sz="quarter" idx="8"/>
          </p:nvPr>
        </p:nvSpPr>
        <p:spPr/>
        <p:txBody>
          <a:bodyPr/>
          <a:lstStyle>
            <a:lvl1pPr>
              <a:defRPr/>
            </a:lvl1pPr>
          </a:lstStyle>
          <a:p>
            <a:pPr lvl="0"/>
            <a:fld id="{9DB314DC-F76E-4DD7-B31D-2377061C0C11}" type="slidenum">
              <a:t>‹#›</a:t>
            </a:fld>
            <a:endParaRPr lang="en-GB"/>
          </a:p>
        </p:txBody>
      </p:sp>
    </p:spTree>
    <p:extLst>
      <p:ext uri="{BB962C8B-B14F-4D97-AF65-F5344CB8AC3E}">
        <p14:creationId xmlns:p14="http://schemas.microsoft.com/office/powerpoint/2010/main" val="1636093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423FF-FF0A-3A2E-8603-48AD2D4A5B7D}"/>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9B087DC-3617-A57B-6734-1FE0B91EF3BD}"/>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7BC7FC73-B3BC-E71D-E6C7-09DE345C60B2}"/>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3D90C26-BEDF-B7BC-D2F5-FDD622C0235E}"/>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7BD8B5FE-7142-15B9-ADCF-222853C2D564}"/>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7DD935A-5CFF-EC83-CEC9-F6559C49589B}"/>
              </a:ext>
            </a:extLst>
          </p:cNvPr>
          <p:cNvSpPr txBox="1">
            <a:spLocks noGrp="1"/>
          </p:cNvSpPr>
          <p:nvPr>
            <p:ph type="dt" sz="half" idx="7"/>
          </p:nvPr>
        </p:nvSpPr>
        <p:spPr/>
        <p:txBody>
          <a:bodyPr/>
          <a:lstStyle>
            <a:lvl1pPr>
              <a:defRPr/>
            </a:lvl1pPr>
          </a:lstStyle>
          <a:p>
            <a:pPr lvl="0"/>
            <a:fld id="{B8FF0BB9-2539-4CA3-8570-DB94B866F38F}" type="datetime1">
              <a:rPr lang="en-GB"/>
              <a:pPr lvl="0"/>
              <a:t>21/03/2023</a:t>
            </a:fld>
            <a:endParaRPr lang="en-GB"/>
          </a:p>
        </p:txBody>
      </p:sp>
      <p:sp>
        <p:nvSpPr>
          <p:cNvPr id="8" name="Footer Placeholder 7">
            <a:extLst>
              <a:ext uri="{FF2B5EF4-FFF2-40B4-BE49-F238E27FC236}">
                <a16:creationId xmlns:a16="http://schemas.microsoft.com/office/drawing/2014/main" id="{B6327E8A-85EC-644E-7C2A-BC33FF95212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C72E744-8D96-6E90-2EF1-09365A1DD2B6}"/>
              </a:ext>
            </a:extLst>
          </p:cNvPr>
          <p:cNvSpPr txBox="1">
            <a:spLocks noGrp="1"/>
          </p:cNvSpPr>
          <p:nvPr>
            <p:ph type="sldNum" sz="quarter" idx="8"/>
          </p:nvPr>
        </p:nvSpPr>
        <p:spPr/>
        <p:txBody>
          <a:bodyPr/>
          <a:lstStyle>
            <a:lvl1pPr>
              <a:defRPr/>
            </a:lvl1pPr>
          </a:lstStyle>
          <a:p>
            <a:pPr lvl="0"/>
            <a:fld id="{99DFEB83-AAAA-49B0-B01E-625FFFBD15B3}" type="slidenum">
              <a:t>‹#›</a:t>
            </a:fld>
            <a:endParaRPr lang="en-GB"/>
          </a:p>
        </p:txBody>
      </p:sp>
    </p:spTree>
    <p:extLst>
      <p:ext uri="{BB962C8B-B14F-4D97-AF65-F5344CB8AC3E}">
        <p14:creationId xmlns:p14="http://schemas.microsoft.com/office/powerpoint/2010/main" val="5066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F4CB6-95A2-EF93-1D1C-2D482D33AF2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31EF42F-BF65-644E-887C-8E49F5402AD2}"/>
              </a:ext>
            </a:extLst>
          </p:cNvPr>
          <p:cNvSpPr txBox="1">
            <a:spLocks noGrp="1"/>
          </p:cNvSpPr>
          <p:nvPr>
            <p:ph type="dt" sz="half" idx="7"/>
          </p:nvPr>
        </p:nvSpPr>
        <p:spPr/>
        <p:txBody>
          <a:bodyPr/>
          <a:lstStyle>
            <a:lvl1pPr>
              <a:defRPr/>
            </a:lvl1pPr>
          </a:lstStyle>
          <a:p>
            <a:pPr lvl="0"/>
            <a:fld id="{BCB1094C-28AC-4D99-8B2C-04CA512413DC}" type="datetime1">
              <a:rPr lang="en-GB"/>
              <a:pPr lvl="0"/>
              <a:t>21/03/2023</a:t>
            </a:fld>
            <a:endParaRPr lang="en-GB"/>
          </a:p>
        </p:txBody>
      </p:sp>
      <p:sp>
        <p:nvSpPr>
          <p:cNvPr id="4" name="Footer Placeholder 3">
            <a:extLst>
              <a:ext uri="{FF2B5EF4-FFF2-40B4-BE49-F238E27FC236}">
                <a16:creationId xmlns:a16="http://schemas.microsoft.com/office/drawing/2014/main" id="{7A33719E-680A-7DAE-838D-1DA84876DD0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6C5437B-9E45-5C6C-C661-0EA5F017BCDC}"/>
              </a:ext>
            </a:extLst>
          </p:cNvPr>
          <p:cNvSpPr txBox="1">
            <a:spLocks noGrp="1"/>
          </p:cNvSpPr>
          <p:nvPr>
            <p:ph type="sldNum" sz="quarter" idx="8"/>
          </p:nvPr>
        </p:nvSpPr>
        <p:spPr/>
        <p:txBody>
          <a:bodyPr/>
          <a:lstStyle>
            <a:lvl1pPr>
              <a:defRPr/>
            </a:lvl1pPr>
          </a:lstStyle>
          <a:p>
            <a:pPr lvl="0"/>
            <a:fld id="{DC7DE647-3880-4F76-9C41-E3A6C0839FC9}" type="slidenum">
              <a:t>‹#›</a:t>
            </a:fld>
            <a:endParaRPr lang="en-GB"/>
          </a:p>
        </p:txBody>
      </p:sp>
    </p:spTree>
    <p:extLst>
      <p:ext uri="{BB962C8B-B14F-4D97-AF65-F5344CB8AC3E}">
        <p14:creationId xmlns:p14="http://schemas.microsoft.com/office/powerpoint/2010/main" val="351555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ACEEC2-9D38-0F64-2F87-CB802F055F98}"/>
              </a:ext>
            </a:extLst>
          </p:cNvPr>
          <p:cNvSpPr txBox="1">
            <a:spLocks noGrp="1"/>
          </p:cNvSpPr>
          <p:nvPr>
            <p:ph type="dt" sz="half" idx="7"/>
          </p:nvPr>
        </p:nvSpPr>
        <p:spPr/>
        <p:txBody>
          <a:bodyPr/>
          <a:lstStyle>
            <a:lvl1pPr>
              <a:defRPr/>
            </a:lvl1pPr>
          </a:lstStyle>
          <a:p>
            <a:pPr lvl="0"/>
            <a:fld id="{931DD81A-5E98-4C7F-B65E-B5251C1A837E}" type="datetime1">
              <a:rPr lang="en-GB"/>
              <a:pPr lvl="0"/>
              <a:t>21/03/2023</a:t>
            </a:fld>
            <a:endParaRPr lang="en-GB"/>
          </a:p>
        </p:txBody>
      </p:sp>
      <p:sp>
        <p:nvSpPr>
          <p:cNvPr id="3" name="Footer Placeholder 2">
            <a:extLst>
              <a:ext uri="{FF2B5EF4-FFF2-40B4-BE49-F238E27FC236}">
                <a16:creationId xmlns:a16="http://schemas.microsoft.com/office/drawing/2014/main" id="{14FA4630-CD7F-5033-AC04-E5BCE32CCEE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E40F03F-21FB-69B6-1C91-81908AF1AEDB}"/>
              </a:ext>
            </a:extLst>
          </p:cNvPr>
          <p:cNvSpPr txBox="1">
            <a:spLocks noGrp="1"/>
          </p:cNvSpPr>
          <p:nvPr>
            <p:ph type="sldNum" sz="quarter" idx="8"/>
          </p:nvPr>
        </p:nvSpPr>
        <p:spPr/>
        <p:txBody>
          <a:bodyPr/>
          <a:lstStyle>
            <a:lvl1pPr>
              <a:defRPr/>
            </a:lvl1pPr>
          </a:lstStyle>
          <a:p>
            <a:pPr lvl="0"/>
            <a:fld id="{B4642769-7112-4BC1-96CC-CBE2043F2794}" type="slidenum">
              <a:t>‹#›</a:t>
            </a:fld>
            <a:endParaRPr lang="en-GB"/>
          </a:p>
        </p:txBody>
      </p:sp>
    </p:spTree>
    <p:extLst>
      <p:ext uri="{BB962C8B-B14F-4D97-AF65-F5344CB8AC3E}">
        <p14:creationId xmlns:p14="http://schemas.microsoft.com/office/powerpoint/2010/main" val="353009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0A892-BB9B-9520-C246-636BCC700D9C}"/>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848BB2ED-9BC7-9E57-4811-91F8C54D239A}"/>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3CB2FF1-9FB7-C3D4-8084-28CD7CDABEFF}"/>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0FA7CF3-1684-1FFE-ABF2-4326E8898413}"/>
              </a:ext>
            </a:extLst>
          </p:cNvPr>
          <p:cNvSpPr txBox="1">
            <a:spLocks noGrp="1"/>
          </p:cNvSpPr>
          <p:nvPr>
            <p:ph type="dt" sz="half" idx="7"/>
          </p:nvPr>
        </p:nvSpPr>
        <p:spPr/>
        <p:txBody>
          <a:bodyPr/>
          <a:lstStyle>
            <a:lvl1pPr>
              <a:defRPr/>
            </a:lvl1pPr>
          </a:lstStyle>
          <a:p>
            <a:pPr lvl="0"/>
            <a:fld id="{279A76E8-9CC4-4270-80B1-CA7F80D56B27}" type="datetime1">
              <a:rPr lang="en-GB"/>
              <a:pPr lvl="0"/>
              <a:t>21/03/2023</a:t>
            </a:fld>
            <a:endParaRPr lang="en-GB"/>
          </a:p>
        </p:txBody>
      </p:sp>
      <p:sp>
        <p:nvSpPr>
          <p:cNvPr id="6" name="Footer Placeholder 5">
            <a:extLst>
              <a:ext uri="{FF2B5EF4-FFF2-40B4-BE49-F238E27FC236}">
                <a16:creationId xmlns:a16="http://schemas.microsoft.com/office/drawing/2014/main" id="{7DEE23BA-F6D0-2BEF-6DB7-DD297765161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17BD346-53CF-79EB-9D93-04AA5D6FFEC1}"/>
              </a:ext>
            </a:extLst>
          </p:cNvPr>
          <p:cNvSpPr txBox="1">
            <a:spLocks noGrp="1"/>
          </p:cNvSpPr>
          <p:nvPr>
            <p:ph type="sldNum" sz="quarter" idx="8"/>
          </p:nvPr>
        </p:nvSpPr>
        <p:spPr/>
        <p:txBody>
          <a:bodyPr/>
          <a:lstStyle>
            <a:lvl1pPr>
              <a:defRPr/>
            </a:lvl1pPr>
          </a:lstStyle>
          <a:p>
            <a:pPr lvl="0"/>
            <a:fld id="{ABEF775B-B0E2-48F8-A78A-CB9640D5E38D}" type="slidenum">
              <a:t>‹#›</a:t>
            </a:fld>
            <a:endParaRPr lang="en-GB"/>
          </a:p>
        </p:txBody>
      </p:sp>
    </p:spTree>
    <p:extLst>
      <p:ext uri="{BB962C8B-B14F-4D97-AF65-F5344CB8AC3E}">
        <p14:creationId xmlns:p14="http://schemas.microsoft.com/office/powerpoint/2010/main" val="4178712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E7FE4-DDA2-79FB-DD4B-6889985F247A}"/>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C97C4C1-CA1F-C8AE-79DB-2B8EF52EF1F2}"/>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265F5B9C-DBEE-82B4-B963-13622C2EA0D3}"/>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C3EBCF9-00E9-5F3F-C92D-29C34D148EA7}"/>
              </a:ext>
            </a:extLst>
          </p:cNvPr>
          <p:cNvSpPr txBox="1">
            <a:spLocks noGrp="1"/>
          </p:cNvSpPr>
          <p:nvPr>
            <p:ph type="dt" sz="half" idx="7"/>
          </p:nvPr>
        </p:nvSpPr>
        <p:spPr/>
        <p:txBody>
          <a:bodyPr/>
          <a:lstStyle>
            <a:lvl1pPr>
              <a:defRPr/>
            </a:lvl1pPr>
          </a:lstStyle>
          <a:p>
            <a:pPr lvl="0"/>
            <a:fld id="{9D3070E1-9DB6-4523-BE1F-C24543E225BD}" type="datetime1">
              <a:rPr lang="en-GB"/>
              <a:pPr lvl="0"/>
              <a:t>21/03/2023</a:t>
            </a:fld>
            <a:endParaRPr lang="en-GB"/>
          </a:p>
        </p:txBody>
      </p:sp>
      <p:sp>
        <p:nvSpPr>
          <p:cNvPr id="6" name="Footer Placeholder 5">
            <a:extLst>
              <a:ext uri="{FF2B5EF4-FFF2-40B4-BE49-F238E27FC236}">
                <a16:creationId xmlns:a16="http://schemas.microsoft.com/office/drawing/2014/main" id="{C8726E46-0887-BCDC-48CE-57C36F739FB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CAAEF7-7A2D-DED4-FEE2-BA5DF9FA8B14}"/>
              </a:ext>
            </a:extLst>
          </p:cNvPr>
          <p:cNvSpPr txBox="1">
            <a:spLocks noGrp="1"/>
          </p:cNvSpPr>
          <p:nvPr>
            <p:ph type="sldNum" sz="quarter" idx="8"/>
          </p:nvPr>
        </p:nvSpPr>
        <p:spPr/>
        <p:txBody>
          <a:bodyPr/>
          <a:lstStyle>
            <a:lvl1pPr>
              <a:defRPr/>
            </a:lvl1pPr>
          </a:lstStyle>
          <a:p>
            <a:pPr lvl="0"/>
            <a:fld id="{7A38CFA6-981D-4256-BE2A-C58AA5BF0F48}" type="slidenum">
              <a:t>‹#›</a:t>
            </a:fld>
            <a:endParaRPr lang="en-GB"/>
          </a:p>
        </p:txBody>
      </p:sp>
    </p:spTree>
    <p:extLst>
      <p:ext uri="{BB962C8B-B14F-4D97-AF65-F5344CB8AC3E}">
        <p14:creationId xmlns:p14="http://schemas.microsoft.com/office/powerpoint/2010/main" val="3860868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E400A-F25F-6801-FBCA-FF56C87800B1}"/>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5057BC0-723C-51D0-C572-9445651B5DCB}"/>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119CDDB2-9694-12B1-C747-39452EFDD20A}"/>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699D448-2C93-F1B5-890F-D4CC68E9D4C3}"/>
              </a:ext>
            </a:extLst>
          </p:cNvPr>
          <p:cNvSpPr txBox="1">
            <a:spLocks noGrp="1"/>
          </p:cNvSpPr>
          <p:nvPr>
            <p:ph type="dt" sz="half" idx="7"/>
          </p:nvPr>
        </p:nvSpPr>
        <p:spPr/>
        <p:txBody>
          <a:bodyPr/>
          <a:lstStyle>
            <a:lvl1pPr>
              <a:defRPr/>
            </a:lvl1pPr>
          </a:lstStyle>
          <a:p>
            <a:pPr lvl="0"/>
            <a:fld id="{463394D8-D814-4903-B001-6FB571858BFB}" type="datetime1">
              <a:rPr lang="en-GB"/>
              <a:pPr lvl="0"/>
              <a:t>21/03/2023</a:t>
            </a:fld>
            <a:endParaRPr lang="en-GB"/>
          </a:p>
        </p:txBody>
      </p:sp>
      <p:sp>
        <p:nvSpPr>
          <p:cNvPr id="6" name="Footer Placeholder 5">
            <a:extLst>
              <a:ext uri="{FF2B5EF4-FFF2-40B4-BE49-F238E27FC236}">
                <a16:creationId xmlns:a16="http://schemas.microsoft.com/office/drawing/2014/main" id="{E0D21842-B3AE-E42A-FC9D-5BFBCF70B40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3082501-4BD2-67DF-86FB-03FE77227B94}"/>
              </a:ext>
            </a:extLst>
          </p:cNvPr>
          <p:cNvSpPr txBox="1">
            <a:spLocks noGrp="1"/>
          </p:cNvSpPr>
          <p:nvPr>
            <p:ph type="sldNum" sz="quarter" idx="8"/>
          </p:nvPr>
        </p:nvSpPr>
        <p:spPr/>
        <p:txBody>
          <a:bodyPr/>
          <a:lstStyle>
            <a:lvl1pPr>
              <a:defRPr/>
            </a:lvl1pPr>
          </a:lstStyle>
          <a:p>
            <a:pPr lvl="0"/>
            <a:fld id="{A2A6E7B9-72C1-4C7C-B593-C08455FDEA6F}" type="slidenum">
              <a:t>‹#›</a:t>
            </a:fld>
            <a:endParaRPr lang="en-GB"/>
          </a:p>
        </p:txBody>
      </p:sp>
    </p:spTree>
    <p:extLst>
      <p:ext uri="{BB962C8B-B14F-4D97-AF65-F5344CB8AC3E}">
        <p14:creationId xmlns:p14="http://schemas.microsoft.com/office/powerpoint/2010/main" val="1835163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8" descr="C2-HD-BTM.png">
            <a:extLst>
              <a:ext uri="{FF2B5EF4-FFF2-40B4-BE49-F238E27FC236}">
                <a16:creationId xmlns:a16="http://schemas.microsoft.com/office/drawing/2014/main" id="{465E92A2-7514-E97F-355D-78A2B0B275E2}"/>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239CBC58-930F-BBE7-8882-319F0EAEED3E}"/>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7B993C64-3777-6D35-3BB0-1DE8AC65846F}"/>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E2B81FB-F837-05C8-1FBE-15E669E4A5B9}"/>
              </a:ext>
            </a:extLst>
          </p:cNvPr>
          <p:cNvSpPr txBox="1">
            <a:spLocks noGrp="1"/>
          </p:cNvSpPr>
          <p:nvPr>
            <p:ph type="dt" sz="half" idx="7"/>
          </p:nvPr>
        </p:nvSpPr>
        <p:spPr>
          <a:xfrm>
            <a:off x="7814453" y="381003"/>
            <a:ext cx="2910836" cy="365129"/>
          </a:xfrm>
        </p:spPr>
        <p:txBody>
          <a:bodyPr/>
          <a:lstStyle>
            <a:lvl1pPr>
              <a:defRPr/>
            </a:lvl1pPr>
          </a:lstStyle>
          <a:p>
            <a:pPr lvl="0"/>
            <a:fld id="{F0028CD5-D736-4CE6-9C54-A5CCF83C6D08}" type="datetime1">
              <a:rPr lang="en-GB"/>
              <a:pPr lvl="0"/>
              <a:t>21/03/2023</a:t>
            </a:fld>
            <a:endParaRPr lang="en-GB"/>
          </a:p>
        </p:txBody>
      </p:sp>
      <p:sp>
        <p:nvSpPr>
          <p:cNvPr id="6" name="Footer Placeholder 5">
            <a:extLst>
              <a:ext uri="{FF2B5EF4-FFF2-40B4-BE49-F238E27FC236}">
                <a16:creationId xmlns:a16="http://schemas.microsoft.com/office/drawing/2014/main" id="{8D6F399D-9CB1-2409-DEF9-752286A543DB}"/>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C22BCB7-F7BD-4359-513C-21434B38F9EC}"/>
              </a:ext>
            </a:extLst>
          </p:cNvPr>
          <p:cNvSpPr txBox="1">
            <a:spLocks noGrp="1"/>
          </p:cNvSpPr>
          <p:nvPr>
            <p:ph type="sldNum" sz="quarter" idx="8"/>
          </p:nvPr>
        </p:nvSpPr>
        <p:spPr>
          <a:xfrm>
            <a:off x="10862450" y="381003"/>
            <a:ext cx="643746" cy="365129"/>
          </a:xfrm>
        </p:spPr>
        <p:txBody>
          <a:bodyPr/>
          <a:lstStyle>
            <a:lvl1pPr>
              <a:defRPr/>
            </a:lvl1pPr>
          </a:lstStyle>
          <a:p>
            <a:pPr lvl="0"/>
            <a:fld id="{6C0F052B-C240-4EAD-BC0C-A30C1D4D61FC}" type="slidenum">
              <a:t>‹#›</a:t>
            </a:fld>
            <a:endParaRPr lang="en-GB"/>
          </a:p>
        </p:txBody>
      </p:sp>
    </p:spTree>
    <p:extLst>
      <p:ext uri="{BB962C8B-B14F-4D97-AF65-F5344CB8AC3E}">
        <p14:creationId xmlns:p14="http://schemas.microsoft.com/office/powerpoint/2010/main" val="2645483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0" descr="C2-HD-BTM.png">
            <a:extLst>
              <a:ext uri="{FF2B5EF4-FFF2-40B4-BE49-F238E27FC236}">
                <a16:creationId xmlns:a16="http://schemas.microsoft.com/office/drawing/2014/main" id="{C1F2B31A-E498-98CE-3254-0057F63C6BB3}"/>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231F9C33-58E3-C51C-E3C3-BA2EFE83D976}"/>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1F97FEB3-8035-8DEA-B470-C8F62E4941A3}"/>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0337F3EE-EF70-B591-BA6A-86165790B04D}"/>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D0C9668A-D103-CC63-5387-67E0B6254E07}"/>
              </a:ext>
            </a:extLst>
          </p:cNvPr>
          <p:cNvSpPr txBox="1">
            <a:spLocks noGrp="1"/>
          </p:cNvSpPr>
          <p:nvPr>
            <p:ph type="dt" sz="half" idx="7"/>
          </p:nvPr>
        </p:nvSpPr>
        <p:spPr>
          <a:xfrm>
            <a:off x="7814453" y="381003"/>
            <a:ext cx="2910836" cy="365129"/>
          </a:xfrm>
        </p:spPr>
        <p:txBody>
          <a:bodyPr/>
          <a:lstStyle>
            <a:lvl1pPr>
              <a:defRPr/>
            </a:lvl1pPr>
          </a:lstStyle>
          <a:p>
            <a:pPr lvl="0"/>
            <a:fld id="{472AD4C9-28DD-43E5-8DD5-91B7D481381C}" type="datetime1">
              <a:rPr lang="en-GB"/>
              <a:pPr lvl="0"/>
              <a:t>21/03/2023</a:t>
            </a:fld>
            <a:endParaRPr lang="en-GB"/>
          </a:p>
        </p:txBody>
      </p:sp>
      <p:sp>
        <p:nvSpPr>
          <p:cNvPr id="7" name="Footer Placeholder 5">
            <a:extLst>
              <a:ext uri="{FF2B5EF4-FFF2-40B4-BE49-F238E27FC236}">
                <a16:creationId xmlns:a16="http://schemas.microsoft.com/office/drawing/2014/main" id="{0F3E1577-9ADF-9C4B-B60B-E3A68E224273}"/>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CAF17A5F-5164-3560-B54D-29F7A447F349}"/>
              </a:ext>
            </a:extLst>
          </p:cNvPr>
          <p:cNvSpPr txBox="1">
            <a:spLocks noGrp="1"/>
          </p:cNvSpPr>
          <p:nvPr>
            <p:ph type="sldNum" sz="quarter" idx="8"/>
          </p:nvPr>
        </p:nvSpPr>
        <p:spPr>
          <a:xfrm>
            <a:off x="10862450" y="381003"/>
            <a:ext cx="643746" cy="365129"/>
          </a:xfrm>
        </p:spPr>
        <p:txBody>
          <a:bodyPr/>
          <a:lstStyle>
            <a:lvl1pPr>
              <a:defRPr/>
            </a:lvl1pPr>
          </a:lstStyle>
          <a:p>
            <a:pPr lvl="0"/>
            <a:fld id="{AB057821-41B1-4699-B2F4-682E6FCC03E0}" type="slidenum">
              <a:t>‹#›</a:t>
            </a:fld>
            <a:endParaRPr lang="en-GB"/>
          </a:p>
        </p:txBody>
      </p:sp>
      <p:sp>
        <p:nvSpPr>
          <p:cNvPr id="9" name="TextBox 8">
            <a:extLst>
              <a:ext uri="{FF2B5EF4-FFF2-40B4-BE49-F238E27FC236}">
                <a16:creationId xmlns:a16="http://schemas.microsoft.com/office/drawing/2014/main" id="{995F2962-A6A8-3A18-EC08-1DE27B93E4B3}"/>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
        <p:nvSpPr>
          <p:cNvPr id="10" name="TextBox 9">
            <a:extLst>
              <a:ext uri="{FF2B5EF4-FFF2-40B4-BE49-F238E27FC236}">
                <a16:creationId xmlns:a16="http://schemas.microsoft.com/office/drawing/2014/main" id="{00D5B284-A5B4-82DC-D1C1-199BAC5BF242}"/>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Tree>
    <p:extLst>
      <p:ext uri="{BB962C8B-B14F-4D97-AF65-F5344CB8AC3E}">
        <p14:creationId xmlns:p14="http://schemas.microsoft.com/office/powerpoint/2010/main" val="42069591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9BD26E33-DC5F-6670-DB13-D3042EF8B07E}"/>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9C23049-7D77-E659-A146-0CFB7116AC62}"/>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1850E808-144B-3F05-F62B-ED05EC37B4D7}"/>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BA6DFE4-821C-3CA1-ABE7-16FB80EB34BB}"/>
              </a:ext>
            </a:extLst>
          </p:cNvPr>
          <p:cNvSpPr txBox="1">
            <a:spLocks noGrp="1"/>
          </p:cNvSpPr>
          <p:nvPr>
            <p:ph type="dt" sz="half" idx="7"/>
          </p:nvPr>
        </p:nvSpPr>
        <p:spPr>
          <a:xfrm>
            <a:off x="7814453" y="378881"/>
            <a:ext cx="2910836" cy="365129"/>
          </a:xfrm>
        </p:spPr>
        <p:txBody>
          <a:bodyPr/>
          <a:lstStyle>
            <a:lvl1pPr>
              <a:defRPr/>
            </a:lvl1pPr>
          </a:lstStyle>
          <a:p>
            <a:pPr lvl="0"/>
            <a:fld id="{9598FA9A-8376-4F52-A222-A53467306888}" type="datetime1">
              <a:rPr lang="en-GB"/>
              <a:pPr lvl="0"/>
              <a:t>21/03/2023</a:t>
            </a:fld>
            <a:endParaRPr lang="en-GB"/>
          </a:p>
        </p:txBody>
      </p:sp>
      <p:sp>
        <p:nvSpPr>
          <p:cNvPr id="6" name="Footer Placeholder 5">
            <a:extLst>
              <a:ext uri="{FF2B5EF4-FFF2-40B4-BE49-F238E27FC236}">
                <a16:creationId xmlns:a16="http://schemas.microsoft.com/office/drawing/2014/main" id="{DD9D8EB7-7AD0-0E42-71A6-4F8060D64C90}"/>
              </a:ext>
            </a:extLst>
          </p:cNvPr>
          <p:cNvSpPr txBox="1">
            <a:spLocks noGrp="1"/>
          </p:cNvSpPr>
          <p:nvPr>
            <p:ph type="ftr" sz="quarter" idx="9"/>
          </p:nvPr>
        </p:nvSpPr>
        <p:spPr>
          <a:xfrm>
            <a:off x="685800" y="378881"/>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7C2710B-CEE9-BBA5-A619-B6F55BB061BF}"/>
              </a:ext>
            </a:extLst>
          </p:cNvPr>
          <p:cNvSpPr txBox="1">
            <a:spLocks noGrp="1"/>
          </p:cNvSpPr>
          <p:nvPr>
            <p:ph type="sldNum" sz="quarter" idx="8"/>
          </p:nvPr>
        </p:nvSpPr>
        <p:spPr>
          <a:xfrm>
            <a:off x="10862450" y="381003"/>
            <a:ext cx="643746" cy="365129"/>
          </a:xfrm>
        </p:spPr>
        <p:txBody>
          <a:bodyPr/>
          <a:lstStyle>
            <a:lvl1pPr>
              <a:defRPr/>
            </a:lvl1pPr>
          </a:lstStyle>
          <a:p>
            <a:pPr lvl="0"/>
            <a:fld id="{0AE361E7-0D73-4195-A458-ADA5A96E75F8}" type="slidenum">
              <a:t>‹#›</a:t>
            </a:fld>
            <a:endParaRPr lang="en-GB"/>
          </a:p>
        </p:txBody>
      </p:sp>
    </p:spTree>
    <p:extLst>
      <p:ext uri="{BB962C8B-B14F-4D97-AF65-F5344CB8AC3E}">
        <p14:creationId xmlns:p14="http://schemas.microsoft.com/office/powerpoint/2010/main" val="4289468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B752-4E79-1602-F0D7-CC56DAF42ED1}"/>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8FBA441-8045-AE0E-8BB3-3D9091E13AA9}"/>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9157B4B4-A1B6-9B5A-9C63-36FD5ADBD29E}"/>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297FDCDA-45BA-CA36-8D8C-FD1CB8056FDE}"/>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8DD1EE9F-AA45-A74D-C8B6-90ED82653E07}"/>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DAD57FC7-5DCC-2E56-1136-C0984C3C5678}"/>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F4CDA60F-2453-0321-1D74-B39E11457059}"/>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E536E283-675D-0959-88B4-52AB45C73858}"/>
              </a:ext>
            </a:extLst>
          </p:cNvPr>
          <p:cNvSpPr txBox="1">
            <a:spLocks noGrp="1"/>
          </p:cNvSpPr>
          <p:nvPr>
            <p:ph type="dt" sz="half" idx="7"/>
          </p:nvPr>
        </p:nvSpPr>
        <p:spPr/>
        <p:txBody>
          <a:bodyPr/>
          <a:lstStyle>
            <a:lvl1pPr>
              <a:defRPr/>
            </a:lvl1pPr>
          </a:lstStyle>
          <a:p>
            <a:pPr lvl="0"/>
            <a:fld id="{04BF158C-B4FC-4836-9C69-6AA76EECF6D4}" type="datetime1">
              <a:rPr lang="en-GB"/>
              <a:pPr lvl="0"/>
              <a:t>21/03/2023</a:t>
            </a:fld>
            <a:endParaRPr lang="en-GB"/>
          </a:p>
        </p:txBody>
      </p:sp>
      <p:sp>
        <p:nvSpPr>
          <p:cNvPr id="10" name="Footer Placeholder 3">
            <a:extLst>
              <a:ext uri="{FF2B5EF4-FFF2-40B4-BE49-F238E27FC236}">
                <a16:creationId xmlns:a16="http://schemas.microsoft.com/office/drawing/2014/main" id="{B1EDF1FB-42ED-2EF5-20D0-88A976CCB023}"/>
              </a:ext>
            </a:extLst>
          </p:cNvPr>
          <p:cNvSpPr txBox="1">
            <a:spLocks noGrp="1"/>
          </p:cNvSpPr>
          <p:nvPr>
            <p:ph type="ftr" sz="quarter" idx="9"/>
          </p:nvPr>
        </p:nvSpPr>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96292032-07EE-3D6B-0B3A-953A0CCC12C2}"/>
              </a:ext>
            </a:extLst>
          </p:cNvPr>
          <p:cNvSpPr txBox="1">
            <a:spLocks noGrp="1"/>
          </p:cNvSpPr>
          <p:nvPr>
            <p:ph type="sldNum" sz="quarter" idx="8"/>
          </p:nvPr>
        </p:nvSpPr>
        <p:spPr/>
        <p:txBody>
          <a:bodyPr/>
          <a:lstStyle>
            <a:lvl1pPr>
              <a:defRPr/>
            </a:lvl1pPr>
          </a:lstStyle>
          <a:p>
            <a:pPr lvl="0"/>
            <a:fld id="{8773BFD5-5D74-43D0-A55C-274B833C9F05}" type="slidenum">
              <a:t>‹#›</a:t>
            </a:fld>
            <a:endParaRPr lang="en-GB"/>
          </a:p>
        </p:txBody>
      </p:sp>
    </p:spTree>
    <p:extLst>
      <p:ext uri="{BB962C8B-B14F-4D97-AF65-F5344CB8AC3E}">
        <p14:creationId xmlns:p14="http://schemas.microsoft.com/office/powerpoint/2010/main" val="687366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7B04E-F967-909A-4FCC-1938DDE364D6}"/>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E6FFE78-B729-EC95-E702-2ADCBA7B235C}"/>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D7CA1571-8BE2-0DE1-1F1A-7E80B7092F7C}"/>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5E15DA92-B380-EFA0-6B08-D4DD37F3AD3D}"/>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E4868DFB-A10D-206E-2791-3D93FD15B10D}"/>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C6DD44F9-6F5D-DC27-634D-69791C2BB004}"/>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D283E34-3435-E0B9-A6F0-BE826C6E0A06}"/>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A32AA84C-1F36-D902-CBC8-6534481585AD}"/>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228AD986-04D5-8F1F-4ED6-BEAF2E8527C9}"/>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A1079DE8-93CB-D042-C446-C65F4A5B4DC5}"/>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D6A7C71E-3716-F61F-546B-27B387DE7401}"/>
              </a:ext>
            </a:extLst>
          </p:cNvPr>
          <p:cNvSpPr txBox="1">
            <a:spLocks noGrp="1"/>
          </p:cNvSpPr>
          <p:nvPr>
            <p:ph type="dt" sz="half" idx="7"/>
          </p:nvPr>
        </p:nvSpPr>
        <p:spPr/>
        <p:txBody>
          <a:bodyPr/>
          <a:lstStyle>
            <a:lvl1pPr>
              <a:defRPr/>
            </a:lvl1pPr>
          </a:lstStyle>
          <a:p>
            <a:pPr lvl="0"/>
            <a:fld id="{737EC241-575B-4265-83EE-0A831048F08D}" type="datetime1">
              <a:rPr lang="en-GB"/>
              <a:pPr lvl="0"/>
              <a:t>21/03/2023</a:t>
            </a:fld>
            <a:endParaRPr lang="en-GB"/>
          </a:p>
        </p:txBody>
      </p:sp>
      <p:sp>
        <p:nvSpPr>
          <p:cNvPr id="13" name="Footer Placeholder 3">
            <a:extLst>
              <a:ext uri="{FF2B5EF4-FFF2-40B4-BE49-F238E27FC236}">
                <a16:creationId xmlns:a16="http://schemas.microsoft.com/office/drawing/2014/main" id="{BEED8032-6BDC-D963-F2A0-939FB28FF809}"/>
              </a:ext>
            </a:extLst>
          </p:cNvPr>
          <p:cNvSpPr txBox="1">
            <a:spLocks noGrp="1"/>
          </p:cNvSpPr>
          <p:nvPr>
            <p:ph type="ftr" sz="quarter" idx="9"/>
          </p:nvPr>
        </p:nvSpPr>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4052EC79-1BD0-DCB6-138D-D2BA623C0288}"/>
              </a:ext>
            </a:extLst>
          </p:cNvPr>
          <p:cNvSpPr txBox="1">
            <a:spLocks noGrp="1"/>
          </p:cNvSpPr>
          <p:nvPr>
            <p:ph type="sldNum" sz="quarter" idx="8"/>
          </p:nvPr>
        </p:nvSpPr>
        <p:spPr/>
        <p:txBody>
          <a:bodyPr/>
          <a:lstStyle>
            <a:lvl1pPr>
              <a:defRPr/>
            </a:lvl1pPr>
          </a:lstStyle>
          <a:p>
            <a:pPr lvl="0"/>
            <a:fld id="{10B9ED82-B84C-44BC-99DF-9DD36832A445}" type="slidenum">
              <a:t>‹#›</a:t>
            </a:fld>
            <a:endParaRPr lang="en-GB"/>
          </a:p>
        </p:txBody>
      </p:sp>
    </p:spTree>
    <p:extLst>
      <p:ext uri="{BB962C8B-B14F-4D97-AF65-F5344CB8AC3E}">
        <p14:creationId xmlns:p14="http://schemas.microsoft.com/office/powerpoint/2010/main" val="3663450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5D2DA-546C-0182-6F06-D3EFBE5BAF7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1D96F2E-6473-B20D-64F9-FC555F74239C}"/>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15C671-C44B-7800-FFE1-B80A7FE1D9BF}"/>
              </a:ext>
            </a:extLst>
          </p:cNvPr>
          <p:cNvSpPr txBox="1">
            <a:spLocks noGrp="1"/>
          </p:cNvSpPr>
          <p:nvPr>
            <p:ph type="dt" sz="half" idx="7"/>
          </p:nvPr>
        </p:nvSpPr>
        <p:spPr/>
        <p:txBody>
          <a:bodyPr/>
          <a:lstStyle>
            <a:lvl1pPr>
              <a:defRPr/>
            </a:lvl1pPr>
          </a:lstStyle>
          <a:p>
            <a:pPr lvl="0"/>
            <a:fld id="{0FD66062-A029-42C0-833C-FE29AC3C6A12}" type="datetime1">
              <a:rPr lang="en-GB"/>
              <a:pPr lvl="0"/>
              <a:t>21/03/2023</a:t>
            </a:fld>
            <a:endParaRPr lang="en-GB"/>
          </a:p>
        </p:txBody>
      </p:sp>
      <p:sp>
        <p:nvSpPr>
          <p:cNvPr id="5" name="Footer Placeholder 4">
            <a:extLst>
              <a:ext uri="{FF2B5EF4-FFF2-40B4-BE49-F238E27FC236}">
                <a16:creationId xmlns:a16="http://schemas.microsoft.com/office/drawing/2014/main" id="{D050E51F-F726-09F1-3AEC-C8CCD50FCB4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5692FEB-0A6B-85E5-D13D-EFB136748945}"/>
              </a:ext>
            </a:extLst>
          </p:cNvPr>
          <p:cNvSpPr txBox="1">
            <a:spLocks noGrp="1"/>
          </p:cNvSpPr>
          <p:nvPr>
            <p:ph type="sldNum" sz="quarter" idx="8"/>
          </p:nvPr>
        </p:nvSpPr>
        <p:spPr/>
        <p:txBody>
          <a:bodyPr/>
          <a:lstStyle>
            <a:lvl1pPr>
              <a:defRPr/>
            </a:lvl1pPr>
          </a:lstStyle>
          <a:p>
            <a:pPr lvl="0"/>
            <a:fld id="{BCB1D910-894A-4292-B3F0-E76334FF487B}" type="slidenum">
              <a:t>‹#›</a:t>
            </a:fld>
            <a:endParaRPr lang="en-GB"/>
          </a:p>
        </p:txBody>
      </p:sp>
    </p:spTree>
    <p:extLst>
      <p:ext uri="{BB962C8B-B14F-4D97-AF65-F5344CB8AC3E}">
        <p14:creationId xmlns:p14="http://schemas.microsoft.com/office/powerpoint/2010/main" val="42659157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8" descr="C2-HD-BTM.png">
            <a:extLst>
              <a:ext uri="{FF2B5EF4-FFF2-40B4-BE49-F238E27FC236}">
                <a16:creationId xmlns:a16="http://schemas.microsoft.com/office/drawing/2014/main" id="{143D5391-4490-7E6F-8341-273B91B88441}"/>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F861037C-93FF-AD81-03B3-46A7554F98A4}"/>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25B62E8C-4EA7-1EEE-FC62-EBCE031B5F01}"/>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5185308-5F2A-C726-E9DB-FF040DA485BF}"/>
              </a:ext>
            </a:extLst>
          </p:cNvPr>
          <p:cNvSpPr txBox="1">
            <a:spLocks noGrp="1"/>
          </p:cNvSpPr>
          <p:nvPr>
            <p:ph type="dt" sz="half" idx="7"/>
          </p:nvPr>
        </p:nvSpPr>
        <p:spPr>
          <a:xfrm>
            <a:off x="7814453" y="379942"/>
            <a:ext cx="2910836" cy="365129"/>
          </a:xfrm>
        </p:spPr>
        <p:txBody>
          <a:bodyPr/>
          <a:lstStyle>
            <a:lvl1pPr>
              <a:defRPr/>
            </a:lvl1pPr>
          </a:lstStyle>
          <a:p>
            <a:pPr lvl="0"/>
            <a:fld id="{7B7567AE-5D6C-4FEE-AFC1-EC994C717CD4}" type="datetime1">
              <a:rPr lang="en-GB"/>
              <a:pPr lvl="0"/>
              <a:t>21/03/2023</a:t>
            </a:fld>
            <a:endParaRPr lang="en-GB"/>
          </a:p>
        </p:txBody>
      </p:sp>
      <p:sp>
        <p:nvSpPr>
          <p:cNvPr id="6" name="Footer Placeholder 4">
            <a:extLst>
              <a:ext uri="{FF2B5EF4-FFF2-40B4-BE49-F238E27FC236}">
                <a16:creationId xmlns:a16="http://schemas.microsoft.com/office/drawing/2014/main" id="{94CFAEED-1ACD-9E6D-BDF5-CFD4A5E8F253}"/>
              </a:ext>
            </a:extLst>
          </p:cNvPr>
          <p:cNvSpPr txBox="1">
            <a:spLocks noGrp="1"/>
          </p:cNvSpPr>
          <p:nvPr>
            <p:ph type="ftr" sz="quarter" idx="9"/>
          </p:nvPr>
        </p:nvSpPr>
        <p:spPr>
          <a:xfrm>
            <a:off x="685800" y="381003"/>
            <a:ext cx="6991493"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2D3FCD2-1DD5-FB33-221D-C830F725957D}"/>
              </a:ext>
            </a:extLst>
          </p:cNvPr>
          <p:cNvSpPr txBox="1">
            <a:spLocks noGrp="1"/>
          </p:cNvSpPr>
          <p:nvPr>
            <p:ph type="sldNum" sz="quarter" idx="8"/>
          </p:nvPr>
        </p:nvSpPr>
        <p:spPr>
          <a:xfrm>
            <a:off x="10862450" y="381003"/>
            <a:ext cx="643746" cy="365129"/>
          </a:xfrm>
        </p:spPr>
        <p:txBody>
          <a:bodyPr/>
          <a:lstStyle>
            <a:lvl1pPr>
              <a:defRPr/>
            </a:lvl1pPr>
          </a:lstStyle>
          <a:p>
            <a:pPr lvl="0"/>
            <a:fld id="{A08B3341-5999-4B82-9ADE-4273397EB368}" type="slidenum">
              <a:t>‹#›</a:t>
            </a:fld>
            <a:endParaRPr lang="en-GB"/>
          </a:p>
        </p:txBody>
      </p:sp>
    </p:spTree>
    <p:extLst>
      <p:ext uri="{BB962C8B-B14F-4D97-AF65-F5344CB8AC3E}">
        <p14:creationId xmlns:p14="http://schemas.microsoft.com/office/powerpoint/2010/main" val="3476359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C2-HD-TOP.png">
            <a:extLst>
              <a:ext uri="{FF2B5EF4-FFF2-40B4-BE49-F238E27FC236}">
                <a16:creationId xmlns:a16="http://schemas.microsoft.com/office/drawing/2014/main" id="{6C610E33-8880-8DEC-FA1E-5964B124A6AE}"/>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32B16A9A-553B-215D-485D-82402229BE01}"/>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C31C0824-AA66-BE55-4B77-F5D0184D5F50}"/>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765F6CD-B462-FA9A-2DAD-6C9168F035F9}"/>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998B8E2E-065F-42FF-A7A8-D416ABD5DF90}" type="datetime1">
              <a:rPr lang="en-GB"/>
              <a:pPr lvl="0"/>
              <a:t>21/03/2023</a:t>
            </a:fld>
            <a:endParaRPr lang="en-GB"/>
          </a:p>
        </p:txBody>
      </p:sp>
      <p:sp>
        <p:nvSpPr>
          <p:cNvPr id="6" name="Footer Placeholder 4">
            <a:extLst>
              <a:ext uri="{FF2B5EF4-FFF2-40B4-BE49-F238E27FC236}">
                <a16:creationId xmlns:a16="http://schemas.microsoft.com/office/drawing/2014/main" id="{C028CC99-2A30-3D38-B1B1-0F4D1A4E5E22}"/>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endParaRPr lang="en-GB"/>
          </a:p>
        </p:txBody>
      </p:sp>
      <p:sp>
        <p:nvSpPr>
          <p:cNvPr id="7" name="Slide Number Placeholder 5">
            <a:extLst>
              <a:ext uri="{FF2B5EF4-FFF2-40B4-BE49-F238E27FC236}">
                <a16:creationId xmlns:a16="http://schemas.microsoft.com/office/drawing/2014/main" id="{389641C1-EC6B-CAEE-3395-6A44B7B1881F}"/>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42992F19-7637-46E7-9920-C06A865B8AD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eaLnBrk="1" fontAlgn="auto" hangingPunct="1">
        <a:lnSpc>
          <a:spcPct val="90000"/>
        </a:lnSpc>
        <a:spcBef>
          <a:spcPts val="0"/>
        </a:spcBef>
        <a:spcAft>
          <a:spcPts val="0"/>
        </a:spcAft>
        <a:buNone/>
        <a:tabLst/>
        <a:defRPr lang="en-US" sz="4000" b="0" i="0" u="none" strike="noStrike" kern="1200" cap="all" spc="0" baseline="0">
          <a:solidFill>
            <a:srgbClr val="000000"/>
          </a:solidFill>
          <a:uFillTx/>
          <a:latin typeface="Century Gothic"/>
        </a:defRPr>
      </a:lvl1pPr>
    </p:titleStyle>
    <p:bodyStyle>
      <a:lvl1pPr marL="228600" marR="0" lvl="0" indent="-228600" algn="l" defTabSz="914400" rtl="0" eaLnBrk="1"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000000"/>
          </a:solidFill>
          <a:uFillTx/>
          <a:latin typeface="Century Gothic"/>
        </a:defRPr>
      </a:lvl1pPr>
      <a:lvl2pPr marL="685800" marR="0" lvl="1" indent="-228600" algn="l" defTabSz="914400" rtl="0" eaLnBrk="1"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entury Gothic"/>
        </a:defRPr>
      </a:lvl2pPr>
      <a:lvl3pPr marL="1143000" marR="0" lvl="2" indent="-228600" algn="l" defTabSz="914400" rtl="0" eaLnBrk="1"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3pPr>
      <a:lvl4pPr marL="1600200" marR="0" lvl="3" indent="-228600" algn="l" defTabSz="914400" rtl="0" eaLnBrk="1"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entury Gothic"/>
        </a:defRPr>
      </a:lvl4pPr>
      <a:lvl5pPr marL="2057400" marR="0" lvl="4" indent="-228600" algn="l" defTabSz="914400" rtl="0" eaLnBrk="1"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profile/Alexandrea-Ravenelle/publication/333984115_We%27re_not_uber_control_autonomy_and_entrepreneurship_in_the_gig_economy/links/5f63b151a6fdcc0086295966/Were-not-uber-control-autonomy-and-entrepreneurship-in-the-gig-economy.pdf" TargetMode="External"/><Relationship Id="rId3" Type="http://schemas.openxmlformats.org/officeDocument/2006/relationships/hyperlink" Target="https://sarpublication.com/media/articles/SARJBM_45_198-202.pdf" TargetMode="External"/><Relationship Id="rId7" Type="http://schemas.openxmlformats.org/officeDocument/2006/relationships/hyperlink" Target="https://www.diva-portal.org/smash/get/diva2:1288321/FULLTEXT01.pdf" TargetMode="External"/><Relationship Id="rId2" Type="http://schemas.openxmlformats.org/officeDocument/2006/relationships/hyperlink" Target="http://m.growingscience.com/ac/Vol6/ac_2019_10.pdf" TargetMode="External"/><Relationship Id="rId1" Type="http://schemas.openxmlformats.org/officeDocument/2006/relationships/slideLayout" Target="../slideLayouts/slideLayout2.xml"/><Relationship Id="rId6" Type="http://schemas.openxmlformats.org/officeDocument/2006/relationships/hyperlink" Target="http://www.nationalforum.com/Electronic%20Journal%20Volumes/Bartz,%20David%20E.%20The%20Quest%20of%20Managers%20to%20Find%20the%20Magic%20Formula%20IJMBA%20V22%20N1,%202019.pdf" TargetMode="External"/><Relationship Id="rId5" Type="http://schemas.openxmlformats.org/officeDocument/2006/relationships/hyperlink" Target="https://pdfs.semanticscholar.org/d049/7eaa4281d253f3ec0f5c0b6136da31f9c155.pdf" TargetMode="External"/><Relationship Id="rId4" Type="http://schemas.openxmlformats.org/officeDocument/2006/relationships/hyperlink" Target="https://stumejournals.com/journals/sbs/2020/2/76.full.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eprajournals.com/jpanel/upload/2.EPRA%20JOURNALS%20-6848.pdf" TargetMode="External"/><Relationship Id="rId13" Type="http://schemas.openxmlformats.org/officeDocument/2006/relationships/hyperlink" Target="https://journals.sagepub.com/doi/pdf/10.1177/0972150918816413" TargetMode="External"/><Relationship Id="rId3" Type="http://schemas.openxmlformats.org/officeDocument/2006/relationships/hyperlink" Target="https://trepo.tuni.fi/bitstream/handle/10024/115384/Zorova.pdf?sequence=2" TargetMode="External"/><Relationship Id="rId7" Type="http://schemas.openxmlformats.org/officeDocument/2006/relationships/hyperlink" Target="https://watermark.silverchair.com/isal_a_00343.pdf?token=AQECAHi208BE49Ooan9kkhW_Ercy7Dm3ZL_9Cf3qfKAc485ysgAAArowggK2BgkqhkiG9w0BBwagggKnMIICowIBADCCApwGCSqGSIb3DQEHATAeBglghkgBZQ" TargetMode="External"/><Relationship Id="rId12" Type="http://schemas.openxmlformats.org/officeDocument/2006/relationships/hyperlink" Target="https://www.researchgate.net/profile/Sandra-Baroudi-3/publication/339966143_A_Quantitative_Investigation_of_Intrinsic_and_Extrinsic_Factors_Influencing_Teachers'_Job_Satisfaction_IN_Lebanon/links/5e7094c8a6fdccc06e94b6ba/A-Quantitative-Investigation-of-Intrinsic-and-Extrinsic-Factors-Influencing-Teachers-Job-Satisfaction-IN-Lebanon.pdf" TargetMode="External"/><Relationship Id="rId2" Type="http://schemas.openxmlformats.org/officeDocument/2006/relationships/hyperlink" Target="https://www.academia.edu/download/86500795/s11115-020-00481-6.pdf" TargetMode="External"/><Relationship Id="rId1" Type="http://schemas.openxmlformats.org/officeDocument/2006/relationships/slideLayout" Target="../slideLayouts/slideLayout2.xml"/><Relationship Id="rId6" Type="http://schemas.openxmlformats.org/officeDocument/2006/relationships/hyperlink" Target="https://dergipark.org.tr/en/download/article-file/776207" TargetMode="External"/><Relationship Id="rId11" Type="http://schemas.openxmlformats.org/officeDocument/2006/relationships/hyperlink" Target="https://journals.sagepub.com/doi/pdf/10.1177/2158244020942495" TargetMode="External"/><Relationship Id="rId5" Type="http://schemas.openxmlformats.org/officeDocument/2006/relationships/hyperlink" Target="https://www.tandfonline.com/doi/pdf/10.1080/21645515.2019.1700713" TargetMode="External"/><Relationship Id="rId10" Type="http://schemas.openxmlformats.org/officeDocument/2006/relationships/hyperlink" Target="https://d1wqtxts1xzle7.cloudfront.net/66115365/4._Seeham_Yousaf-libre.pdf?1616856674=&amp;response-content-disposition=inline%3B+filename%3DDissection_of_Herzbergs_Two_Factor_Theor.pdf&amp;Expires=1673708452&amp;Signature=bZHun6-oyhX9LDtARa0rgbv5D2THeng0Km4Z1mAccDEXTpcNIC5VVfIQgQNWiRNg-CZw1CmyxpNpjTDY~uzS0bJB5F5bBoPf1SMj0TTJeR9izD8d540eh6Tq2BXL2uw1PCFv75M7lP5jnAl8fODeRSJrVCFWEhXE6EH8JlV6Vc9pY~pbCtyfSZD0~tpU7a1IoQOkbl0MEzSATpQQVu046Sy1-ZWu9Ks0iyqNpPx6sPhiNE7kTJ7~4ZR5Jm4oXCbDJwvw-42cuTWqGkodzL1Sk0CNBHCnWaly1jEphFtkeAZ829eHB6qLFhfDswJDfBfB7zcx9UKljLDG0phIpT5H1A__&amp;Key-Pair-Id=APKAJLOHF5GGSLRBV4ZA" TargetMode="External"/><Relationship Id="rId4" Type="http://schemas.openxmlformats.org/officeDocument/2006/relationships/hyperlink" Target="https://journals.sagepub.com/doi/abs/10.1177/0149206318785241?journalCode=joma" TargetMode="External"/><Relationship Id="rId9" Type="http://schemas.openxmlformats.org/officeDocument/2006/relationships/hyperlink" Target="http://e-university.tu-sofia.bg/e-publ/files/5462_48_Anguelov1.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4230D-FA53-BA38-5751-5F93052867F7}"/>
              </a:ext>
            </a:extLst>
          </p:cNvPr>
          <p:cNvSpPr txBox="1">
            <a:spLocks noGrp="1"/>
          </p:cNvSpPr>
          <p:nvPr>
            <p:ph type="ctrTitle"/>
          </p:nvPr>
        </p:nvSpPr>
        <p:spPr>
          <a:xfrm>
            <a:off x="1371600" y="1396444"/>
            <a:ext cx="9448796" cy="1948293"/>
          </a:xfrm>
        </p:spPr>
        <p:txBody>
          <a:bodyPr/>
          <a:lstStyle/>
          <a:p>
            <a:pPr lvl="0"/>
            <a:r>
              <a:rPr lang="en-GB"/>
              <a:t>HUMAN RESOURCE MANAGEMENT</a:t>
            </a:r>
          </a:p>
        </p:txBody>
      </p:sp>
      <p:sp>
        <p:nvSpPr>
          <p:cNvPr id="3" name="Subtitle 2">
            <a:extLst>
              <a:ext uri="{FF2B5EF4-FFF2-40B4-BE49-F238E27FC236}">
                <a16:creationId xmlns:a16="http://schemas.microsoft.com/office/drawing/2014/main" id="{DE3FFA09-92A4-F79B-CB33-E4661FF61CF4}"/>
              </a:ext>
            </a:extLst>
          </p:cNvPr>
          <p:cNvSpPr txBox="1">
            <a:spLocks noGrp="1"/>
          </p:cNvSpPr>
          <p:nvPr>
            <p:ph type="subTitle" idx="1"/>
          </p:nvPr>
        </p:nvSpPr>
        <p:spPr>
          <a:xfrm>
            <a:off x="1371600" y="3632197"/>
            <a:ext cx="9448796" cy="1111252"/>
          </a:xfrm>
        </p:spPr>
        <p:txBody>
          <a:bodyPr/>
          <a:lstStyle/>
          <a:p>
            <a:pPr lvl="0"/>
            <a:r>
              <a:rPr lang="en-GB" sz="2400" b="1"/>
              <a:t>ARJUN MADATHIKKUNNEL MURALEEDHARAN</a:t>
            </a:r>
          </a:p>
          <a:p>
            <a:pPr lvl="0"/>
            <a:r>
              <a:rPr lang="en-GB" sz="2400" b="1"/>
              <a:t>STUDENT ID:2214620</a:t>
            </a:r>
          </a:p>
          <a:p>
            <a:pPr lvl="0"/>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489836F-376C-FCF9-0D65-3D9C1F247587}"/>
              </a:ext>
            </a:extLst>
          </p:cNvPr>
          <p:cNvSpPr txBox="1">
            <a:spLocks noGrp="1"/>
          </p:cNvSpPr>
          <p:nvPr>
            <p:ph idx="1"/>
          </p:nvPr>
        </p:nvSpPr>
        <p:spPr>
          <a:xfrm>
            <a:off x="685800" y="1383523"/>
            <a:ext cx="10820396" cy="4835155"/>
          </a:xfrm>
        </p:spPr>
        <p:txBody>
          <a:bodyPr/>
          <a:lstStyle/>
          <a:p>
            <a:pPr marL="0" lvl="0" indent="0">
              <a:buNone/>
            </a:pPr>
            <a:r>
              <a:rPr lang="en-GB"/>
              <a:t>                                                 </a:t>
            </a:r>
            <a:r>
              <a:rPr lang="en-GB" b="1"/>
              <a:t>INTRODUCTION</a:t>
            </a:r>
          </a:p>
          <a:p>
            <a:pPr marL="0" lvl="0" indent="0">
              <a:buNone/>
            </a:pPr>
            <a:r>
              <a:rPr lang="en-GB" sz="2400"/>
              <a:t>Understanding the main three theories that are being employed in organizations to provide strategic goals quickly and effectively to meet organizational aims.</a:t>
            </a:r>
          </a:p>
          <a:p>
            <a:pPr marL="0" lvl="0" indent="0">
              <a:buNone/>
            </a:pPr>
            <a:endParaRPr lang="en-GB" sz="2400"/>
          </a:p>
          <a:p>
            <a:pPr marL="0" lvl="0" indent="0">
              <a:buNone/>
            </a:pPr>
            <a:r>
              <a:rPr lang="en-GB" sz="2400" b="1"/>
              <a:t>Theories of human resource management</a:t>
            </a:r>
          </a:p>
          <a:p>
            <a:pPr marL="0" lvl="0" indent="0">
              <a:buNone/>
            </a:pPr>
            <a:r>
              <a:rPr lang="en-GB" sz="2400"/>
              <a:t>Equity Theory</a:t>
            </a:r>
          </a:p>
          <a:p>
            <a:pPr marL="0" lvl="0" indent="0">
              <a:buNone/>
            </a:pPr>
            <a:r>
              <a:rPr lang="en-GB" sz="2400"/>
              <a:t>McGregor’s Theory X and Theory Y</a:t>
            </a:r>
          </a:p>
          <a:p>
            <a:pPr marL="0" lvl="0" indent="0">
              <a:buNone/>
            </a:pPr>
            <a:r>
              <a:rPr lang="en-GB" sz="2400"/>
              <a:t>Herzberg’s Two Factor Theory</a:t>
            </a:r>
          </a:p>
          <a:p>
            <a:pPr marL="0" lvl="0" indent="0">
              <a:buNone/>
            </a:pPr>
            <a:endParaRPr lang="en-GB" sz="2400"/>
          </a:p>
          <a:p>
            <a:pPr marL="0" lvl="0" indent="0">
              <a:buNone/>
            </a:pPr>
            <a:endParaRPr lang="en-GB" sz="2400"/>
          </a:p>
        </p:txBody>
      </p:sp>
      <p:pic>
        <p:nvPicPr>
          <p:cNvPr id="3" name="Picture 9" descr="A picture containing text, clipart&#10;&#10;Description automatically generated">
            <a:extLst>
              <a:ext uri="{FF2B5EF4-FFF2-40B4-BE49-F238E27FC236}">
                <a16:creationId xmlns:a16="http://schemas.microsoft.com/office/drawing/2014/main" id="{EAD2C65F-0F9C-DE76-C3ED-185D8BE6AE00}"/>
              </a:ext>
            </a:extLst>
          </p:cNvPr>
          <p:cNvPicPr>
            <a:picLocks noChangeAspect="1"/>
          </p:cNvPicPr>
          <p:nvPr/>
        </p:nvPicPr>
        <p:blipFill>
          <a:blip r:embed="rId2"/>
          <a:stretch>
            <a:fillRect/>
          </a:stretch>
        </p:blipFill>
        <p:spPr>
          <a:xfrm>
            <a:off x="3617101" y="5250228"/>
            <a:ext cx="3510372" cy="1607771"/>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E2348FF-E9E5-393A-6CA5-6D05BF4B35F4}"/>
              </a:ext>
            </a:extLst>
          </p:cNvPr>
          <p:cNvSpPr txBox="1">
            <a:spLocks noGrp="1"/>
          </p:cNvSpPr>
          <p:nvPr>
            <p:ph idx="1"/>
          </p:nvPr>
        </p:nvSpPr>
        <p:spPr>
          <a:xfrm>
            <a:off x="685800" y="1375577"/>
            <a:ext cx="10820396" cy="4843110"/>
          </a:xfrm>
        </p:spPr>
        <p:txBody>
          <a:bodyPr/>
          <a:lstStyle/>
          <a:p>
            <a:pPr lvl="0"/>
            <a:r>
              <a:rPr lang="en-GB" b="1"/>
              <a:t>Equity Theory</a:t>
            </a:r>
          </a:p>
          <a:p>
            <a:pPr lvl="0"/>
            <a:r>
              <a:rPr lang="en-GB"/>
              <a:t>Human resource administration in the 1960s,john Stacey Adams created the philosophy known as equity.</a:t>
            </a:r>
          </a:p>
          <a:p>
            <a:pPr lvl="0"/>
            <a:r>
              <a:rPr lang="en-GB"/>
              <a:t>According to the hypothesis, when workers believe they are being treated fairly at work, they will be satisfied</a:t>
            </a:r>
          </a:p>
          <a:p>
            <a:pPr lvl="0"/>
            <a:r>
              <a:rPr lang="en-GB"/>
              <a:t>Employees evaluate their own inputs, outputs and incentives to those of other employees, according to the notion(Fu </a:t>
            </a:r>
            <a:r>
              <a:rPr lang="en-GB" i="1"/>
              <a:t>et al</a:t>
            </a:r>
            <a:r>
              <a:rPr lang="en-GB"/>
              <a:t>. 2020)</a:t>
            </a:r>
          </a:p>
          <a:p>
            <a:pPr lvl="0"/>
            <a:r>
              <a:rPr lang="en-GB"/>
              <a:t>The fundamentals of equity theory is the idea that workers are motivated by a desire for justice and fairness</a:t>
            </a:r>
          </a:p>
          <a:p>
            <a:pPr lvl="0"/>
            <a:r>
              <a:rPr lang="en-GB"/>
              <a:t>Dissatisfaction will result if there is an imbalance between the inputs, outputs, and rewards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3A180E8-A6FF-63D6-72BB-B047CDEB20D9}"/>
              </a:ext>
            </a:extLst>
          </p:cNvPr>
          <p:cNvSpPr txBox="1">
            <a:spLocks noGrp="1"/>
          </p:cNvSpPr>
          <p:nvPr>
            <p:ph idx="1"/>
          </p:nvPr>
        </p:nvSpPr>
        <p:spPr>
          <a:xfrm>
            <a:off x="677844" y="1264258"/>
            <a:ext cx="6406761" cy="5279663"/>
          </a:xfrm>
        </p:spPr>
        <p:txBody>
          <a:bodyPr/>
          <a:lstStyle/>
          <a:p>
            <a:pPr lvl="0"/>
            <a:r>
              <a:rPr lang="en-GB"/>
              <a:t>According to the equity theory, staff are more inclined to remain motivated and committed to their professions if they believe that their labor is being properly compensated and that their contribution is recognized</a:t>
            </a:r>
          </a:p>
          <a:p>
            <a:pPr lvl="0"/>
            <a:r>
              <a:rPr lang="en-GB"/>
              <a:t>Employees may also become demotivated and less inclined to achieve their full potential if they believe that their efforts ate not appreciated or that their incentives are not comparable to those of their peers (Iwu et al. 2020)</a:t>
            </a:r>
          </a:p>
          <a:p>
            <a:pPr lvl="0"/>
            <a:r>
              <a:rPr lang="en-GB"/>
              <a:t>According to the notion, employees assess their contributions, results and incentives in comparison to those of their colleagues.</a:t>
            </a:r>
          </a:p>
          <a:p>
            <a:pPr marL="0" lvl="0" indent="0">
              <a:buNone/>
            </a:pPr>
            <a:endParaRPr lang="en-GB"/>
          </a:p>
        </p:txBody>
      </p:sp>
      <p:pic>
        <p:nvPicPr>
          <p:cNvPr id="3" name="Picture 4">
            <a:extLst>
              <a:ext uri="{FF2B5EF4-FFF2-40B4-BE49-F238E27FC236}">
                <a16:creationId xmlns:a16="http://schemas.microsoft.com/office/drawing/2014/main" id="{C594DAC4-AB6A-8790-63C2-3D94D6A96D23}"/>
              </a:ext>
            </a:extLst>
          </p:cNvPr>
          <p:cNvPicPr>
            <a:picLocks noChangeAspect="1"/>
          </p:cNvPicPr>
          <p:nvPr/>
        </p:nvPicPr>
        <p:blipFill>
          <a:blip r:embed="rId2"/>
          <a:stretch>
            <a:fillRect/>
          </a:stretch>
        </p:blipFill>
        <p:spPr>
          <a:xfrm>
            <a:off x="7238582" y="1597804"/>
            <a:ext cx="3865196" cy="4279766"/>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6DB3F79-A591-1634-95BB-C7F527C47F54}"/>
              </a:ext>
            </a:extLst>
          </p:cNvPr>
          <p:cNvSpPr txBox="1">
            <a:spLocks noGrp="1"/>
          </p:cNvSpPr>
          <p:nvPr>
            <p:ph idx="1"/>
          </p:nvPr>
        </p:nvSpPr>
        <p:spPr>
          <a:xfrm>
            <a:off x="685800" y="1383523"/>
            <a:ext cx="10820396" cy="4835155"/>
          </a:xfrm>
        </p:spPr>
        <p:txBody>
          <a:bodyPr/>
          <a:lstStyle/>
          <a:p>
            <a:pPr lvl="0"/>
            <a:r>
              <a:rPr lang="en-GB"/>
              <a:t>According to Adam’s equity theory of motivation, an employee uses four distinct methods of comparing themselves to the referent group (Buse, and Hassan, 2019).</a:t>
            </a:r>
          </a:p>
          <a:p>
            <a:pPr lvl="0"/>
            <a:r>
              <a:rPr lang="en-GB"/>
              <a:t>Self inside: interaction a person has had with their present workplace.</a:t>
            </a:r>
          </a:p>
          <a:p>
            <a:pPr lvl="0"/>
            <a:r>
              <a:rPr lang="en-GB"/>
              <a:t>Outside of the self: exchanges of the person with other institutions.</a:t>
            </a:r>
          </a:p>
          <a:p>
            <a:pPr lvl="0"/>
            <a:r>
              <a:rPr lang="en-GB"/>
              <a:t>Others on the inside: those at the person’s current employment location.</a:t>
            </a:r>
          </a:p>
          <a:p>
            <a:pPr lvl="0"/>
            <a:r>
              <a:rPr lang="en-GB"/>
              <a:t>Others outside:individuals who do not belong to certain organization.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75D9723-C55A-376D-A5B0-2CD561873DC6}"/>
              </a:ext>
            </a:extLst>
          </p:cNvPr>
          <p:cNvSpPr txBox="1">
            <a:spLocks noGrp="1"/>
          </p:cNvSpPr>
          <p:nvPr>
            <p:ph idx="1"/>
          </p:nvPr>
        </p:nvSpPr>
        <p:spPr>
          <a:xfrm>
            <a:off x="685800" y="1367622"/>
            <a:ext cx="10820396" cy="4851056"/>
          </a:xfrm>
        </p:spPr>
        <p:txBody>
          <a:bodyPr/>
          <a:lstStyle/>
          <a:p>
            <a:pPr lvl="0"/>
            <a:r>
              <a:rPr lang="en-GB" b="1"/>
              <a:t>Advantages of equity theory</a:t>
            </a:r>
          </a:p>
          <a:p>
            <a:pPr lvl="0"/>
            <a:r>
              <a:rPr lang="en-US" sz="2400"/>
              <a:t>According to the research of Nguyen, and Do, (2020), the following requirements must be met by equity human resource practices: they should be focused on developing and acquiring human capital.</a:t>
            </a:r>
            <a:endParaRPr lang="en-GB" b="1"/>
          </a:p>
          <a:p>
            <a:pPr lvl="0"/>
            <a:r>
              <a:rPr lang="en-GB"/>
              <a:t>They must be created to improve employee’s performance</a:t>
            </a:r>
          </a:p>
          <a:p>
            <a:pPr lvl="0"/>
            <a:r>
              <a:rPr lang="en-GB"/>
              <a:t>They should inspire employees to connect with the organization’s mission and vision</a:t>
            </a:r>
          </a:p>
          <a:p>
            <a:pPr lvl="0"/>
            <a:r>
              <a:rPr lang="en-GB"/>
              <a:t>Modern human resource management techniques are supposed to be fair and equal, and they are influenced by both internal and external influences, such as perceived corporate rivalries.</a:t>
            </a: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4C162E1-EC47-B443-28A6-3B8FC25C183C}"/>
              </a:ext>
            </a:extLst>
          </p:cNvPr>
          <p:cNvSpPr txBox="1">
            <a:spLocks noGrp="1"/>
          </p:cNvSpPr>
          <p:nvPr>
            <p:ph idx="1"/>
          </p:nvPr>
        </p:nvSpPr>
        <p:spPr>
          <a:xfrm>
            <a:off x="685800" y="1383523"/>
            <a:ext cx="10820396" cy="4835155"/>
          </a:xfrm>
        </p:spPr>
        <p:txBody>
          <a:bodyPr/>
          <a:lstStyle/>
          <a:p>
            <a:pPr lvl="0"/>
            <a:r>
              <a:rPr lang="en-GB" b="1"/>
              <a:t>Disadvantages of  equity theory</a:t>
            </a:r>
          </a:p>
          <a:p>
            <a:pPr lvl="0"/>
            <a:r>
              <a:rPr lang="en-GB"/>
              <a:t>According to the research of Welman </a:t>
            </a:r>
            <a:r>
              <a:rPr lang="en-GB" i="1"/>
              <a:t>et al.(</a:t>
            </a:r>
            <a:r>
              <a:rPr lang="en-GB"/>
              <a:t>2020), the first drawback of HRM equity theory in the company is that it may result in decline in productivity and motivation</a:t>
            </a:r>
          </a:p>
          <a:p>
            <a:pPr lvl="0"/>
            <a:r>
              <a:rPr lang="en-GB"/>
              <a:t>Employees are less likely to feel motivated to work hard and create results if they believe that the rewards given out by the company are unfair or unequal.</a:t>
            </a:r>
          </a:p>
          <a:p>
            <a:pPr lvl="0"/>
            <a:r>
              <a:rPr lang="en-GB"/>
              <a:t>Overall performance and productivity may suffer as a result. Additionally, this  may result in a higher turnover rate as disgruntled workers look for alternative employment possibilities(Yang et al. 2020).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0EB2A2B-A26B-2026-D3A2-9ED527702773}"/>
              </a:ext>
            </a:extLst>
          </p:cNvPr>
          <p:cNvSpPr txBox="1">
            <a:spLocks noGrp="1"/>
          </p:cNvSpPr>
          <p:nvPr>
            <p:ph idx="1"/>
          </p:nvPr>
        </p:nvSpPr>
        <p:spPr>
          <a:xfrm>
            <a:off x="685800" y="1108179"/>
            <a:ext cx="10820396" cy="5698348"/>
          </a:xfrm>
        </p:spPr>
        <p:txBody>
          <a:bodyPr/>
          <a:lstStyle/>
          <a:p>
            <a:pPr lvl="0">
              <a:lnSpc>
                <a:spcPct val="80000"/>
              </a:lnSpc>
            </a:pPr>
            <a:r>
              <a:rPr lang="en-GB" b="1"/>
              <a:t>McGregor’s Theory X and Theory Y</a:t>
            </a:r>
          </a:p>
          <a:p>
            <a:pPr lvl="0">
              <a:lnSpc>
                <a:spcPct val="80000"/>
              </a:lnSpc>
            </a:pPr>
            <a:r>
              <a:rPr lang="en-GB"/>
              <a:t>Douglas McGregor created McGregor’s theory X and theory Y, two hypotheses of individual inspiration, in his 1960 book The Human Side of Enterprise.</a:t>
            </a:r>
          </a:p>
          <a:p>
            <a:pPr lvl="0">
              <a:lnSpc>
                <a:spcPct val="80000"/>
              </a:lnSpc>
            </a:pPr>
            <a:r>
              <a:rPr lang="en-GB"/>
              <a:t>These ideas are predicated on the idea that distinct sets of requirements exist among employees and that various methods of handling them can result in varying degrees of job satisfaction and output.</a:t>
            </a:r>
          </a:p>
          <a:p>
            <a:pPr lvl="0">
              <a:lnSpc>
                <a:spcPct val="80000"/>
              </a:lnSpc>
            </a:pPr>
            <a:r>
              <a:rPr lang="en-GB"/>
              <a:t>In comparison to theory X, which promotes the necessity for careful screening, exterior motivations, and consequences, Theory Y recognizes the value of employee satisfaction as a driver and pushes individuals to take on responsibilities without strict scrutiny (Grigorov, 2020).</a:t>
            </a:r>
          </a:p>
          <a:p>
            <a:pPr lvl="0">
              <a:lnSpc>
                <a:spcPct val="80000"/>
              </a:lnSpc>
            </a:pPr>
            <a:r>
              <a:rPr lang="en-GB"/>
              <a:t>As per, Aykut ,(2019), the classic authoritarian management style is known as Theory X is characterized by the boss having total control and the employees being expected to obey commands without question.</a:t>
            </a:r>
          </a:p>
          <a:p>
            <a:pPr lvl="0">
              <a:lnSpc>
                <a:spcPct val="80000"/>
              </a:lnSpc>
            </a:pPr>
            <a:r>
              <a:rPr lang="en-GB"/>
              <a:t>Contrarily, theory Y is more closely related to democratic, participative style of management, where the manager collaborates with the workforce to achieve win-win objectives. </a:t>
            </a:r>
          </a:p>
          <a:p>
            <a:pPr lvl="0">
              <a:lnSpc>
                <a:spcPct val="80000"/>
              </a:lnSpc>
            </a:pPr>
            <a:endParaRPr lang="en-GB"/>
          </a:p>
          <a:p>
            <a:pPr lvl="0">
              <a:lnSpc>
                <a:spcPct val="80000"/>
              </a:lnSpc>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5251292-AF4B-74CB-AB5A-18DBDE3D5AF1}"/>
              </a:ext>
            </a:extLst>
          </p:cNvPr>
          <p:cNvSpPr txBox="1">
            <a:spLocks noGrp="1"/>
          </p:cNvSpPr>
          <p:nvPr>
            <p:ph idx="1"/>
          </p:nvPr>
        </p:nvSpPr>
        <p:spPr>
          <a:xfrm>
            <a:off x="685800" y="1298329"/>
            <a:ext cx="10820396" cy="4024128"/>
          </a:xfrm>
        </p:spPr>
        <p:txBody>
          <a:bodyPr/>
          <a:lstStyle/>
          <a:p>
            <a:pPr lvl="0"/>
            <a:r>
              <a:rPr lang="en-GB" b="1"/>
              <a:t>Advantages of McGregor’s Theory X and Theory Y</a:t>
            </a:r>
            <a:endParaRPr lang="en-GB"/>
          </a:p>
          <a:p>
            <a:pPr lvl="0"/>
            <a:r>
              <a:rPr lang="en-GB"/>
              <a:t>According to the research of Ravenelle,(2019),the primary benefit of using McGregor’s theory X and Y is that it offers a powerful framework for comprehending employee motivation and behavior.</a:t>
            </a:r>
          </a:p>
          <a:p>
            <a:pPr lvl="0"/>
            <a:r>
              <a:rPr lang="en-GB"/>
              <a:t>Organizations may use Theory X and Theory Y to determine and address possible points of contention between management and staff as well as to promote cooperation and establish a productive atmosphere at work.</a:t>
            </a:r>
          </a:p>
          <a:p>
            <a:pPr lvl="0"/>
            <a:r>
              <a:rPr lang="en-GB"/>
              <a:t>Managers may more accurately determine each employee’s requirements and create plans to assist their advancement and development by knowing the various viewpoints that individuals bring to an organization.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F0C8929-DB53-9C35-7BC0-374CFE62D808}"/>
              </a:ext>
            </a:extLst>
          </p:cNvPr>
          <p:cNvSpPr txBox="1">
            <a:spLocks noGrp="1"/>
          </p:cNvSpPr>
          <p:nvPr>
            <p:ph idx="1"/>
          </p:nvPr>
        </p:nvSpPr>
        <p:spPr>
          <a:xfrm>
            <a:off x="807058" y="1468087"/>
            <a:ext cx="5902424" cy="5486015"/>
          </a:xfrm>
        </p:spPr>
        <p:txBody>
          <a:bodyPr/>
          <a:lstStyle/>
          <a:p>
            <a:pPr lvl="0">
              <a:lnSpc>
                <a:spcPct val="70000"/>
              </a:lnSpc>
            </a:pPr>
            <a:r>
              <a:rPr lang="en-GB" b="1"/>
              <a:t>Disadvantages of McGregor’s Theory X and Theory Y</a:t>
            </a:r>
          </a:p>
          <a:p>
            <a:pPr lvl="0">
              <a:lnSpc>
                <a:spcPct val="70000"/>
              </a:lnSpc>
            </a:pPr>
            <a:r>
              <a:rPr lang="en-GB"/>
              <a:t>According to the view of Mansaray,(2019),regarding McGregor’s Theory X, workers need to be managed and compelled in order to fulfil their obligations since they are fundamentally uninspired and lazy.</a:t>
            </a:r>
          </a:p>
          <a:p>
            <a:pPr lvl="0">
              <a:lnSpc>
                <a:spcPct val="70000"/>
              </a:lnSpc>
            </a:pPr>
            <a:r>
              <a:rPr lang="en-GB"/>
              <a:t>The disadvantage which can be observed within the application of Theory X and Theory Y is the lack of uncertainty that the employees will easily find themselves comfortable in either of the two situations.</a:t>
            </a:r>
          </a:p>
          <a:p>
            <a:pPr lvl="0">
              <a:lnSpc>
                <a:spcPct val="70000"/>
              </a:lnSpc>
            </a:pPr>
            <a:r>
              <a:rPr lang="en-GB"/>
              <a:t>The moderate working conditions considered by the employees consisting of both systematic schedules and a friendly work environment is not taken into account in this theory.</a:t>
            </a:r>
          </a:p>
        </p:txBody>
      </p:sp>
      <p:pic>
        <p:nvPicPr>
          <p:cNvPr id="3" name="Picture 2">
            <a:extLst>
              <a:ext uri="{FF2B5EF4-FFF2-40B4-BE49-F238E27FC236}">
                <a16:creationId xmlns:a16="http://schemas.microsoft.com/office/drawing/2014/main" id="{3AB93F88-E884-E93E-34B4-BAA3868C3F62}"/>
              </a:ext>
            </a:extLst>
          </p:cNvPr>
          <p:cNvPicPr>
            <a:picLocks noChangeAspect="1"/>
          </p:cNvPicPr>
          <p:nvPr/>
        </p:nvPicPr>
        <p:blipFill>
          <a:blip r:embed="rId2"/>
          <a:stretch>
            <a:fillRect/>
          </a:stretch>
        </p:blipFill>
        <p:spPr>
          <a:xfrm>
            <a:off x="7348301" y="2037347"/>
            <a:ext cx="4950378" cy="3505507"/>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13DE525-F931-FEFF-1F41-3B9184450D1B}"/>
              </a:ext>
            </a:extLst>
          </p:cNvPr>
          <p:cNvSpPr txBox="1">
            <a:spLocks noGrp="1"/>
          </p:cNvSpPr>
          <p:nvPr>
            <p:ph idx="1"/>
          </p:nvPr>
        </p:nvSpPr>
        <p:spPr>
          <a:xfrm>
            <a:off x="685800" y="1367622"/>
            <a:ext cx="10820396" cy="4851056"/>
          </a:xfrm>
        </p:spPr>
        <p:txBody>
          <a:bodyPr/>
          <a:lstStyle/>
          <a:p>
            <a:pPr lvl="0"/>
            <a:r>
              <a:rPr lang="en-GB" b="1"/>
              <a:t>Herzberg’s Two –Factor Theory</a:t>
            </a:r>
          </a:p>
          <a:p>
            <a:pPr lvl="0"/>
            <a:r>
              <a:rPr lang="en-GB"/>
              <a:t>According to Thant, and Chang, (2021), the two factor theory of motivation developed by Frederick Herzberg is on of the most well-known theories in the area of organizational behavior and management.</a:t>
            </a:r>
          </a:p>
          <a:p>
            <a:pPr lvl="0"/>
            <a:r>
              <a:rPr lang="en-GB"/>
              <a:t>Herzberg created the two-factor theory of motivation in the 1950s, and it is now a generally acknowledged theory in the field of organizational culture (Acquah et al. 2021).</a:t>
            </a:r>
          </a:p>
          <a:p>
            <a:pPr lvl="0"/>
            <a:r>
              <a:rPr lang="en-GB"/>
              <a:t>According to Herzberg’s thesis, two distinct sets of elements, which he referred to as”motivators”and “hygiene factors”are to blame for both job satisfaction and discontent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A058287-7B0C-2496-00B7-C948884094E9}"/>
              </a:ext>
            </a:extLst>
          </p:cNvPr>
          <p:cNvSpPr txBox="1">
            <a:spLocks noGrp="1"/>
          </p:cNvSpPr>
          <p:nvPr>
            <p:ph idx="1"/>
          </p:nvPr>
        </p:nvSpPr>
        <p:spPr>
          <a:xfrm>
            <a:off x="351751" y="1232135"/>
            <a:ext cx="8436739" cy="5625864"/>
          </a:xfrm>
        </p:spPr>
        <p:txBody>
          <a:bodyPr/>
          <a:lstStyle/>
          <a:p>
            <a:pPr lvl="0"/>
            <a:r>
              <a:rPr lang="en-GB" sz="2000" b="1"/>
              <a:t>Advantages of Herzberg’s Two-Factor Theory</a:t>
            </a:r>
          </a:p>
          <a:p>
            <a:pPr lvl="0"/>
            <a:r>
              <a:rPr lang="en-GB" sz="2000"/>
              <a:t>As per the research of Zorova(2019),The foundation of the two-factor theory of motivation is the idea that two different sets of job attributes cause both job pleasure and job unhappiness.</a:t>
            </a:r>
          </a:p>
          <a:p>
            <a:pPr lvl="0"/>
            <a:r>
              <a:rPr lang="en-GB" sz="2000"/>
              <a:t>Herzberg claims that intrinsic motivators are elements of the task itself, and these include things like accomplishment,acclaim responsibility and progress(Anguelov,2019).</a:t>
            </a:r>
          </a:p>
          <a:p>
            <a:pPr lvl="0"/>
            <a:r>
              <a:rPr lang="en-GB" sz="2000"/>
              <a:t>Extrinic to the labor itself, hygiene variables include things like corporate policy,pay and the working environment.</a:t>
            </a:r>
          </a:p>
          <a:p>
            <a:pPr lvl="0"/>
            <a:r>
              <a:rPr lang="en-GB" sz="2000"/>
              <a:t>According to the research of, Yousaf,(2020),improvements in employee engagement,job happiness,efficiency, and employee retention are all advantages of Herzberg’s Two-Factor theory for organizations</a:t>
            </a:r>
          </a:p>
          <a:p>
            <a:pPr lvl="0"/>
            <a:r>
              <a:rPr lang="en-GB" sz="2000"/>
              <a:t>Organizations may more successfully create job respionsibilities and working environments that will satiate and engage their employees by knowing the two distinct sets of characteristics that drive employee motivation(Zhang et al.2020).</a:t>
            </a:r>
          </a:p>
          <a:p>
            <a:pPr lvl="0"/>
            <a:endParaRPr lang="en-GB" sz="2000"/>
          </a:p>
        </p:txBody>
      </p:sp>
      <p:pic>
        <p:nvPicPr>
          <p:cNvPr id="3" name="Picture 2">
            <a:extLst>
              <a:ext uri="{FF2B5EF4-FFF2-40B4-BE49-F238E27FC236}">
                <a16:creationId xmlns:a16="http://schemas.microsoft.com/office/drawing/2014/main" id="{BF2135DE-084D-1FED-5846-61F97F4807A2}"/>
              </a:ext>
            </a:extLst>
          </p:cNvPr>
          <p:cNvPicPr>
            <a:picLocks noChangeAspect="1"/>
          </p:cNvPicPr>
          <p:nvPr/>
        </p:nvPicPr>
        <p:blipFill>
          <a:blip r:embed="rId2"/>
          <a:stretch>
            <a:fillRect/>
          </a:stretch>
        </p:blipFill>
        <p:spPr>
          <a:xfrm>
            <a:off x="8788490" y="1383523"/>
            <a:ext cx="2952304" cy="2952304"/>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EBD2C9C-42B3-A255-2AEE-8339BFF2C4DF}"/>
              </a:ext>
            </a:extLst>
          </p:cNvPr>
          <p:cNvSpPr txBox="1">
            <a:spLocks noGrp="1"/>
          </p:cNvSpPr>
          <p:nvPr>
            <p:ph idx="1"/>
          </p:nvPr>
        </p:nvSpPr>
        <p:spPr>
          <a:xfrm>
            <a:off x="685800" y="1367622"/>
            <a:ext cx="10820396" cy="5388449"/>
          </a:xfrm>
        </p:spPr>
        <p:txBody>
          <a:bodyPr/>
          <a:lstStyle/>
          <a:p>
            <a:pPr lvl="0">
              <a:lnSpc>
                <a:spcPct val="70000"/>
              </a:lnSpc>
            </a:pPr>
            <a:r>
              <a:rPr lang="en-GB" sz="2000" b="1"/>
              <a:t>Disadvantages Of Herzberg’s Two-Factor Theory</a:t>
            </a:r>
          </a:p>
          <a:p>
            <a:pPr lvl="0">
              <a:lnSpc>
                <a:spcPct val="70000"/>
              </a:lnSpc>
            </a:pPr>
            <a:r>
              <a:rPr lang="en-GB" sz="2000"/>
              <a:t>Organizations have generally recognized Herzberg’s thesis as a successful method of employee motivation.it does, however , have several significant flaws that must be taken into account.</a:t>
            </a:r>
          </a:p>
          <a:p>
            <a:pPr lvl="0">
              <a:lnSpc>
                <a:spcPct val="70000"/>
              </a:lnSpc>
            </a:pPr>
            <a:r>
              <a:rPr lang="en-GB" sz="2000"/>
              <a:t>As per the research of ,Baroudi et al.(2022), extrinsic variables are extensively emphasized in Herzberg’s Two-Factor Theory thesis . It indicates that elements like wages , working environment, and security may serve as external motivators for employees.</a:t>
            </a:r>
          </a:p>
          <a:p>
            <a:pPr lvl="0">
              <a:lnSpc>
                <a:spcPct val="70000"/>
              </a:lnSpc>
            </a:pPr>
            <a:r>
              <a:rPr lang="en-GB" sz="2000"/>
              <a:t>But Herzberg’s theory does not give consideration to intrinsic factors which are also significant in motivating employees.</a:t>
            </a:r>
          </a:p>
          <a:p>
            <a:pPr lvl="0">
              <a:lnSpc>
                <a:spcPct val="70000"/>
              </a:lnSpc>
            </a:pPr>
            <a:endParaRPr lang="en-GB" sz="2000"/>
          </a:p>
          <a:p>
            <a:pPr lvl="0">
              <a:lnSpc>
                <a:spcPct val="70000"/>
              </a:lnSpc>
            </a:pPr>
            <a:r>
              <a:rPr lang="en-GB" sz="2000"/>
              <a:t>According to, Singh, and Bhattacharjee, (2020), Herzberg’s theory cannot be successfully implemented in organizations without overcoming a number of challenges</a:t>
            </a:r>
          </a:p>
          <a:p>
            <a:pPr lvl="0">
              <a:lnSpc>
                <a:spcPct val="70000"/>
              </a:lnSpc>
            </a:pPr>
            <a:r>
              <a:rPr lang="en-GB" sz="2000"/>
              <a:t>Management opposition: Due to its complexity management may be reluctant to put the Herzberg Two-Factor theory into practice.According to this notion,managers should take a more active role in identifying and meeting the requirements of their staff members.</a:t>
            </a:r>
          </a:p>
          <a:p>
            <a:pPr lvl="0">
              <a:lnSpc>
                <a:spcPct val="70000"/>
              </a:lnSpc>
            </a:pPr>
            <a:r>
              <a:rPr lang="en-GB" sz="2000"/>
              <a:t>Cost:In the course of implemebting the Herzberg Two-Factor theory can be expensive as it requires business to spend money on resources like people training</a:t>
            </a:r>
            <a:r>
              <a:rPr lang="en-GB" sz="190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1FE79AA-0C1E-B806-2CF7-C0ADC1A08E36}"/>
              </a:ext>
            </a:extLst>
          </p:cNvPr>
          <p:cNvSpPr txBox="1">
            <a:spLocks noGrp="1"/>
          </p:cNvSpPr>
          <p:nvPr>
            <p:ph idx="1"/>
          </p:nvPr>
        </p:nvSpPr>
        <p:spPr>
          <a:xfrm>
            <a:off x="685800" y="1391479"/>
            <a:ext cx="10820396" cy="5201518"/>
          </a:xfrm>
        </p:spPr>
        <p:txBody>
          <a:bodyPr/>
          <a:lstStyle/>
          <a:p>
            <a:pPr lvl="0">
              <a:lnSpc>
                <a:spcPct val="70000"/>
              </a:lnSpc>
            </a:pPr>
            <a:r>
              <a:rPr lang="en-GB" sz="1400"/>
              <a:t>Reference</a:t>
            </a:r>
          </a:p>
          <a:p>
            <a:pPr lvl="0">
              <a:lnSpc>
                <a:spcPct val="70000"/>
              </a:lnSpc>
            </a:pPr>
            <a:endParaRPr lang="en-GB" sz="1400"/>
          </a:p>
          <a:p>
            <a:pPr marL="365760" lvl="0" indent="-256032">
              <a:lnSpc>
                <a:spcPct val="70000"/>
              </a:lnSpc>
              <a:spcBef>
                <a:spcPts val="0"/>
              </a:spcBef>
              <a:buSzPct val="68000"/>
              <a:buChar char=""/>
            </a:pPr>
            <a:r>
              <a:rPr lang="en-US" sz="1300"/>
              <a:t>Nguyen, D. and Do, D., 2020. The impact of equity in FDI firms on accountants' loyalty: Application of equity theory and creative application in economics sociological knowledge. </a:t>
            </a:r>
            <a:r>
              <a:rPr lang="en-US" sz="1300" i="1"/>
              <a:t>Accounting</a:t>
            </a:r>
            <a:r>
              <a:rPr lang="en-US" sz="1300"/>
              <a:t>, </a:t>
            </a:r>
            <a:r>
              <a:rPr lang="en-US" sz="1300" i="1"/>
              <a:t>6</a:t>
            </a:r>
            <a:r>
              <a:rPr lang="en-US" sz="1300"/>
              <a:t>(2), pp.215-220. Available at: </a:t>
            </a:r>
            <a:r>
              <a:rPr lang="en-US" sz="1300" u="sng">
                <a:solidFill>
                  <a:srgbClr val="0563C1"/>
                </a:solidFill>
                <a:hlinkClick r:id="rId2"/>
              </a:rPr>
              <a:t>http://m.growingscience.com/ac/Vol6/ac_2019_10.pdf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Welman, F.O. and Edwinah, A., Ayanwu Modestus Nwoke 2022. Workforce Diversity and Organizational Performance: Theoretical Perspective. </a:t>
            </a:r>
            <a:r>
              <a:rPr lang="en-US" sz="1300" i="1"/>
              <a:t>South Asian Res J Bus Manag</a:t>
            </a:r>
            <a:r>
              <a:rPr lang="en-US" sz="1300"/>
              <a:t>, </a:t>
            </a:r>
            <a:r>
              <a:rPr lang="en-US" sz="1300" i="1"/>
              <a:t>4</a:t>
            </a:r>
            <a:r>
              <a:rPr lang="en-US" sz="1300"/>
              <a:t>(5), pp.198-202. Available at: </a:t>
            </a:r>
            <a:r>
              <a:rPr lang="en-US" sz="1300" u="sng">
                <a:solidFill>
                  <a:srgbClr val="0563C1"/>
                </a:solidFill>
                <a:hlinkClick r:id="rId3"/>
              </a:rPr>
              <a:t>https://sarpublication.com/media/articles/SARJBM_45_198-202.pdf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Grigorov, G., 2020. Analysis of mcgregor, aldelfer and murray’s motivation theories and their applicability in the military. </a:t>
            </a:r>
            <a:r>
              <a:rPr lang="en-US" sz="1300" i="1"/>
              <a:t>Science. Business. Society.</a:t>
            </a:r>
            <a:r>
              <a:rPr lang="en-US" sz="1300"/>
              <a:t>, </a:t>
            </a:r>
            <a:r>
              <a:rPr lang="en-US" sz="1300" i="1"/>
              <a:t>5</a:t>
            </a:r>
            <a:r>
              <a:rPr lang="en-US" sz="1300"/>
              <a:t>(2), pp.76-78. Available at:</a:t>
            </a:r>
            <a:r>
              <a:rPr lang="en-US" sz="1300" u="sng">
                <a:solidFill>
                  <a:srgbClr val="0563C1"/>
                </a:solidFill>
                <a:hlinkClick r:id="rId4"/>
              </a:rPr>
              <a:t>https://stumejournals.com/journals/sbs/2020/2/76.full.pdf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Mansaray, H.E., 2019. The role of human resource management in employee motivation and performance-An overview. </a:t>
            </a:r>
            <a:r>
              <a:rPr lang="en-US" sz="1300" i="1"/>
              <a:t>Budapest International Research and Critics Institute (BIRCI) Journal</a:t>
            </a:r>
            <a:r>
              <a:rPr lang="en-US" sz="1300"/>
              <a:t>, pp.183-194.  Available at: </a:t>
            </a:r>
            <a:r>
              <a:rPr lang="en-US" sz="1300" u="sng">
                <a:solidFill>
                  <a:srgbClr val="0563C1"/>
                </a:solidFill>
                <a:hlinkClick r:id="rId5"/>
              </a:rPr>
              <a:t>https://pdfs.semanticscholar.org/d049/7eaa4281d253f3ec0f5c0b6136da31f9c155.pdf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Bartz, D.E. and Kritsonis, W.A., 2019. The quest of managers to find the magic formula for motivating staff members. </a:t>
            </a:r>
            <a:r>
              <a:rPr lang="en-US" sz="1300" i="1"/>
              <a:t>Quest</a:t>
            </a:r>
            <a:r>
              <a:rPr lang="en-US" sz="1300"/>
              <a:t>, </a:t>
            </a:r>
            <a:r>
              <a:rPr lang="en-US" sz="1300" i="1"/>
              <a:t>22</a:t>
            </a:r>
            <a:r>
              <a:rPr lang="en-US" sz="1300"/>
              <a:t>(1). Available at: </a:t>
            </a:r>
            <a:r>
              <a:rPr lang="en-US" sz="1300" u="sng">
                <a:solidFill>
                  <a:srgbClr val="0563C1"/>
                </a:solidFill>
                <a:hlinkClick r:id="rId6"/>
              </a:rPr>
              <a:t>http://www.nationalforum.com/Electronic%20Journal%20Volumes/Bartz,%20David%20E.%20The%20Quest%20of%20Managers%20to%20Find%20the%20Magic%20Formula%20IJMBA%20V22%20N1,%202019.pdf</a:t>
            </a:r>
            <a:r>
              <a:rPr lang="en-US" sz="1300"/>
              <a:t>  [Accessed on 14 January, 2023]</a:t>
            </a:r>
            <a:endParaRPr lang="en-US" sz="1400"/>
          </a:p>
          <a:p>
            <a:pPr marL="365760" lvl="0" indent="-256032">
              <a:lnSpc>
                <a:spcPct val="70000"/>
              </a:lnSpc>
              <a:spcBef>
                <a:spcPts val="400"/>
              </a:spcBef>
              <a:buSzPct val="68000"/>
              <a:buChar char=""/>
            </a:pPr>
            <a:r>
              <a:rPr lang="en-US" sz="1300"/>
              <a:t>Aykut, H.M., 2019. The Relationship Between Theory X/Y Management Styles and Job Satisfaction: Moderation Roles of Self-Efficacy and Gender. Available at: </a:t>
            </a:r>
            <a:r>
              <a:rPr lang="en-US" sz="1300" u="sng">
                <a:solidFill>
                  <a:srgbClr val="0563C1"/>
                </a:solidFill>
                <a:hlinkClick r:id="rId7"/>
              </a:rPr>
              <a:t>https://www.diva-portal.org/smash/get/diva2:1288321/FULLTEXT01.pdf</a:t>
            </a:r>
            <a:r>
              <a:rPr lang="en-US" sz="1300"/>
              <a:t>  [Accessed on 14 January, 2023]</a:t>
            </a:r>
            <a:endParaRPr lang="en-US" sz="1400"/>
          </a:p>
          <a:p>
            <a:pPr marL="365760" lvl="0" indent="-256032">
              <a:lnSpc>
                <a:spcPct val="70000"/>
              </a:lnSpc>
              <a:spcBef>
                <a:spcPts val="400"/>
              </a:spcBef>
              <a:buSzPct val="68000"/>
              <a:buChar char=""/>
            </a:pPr>
            <a:r>
              <a:rPr lang="en-US" sz="1300"/>
              <a:t>Ravenelle, A.J., 2019. “We’re not uber:” control, autonomy, and entrepreneurship in the gig economy. </a:t>
            </a:r>
            <a:r>
              <a:rPr lang="en-US" sz="1300" i="1"/>
              <a:t>Journal of Managerial Psychology</a:t>
            </a:r>
            <a:r>
              <a:rPr lang="en-US" sz="1300"/>
              <a:t>.  Available at: </a:t>
            </a:r>
            <a:r>
              <a:rPr lang="en-US" sz="1300" u="sng">
                <a:solidFill>
                  <a:srgbClr val="0563C1"/>
                </a:solidFill>
                <a:hlinkClick r:id="rId8"/>
              </a:rPr>
              <a:t>https://www.researchgate.net/profile/Alexandrea-Ravenelle/publication/333984115_We%27re_not_uber_control_autonomy_and_entrepreneurship_in_the_gig_economy/links/5f63b151a6fdcc0086295966/Were-not-uber-control-autonomy-and-entrepreneurship-in-the-gig-economy.pdf</a:t>
            </a:r>
            <a:r>
              <a:rPr lang="en-US" sz="1300"/>
              <a:t> [Accessed on 14 January, 2023]</a:t>
            </a:r>
            <a:endParaRPr lang="en-US" sz="1400"/>
          </a:p>
          <a:p>
            <a:pPr marL="365760" lvl="0" indent="-256032">
              <a:lnSpc>
                <a:spcPct val="70000"/>
              </a:lnSpc>
              <a:spcBef>
                <a:spcPts val="400"/>
              </a:spcBef>
              <a:buSzPct val="68000"/>
              <a:buChar char=""/>
            </a:pPr>
            <a:br>
              <a:rPr lang="en-US" sz="1300"/>
            </a:br>
            <a:endParaRPr lang="en-US" sz="1300"/>
          </a:p>
          <a:p>
            <a:pPr lvl="0">
              <a:lnSpc>
                <a:spcPct val="70000"/>
              </a:lnSpc>
            </a:pPr>
            <a:endParaRPr lang="en-GB" sz="1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05D77C5-FCCB-31A1-4F65-A9E4C712FB61}"/>
              </a:ext>
            </a:extLst>
          </p:cNvPr>
          <p:cNvSpPr txBox="1">
            <a:spLocks noGrp="1"/>
          </p:cNvSpPr>
          <p:nvPr>
            <p:ph idx="1"/>
          </p:nvPr>
        </p:nvSpPr>
        <p:spPr>
          <a:xfrm>
            <a:off x="685800" y="1301959"/>
            <a:ext cx="10820396" cy="5359234"/>
          </a:xfrm>
        </p:spPr>
        <p:txBody>
          <a:bodyPr/>
          <a:lstStyle/>
          <a:p>
            <a:pPr marL="365760" lvl="0" indent="-272290">
              <a:lnSpc>
                <a:spcPct val="70000"/>
              </a:lnSpc>
              <a:spcBef>
                <a:spcPts val="0"/>
              </a:spcBef>
              <a:buChar char=""/>
            </a:pPr>
            <a:r>
              <a:rPr lang="en-US" sz="1000"/>
              <a:t>Thant, Z.M. and Chang, Y., 2021. Determinants of public employee job satisfaction in Myanmar: Focus on Herzberg’s two factor theory. </a:t>
            </a:r>
            <a:r>
              <a:rPr lang="en-US" sz="1000" i="1"/>
              <a:t>Public Organization Review</a:t>
            </a:r>
            <a:r>
              <a:rPr lang="en-US" sz="1000"/>
              <a:t>, </a:t>
            </a:r>
            <a:r>
              <a:rPr lang="en-US" sz="1000" i="1"/>
              <a:t>21</a:t>
            </a:r>
            <a:r>
              <a:rPr lang="en-US" sz="1000"/>
              <a:t>(1), pp.157-175.  Available at: </a:t>
            </a:r>
            <a:r>
              <a:rPr lang="en-US" sz="1000" u="sng">
                <a:solidFill>
                  <a:srgbClr val="0563C1"/>
                </a:solidFill>
                <a:hlinkClick r:id="rId2"/>
              </a:rPr>
              <a:t>https://www.academia.edu/download/86500795/s11115-020-00481-6.pdf</a:t>
            </a:r>
            <a:r>
              <a:rPr lang="en-US" sz="1000"/>
              <a:t> [Accessed on 14 January, 2023]</a:t>
            </a:r>
          </a:p>
          <a:p>
            <a:pPr marL="365760" lvl="0" indent="-272290">
              <a:lnSpc>
                <a:spcPct val="70000"/>
              </a:lnSpc>
              <a:spcBef>
                <a:spcPts val="400"/>
              </a:spcBef>
              <a:buChar char=""/>
            </a:pPr>
            <a:r>
              <a:rPr lang="en-US" sz="1000"/>
              <a:t>Zorova, S., 2019. </a:t>
            </a:r>
            <a:r>
              <a:rPr lang="en-US" sz="1000" i="1"/>
              <a:t>Factors Controlling Job Satisfaction/Dissatisfaction among Generation Y Workers in the Bulgarian Media Industry: A Qualitative Analysis of Herzberg’s Two-Factor Theory</a:t>
            </a:r>
            <a:r>
              <a:rPr lang="en-US" sz="1000"/>
              <a:t> (Master's thesis). Available at: </a:t>
            </a:r>
            <a:r>
              <a:rPr lang="en-US" sz="1000" u="sng">
                <a:solidFill>
                  <a:srgbClr val="0563C1"/>
                </a:solidFill>
                <a:hlinkClick r:id="rId3"/>
              </a:rPr>
              <a:t>https://trepo.tuni.fi/bitstream/handle/10024/115384/Zorova.pdf?sequence=2</a:t>
            </a:r>
            <a:r>
              <a:rPr lang="en-US" sz="1000"/>
              <a:t> [Accessed on 14 January, 2023]</a:t>
            </a:r>
          </a:p>
          <a:p>
            <a:pPr marL="365760" lvl="0" indent="-272290">
              <a:lnSpc>
                <a:spcPct val="70000"/>
              </a:lnSpc>
              <a:spcBef>
                <a:spcPts val="400"/>
              </a:spcBef>
              <a:buChar char=""/>
            </a:pPr>
            <a:r>
              <a:rPr lang="en-US" sz="1000"/>
              <a:t>Fu, N., Flood, P.C., Rousseau, D.M. and Morris, T., 2020. Line managers as paradox navigators in HRM implementation: Balancing consistency and individual responsiveness. </a:t>
            </a:r>
            <a:r>
              <a:rPr lang="en-US" sz="1000" i="1"/>
              <a:t>Journal of Management</a:t>
            </a:r>
            <a:r>
              <a:rPr lang="en-US" sz="1000"/>
              <a:t>, </a:t>
            </a:r>
            <a:r>
              <a:rPr lang="en-US" sz="1000" i="1"/>
              <a:t>46</a:t>
            </a:r>
            <a:r>
              <a:rPr lang="en-US" sz="1000"/>
              <a:t>(2), pp.203-233. Available at: </a:t>
            </a:r>
            <a:r>
              <a:rPr lang="en-US" sz="1000" u="sng">
                <a:solidFill>
                  <a:srgbClr val="0563C1"/>
                </a:solidFill>
                <a:hlinkClick r:id="rId4"/>
              </a:rPr>
              <a:t>https://journals.sagepub.com/doi/abs/10.1177/0149206318785241?journalCode=joma</a:t>
            </a:r>
            <a:r>
              <a:rPr lang="en-US" sz="1000"/>
              <a:t> [Accessed on 14 January, 2023]</a:t>
            </a:r>
          </a:p>
          <a:p>
            <a:pPr marL="365760" lvl="0" indent="-272290">
              <a:lnSpc>
                <a:spcPct val="70000"/>
              </a:lnSpc>
              <a:spcBef>
                <a:spcPts val="400"/>
              </a:spcBef>
              <a:buChar char=""/>
            </a:pPr>
            <a:r>
              <a:rPr lang="en-US" sz="1000"/>
              <a:t>Iwu, C.J., Ngcobo, N., Cooper, S., Mathebula, L., Mangqalaza, H., Magwaca, A., Chikte, U. and Wiysonge, C.S., 2020. Mobile reporting of vaccine stock-levels in primary health care facilities in the Eastern Cape Province of South Africa: perceptions and experiences of health care workers. </a:t>
            </a:r>
            <a:r>
              <a:rPr lang="en-US" sz="1000" i="1"/>
              <a:t>Human Vaccines &amp; Immunotherapeutics</a:t>
            </a:r>
            <a:r>
              <a:rPr lang="en-US" sz="1000"/>
              <a:t>, </a:t>
            </a:r>
            <a:r>
              <a:rPr lang="en-US" sz="1000" i="1"/>
              <a:t>16</a:t>
            </a:r>
            <a:r>
              <a:rPr lang="en-US" sz="1000"/>
              <a:t>(8), pp.1911-1917. Available at: </a:t>
            </a:r>
            <a:r>
              <a:rPr lang="en-US" sz="1000" u="sng">
                <a:solidFill>
                  <a:srgbClr val="0563C1"/>
                </a:solidFill>
                <a:hlinkClick r:id="rId5"/>
              </a:rPr>
              <a:t>https://www.tandfonline.com/doi/pdf/10.1080/21645515.2019.1700713</a:t>
            </a:r>
            <a:r>
              <a:rPr lang="en-US" sz="1000"/>
              <a:t> [Accessed on 14 January, 2023]</a:t>
            </a:r>
          </a:p>
          <a:p>
            <a:pPr marL="365760" lvl="0" indent="-272290">
              <a:lnSpc>
                <a:spcPct val="70000"/>
              </a:lnSpc>
              <a:spcBef>
                <a:spcPts val="400"/>
              </a:spcBef>
              <a:buChar char=""/>
            </a:pPr>
            <a:br>
              <a:rPr lang="en-US" sz="1000"/>
            </a:br>
            <a:r>
              <a:rPr lang="en-US" sz="1000"/>
              <a:t>Buse, Ç.E.T.İ. and Hassan, A.T., 2019. Bibliometric profile of studies related with equity theory. </a:t>
            </a:r>
            <a:r>
              <a:rPr lang="en-US" sz="1000" i="1"/>
              <a:t>Journal of Tourismology</a:t>
            </a:r>
            <a:r>
              <a:rPr lang="en-US" sz="1000"/>
              <a:t>, </a:t>
            </a:r>
            <a:r>
              <a:rPr lang="en-US" sz="1000" i="1"/>
              <a:t>5</a:t>
            </a:r>
            <a:r>
              <a:rPr lang="en-US" sz="1000"/>
              <a:t>(1), pp.17-29. Available at: </a:t>
            </a:r>
            <a:r>
              <a:rPr lang="en-US" sz="1000" u="sng">
                <a:solidFill>
                  <a:srgbClr val="0563C1"/>
                </a:solidFill>
                <a:hlinkClick r:id="rId6"/>
              </a:rPr>
              <a:t>https://dergipark.org.tr/en/download/article-file/776207</a:t>
            </a:r>
            <a:r>
              <a:rPr lang="en-US" sz="1000"/>
              <a:t>  [Accessed on 14 January, 2023]</a:t>
            </a:r>
          </a:p>
          <a:p>
            <a:pPr marL="365760" lvl="0" indent="-272290">
              <a:lnSpc>
                <a:spcPct val="70000"/>
              </a:lnSpc>
              <a:spcBef>
                <a:spcPts val="400"/>
              </a:spcBef>
              <a:buChar char=""/>
            </a:pPr>
            <a:br>
              <a:rPr lang="en-US" sz="1000"/>
            </a:br>
            <a:r>
              <a:rPr lang="en-US" sz="1000"/>
              <a:t>Yang, W.C., Lee, Y.H. and Yang, K.S., 2020, July. Modeling the impact of social comparison on student engagement by the equity theory. In </a:t>
            </a:r>
            <a:r>
              <a:rPr lang="en-US" sz="1000" i="1"/>
              <a:t>ALIFE 2020: The 2020 Conference on Artificial Life</a:t>
            </a:r>
            <a:r>
              <a:rPr lang="en-US" sz="1000"/>
              <a:t> (pp. 605-613). MIT Press. Available at: </a:t>
            </a:r>
            <a:r>
              <a:rPr lang="en-US" sz="1000" u="sng">
                <a:solidFill>
                  <a:srgbClr val="0563C1"/>
                </a:solidFill>
                <a:hlinkClick r:id="rId7"/>
              </a:rPr>
              <a:t>https://watermark.silverchair.com/isal_a_00343.pdf?token=AQECAHi208BE49Ooan9kkhW_Ercy7Dm3ZL_9Cf3qfKAc485ysgAAArowggK2BgkqhkiG9w0BBwagggKnMIICowIBADCCApwGCSqGSIb3DQEHATAeBglghkgBZQ</a:t>
            </a:r>
            <a:endParaRPr lang="en-US" sz="1000"/>
          </a:p>
          <a:p>
            <a:pPr marL="365760" lvl="0" indent="-272290">
              <a:lnSpc>
                <a:spcPct val="70000"/>
              </a:lnSpc>
              <a:spcBef>
                <a:spcPts val="400"/>
              </a:spcBef>
              <a:buChar char=""/>
            </a:pPr>
            <a:r>
              <a:rPr lang="en-US" sz="1000"/>
              <a:t> [Accessed on 14 January, 2023]</a:t>
            </a:r>
          </a:p>
          <a:p>
            <a:pPr marL="365760" lvl="0" indent="-272290">
              <a:lnSpc>
                <a:spcPct val="70000"/>
              </a:lnSpc>
              <a:spcBef>
                <a:spcPts val="400"/>
              </a:spcBef>
              <a:buChar char=""/>
            </a:pPr>
            <a:r>
              <a:rPr lang="en-US" sz="1000"/>
              <a:t>Acquah, A., Nsiah, T.K., Antie, E.N.A. and Otoo, B., 2021. Literature Review on Theories of Motivation. </a:t>
            </a:r>
            <a:r>
              <a:rPr lang="en-US" sz="1000" i="1"/>
              <a:t>EPRA International Journal of Economic and Business Review</a:t>
            </a:r>
            <a:r>
              <a:rPr lang="en-US" sz="1000"/>
              <a:t>, </a:t>
            </a:r>
            <a:r>
              <a:rPr lang="en-US" sz="1000" i="1"/>
              <a:t>9</a:t>
            </a:r>
            <a:r>
              <a:rPr lang="en-US" sz="1000"/>
              <a:t>(5), pp.25-29. Available at: </a:t>
            </a:r>
            <a:r>
              <a:rPr lang="en-US" sz="1000" u="sng">
                <a:solidFill>
                  <a:srgbClr val="0563C1"/>
                </a:solidFill>
                <a:hlinkClick r:id="rId8"/>
              </a:rPr>
              <a:t>https://eprajournals.com/jpanel/upload/2.EPRA%20JOURNALS%20-6848.pdf</a:t>
            </a:r>
            <a:r>
              <a:rPr lang="en-US" sz="1000"/>
              <a:t> [Accessed on 14 January, 2023]</a:t>
            </a:r>
          </a:p>
          <a:p>
            <a:pPr marL="365760" lvl="0" indent="-272290">
              <a:lnSpc>
                <a:spcPct val="70000"/>
              </a:lnSpc>
              <a:spcBef>
                <a:spcPts val="400"/>
              </a:spcBef>
              <a:buChar char=""/>
            </a:pPr>
            <a:r>
              <a:rPr lang="en-US" sz="1000"/>
              <a:t>Anguelov, K., 2019, March. Motivation strategies of human resources in ICT companies. In </a:t>
            </a:r>
            <a:r>
              <a:rPr lang="en-US" sz="1000" i="1"/>
              <a:t>2019 International Conference on Creative Business for Smart and Sustainable Growth (CREBUS)</a:t>
            </a:r>
            <a:r>
              <a:rPr lang="en-US" sz="1000"/>
              <a:t> (pp. 1-4). IEEE. Available at: </a:t>
            </a:r>
            <a:r>
              <a:rPr lang="en-US" sz="1000" u="sng">
                <a:solidFill>
                  <a:srgbClr val="0563C1"/>
                </a:solidFill>
                <a:hlinkClick r:id="rId9"/>
              </a:rPr>
              <a:t>http://e-university.tu-sofia.bg/e-publ/files/5462_48_Anguelov1.pdf</a:t>
            </a:r>
            <a:r>
              <a:rPr lang="en-US" sz="1000"/>
              <a:t> [Accessed on 14 January, 2023]</a:t>
            </a:r>
          </a:p>
          <a:p>
            <a:pPr marL="365760" lvl="0" indent="-272290">
              <a:lnSpc>
                <a:spcPct val="70000"/>
              </a:lnSpc>
              <a:spcBef>
                <a:spcPts val="400"/>
              </a:spcBef>
              <a:buChar char=""/>
            </a:pPr>
            <a:br>
              <a:rPr lang="en-US" sz="1000"/>
            </a:br>
            <a:r>
              <a:rPr lang="en-US" sz="1000"/>
              <a:t>Yousaf, S., 2020. Dissection of Herzberg’s two-factor theory to predict job satisfaction: empirical evidence from the telecommunication industry of Pakistan. </a:t>
            </a:r>
            <a:r>
              <a:rPr lang="en-US" sz="1000" i="1"/>
              <a:t>The Lahore Journal of Business</a:t>
            </a:r>
            <a:r>
              <a:rPr lang="en-US" sz="1000"/>
              <a:t>, </a:t>
            </a:r>
            <a:r>
              <a:rPr lang="en-US" sz="1000" i="1"/>
              <a:t>8</a:t>
            </a:r>
            <a:r>
              <a:rPr lang="en-US" sz="1000"/>
              <a:t>(2), pp.85-128. Available at: </a:t>
            </a:r>
            <a:r>
              <a:rPr lang="en-US" sz="1000" u="sng">
                <a:solidFill>
                  <a:srgbClr val="0563C1"/>
                </a:solidFill>
                <a:hlinkClick r:id="rId10"/>
              </a:rPr>
              <a:t>https://d1wqtxts1xzle7.cloudfront.net/66115365/4._Seeham_Yousaf-libre.pdf?1616856674=&amp;response-content-disposition=inline%3B+filename</a:t>
            </a:r>
            <a:r>
              <a:rPr lang="en-US" sz="1000"/>
              <a:t> [Accessed on 14 January, 2023]</a:t>
            </a:r>
          </a:p>
          <a:p>
            <a:pPr marL="365760" lvl="0" indent="-272290">
              <a:lnSpc>
                <a:spcPct val="70000"/>
              </a:lnSpc>
              <a:spcBef>
                <a:spcPts val="400"/>
              </a:spcBef>
              <a:buChar char=""/>
            </a:pPr>
            <a:br>
              <a:rPr lang="en-US" sz="1000"/>
            </a:br>
            <a:r>
              <a:rPr lang="en-US" sz="1000"/>
              <a:t>Zhang, X., Jinpeng, X. and Khan, F., 2020. The influence of social media on employee’s knowledge sharing motivation: A two-factor theory perspective. </a:t>
            </a:r>
            <a:r>
              <a:rPr lang="en-US" sz="1000" i="1"/>
              <a:t>SAGE Open</a:t>
            </a:r>
            <a:r>
              <a:rPr lang="en-US" sz="1000"/>
              <a:t>, </a:t>
            </a:r>
            <a:r>
              <a:rPr lang="en-US" sz="1000" i="1"/>
              <a:t>10</a:t>
            </a:r>
            <a:r>
              <a:rPr lang="en-US" sz="1000"/>
              <a:t>(3), p.2158244020942495. Available at: </a:t>
            </a:r>
            <a:r>
              <a:rPr lang="en-US" sz="1000" u="sng">
                <a:solidFill>
                  <a:srgbClr val="0563C1"/>
                </a:solidFill>
                <a:hlinkClick r:id="rId11"/>
              </a:rPr>
              <a:t>https://journals.sagepub.com/doi/pdf/10.1177/2158244020942495</a:t>
            </a:r>
            <a:r>
              <a:rPr lang="en-US" sz="1000"/>
              <a:t> [Accessed on 14 January, 2023]</a:t>
            </a:r>
          </a:p>
          <a:p>
            <a:pPr marL="365760" lvl="0" indent="-272290">
              <a:lnSpc>
                <a:spcPct val="70000"/>
              </a:lnSpc>
              <a:spcBef>
                <a:spcPts val="400"/>
              </a:spcBef>
              <a:buChar char=""/>
            </a:pPr>
            <a:r>
              <a:rPr lang="en-US" sz="1000"/>
              <a:t>Baroudi, S., Tamim, R. and Hojeij, Z., 2022. A quantitative investigation of intrinsic and extrinsic factors influencing teachers’ job satisfaction in Lebanon. </a:t>
            </a:r>
            <a:r>
              <a:rPr lang="en-US" sz="1000" i="1"/>
              <a:t>Leadership and policy in schools</a:t>
            </a:r>
            <a:r>
              <a:rPr lang="en-US" sz="1000"/>
              <a:t>, </a:t>
            </a:r>
            <a:r>
              <a:rPr lang="en-US" sz="1000" i="1"/>
              <a:t>21</a:t>
            </a:r>
            <a:r>
              <a:rPr lang="en-US" sz="1000"/>
              <a:t>(2), pp.127-146. Available at: </a:t>
            </a:r>
            <a:r>
              <a:rPr lang="en-US" sz="1000" u="sng">
                <a:solidFill>
                  <a:srgbClr val="0563C1"/>
                </a:solidFill>
                <a:hlinkClick r:id="rId12"/>
              </a:rPr>
              <a:t>https://www.researchgate.net/profile/Sandra-Baroudi-3/publication/339966143_A_Quantitative_Investigation_of_Intrinsic_and_Extrinsic_Factors_Influencing_Teachers'_Job_Satisfaction_IN_Lebanon/links/5e7094c8a6fdccc06e94b6ba/A-Quantitative-Investigation-of-Intrinsic-and-Extrinsic-Factors-Influencing-Teachers-Job-Satisfaction-IN-Lebanon.pdf</a:t>
            </a:r>
            <a:r>
              <a:rPr lang="en-US" sz="1000"/>
              <a:t> [Accessed on 14 January, 2023]</a:t>
            </a:r>
          </a:p>
          <a:p>
            <a:pPr marL="365760" lvl="0" indent="-272290">
              <a:lnSpc>
                <a:spcPct val="70000"/>
              </a:lnSpc>
              <a:spcBef>
                <a:spcPts val="400"/>
              </a:spcBef>
              <a:buChar char=""/>
            </a:pPr>
            <a:r>
              <a:rPr lang="en-US" sz="1000"/>
              <a:t>Singh, M. and Bhattacharjee, A., 2020. A study to measure job satisfaction among academicians using Herzberg’s theory in the context of Northeast India. </a:t>
            </a:r>
            <a:r>
              <a:rPr lang="en-US" sz="1000" i="1"/>
              <a:t>Global Business Review</a:t>
            </a:r>
            <a:r>
              <a:rPr lang="en-US" sz="1000"/>
              <a:t>, </a:t>
            </a:r>
            <a:r>
              <a:rPr lang="en-US" sz="1000" i="1"/>
              <a:t>21</a:t>
            </a:r>
            <a:r>
              <a:rPr lang="en-US" sz="1000"/>
              <a:t>(1), pp.197-218. Available at: </a:t>
            </a:r>
            <a:r>
              <a:rPr lang="en-US" sz="1000" u="sng">
                <a:solidFill>
                  <a:srgbClr val="0563C1"/>
                </a:solidFill>
                <a:hlinkClick r:id="rId13"/>
              </a:rPr>
              <a:t>https://journals.sagepub.com/doi/pdf/10.1177/0972150918816413</a:t>
            </a:r>
            <a:r>
              <a:rPr lang="en-US" sz="1000"/>
              <a:t> [Accessed on 14 January, 2023]</a:t>
            </a:r>
          </a:p>
          <a:p>
            <a:pPr marL="365760" lvl="0" indent="-256032">
              <a:lnSpc>
                <a:spcPct val="70000"/>
              </a:lnSpc>
              <a:spcBef>
                <a:spcPts val="400"/>
              </a:spcBef>
              <a:buSzPct val="68000"/>
              <a:buChar char=""/>
            </a:pPr>
            <a:br>
              <a:rPr lang="en-US" sz="900"/>
            </a:br>
            <a:endParaRPr lang="en-US" sz="900"/>
          </a:p>
          <a:p>
            <a:pPr lvl="0">
              <a:lnSpc>
                <a:spcPct val="70000"/>
              </a:lnSpc>
            </a:pPr>
            <a:endParaRPr lang="en-GB" sz="9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030D3B18-6AE3-6975-259A-2DDB1CFF969E}"/>
              </a:ext>
            </a:extLst>
          </p:cNvPr>
          <p:cNvPicPr>
            <a:picLocks noGrp="1" noChangeAspect="1"/>
          </p:cNvPicPr>
          <p:nvPr>
            <p:ph idx="1"/>
          </p:nvPr>
        </p:nvPicPr>
        <p:blipFill>
          <a:blip r:embed="rId2"/>
          <a:stretch>
            <a:fillRect/>
          </a:stretch>
        </p:blipFill>
        <p:spPr>
          <a:xfrm>
            <a:off x="2050121" y="1519924"/>
            <a:ext cx="8899809" cy="5014834"/>
          </a:xfrm>
        </p:spPr>
      </p:pic>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RM 2214620" id="{F036D2B1-206A-4E1D-BFB8-3FBF42108C54}" vid="{E3CDDEBE-6D6D-492D-96A7-85F7DE3D4029}"/>
    </a:ext>
  </a:extLst>
</a:theme>
</file>

<file path=docProps/app.xml><?xml version="1.0" encoding="utf-8"?>
<Properties xmlns="http://schemas.openxmlformats.org/officeDocument/2006/extended-properties" xmlns:vt="http://schemas.openxmlformats.org/officeDocument/2006/docPropsVTypes">
  <Template>HUMAN RESOURCE MANAGEMENT ARJUN 2214620</Template>
  <TotalTime>0</TotalTime>
  <Words>2761</Words>
  <Application>Microsoft Office PowerPoint</Application>
  <PresentationFormat>Widescreen</PresentationFormat>
  <Paragraphs>89</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Vapor Trail</vt:lpstr>
      <vt:lpstr>HUMAN RESOURCE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Arjun Muraleedharan (2214620)</dc:creator>
  <cp:lastModifiedBy>Arjun Muraleedharan</cp:lastModifiedBy>
  <cp:revision>1</cp:revision>
  <dcterms:created xsi:type="dcterms:W3CDTF">2023-03-21T11:19:57Z</dcterms:created>
  <dcterms:modified xsi:type="dcterms:W3CDTF">2023-03-21T11:20:51Z</dcterms:modified>
</cp:coreProperties>
</file>