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25" r:id="rId1"/>
  </p:sldMasterIdLst>
  <p:sldIdLst>
    <p:sldId id="256" r:id="rId2"/>
    <p:sldId id="257" r:id="rId3"/>
    <p:sldId id="262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6296"/>
  </p:normalViewPr>
  <p:slideViewPr>
    <p:cSldViewPr snapToGrid="0" snapToObjects="1">
      <p:cViewPr varScale="1">
        <p:scale>
          <a:sx n="114" d="100"/>
          <a:sy n="114" d="100"/>
        </p:scale>
        <p:origin x="43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2E606-6C4F-6146-862F-9BB0AF66FF19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73D09-78F5-A14B-A4FD-1D237E8B3F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31222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2E606-6C4F-6146-862F-9BB0AF66FF19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73D09-78F5-A14B-A4FD-1D237E8B3F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46679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2E606-6C4F-6146-862F-9BB0AF66FF19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73D09-78F5-A14B-A4FD-1D237E8B3F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19230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2E606-6C4F-6146-862F-9BB0AF66FF19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73D09-78F5-A14B-A4FD-1D237E8B3F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663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2E606-6C4F-6146-862F-9BB0AF66FF19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73D09-78F5-A14B-A4FD-1D237E8B3F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58334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2E606-6C4F-6146-862F-9BB0AF66FF19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73D09-78F5-A14B-A4FD-1D237E8B3F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70538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2E606-6C4F-6146-862F-9BB0AF66FF19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73D09-78F5-A14B-A4FD-1D237E8B3F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96875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2E606-6C4F-6146-862F-9BB0AF66FF19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73D09-78F5-A14B-A4FD-1D237E8B3F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00785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2E606-6C4F-6146-862F-9BB0AF66FF19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73D09-78F5-A14B-A4FD-1D237E8B3F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94750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2E606-6C4F-6146-862F-9BB0AF66FF19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73D09-78F5-A14B-A4FD-1D237E8B3F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71992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2E606-6C4F-6146-862F-9BB0AF66FF19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73D09-78F5-A14B-A4FD-1D237E8B3F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88980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2E606-6C4F-6146-862F-9BB0AF66FF19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73D09-78F5-A14B-A4FD-1D237E8B3F59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416378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2E606-6C4F-6146-862F-9BB0AF66FF19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73D09-78F5-A14B-A4FD-1D237E8B3F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54045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2E606-6C4F-6146-862F-9BB0AF66FF19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73D09-78F5-A14B-A4FD-1D237E8B3F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2944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2E606-6C4F-6146-862F-9BB0AF66FF19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73D09-78F5-A14B-A4FD-1D237E8B3F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51615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2E606-6C4F-6146-862F-9BB0AF66FF19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73D09-78F5-A14B-A4FD-1D237E8B3F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22704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2E606-6C4F-6146-862F-9BB0AF66FF19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73D09-78F5-A14B-A4FD-1D237E8B3F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24302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2E606-6C4F-6146-862F-9BB0AF66FF19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73D09-78F5-A14B-A4FD-1D237E8B3F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06511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A032E606-6C4F-6146-862F-9BB0AF66FF19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23A73D09-78F5-A14B-A4FD-1D237E8B3F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4844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6" r:id="rId1"/>
    <p:sldLayoutId id="2147484027" r:id="rId2"/>
    <p:sldLayoutId id="2147484028" r:id="rId3"/>
    <p:sldLayoutId id="2147484029" r:id="rId4"/>
    <p:sldLayoutId id="2147484030" r:id="rId5"/>
    <p:sldLayoutId id="2147484031" r:id="rId6"/>
    <p:sldLayoutId id="2147484032" r:id="rId7"/>
    <p:sldLayoutId id="2147484033" r:id="rId8"/>
    <p:sldLayoutId id="2147484034" r:id="rId9"/>
    <p:sldLayoutId id="2147484035" r:id="rId10"/>
    <p:sldLayoutId id="2147484036" r:id="rId11"/>
    <p:sldLayoutId id="2147484037" r:id="rId12"/>
    <p:sldLayoutId id="2147484038" r:id="rId13"/>
    <p:sldLayoutId id="2147484039" r:id="rId14"/>
    <p:sldLayoutId id="2147484040" r:id="rId15"/>
    <p:sldLayoutId id="2147484041" r:id="rId16"/>
    <p:sldLayoutId id="2147484042" r:id="rId17"/>
    <p:sldLayoutId id="2147484043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uk.indeed.com/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 descr="Users">
            <a:extLst>
              <a:ext uri="{FF2B5EF4-FFF2-40B4-BE49-F238E27FC236}">
                <a16:creationId xmlns:a16="http://schemas.microsoft.com/office/drawing/2014/main" id="{03E0EAAB-71C6-A508-5E7F-35F3113376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673502" y="1047665"/>
            <a:ext cx="5030386" cy="503038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981FEF3-1821-CF4D-AA37-255B034E3C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96275" y="1419225"/>
            <a:ext cx="3081576" cy="208586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300" dirty="0">
                <a:solidFill>
                  <a:srgbClr val="FFFFFF"/>
                </a:solidFill>
              </a:rPr>
              <a:t>Successful team development</a:t>
            </a:r>
            <a:br>
              <a:rPr lang="en-US" sz="3300" dirty="0">
                <a:solidFill>
                  <a:srgbClr val="FFFFFF"/>
                </a:solidFill>
              </a:rPr>
            </a:br>
            <a:endParaRPr lang="en-US" sz="33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13DFDD-A511-E047-A034-A1968750E0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1" y="1047665"/>
            <a:ext cx="4419490" cy="1733655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  <a:latin typeface="Britannic Bold" panose="020B0903060703020204" pitchFamily="34" charset="77"/>
                <a:ea typeface="Tahoma" panose="020B0604030504040204" pitchFamily="34" charset="0"/>
                <a:cs typeface="Tahoma" panose="020B0604030504040204" pitchFamily="34" charset="0"/>
              </a:rPr>
              <a:t>SUCCESSFUL TEAM DEVELOPMENT</a:t>
            </a:r>
          </a:p>
          <a:p>
            <a:r>
              <a:rPr lang="en-US" dirty="0">
                <a:solidFill>
                  <a:schemeClr val="tx1"/>
                </a:solidFill>
                <a:latin typeface="Britannic Bold" panose="020B0903060703020204" pitchFamily="34" charset="77"/>
                <a:ea typeface="Tahoma" panose="020B0604030504040204" pitchFamily="34" charset="0"/>
                <a:cs typeface="Tahoma" panose="020B0604030504040204" pitchFamily="34" charset="0"/>
              </a:rPr>
              <a:t>BY: ABDUL CHOWDHURY</a:t>
            </a:r>
          </a:p>
        </p:txBody>
      </p:sp>
    </p:spTree>
    <p:extLst>
      <p:ext uri="{BB962C8B-B14F-4D97-AF65-F5344CB8AC3E}">
        <p14:creationId xmlns:p14="http://schemas.microsoft.com/office/powerpoint/2010/main" val="3302377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20886-3185-E04E-AEA6-EC1E5EB1A4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Successful team development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5CCCDC-8867-9041-8A5B-DE799AB446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3914" y="1568741"/>
            <a:ext cx="11544300" cy="4887815"/>
          </a:xfrm>
        </p:spPr>
        <p:txBody>
          <a:bodyPr/>
          <a:lstStyle/>
          <a:p>
            <a:r>
              <a:rPr lang="en-US" dirty="0"/>
              <a:t>Definition: It is suggested that the team who works well together to accomplish a goal quickly and efficiently are called a successful team. </a:t>
            </a:r>
            <a:r>
              <a:rPr lang="en-GB" dirty="0"/>
              <a:t>It also reflects on the leadership who steers the team to achieve the end results and make the project successful.  Communication, Co-operation, Co-ordination are the key skills for a successful team work also setting up clear visions and goal.  SMART( Specific, Measurable, Achievable, Relevant, Time-bound)  and SOSTAC( Situation, Objectives, strategy, tactics, Action and Control)  objectives are also a triumph to develop an effective team. 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Graphic 3" descr="Users">
            <a:extLst>
              <a:ext uri="{FF2B5EF4-FFF2-40B4-BE49-F238E27FC236}">
                <a16:creationId xmlns:a16="http://schemas.microsoft.com/office/drawing/2014/main" id="{59E58897-2AC3-7622-0F8A-7DF76CA157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01094" y="3829648"/>
            <a:ext cx="3577132" cy="3577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5173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320D82-2853-A107-33B1-53747FFB0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1191237"/>
            <a:ext cx="10364451" cy="570451"/>
          </a:xfrm>
        </p:spPr>
        <p:txBody>
          <a:bodyPr>
            <a:normAutofit fontScale="90000"/>
          </a:bodyPr>
          <a:lstStyle/>
          <a:p>
            <a:r>
              <a:rPr lang="en-GB" dirty="0"/>
              <a:t>Steps to build a strong team </a:t>
            </a:r>
          </a:p>
        </p:txBody>
      </p:sp>
      <p:pic>
        <p:nvPicPr>
          <p:cNvPr id="1026" name="Picture 2" descr="Team Building Methods business slide">
            <a:extLst>
              <a:ext uri="{FF2B5EF4-FFF2-40B4-BE49-F238E27FC236}">
                <a16:creationId xmlns:a16="http://schemas.microsoft.com/office/drawing/2014/main" id="{31724550-3DBF-7B62-A17E-A4528257D723}"/>
              </a:ext>
            </a:extLst>
          </p:cNvPr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24452" y="1761688"/>
            <a:ext cx="3045970" cy="3204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ABD862A-5E6F-0A63-AE01-FB1DD5E5E345}"/>
              </a:ext>
            </a:extLst>
          </p:cNvPr>
          <p:cNvSpPr txBox="1"/>
          <p:nvPr/>
        </p:nvSpPr>
        <p:spPr>
          <a:xfrm>
            <a:off x="234892" y="2276935"/>
            <a:ext cx="8907011" cy="439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en-GB" dirty="0"/>
              <a:t>The objective of creating a team is to deliver a framework that will increase the ability of employees to participate in developing, challenge-solving, and determination to serve up customers. There are few visions of teamwork: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 Increased contribution to problem-solving and decision making</a:t>
            </a:r>
          </a:p>
          <a:p>
            <a:pPr lvl="0">
              <a:buFont typeface="Wingdings" pitchFamily="2" charset="2"/>
              <a:buChar char="Ø"/>
            </a:pPr>
            <a:r>
              <a:rPr lang="en-GB" dirty="0"/>
              <a:t>More ownership of decisions, processes, and changes</a:t>
            </a:r>
          </a:p>
          <a:p>
            <a:pPr lvl="0">
              <a:buFont typeface="Wingdings" pitchFamily="2" charset="2"/>
              <a:buChar char="Ø"/>
            </a:pPr>
            <a:r>
              <a:rPr lang="en-GB" dirty="0"/>
              <a:t>More ability and willingness to participate in performance evaluation and improvement</a:t>
            </a:r>
          </a:p>
          <a:p>
            <a:pPr lvl="0">
              <a:buFont typeface="Wingdings" pitchFamily="2" charset="2"/>
              <a:buChar char="Ø"/>
            </a:pPr>
            <a:r>
              <a:rPr lang="en-GB" dirty="0">
                <a:solidFill>
                  <a:srgbClr val="444444"/>
                </a:solidFill>
                <a:effectLst/>
                <a:ea typeface="Calibri" panose="020F0502020204030204" pitchFamily="34" charset="0"/>
              </a:rPr>
              <a:t>Share your vision – the ultimate goal for the business with the team, and have a clear route map to take you all there.</a:t>
            </a:r>
          </a:p>
          <a:p>
            <a:pPr>
              <a:buFont typeface="Wingdings" pitchFamily="2" charset="2"/>
              <a:buChar char="Ø"/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Have a plan to deal with conflicts that may arise in the course of team working.</a:t>
            </a:r>
          </a:p>
          <a:p>
            <a:pPr>
              <a:buFont typeface="Wingdings" pitchFamily="2" charset="2"/>
              <a:buChar char="Ø"/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solidFill>
                  <a:srgbClr val="444444"/>
                </a:solidFill>
                <a:effectLst/>
                <a:ea typeface="Calibri" panose="020F0502020204030204" pitchFamily="34" charset="0"/>
              </a:rPr>
              <a:t>Establish simple, logical and repeatable ways of working (systems) and train your team to follow them</a:t>
            </a:r>
          </a:p>
          <a:p>
            <a:pPr>
              <a:buFont typeface="Wingdings" pitchFamily="2" charset="2"/>
              <a:buChar char="Ø"/>
            </a:pPr>
            <a:r>
              <a:rPr lang="en-GB" sz="1800" dirty="0">
                <a:solidFill>
                  <a:srgbClr val="444444"/>
                </a:solidFill>
                <a:effectLst/>
                <a:ea typeface="Times New Roman" panose="02020603050405020304" pitchFamily="18" charset="0"/>
              </a:rPr>
              <a:t>Get to know every team member as an individual;  develop trust , identify their strengths and weaknesses and work out their development plans together</a:t>
            </a:r>
            <a:r>
              <a:rPr lang="en-GB" sz="1800" dirty="0">
                <a:solidFill>
                  <a:srgbClr val="444444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Font typeface="Wingdings" pitchFamily="2" charset="2"/>
              <a:buChar char="Ø"/>
            </a:pPr>
            <a:endParaRPr lang="en-GB" sz="1800" dirty="0">
              <a:solidFill>
                <a:srgbClr val="444444"/>
              </a:solidFill>
              <a:effectLst/>
              <a:latin typeface="Open Sans" panose="020B0606030504020204" pitchFamily="34" charset="0"/>
              <a:ea typeface="Calibri" panose="020F0502020204030204" pitchFamily="34" charset="0"/>
            </a:endParaRPr>
          </a:p>
          <a:p>
            <a:pPr>
              <a:buFont typeface="Wingdings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03870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C511CA-D025-0A46-9EB5-3617A58282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571" y="365125"/>
            <a:ext cx="11164229" cy="605031"/>
          </a:xfrm>
        </p:spPr>
        <p:txBody>
          <a:bodyPr>
            <a:normAutofit/>
          </a:bodyPr>
          <a:lstStyle/>
          <a:p>
            <a:r>
              <a:rPr lang="en-US" u="sng" dirty="0"/>
              <a:t>The model of teamwork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435BB5-F718-8149-A17C-0B20C17CDD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361" y="970156"/>
            <a:ext cx="11920654" cy="5887844"/>
          </a:xfrm>
        </p:spPr>
        <p:txBody>
          <a:bodyPr/>
          <a:lstStyle/>
          <a:p>
            <a:r>
              <a:rPr lang="en-GB" dirty="0"/>
              <a:t>The GRPI model that was first introduced by R. </a:t>
            </a:r>
            <a:r>
              <a:rPr lang="en-GB" dirty="0" err="1"/>
              <a:t>Beckhard</a:t>
            </a:r>
            <a:r>
              <a:rPr lang="en-GB" dirty="0"/>
              <a:t> (1972) to enable the insight of teamwork. The diagram is shown below:  </a:t>
            </a:r>
          </a:p>
          <a:p>
            <a:endParaRPr lang="en-US" dirty="0"/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C5BA8125-A08E-4848-955A-93CEE61CBE9F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2889094" y="2166047"/>
            <a:ext cx="5765181" cy="4215316"/>
          </a:xfrm>
          <a:prstGeom prst="rect">
            <a:avLst/>
          </a:prstGeom>
          <a:noFill/>
          <a:ln>
            <a:noFill/>
            <a:prstDash/>
          </a:ln>
        </p:spPr>
      </p:pic>
    </p:spTree>
    <p:extLst>
      <p:ext uri="{BB962C8B-B14F-4D97-AF65-F5344CB8AC3E}">
        <p14:creationId xmlns:p14="http://schemas.microsoft.com/office/powerpoint/2010/main" val="34470880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C74A4-09E1-3F4C-9770-6C88EBAA5E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8"/>
            <a:ext cx="10364451" cy="485454"/>
          </a:xfrm>
        </p:spPr>
        <p:txBody>
          <a:bodyPr>
            <a:normAutofit fontScale="90000"/>
          </a:bodyPr>
          <a:lstStyle/>
          <a:p>
            <a:r>
              <a:rPr lang="en-US" u="sng" dirty="0"/>
              <a:t>The evaluation of framewor</a:t>
            </a:r>
            <a:r>
              <a:rPr lang="en-US" dirty="0"/>
              <a:t>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413977-9C65-E24E-AC5E-08D5BD95BC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0293" y="1103972"/>
            <a:ext cx="11608419" cy="5575608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dirty="0"/>
              <a:t>GRPI stands for Goals, Roles, Processes, and Interpersonal Relationships which are the four significant aspects of teamwork. These 4 vital rules help the team leaders to deliver the task with efficiency, productivity, and the quality. </a:t>
            </a:r>
          </a:p>
          <a:p>
            <a:pPr lvl="0"/>
            <a:r>
              <a:rPr lang="en-GB" b="1" dirty="0"/>
              <a:t>Goals</a:t>
            </a:r>
            <a:r>
              <a:rPr lang="en-GB" dirty="0"/>
              <a:t>: This must be a clear objective in terms of an individual and team goals. </a:t>
            </a:r>
          </a:p>
          <a:p>
            <a:pPr lvl="0"/>
            <a:r>
              <a:rPr lang="en-GB" b="1" dirty="0"/>
              <a:t>Roles</a:t>
            </a:r>
            <a:r>
              <a:rPr lang="en-GB" dirty="0"/>
              <a:t>: The entire team should understand their own roles and leader will apply the expertise of team’s strengths.</a:t>
            </a:r>
          </a:p>
          <a:p>
            <a:pPr lvl="0"/>
            <a:r>
              <a:rPr lang="en-GB" b="1" dirty="0"/>
              <a:t>Processes</a:t>
            </a:r>
            <a:r>
              <a:rPr lang="en-GB" dirty="0"/>
              <a:t>: The team will need a solid decision-making and problem-solving techniques.</a:t>
            </a:r>
          </a:p>
          <a:p>
            <a:pPr lvl="0"/>
            <a:r>
              <a:rPr lang="en-GB" b="1" dirty="0"/>
              <a:t>Interpersonal relationships</a:t>
            </a:r>
            <a:r>
              <a:rPr lang="en-GB" dirty="0"/>
              <a:t>: Team performance is based on robust communication, engaging and flexibility amongst team members.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37105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9BA9BF-D778-2645-B3CD-532116CF01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189572"/>
            <a:ext cx="10364451" cy="591014"/>
          </a:xfrm>
        </p:spPr>
        <p:txBody>
          <a:bodyPr>
            <a:normAutofit/>
          </a:bodyPr>
          <a:lstStyle/>
          <a:p>
            <a:r>
              <a:rPr lang="en-US" sz="3200" u="sng" dirty="0">
                <a:highlight>
                  <a:srgbClr val="FFFF00"/>
                </a:highlight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4C7BE-703A-E84D-88B9-DF86B228F1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269" y="1037064"/>
            <a:ext cx="11842594" cy="5709424"/>
          </a:xfrm>
        </p:spPr>
        <p:txBody>
          <a:bodyPr>
            <a:normAutofit/>
          </a:bodyPr>
          <a:lstStyle/>
          <a:p>
            <a:r>
              <a:rPr lang="en-GB" sz="1600" b="1" i="1" dirty="0">
                <a:solidFill>
                  <a:schemeClr val="tx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Balance Careers (2018). The Balance Careers. [online] The Balance Careers. Available at: https://www.thebalancecareers.com/.</a:t>
            </a:r>
          </a:p>
          <a:p>
            <a:r>
              <a:rPr lang="en-GB" sz="1600" b="1" i="1" dirty="0">
                <a:solidFill>
                  <a:schemeClr val="tx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Six Sigma? – Certification, Training, Lean. [online] Available at: https://www.whatissixsigma.net/.</a:t>
            </a:r>
          </a:p>
          <a:p>
            <a:r>
              <a:rPr lang="en-GB" sz="1600" b="1" i="1" dirty="0">
                <a:solidFill>
                  <a:schemeClr val="tx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 Results delivers engaging, insightful and memorable leadership development and management training, executive coaching and leadership coaching, Insights Discovery, team building and employee engagement solutions. [online] Available at: http://www.peopleresults.co.uk/ [Accessed 3 Aug. 2022].</a:t>
            </a:r>
          </a:p>
          <a:p>
            <a:r>
              <a:rPr lang="en-GB" sz="1600" b="1" i="1" dirty="0">
                <a:solidFill>
                  <a:schemeClr val="tx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‌Indeed (2021). Job Search | Indeed. [online] uk.indeed.com. Available at: </a:t>
            </a:r>
            <a:r>
              <a:rPr lang="en-GB" sz="1600" b="1" i="1" dirty="0">
                <a:solidFill>
                  <a:schemeClr val="tx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https://uk.indeed.com/</a:t>
            </a:r>
            <a:r>
              <a:rPr lang="en-GB" sz="1600" b="1" i="1" dirty="0">
                <a:solidFill>
                  <a:schemeClr val="tx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l"/>
            <a:r>
              <a:rPr lang="en-GB" sz="1600" b="1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Team Building Methods. [online] Available at: https://www.quality-assurance-solutions.com/Team-Building-Methods.html [Accessed 8 Aug. 2022].</a:t>
            </a:r>
          </a:p>
          <a:p>
            <a:pPr marL="0" indent="0" algn="l">
              <a:buNone/>
            </a:pPr>
            <a:endParaRPr lang="en-GB" sz="14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endParaRPr lang="en-GB" sz="1600" b="1" i="1" dirty="0">
              <a:solidFill>
                <a:schemeClr val="tx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327736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{E7A7D551-4FA2-2148-B9FC-2FC5536C4112}tf10001073_mac</Template>
  <TotalTime>72</TotalTime>
  <Words>593</Words>
  <Application>Microsoft Office PowerPoint</Application>
  <PresentationFormat>Widescreen</PresentationFormat>
  <Paragraphs>29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4" baseType="lpstr">
      <vt:lpstr>Arial</vt:lpstr>
      <vt:lpstr>Britannic Bold</vt:lpstr>
      <vt:lpstr>Calibri</vt:lpstr>
      <vt:lpstr>Open Sans</vt:lpstr>
      <vt:lpstr>Times New Roman</vt:lpstr>
      <vt:lpstr>Tw Cen MT</vt:lpstr>
      <vt:lpstr>Wingdings</vt:lpstr>
      <vt:lpstr>Droplet</vt:lpstr>
      <vt:lpstr>Successful team development </vt:lpstr>
      <vt:lpstr>Successful team development </vt:lpstr>
      <vt:lpstr>Steps to build a strong team </vt:lpstr>
      <vt:lpstr>The model of teamwork</vt:lpstr>
      <vt:lpstr>The evaluation of framework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Successful team development</dc:title>
  <dc:creator>Chowdhury Zain (2016)</dc:creator>
  <cp:lastModifiedBy>CHOWDHURY, Abdul (UNIVERSITY COLLEGE LONDON HOSPITALS NHS FOUNDATION TRUST)</cp:lastModifiedBy>
  <cp:revision>6</cp:revision>
  <dcterms:created xsi:type="dcterms:W3CDTF">2022-08-03T20:48:31Z</dcterms:created>
  <dcterms:modified xsi:type="dcterms:W3CDTF">2022-08-08T08:08:13Z</dcterms:modified>
</cp:coreProperties>
</file>