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9"/>
  </p:notesMasterIdLst>
  <p:handoutMasterIdLst>
    <p:handoutMasterId r:id="rId10"/>
  </p:handoutMasterIdLst>
  <p:sldIdLst>
    <p:sldId id="363" r:id="rId2"/>
    <p:sldId id="331" r:id="rId3"/>
    <p:sldId id="430" r:id="rId4"/>
    <p:sldId id="452" r:id="rId5"/>
    <p:sldId id="449" r:id="rId6"/>
    <p:sldId id="447" r:id="rId7"/>
    <p:sldId id="444" r:id="rId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217FB5-DE31-4870-A2CC-2A8BD6D12B3A}" v="16" dt="2024-10-18T15:28:55.1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5628" autoAdjust="0"/>
  </p:normalViewPr>
  <p:slideViewPr>
    <p:cSldViewPr>
      <p:cViewPr varScale="1">
        <p:scale>
          <a:sx n="85" d="100"/>
          <a:sy n="85" d="100"/>
        </p:scale>
        <p:origin x="42" y="3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238501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9 – Session 02</a:t>
            </a:r>
          </a:p>
          <a:p>
            <a:pPr eaLnBrk="1" hangingPunct="1"/>
            <a:r>
              <a:rPr lang="en-GB" altLang="en-US" sz="4000" dirty="0">
                <a:solidFill>
                  <a:srgbClr val="FFFF00"/>
                </a:solidFill>
              </a:rPr>
              <a:t>Strategic Sustainability</a:t>
            </a:r>
            <a:endParaRPr lang="en-GB" altLang="en-US" sz="2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marL="0" indent="0" algn="just">
              <a:buNone/>
            </a:pPr>
            <a:r>
              <a:rPr lang="en-GB" sz="2600" dirty="0"/>
              <a:t>By the end of this session, participants will be able to:</a:t>
            </a:r>
          </a:p>
          <a:p>
            <a:pPr>
              <a:buFont typeface="Arial" panose="020B0604020202020204" pitchFamily="34" charset="0"/>
              <a:buChar char="•"/>
            </a:pPr>
            <a:r>
              <a:rPr lang="en-GB" sz="2000" dirty="0"/>
              <a:t>Analyse the Green Strategy Environment.</a:t>
            </a:r>
          </a:p>
          <a:p>
            <a:pPr>
              <a:buFont typeface="Arial" panose="020B0604020202020204" pitchFamily="34" charset="0"/>
              <a:buChar char="•"/>
            </a:pPr>
            <a:r>
              <a:rPr lang="en-GB" sz="2000" dirty="0"/>
              <a:t>Evaluate Strategic Impacts of Sustainability.</a:t>
            </a:r>
          </a:p>
          <a:p>
            <a:pPr>
              <a:buFont typeface="Arial" panose="020B0604020202020204" pitchFamily="34" charset="0"/>
              <a:buChar char="•"/>
            </a:pPr>
            <a:r>
              <a:rPr lang="en-GB" sz="2000" dirty="0"/>
              <a:t>Understand and apply the Triple Bottom Line (TBL) Approach.</a:t>
            </a:r>
          </a:p>
          <a:p>
            <a:pPr>
              <a:buFont typeface="Arial" panose="020B0604020202020204" pitchFamily="34" charset="0"/>
              <a:buChar char="•"/>
            </a:pPr>
            <a:r>
              <a:rPr lang="en-GB" sz="2000" dirty="0"/>
              <a:t>Integrate Corporate Social Responsibility (CSR) in Strategic Management</a:t>
            </a:r>
            <a:r>
              <a:rPr lang="en-GB" sz="1600" dirty="0"/>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Case Study 1: IKEA's Sustainability Strategy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buNone/>
            </a:pPr>
            <a:r>
              <a:rPr lang="en-GB" sz="2000" b="1" dirty="0"/>
              <a:t>Background:</a:t>
            </a:r>
            <a:r>
              <a:rPr lang="en-GB" sz="2000" dirty="0"/>
              <a:t> IKEA, the world’s largest furniture retailer, has integrated sustainability into its core business strategy. The company focuses on the Triple Bottom Line approach of People, Planet, and Profit, aiming to become fully circular and climate-positive by 2030.</a:t>
            </a:r>
          </a:p>
          <a:p>
            <a:pPr marL="0" indent="0">
              <a:buNone/>
            </a:pPr>
            <a:r>
              <a:rPr lang="en-GB" sz="2000" b="1" dirty="0"/>
              <a:t>Key Issues:</a:t>
            </a:r>
            <a:endParaRPr lang="en-GB" sz="2000" dirty="0"/>
          </a:p>
          <a:p>
            <a:pPr>
              <a:buFont typeface="Arial" panose="020B0604020202020204" pitchFamily="34" charset="0"/>
              <a:buChar char="•"/>
            </a:pPr>
            <a:r>
              <a:rPr lang="en-GB" sz="2000" dirty="0"/>
              <a:t>Environmental sustainability: Reducing environmental impact.</a:t>
            </a:r>
          </a:p>
          <a:p>
            <a:pPr>
              <a:buFont typeface="Arial" panose="020B0604020202020204" pitchFamily="34" charset="0"/>
              <a:buChar char="•"/>
            </a:pPr>
            <a:r>
              <a:rPr lang="en-GB" sz="2000" dirty="0"/>
              <a:t>Social responsibility: Ethical </a:t>
            </a:r>
            <a:r>
              <a:rPr lang="en-GB" sz="2000" dirty="0" err="1"/>
              <a:t>labor</a:t>
            </a:r>
            <a:r>
              <a:rPr lang="en-GB" sz="2000" dirty="0"/>
              <a:t> practices and community engagement.</a:t>
            </a:r>
          </a:p>
          <a:p>
            <a:pPr>
              <a:buFont typeface="Arial" panose="020B0604020202020204" pitchFamily="34" charset="0"/>
              <a:buChar char="•"/>
            </a:pPr>
            <a:r>
              <a:rPr lang="en-GB" sz="2000" dirty="0"/>
              <a:t>Profitability: Balancing eco-friendly practices with cost efficiency.</a:t>
            </a:r>
          </a:p>
          <a:p>
            <a:pPr marL="0" indent="0">
              <a:buNone/>
            </a:pPr>
            <a:r>
              <a:rPr lang="en-GB" sz="2000" b="1" dirty="0"/>
              <a:t>Questions for Discussion:</a:t>
            </a:r>
            <a:endParaRPr lang="en-GB" sz="2000" dirty="0"/>
          </a:p>
          <a:p>
            <a:pPr>
              <a:buFont typeface="+mj-lt"/>
              <a:buAutoNum type="arabicPeriod"/>
            </a:pPr>
            <a:r>
              <a:rPr lang="en-GB" sz="2000" dirty="0"/>
              <a:t>How does IKEA’s strategy align with the Triple Bottom Line (People, Planet, Profit)?</a:t>
            </a:r>
          </a:p>
          <a:p>
            <a:pPr>
              <a:buFont typeface="+mj-lt"/>
              <a:buAutoNum type="arabicPeriod"/>
            </a:pPr>
            <a:r>
              <a:rPr lang="en-GB" sz="2000" dirty="0"/>
              <a:t>What are the challenges IKEA might face in achieving these sustainability goals?</a:t>
            </a:r>
          </a:p>
          <a:p>
            <a:pPr>
              <a:buFont typeface="+mj-lt"/>
              <a:buAutoNum type="arabicPeriod"/>
            </a:pPr>
            <a:r>
              <a:rPr lang="en-GB" sz="2000" dirty="0"/>
              <a:t>What strategies could IKEA implement to maintain profitability while advancing sustainability?</a:t>
            </a:r>
          </a:p>
        </p:txBody>
      </p:sp>
    </p:spTree>
    <p:extLst>
      <p:ext uri="{BB962C8B-B14F-4D97-AF65-F5344CB8AC3E}">
        <p14:creationId xmlns:p14="http://schemas.microsoft.com/office/powerpoint/2010/main" val="1024893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Case Study 2: Patagonia's CSR Approach</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marL="0" indent="0">
              <a:buNone/>
            </a:pPr>
            <a:r>
              <a:rPr lang="en-GB" sz="2000" b="1" dirty="0"/>
              <a:t>Background:</a:t>
            </a:r>
            <a:r>
              <a:rPr lang="en-GB" sz="2000" dirty="0"/>
              <a:t> Patagonia has embedded environmental sustainability into its core strategy, focusing on eco-friendly product lines, supply chain transparency, and activism against environmental degradation. This has built a strong brand reputation and customer loyalty.</a:t>
            </a:r>
          </a:p>
          <a:p>
            <a:pPr marL="0" indent="0">
              <a:buNone/>
            </a:pPr>
            <a:r>
              <a:rPr lang="en-GB" sz="2000" b="1" dirty="0"/>
              <a:t>Key Issues:</a:t>
            </a:r>
            <a:endParaRPr lang="en-GB" sz="2000" dirty="0"/>
          </a:p>
          <a:p>
            <a:r>
              <a:rPr lang="en-GB" sz="2000" dirty="0"/>
              <a:t>CSR as a strategic differentiator: Using environmental responsibility to stand out.</a:t>
            </a:r>
          </a:p>
          <a:p>
            <a:r>
              <a:rPr lang="en-GB" sz="2000" dirty="0"/>
              <a:t>Brand loyalty: Patagonia’s commitment to social causes strengthens customer relationships.</a:t>
            </a:r>
          </a:p>
          <a:p>
            <a:r>
              <a:rPr lang="en-GB" sz="2000" dirty="0"/>
              <a:t>Sustainability and profitability: Achieving growth while adhering to sustainable values.</a:t>
            </a:r>
          </a:p>
          <a:p>
            <a:pPr marL="0" indent="0">
              <a:buNone/>
            </a:pPr>
            <a:r>
              <a:rPr lang="en-GB" sz="2000" b="1" dirty="0"/>
              <a:t>Questions for Discussion:</a:t>
            </a:r>
            <a:endParaRPr lang="en-GB" sz="2000" dirty="0"/>
          </a:p>
          <a:p>
            <a:r>
              <a:rPr lang="en-GB" sz="2000" dirty="0"/>
              <a:t>How does Patagonia’s CSR strategy contribute to its long-term profitability?</a:t>
            </a:r>
          </a:p>
          <a:p>
            <a:r>
              <a:rPr lang="en-GB" sz="2000" dirty="0"/>
              <a:t>What challenges does Patagonia face in maintaining its CSR-driven strategy in a competitive market?</a:t>
            </a:r>
          </a:p>
          <a:p>
            <a:r>
              <a:rPr lang="en-GB" sz="2000" dirty="0"/>
              <a:t>How can companies integrate CSR to drive both ethical responsibility and business success?</a:t>
            </a:r>
          </a:p>
          <a:p>
            <a:pPr marL="0" indent="0" algn="just">
              <a:buNone/>
            </a:pPr>
            <a:endParaRPr lang="en-GB" sz="2000" dirty="0"/>
          </a:p>
        </p:txBody>
      </p:sp>
    </p:spTree>
    <p:extLst>
      <p:ext uri="{BB962C8B-B14F-4D97-AF65-F5344CB8AC3E}">
        <p14:creationId xmlns:p14="http://schemas.microsoft.com/office/powerpoint/2010/main" val="14460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Case Study 3: Coca-Cola’s Sustainability Reporting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Coca-Cola regularly publishes sustainability reports, focusing on environmental sustainability, community welfare, and long-term business growth. It aims to reduce its water footprint, improve recycling efforts, and create shared value for society.</a:t>
            </a:r>
          </a:p>
          <a:p>
            <a:pPr marL="0" indent="0">
              <a:buNone/>
            </a:pPr>
            <a:r>
              <a:rPr lang="en-GB" sz="2000" b="1" dirty="0"/>
              <a:t>Key Issues:</a:t>
            </a:r>
            <a:endParaRPr lang="en-GB" sz="2000" dirty="0"/>
          </a:p>
          <a:p>
            <a:r>
              <a:rPr lang="en-GB" sz="2000" dirty="0"/>
              <a:t>Transparency in sustainability: Importance of regular reporting.</a:t>
            </a:r>
          </a:p>
          <a:p>
            <a:r>
              <a:rPr lang="en-GB" sz="2000" dirty="0"/>
              <a:t>Balancing business operations with sustainability goals: Managing resources responsibly.</a:t>
            </a:r>
          </a:p>
          <a:p>
            <a:r>
              <a:rPr lang="en-GB" sz="2000" dirty="0"/>
              <a:t>Risk management: Addressing environmental regulations and stakeholder expectations.</a:t>
            </a:r>
          </a:p>
          <a:p>
            <a:pPr marL="0" indent="0">
              <a:buNone/>
            </a:pPr>
            <a:endParaRPr lang="en-GB" sz="2000" b="1" dirty="0"/>
          </a:p>
          <a:p>
            <a:pPr marL="0" indent="0">
              <a:buNone/>
            </a:pPr>
            <a:r>
              <a:rPr lang="en-GB" sz="2000" b="1" dirty="0"/>
              <a:t>Questions for Discussion:</a:t>
            </a:r>
            <a:endParaRPr lang="en-GB" sz="2000" dirty="0"/>
          </a:p>
          <a:p>
            <a:r>
              <a:rPr lang="en-GB" sz="2000" dirty="0"/>
              <a:t>Why is sustainability reporting critical for Coca-Cola’s brand and operations?</a:t>
            </a:r>
          </a:p>
          <a:p>
            <a:r>
              <a:rPr lang="en-GB" sz="2000" dirty="0"/>
              <a:t>How does Coca-Cola balance sustainability goals with its need for profitability?</a:t>
            </a:r>
          </a:p>
          <a:p>
            <a:r>
              <a:rPr lang="en-GB" sz="2000" dirty="0"/>
              <a:t>What further steps can Coca-Cola take to enhance its sustainability practices?</a:t>
            </a:r>
          </a:p>
          <a:p>
            <a:endParaRPr lang="en-GB" sz="2000" dirty="0"/>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6" end="6"/>
                                            </p:txEl>
                                          </p:spTgt>
                                        </p:tgtEl>
                                        <p:attrNameLst>
                                          <p:attrName>style.visibility</p:attrName>
                                        </p:attrNameLst>
                                      </p:cBhvr>
                                      <p:to>
                                        <p:strVal val="visible"/>
                                      </p:to>
                                    </p:set>
                                    <p:animEffect transition="in" filter="fade">
                                      <p:cBhvr>
                                        <p:cTn id="42" dur="1000"/>
                                        <p:tgtEl>
                                          <p:spTgt spid="7172">
                                            <p:txEl>
                                              <p:pRg st="6" end="6"/>
                                            </p:txEl>
                                          </p:spTgt>
                                        </p:tgtEl>
                                      </p:cBhvr>
                                    </p:animEffect>
                                    <p:anim calcmode="lin" valueType="num">
                                      <p:cBhvr>
                                        <p:cTn id="43"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7" end="7"/>
                                            </p:txEl>
                                          </p:spTgt>
                                        </p:tgtEl>
                                        <p:attrNameLst>
                                          <p:attrName>style.visibility</p:attrName>
                                        </p:attrNameLst>
                                      </p:cBhvr>
                                      <p:to>
                                        <p:strVal val="visible"/>
                                      </p:to>
                                    </p:set>
                                    <p:animEffect transition="in" filter="fade">
                                      <p:cBhvr>
                                        <p:cTn id="49" dur="1000"/>
                                        <p:tgtEl>
                                          <p:spTgt spid="7172">
                                            <p:txEl>
                                              <p:pRg st="7" end="7"/>
                                            </p:txEl>
                                          </p:spTgt>
                                        </p:tgtEl>
                                      </p:cBhvr>
                                    </p:animEffect>
                                    <p:anim calcmode="lin" valueType="num">
                                      <p:cBhvr>
                                        <p:cTn id="50"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8" end="8"/>
                                            </p:txEl>
                                          </p:spTgt>
                                        </p:tgtEl>
                                        <p:attrNameLst>
                                          <p:attrName>style.visibility</p:attrName>
                                        </p:attrNameLst>
                                      </p:cBhvr>
                                      <p:to>
                                        <p:strVal val="visible"/>
                                      </p:to>
                                    </p:set>
                                    <p:animEffect transition="in" filter="fade">
                                      <p:cBhvr>
                                        <p:cTn id="56" dur="1000"/>
                                        <p:tgtEl>
                                          <p:spTgt spid="7172">
                                            <p:txEl>
                                              <p:pRg st="8" end="8"/>
                                            </p:txEl>
                                          </p:spTgt>
                                        </p:tgtEl>
                                      </p:cBhvr>
                                    </p:animEffect>
                                    <p:anim calcmode="lin" valueType="num">
                                      <p:cBhvr>
                                        <p:cTn id="57"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9" end="9"/>
                                            </p:txEl>
                                          </p:spTgt>
                                        </p:tgtEl>
                                        <p:attrNameLst>
                                          <p:attrName>style.visibility</p:attrName>
                                        </p:attrNameLst>
                                      </p:cBhvr>
                                      <p:to>
                                        <p:strVal val="visible"/>
                                      </p:to>
                                    </p:set>
                                    <p:animEffect transition="in" filter="fade">
                                      <p:cBhvr>
                                        <p:cTn id="63" dur="1000"/>
                                        <p:tgtEl>
                                          <p:spTgt spid="7172">
                                            <p:txEl>
                                              <p:pRg st="9" end="9"/>
                                            </p:txEl>
                                          </p:spTgt>
                                        </p:tgtEl>
                                      </p:cBhvr>
                                    </p:animEffect>
                                    <p:anim calcmode="lin" valueType="num">
                                      <p:cBhvr>
                                        <p:cTn id="64"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60648"/>
            <a:ext cx="11089232" cy="882352"/>
          </a:xfrm>
        </p:spPr>
        <p:txBody>
          <a:bodyPr/>
          <a:lstStyle/>
          <a:p>
            <a:pPr eaLnBrk="1" hangingPunct="1"/>
            <a:r>
              <a:rPr lang="en-GB" altLang="en-US" sz="3200" b="1" dirty="0">
                <a:solidFill>
                  <a:schemeClr val="tx2">
                    <a:lumMod val="75000"/>
                  </a:schemeClr>
                </a:solidFill>
              </a:rPr>
              <a:t> Case Study 4: Unilever’s Sustainable Living Plan</a:t>
            </a:r>
            <a:br>
              <a:rPr lang="en-GB" altLang="en-US" sz="3200" b="1" dirty="0">
                <a:solidFill>
                  <a:schemeClr val="tx2">
                    <a:lumMod val="75000"/>
                  </a:schemeClr>
                </a:solidFill>
              </a:rPr>
            </a:br>
            <a:endParaRPr lang="en-GB" altLang="en-US" sz="3200" b="1" dirty="0">
              <a:solidFill>
                <a:schemeClr val="tx2">
                  <a:lumMod val="75000"/>
                </a:schemeClr>
              </a:solidFill>
            </a:endParaRP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Unilever’s Sustainable Living Plan aligns its business strategy with social and environmental sustainability goals. The plan focuses on reducing the company’s environmental footprint, improving health and well-being, and enhancing livelihoods.</a:t>
            </a:r>
          </a:p>
          <a:p>
            <a:pPr marL="0" indent="0">
              <a:buNone/>
            </a:pPr>
            <a:r>
              <a:rPr lang="en-GB" sz="2000" b="1" dirty="0"/>
              <a:t>Key Issues:</a:t>
            </a:r>
            <a:endParaRPr lang="en-GB" sz="2000" dirty="0"/>
          </a:p>
          <a:p>
            <a:r>
              <a:rPr lang="en-GB" sz="2000" dirty="0"/>
              <a:t>Integration of CSR and business strategy: Aligning sustainability with business growth.</a:t>
            </a:r>
          </a:p>
          <a:p>
            <a:r>
              <a:rPr lang="en-GB" sz="2000" dirty="0"/>
              <a:t>Environmental footprint: Reducing waste and emissions.</a:t>
            </a:r>
          </a:p>
          <a:p>
            <a:r>
              <a:rPr lang="en-GB" sz="2000" dirty="0"/>
              <a:t>Social equity: Promoting fair </a:t>
            </a:r>
            <a:r>
              <a:rPr lang="en-GB" sz="2000" dirty="0" err="1"/>
              <a:t>labor</a:t>
            </a:r>
            <a:r>
              <a:rPr lang="en-GB" sz="2000" dirty="0"/>
              <a:t> practices and community welfare.</a:t>
            </a:r>
          </a:p>
          <a:p>
            <a:pPr marL="0" indent="0">
              <a:buNone/>
            </a:pPr>
            <a:r>
              <a:rPr lang="en-GB" sz="2000" b="1" dirty="0"/>
              <a:t>Questions for Discussion:</a:t>
            </a:r>
            <a:endParaRPr lang="en-GB" sz="2000" dirty="0"/>
          </a:p>
          <a:p>
            <a:r>
              <a:rPr lang="en-GB" sz="2000" dirty="0"/>
              <a:t>How does Unilever’s strategy align with the Triple Bottom Line approach?</a:t>
            </a:r>
          </a:p>
          <a:p>
            <a:r>
              <a:rPr lang="en-GB" sz="2000" dirty="0"/>
              <a:t>What are the main challenges Unilever faces in balancing growth with sustainability?</a:t>
            </a:r>
          </a:p>
          <a:p>
            <a:r>
              <a:rPr lang="en-GB" sz="2000" dirty="0"/>
              <a:t>What strategies can Unilever adopt to further improve its sustainability outcomes?</a:t>
            </a:r>
          </a:p>
          <a:p>
            <a:pPr marL="514350" indent="-514350" algn="just">
              <a:buClr>
                <a:schemeClr val="tx1"/>
              </a:buClr>
              <a:buAutoNum type="arabicPeriod"/>
            </a:pPr>
            <a:endParaRPr lang="en-GB" altLang="en-US" sz="20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Activity Instructions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685991"/>
          </a:xfrm>
        </p:spPr>
        <p:txBody>
          <a:bodyPr/>
          <a:lstStyle/>
          <a:p>
            <a:r>
              <a:rPr lang="en-GB" sz="2000" b="1" dirty="0"/>
              <a:t>Group Division:</a:t>
            </a:r>
            <a:r>
              <a:rPr lang="en-GB" sz="2000" dirty="0"/>
              <a:t> Split into groups of 3-5 students, with each group assigned one of the scenarios.</a:t>
            </a:r>
          </a:p>
          <a:p>
            <a:r>
              <a:rPr lang="en-GB" sz="2000" b="1" dirty="0"/>
              <a:t>Case Analysis:</a:t>
            </a:r>
            <a:r>
              <a:rPr lang="en-GB" sz="2000" dirty="0"/>
              <a:t> Each group will:</a:t>
            </a:r>
          </a:p>
          <a:p>
            <a:pPr lvl="1"/>
            <a:r>
              <a:rPr lang="en-GB" sz="2000" dirty="0"/>
              <a:t>Identify and summarise the key ethical issues in their assigned scenario.</a:t>
            </a:r>
          </a:p>
          <a:p>
            <a:pPr lvl="1"/>
            <a:r>
              <a:rPr lang="en-GB" sz="2000" dirty="0"/>
              <a:t>Discuss the potential consequences of the company’s actions.</a:t>
            </a:r>
          </a:p>
          <a:p>
            <a:pPr lvl="1"/>
            <a:r>
              <a:rPr lang="en-GB" sz="2000" dirty="0"/>
              <a:t>Suggest ethical strategies and recommendations to address the issues.</a:t>
            </a:r>
          </a:p>
          <a:p>
            <a:r>
              <a:rPr lang="en-GB" sz="2000" b="1" dirty="0"/>
              <a:t>Presentation:</a:t>
            </a:r>
            <a:r>
              <a:rPr lang="en-GB" sz="2000" dirty="0"/>
              <a:t> Each group will present their findings, including:</a:t>
            </a:r>
          </a:p>
          <a:p>
            <a:pPr lvl="1"/>
            <a:r>
              <a:rPr lang="en-GB" sz="2000" dirty="0"/>
              <a:t>Key issues identified.</a:t>
            </a:r>
          </a:p>
          <a:p>
            <a:pPr lvl="1"/>
            <a:r>
              <a:rPr lang="en-GB" sz="2000" dirty="0"/>
              <a:t>Proposed strategies to resolve or prevent similar issues in the future.</a:t>
            </a:r>
          </a:p>
          <a:p>
            <a:pPr lvl="1"/>
            <a:r>
              <a:rPr lang="en-GB" sz="2000" dirty="0"/>
              <a:t>Answers to the discussion questions.</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660</Words>
  <Application>Microsoft Office PowerPoint</Application>
  <PresentationFormat>Widescreen</PresentationFormat>
  <Paragraphs>67</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Aharoni</vt:lpstr>
      <vt:lpstr>Arial</vt:lpstr>
      <vt:lpstr>Myriad Pro</vt:lpstr>
      <vt:lpstr>Verdana</vt:lpstr>
      <vt:lpstr>20140311PresentationUWTSDTemplate</vt:lpstr>
      <vt:lpstr>LCBB6015 </vt:lpstr>
      <vt:lpstr>Learning Objectives</vt:lpstr>
      <vt:lpstr>Case Study 1: IKEA's Sustainability Strategy</vt:lpstr>
      <vt:lpstr>Case Study 2: Patagonia's CSR Approach</vt:lpstr>
      <vt:lpstr>Case Study 3: Coca-Cola’s Sustainability Reporting</vt:lpstr>
      <vt:lpstr> Case Study 4: Unilever’s Sustainable Living Plan </vt:lpstr>
      <vt:lpstr>Activity Instructions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492</cp:revision>
  <cp:lastPrinted>2018-07-09T15:27:01Z</cp:lastPrinted>
  <dcterms:created xsi:type="dcterms:W3CDTF">2002-10-07T19:43:58Z</dcterms:created>
  <dcterms:modified xsi:type="dcterms:W3CDTF">2026-02-02T11:41:19Z</dcterms:modified>
</cp:coreProperties>
</file>