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9"/>
  </p:notesMasterIdLst>
  <p:sldIdLst>
    <p:sldId id="256" r:id="rId2"/>
    <p:sldId id="257" r:id="rId3"/>
    <p:sldId id="601" r:id="rId4"/>
    <p:sldId id="599" r:id="rId5"/>
    <p:sldId id="365" r:id="rId6"/>
    <p:sldId id="600" r:id="rId7"/>
    <p:sldId id="258" r:id="rId8"/>
    <p:sldId id="367" r:id="rId9"/>
    <p:sldId id="370" r:id="rId10"/>
    <p:sldId id="371" r:id="rId11"/>
    <p:sldId id="602" r:id="rId12"/>
    <p:sldId id="373" r:id="rId13"/>
    <p:sldId id="603" r:id="rId14"/>
    <p:sldId id="382" r:id="rId15"/>
    <p:sldId id="374" r:id="rId16"/>
    <p:sldId id="375" r:id="rId17"/>
    <p:sldId id="376" r:id="rId18"/>
    <p:sldId id="377" r:id="rId19"/>
    <p:sldId id="378" r:id="rId20"/>
    <p:sldId id="379" r:id="rId21"/>
    <p:sldId id="380" r:id="rId22"/>
    <p:sldId id="381" r:id="rId23"/>
    <p:sldId id="383" r:id="rId24"/>
    <p:sldId id="384" r:id="rId25"/>
    <p:sldId id="590" r:id="rId26"/>
    <p:sldId id="591" r:id="rId27"/>
    <p:sldId id="385" r:id="rId28"/>
    <p:sldId id="386" r:id="rId29"/>
    <p:sldId id="605" r:id="rId30"/>
    <p:sldId id="604" r:id="rId31"/>
    <p:sldId id="606" r:id="rId32"/>
    <p:sldId id="607" r:id="rId33"/>
    <p:sldId id="394" r:id="rId34"/>
    <p:sldId id="391" r:id="rId35"/>
    <p:sldId id="392" r:id="rId36"/>
    <p:sldId id="393" r:id="rId37"/>
    <p:sldId id="592" r:id="rId38"/>
    <p:sldId id="593" r:id="rId39"/>
    <p:sldId id="594" r:id="rId40"/>
    <p:sldId id="396" r:id="rId41"/>
    <p:sldId id="398" r:id="rId42"/>
    <p:sldId id="399" r:id="rId43"/>
    <p:sldId id="400" r:id="rId44"/>
    <p:sldId id="401" r:id="rId45"/>
    <p:sldId id="402" r:id="rId46"/>
    <p:sldId id="595" r:id="rId47"/>
    <p:sldId id="596" r:id="rId48"/>
    <p:sldId id="259" r:id="rId49"/>
    <p:sldId id="262" r:id="rId50"/>
    <p:sldId id="261" r:id="rId51"/>
    <p:sldId id="263" r:id="rId52"/>
    <p:sldId id="264" r:id="rId53"/>
    <p:sldId id="265" r:id="rId54"/>
    <p:sldId id="267" r:id="rId55"/>
    <p:sldId id="268" r:id="rId56"/>
    <p:sldId id="270" r:id="rId57"/>
    <p:sldId id="269"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qTSsP2aCqd0DwyZUwvsNJw==" hashData="4TKjAdhf1NhiuaaP61bubs0+pPGIqsLWF7rOr28WM+ZVceiDqhVQddhOz13C+F/nK502g8pvSiezNyb0Fc9sC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125"/>
    <p:restoredTop sz="73810"/>
  </p:normalViewPr>
  <p:slideViewPr>
    <p:cSldViewPr snapToGrid="0" snapToObjects="1">
      <p:cViewPr varScale="1">
        <p:scale>
          <a:sx n="92" d="100"/>
          <a:sy n="92" d="100"/>
        </p:scale>
        <p:origin x="157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FC1018-3284-406B-861D-BA44D7A91C18}"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AA08DE60-593D-44CA-B67F-EAAB21FC92B2}">
      <dgm:prSet/>
      <dgm:spPr/>
      <dgm:t>
        <a:bodyPr/>
        <a:lstStyle/>
        <a:p>
          <a:r>
            <a:rPr lang="en-US"/>
            <a:t>Defences – What does the word mean?</a:t>
          </a:r>
        </a:p>
      </dgm:t>
    </dgm:pt>
    <dgm:pt modelId="{19055C08-2A56-48FA-9424-7A7825C1BD9F}" type="parTrans" cxnId="{DE7A4428-CD48-487A-9860-5FD373EE67D6}">
      <dgm:prSet/>
      <dgm:spPr/>
      <dgm:t>
        <a:bodyPr/>
        <a:lstStyle/>
        <a:p>
          <a:endParaRPr lang="en-US"/>
        </a:p>
      </dgm:t>
    </dgm:pt>
    <dgm:pt modelId="{A9806809-D5D9-47AC-8439-5D2A85AB9252}" type="sibTrans" cxnId="{DE7A4428-CD48-487A-9860-5FD373EE67D6}">
      <dgm:prSet/>
      <dgm:spPr/>
      <dgm:t>
        <a:bodyPr/>
        <a:lstStyle/>
        <a:p>
          <a:endParaRPr lang="en-US"/>
        </a:p>
      </dgm:t>
    </dgm:pt>
    <dgm:pt modelId="{B2534F8A-E5BA-4ED9-AF0A-474399A04DD3}">
      <dgm:prSet/>
      <dgm:spPr/>
      <dgm:t>
        <a:bodyPr/>
        <a:lstStyle/>
        <a:p>
          <a:r>
            <a:rPr lang="en-US" dirty="0"/>
            <a:t>1. Statutory </a:t>
          </a:r>
          <a:r>
            <a:rPr lang="en-US" dirty="0" err="1"/>
            <a:t>defences</a:t>
          </a:r>
          <a:r>
            <a:rPr lang="en-US" dirty="0"/>
            <a:t> </a:t>
          </a:r>
        </a:p>
      </dgm:t>
    </dgm:pt>
    <dgm:pt modelId="{942504CA-9611-477B-9F8D-1636724144FC}" type="parTrans" cxnId="{27BD6E89-9B2F-4A22-B58C-410E2F1713F5}">
      <dgm:prSet/>
      <dgm:spPr/>
      <dgm:t>
        <a:bodyPr/>
        <a:lstStyle/>
        <a:p>
          <a:endParaRPr lang="en-US"/>
        </a:p>
      </dgm:t>
    </dgm:pt>
    <dgm:pt modelId="{41C46426-8DB4-468F-8615-C32F3C8B6D12}" type="sibTrans" cxnId="{27BD6E89-9B2F-4A22-B58C-410E2F1713F5}">
      <dgm:prSet/>
      <dgm:spPr/>
      <dgm:t>
        <a:bodyPr/>
        <a:lstStyle/>
        <a:p>
          <a:endParaRPr lang="en-US"/>
        </a:p>
      </dgm:t>
    </dgm:pt>
    <dgm:pt modelId="{21FE2472-2997-42BB-82E5-BF5706C98F0D}">
      <dgm:prSet/>
      <dgm:spPr/>
      <dgm:t>
        <a:bodyPr/>
        <a:lstStyle/>
        <a:p>
          <a:r>
            <a:rPr lang="en-US" dirty="0"/>
            <a:t>2. General </a:t>
          </a:r>
          <a:r>
            <a:rPr lang="en-US" dirty="0" err="1"/>
            <a:t>defences</a:t>
          </a:r>
          <a:r>
            <a:rPr lang="en-US" dirty="0"/>
            <a:t> </a:t>
          </a:r>
        </a:p>
      </dgm:t>
    </dgm:pt>
    <dgm:pt modelId="{D95D72EA-AA4A-43F7-8B6C-708FB87E13BE}" type="parTrans" cxnId="{58F20C8E-076B-4C95-9D9A-789ED3E764DC}">
      <dgm:prSet/>
      <dgm:spPr/>
      <dgm:t>
        <a:bodyPr/>
        <a:lstStyle/>
        <a:p>
          <a:endParaRPr lang="en-US"/>
        </a:p>
      </dgm:t>
    </dgm:pt>
    <dgm:pt modelId="{35282351-21F4-4C63-8A2C-75ABA8E87D29}" type="sibTrans" cxnId="{58F20C8E-076B-4C95-9D9A-789ED3E764DC}">
      <dgm:prSet/>
      <dgm:spPr/>
      <dgm:t>
        <a:bodyPr/>
        <a:lstStyle/>
        <a:p>
          <a:endParaRPr lang="en-US"/>
        </a:p>
      </dgm:t>
    </dgm:pt>
    <dgm:pt modelId="{91F3D391-8F73-7D49-92B5-328484C98CDA}" type="pres">
      <dgm:prSet presAssocID="{6AFC1018-3284-406B-861D-BA44D7A91C18}" presName="Name0" presStyleCnt="0">
        <dgm:presLayoutVars>
          <dgm:dir/>
          <dgm:animLvl val="lvl"/>
          <dgm:resizeHandles val="exact"/>
        </dgm:presLayoutVars>
      </dgm:prSet>
      <dgm:spPr/>
    </dgm:pt>
    <dgm:pt modelId="{7624A229-CF7B-8A40-809F-185815D93F6C}" type="pres">
      <dgm:prSet presAssocID="{21FE2472-2997-42BB-82E5-BF5706C98F0D}" presName="boxAndChildren" presStyleCnt="0"/>
      <dgm:spPr/>
    </dgm:pt>
    <dgm:pt modelId="{6337C498-F6F7-C743-B519-7ED0410705E1}" type="pres">
      <dgm:prSet presAssocID="{21FE2472-2997-42BB-82E5-BF5706C98F0D}" presName="parentTextBox" presStyleLbl="node1" presStyleIdx="0" presStyleCnt="3"/>
      <dgm:spPr/>
    </dgm:pt>
    <dgm:pt modelId="{CEF1C249-6C06-8E4B-BCEF-69E30D80D5E9}" type="pres">
      <dgm:prSet presAssocID="{41C46426-8DB4-468F-8615-C32F3C8B6D12}" presName="sp" presStyleCnt="0"/>
      <dgm:spPr/>
    </dgm:pt>
    <dgm:pt modelId="{9D246DA9-7CD8-714C-9F88-EE550B2E295B}" type="pres">
      <dgm:prSet presAssocID="{B2534F8A-E5BA-4ED9-AF0A-474399A04DD3}" presName="arrowAndChildren" presStyleCnt="0"/>
      <dgm:spPr/>
    </dgm:pt>
    <dgm:pt modelId="{8B22F93E-8A5E-284E-A3B7-03915D4F4A45}" type="pres">
      <dgm:prSet presAssocID="{B2534F8A-E5BA-4ED9-AF0A-474399A04DD3}" presName="parentTextArrow" presStyleLbl="node1" presStyleIdx="1" presStyleCnt="3"/>
      <dgm:spPr/>
    </dgm:pt>
    <dgm:pt modelId="{ABFFEEC7-B52D-FA42-BF72-04EFEA2E79A7}" type="pres">
      <dgm:prSet presAssocID="{A9806809-D5D9-47AC-8439-5D2A85AB9252}" presName="sp" presStyleCnt="0"/>
      <dgm:spPr/>
    </dgm:pt>
    <dgm:pt modelId="{E504CB74-1528-C04F-B22E-6C172C9E854D}" type="pres">
      <dgm:prSet presAssocID="{AA08DE60-593D-44CA-B67F-EAAB21FC92B2}" presName="arrowAndChildren" presStyleCnt="0"/>
      <dgm:spPr/>
    </dgm:pt>
    <dgm:pt modelId="{B97CBB58-9633-BD41-8895-C546C225A18F}" type="pres">
      <dgm:prSet presAssocID="{AA08DE60-593D-44CA-B67F-EAAB21FC92B2}" presName="parentTextArrow" presStyleLbl="node1" presStyleIdx="2" presStyleCnt="3"/>
      <dgm:spPr/>
    </dgm:pt>
  </dgm:ptLst>
  <dgm:cxnLst>
    <dgm:cxn modelId="{DE7A4428-CD48-487A-9860-5FD373EE67D6}" srcId="{6AFC1018-3284-406B-861D-BA44D7A91C18}" destId="{AA08DE60-593D-44CA-B67F-EAAB21FC92B2}" srcOrd="0" destOrd="0" parTransId="{19055C08-2A56-48FA-9424-7A7825C1BD9F}" sibTransId="{A9806809-D5D9-47AC-8439-5D2A85AB9252}"/>
    <dgm:cxn modelId="{71DEAF7F-8869-E24D-BBB5-6B610ADF8787}" type="presOf" srcId="{B2534F8A-E5BA-4ED9-AF0A-474399A04DD3}" destId="{8B22F93E-8A5E-284E-A3B7-03915D4F4A45}" srcOrd="0" destOrd="0" presId="urn:microsoft.com/office/officeart/2005/8/layout/process4"/>
    <dgm:cxn modelId="{27BD6E89-9B2F-4A22-B58C-410E2F1713F5}" srcId="{6AFC1018-3284-406B-861D-BA44D7A91C18}" destId="{B2534F8A-E5BA-4ED9-AF0A-474399A04DD3}" srcOrd="1" destOrd="0" parTransId="{942504CA-9611-477B-9F8D-1636724144FC}" sibTransId="{41C46426-8DB4-468F-8615-C32F3C8B6D12}"/>
    <dgm:cxn modelId="{58F20C8E-076B-4C95-9D9A-789ED3E764DC}" srcId="{6AFC1018-3284-406B-861D-BA44D7A91C18}" destId="{21FE2472-2997-42BB-82E5-BF5706C98F0D}" srcOrd="2" destOrd="0" parTransId="{D95D72EA-AA4A-43F7-8B6C-708FB87E13BE}" sibTransId="{35282351-21F4-4C63-8A2C-75ABA8E87D29}"/>
    <dgm:cxn modelId="{A919D296-6B77-7D4F-BE97-E45F3A973848}" type="presOf" srcId="{AA08DE60-593D-44CA-B67F-EAAB21FC92B2}" destId="{B97CBB58-9633-BD41-8895-C546C225A18F}" srcOrd="0" destOrd="0" presId="urn:microsoft.com/office/officeart/2005/8/layout/process4"/>
    <dgm:cxn modelId="{0319CEB6-4EE5-A94F-B036-ED557097B751}" type="presOf" srcId="{21FE2472-2997-42BB-82E5-BF5706C98F0D}" destId="{6337C498-F6F7-C743-B519-7ED0410705E1}" srcOrd="0" destOrd="0" presId="urn:microsoft.com/office/officeart/2005/8/layout/process4"/>
    <dgm:cxn modelId="{CF68E4D0-5626-6240-8744-88CCA42FE4D9}" type="presOf" srcId="{6AFC1018-3284-406B-861D-BA44D7A91C18}" destId="{91F3D391-8F73-7D49-92B5-328484C98CDA}" srcOrd="0" destOrd="0" presId="urn:microsoft.com/office/officeart/2005/8/layout/process4"/>
    <dgm:cxn modelId="{5B431AA8-31D0-594F-801F-84E32EBF0BDF}" type="presParOf" srcId="{91F3D391-8F73-7D49-92B5-328484C98CDA}" destId="{7624A229-CF7B-8A40-809F-185815D93F6C}" srcOrd="0" destOrd="0" presId="urn:microsoft.com/office/officeart/2005/8/layout/process4"/>
    <dgm:cxn modelId="{76325A64-278E-A540-99B3-C5166563099E}" type="presParOf" srcId="{7624A229-CF7B-8A40-809F-185815D93F6C}" destId="{6337C498-F6F7-C743-B519-7ED0410705E1}" srcOrd="0" destOrd="0" presId="urn:microsoft.com/office/officeart/2005/8/layout/process4"/>
    <dgm:cxn modelId="{2282F445-D8CE-6643-8AD4-98502488A3B9}" type="presParOf" srcId="{91F3D391-8F73-7D49-92B5-328484C98CDA}" destId="{CEF1C249-6C06-8E4B-BCEF-69E30D80D5E9}" srcOrd="1" destOrd="0" presId="urn:microsoft.com/office/officeart/2005/8/layout/process4"/>
    <dgm:cxn modelId="{5529F367-DA11-7440-94CA-4AD9DE532059}" type="presParOf" srcId="{91F3D391-8F73-7D49-92B5-328484C98CDA}" destId="{9D246DA9-7CD8-714C-9F88-EE550B2E295B}" srcOrd="2" destOrd="0" presId="urn:microsoft.com/office/officeart/2005/8/layout/process4"/>
    <dgm:cxn modelId="{18272F25-09DF-654A-B901-26CC33CD2B76}" type="presParOf" srcId="{9D246DA9-7CD8-714C-9F88-EE550B2E295B}" destId="{8B22F93E-8A5E-284E-A3B7-03915D4F4A45}" srcOrd="0" destOrd="0" presId="urn:microsoft.com/office/officeart/2005/8/layout/process4"/>
    <dgm:cxn modelId="{517F947D-8E29-F149-8A01-E018E8EC2EEC}" type="presParOf" srcId="{91F3D391-8F73-7D49-92B5-328484C98CDA}" destId="{ABFFEEC7-B52D-FA42-BF72-04EFEA2E79A7}" srcOrd="3" destOrd="0" presId="urn:microsoft.com/office/officeart/2005/8/layout/process4"/>
    <dgm:cxn modelId="{60F353AE-E008-D64C-A1CE-570FDE909985}" type="presParOf" srcId="{91F3D391-8F73-7D49-92B5-328484C98CDA}" destId="{E504CB74-1528-C04F-B22E-6C172C9E854D}" srcOrd="4" destOrd="0" presId="urn:microsoft.com/office/officeart/2005/8/layout/process4"/>
    <dgm:cxn modelId="{48A467E7-A430-6C4C-86B0-C504F260096E}" type="presParOf" srcId="{E504CB74-1528-C04F-B22E-6C172C9E854D}" destId="{B97CBB58-9633-BD41-8895-C546C225A18F}"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B872F8-74F2-44D7-8C60-D78A5D269D9A}" type="doc">
      <dgm:prSet loTypeId="urn:microsoft.com/office/officeart/2008/layout/LinedList" loCatId="list" qsTypeId="urn:microsoft.com/office/officeart/2005/8/quickstyle/simple1" qsCatId="simple" csTypeId="urn:microsoft.com/office/officeart/2005/8/colors/colorful4" csCatId="colorful" phldr="1"/>
      <dgm:spPr/>
      <dgm:t>
        <a:bodyPr/>
        <a:lstStyle/>
        <a:p>
          <a:endParaRPr lang="en-US"/>
        </a:p>
      </dgm:t>
    </dgm:pt>
    <dgm:pt modelId="{F4858C85-4EBE-453C-B0D5-191A7B4E87AF}">
      <dgm:prSet/>
      <dgm:spPr/>
      <dgm:t>
        <a:bodyPr/>
        <a:lstStyle/>
        <a:p>
          <a:r>
            <a:rPr lang="en-US" b="1" dirty="0">
              <a:solidFill>
                <a:srgbClr val="FF0000"/>
              </a:solidFill>
            </a:rPr>
            <a:t>Statutory Defence </a:t>
          </a:r>
        </a:p>
        <a:p>
          <a:r>
            <a:rPr lang="en-US" b="1" dirty="0"/>
            <a:t>–</a:t>
          </a:r>
          <a:r>
            <a:rPr lang="en-US" b="1" baseline="0" dirty="0"/>
            <a:t> </a:t>
          </a:r>
          <a:r>
            <a:rPr lang="en-GB" b="0" baseline="0" dirty="0"/>
            <a:t>A</a:t>
          </a:r>
          <a:r>
            <a:rPr lang="en-GB" dirty="0"/>
            <a:t> statutory defence can be raised in any instance in which a party cannot be shown to have acted purposely, knowingly, recklessly, or negligently as the law may require, with respect to each material element of the offense</a:t>
          </a:r>
          <a:endParaRPr lang="en-US" dirty="0"/>
        </a:p>
      </dgm:t>
    </dgm:pt>
    <dgm:pt modelId="{F9652C53-BA78-4649-AEB8-05358A84DE7B}" type="parTrans" cxnId="{9AC6A9D3-85B0-4ECF-A6B8-36AF8D30D1F3}">
      <dgm:prSet/>
      <dgm:spPr/>
      <dgm:t>
        <a:bodyPr/>
        <a:lstStyle/>
        <a:p>
          <a:endParaRPr lang="en-US"/>
        </a:p>
      </dgm:t>
    </dgm:pt>
    <dgm:pt modelId="{060BA59D-431C-4A66-9E51-92A532D73FD6}" type="sibTrans" cxnId="{9AC6A9D3-85B0-4ECF-A6B8-36AF8D30D1F3}">
      <dgm:prSet/>
      <dgm:spPr/>
      <dgm:t>
        <a:bodyPr/>
        <a:lstStyle/>
        <a:p>
          <a:endParaRPr lang="en-US"/>
        </a:p>
      </dgm:t>
    </dgm:pt>
    <dgm:pt modelId="{1E6DD9FE-9AAB-45EF-AA1E-7ADB561F1226}">
      <dgm:prSet/>
      <dgm:spPr/>
      <dgm:t>
        <a:bodyPr/>
        <a:lstStyle/>
        <a:p>
          <a:r>
            <a:rPr lang="en-US" b="1" dirty="0">
              <a:solidFill>
                <a:srgbClr val="FF0000"/>
              </a:solidFill>
            </a:rPr>
            <a:t>General Defence </a:t>
          </a:r>
        </a:p>
        <a:p>
          <a:r>
            <a:rPr lang="en-US" b="1" dirty="0"/>
            <a:t>– </a:t>
          </a:r>
          <a:r>
            <a:rPr lang="en-US" b="0" dirty="0"/>
            <a:t>Not a recognised defence in law, the</a:t>
          </a:r>
          <a:r>
            <a:rPr lang="en-US" b="0" baseline="0" dirty="0"/>
            <a:t> onus is on the defendant to prove in court</a:t>
          </a:r>
          <a:endParaRPr lang="en-US" dirty="0"/>
        </a:p>
      </dgm:t>
    </dgm:pt>
    <dgm:pt modelId="{CDFFCDBB-4151-4F7E-BE2A-F01343C276BA}" type="parTrans" cxnId="{5AC8A917-2C3D-451F-9096-5B8C79154D01}">
      <dgm:prSet/>
      <dgm:spPr/>
      <dgm:t>
        <a:bodyPr/>
        <a:lstStyle/>
        <a:p>
          <a:endParaRPr lang="en-US"/>
        </a:p>
      </dgm:t>
    </dgm:pt>
    <dgm:pt modelId="{F71653BC-3B9D-4C7A-9C8F-53CE764F1648}" type="sibTrans" cxnId="{5AC8A917-2C3D-451F-9096-5B8C79154D01}">
      <dgm:prSet/>
      <dgm:spPr/>
      <dgm:t>
        <a:bodyPr/>
        <a:lstStyle/>
        <a:p>
          <a:endParaRPr lang="en-US"/>
        </a:p>
      </dgm:t>
    </dgm:pt>
    <dgm:pt modelId="{D260C297-F04F-4849-8075-1EB7C8B6E210}" type="pres">
      <dgm:prSet presAssocID="{4EB872F8-74F2-44D7-8C60-D78A5D269D9A}" presName="vert0" presStyleCnt="0">
        <dgm:presLayoutVars>
          <dgm:dir/>
          <dgm:animOne val="branch"/>
          <dgm:animLvl val="lvl"/>
        </dgm:presLayoutVars>
      </dgm:prSet>
      <dgm:spPr/>
    </dgm:pt>
    <dgm:pt modelId="{F4FDD7FD-74FD-924D-96C6-8E06B27965EE}" type="pres">
      <dgm:prSet presAssocID="{F4858C85-4EBE-453C-B0D5-191A7B4E87AF}" presName="thickLine" presStyleLbl="alignNode1" presStyleIdx="0" presStyleCnt="2"/>
      <dgm:spPr/>
    </dgm:pt>
    <dgm:pt modelId="{6543A4B6-BA17-464E-B253-6B6C71555774}" type="pres">
      <dgm:prSet presAssocID="{F4858C85-4EBE-453C-B0D5-191A7B4E87AF}" presName="horz1" presStyleCnt="0"/>
      <dgm:spPr/>
    </dgm:pt>
    <dgm:pt modelId="{1029F5EA-6773-8843-BCD5-9E71ED3EFEEB}" type="pres">
      <dgm:prSet presAssocID="{F4858C85-4EBE-453C-B0D5-191A7B4E87AF}" presName="tx1" presStyleLbl="revTx" presStyleIdx="0" presStyleCnt="2"/>
      <dgm:spPr/>
    </dgm:pt>
    <dgm:pt modelId="{B81D6746-C0E5-2A46-8D88-AD732F5ADBFA}" type="pres">
      <dgm:prSet presAssocID="{F4858C85-4EBE-453C-B0D5-191A7B4E87AF}" presName="vert1" presStyleCnt="0"/>
      <dgm:spPr/>
    </dgm:pt>
    <dgm:pt modelId="{84EF187E-3DB7-A64F-BD9D-3B5F8FE42F6C}" type="pres">
      <dgm:prSet presAssocID="{1E6DD9FE-9AAB-45EF-AA1E-7ADB561F1226}" presName="thickLine" presStyleLbl="alignNode1" presStyleIdx="1" presStyleCnt="2"/>
      <dgm:spPr/>
    </dgm:pt>
    <dgm:pt modelId="{9BF52D86-728B-D442-B9FA-C0E0B4896F3A}" type="pres">
      <dgm:prSet presAssocID="{1E6DD9FE-9AAB-45EF-AA1E-7ADB561F1226}" presName="horz1" presStyleCnt="0"/>
      <dgm:spPr/>
    </dgm:pt>
    <dgm:pt modelId="{E3EB45B4-D806-454F-BB8C-6A0CFE56422B}" type="pres">
      <dgm:prSet presAssocID="{1E6DD9FE-9AAB-45EF-AA1E-7ADB561F1226}" presName="tx1" presStyleLbl="revTx" presStyleIdx="1" presStyleCnt="2"/>
      <dgm:spPr/>
    </dgm:pt>
    <dgm:pt modelId="{2E41A19E-D5D7-7C47-9086-6ED2279B3AC1}" type="pres">
      <dgm:prSet presAssocID="{1E6DD9FE-9AAB-45EF-AA1E-7ADB561F1226}" presName="vert1" presStyleCnt="0"/>
      <dgm:spPr/>
    </dgm:pt>
  </dgm:ptLst>
  <dgm:cxnLst>
    <dgm:cxn modelId="{ADF4AC02-0EE0-1045-AD17-7D7CA5D77FED}" type="presOf" srcId="{1E6DD9FE-9AAB-45EF-AA1E-7ADB561F1226}" destId="{E3EB45B4-D806-454F-BB8C-6A0CFE56422B}" srcOrd="0" destOrd="0" presId="urn:microsoft.com/office/officeart/2008/layout/LinedList"/>
    <dgm:cxn modelId="{5AC8A917-2C3D-451F-9096-5B8C79154D01}" srcId="{4EB872F8-74F2-44D7-8C60-D78A5D269D9A}" destId="{1E6DD9FE-9AAB-45EF-AA1E-7ADB561F1226}" srcOrd="1" destOrd="0" parTransId="{CDFFCDBB-4151-4F7E-BE2A-F01343C276BA}" sibTransId="{F71653BC-3B9D-4C7A-9C8F-53CE764F1648}"/>
    <dgm:cxn modelId="{C9C2B73E-7713-9445-83B0-F65CB8A50925}" type="presOf" srcId="{4EB872F8-74F2-44D7-8C60-D78A5D269D9A}" destId="{D260C297-F04F-4849-8075-1EB7C8B6E210}" srcOrd="0" destOrd="0" presId="urn:microsoft.com/office/officeart/2008/layout/LinedList"/>
    <dgm:cxn modelId="{ECBD9A5A-FDA5-8C45-AD05-766A90820555}" type="presOf" srcId="{F4858C85-4EBE-453C-B0D5-191A7B4E87AF}" destId="{1029F5EA-6773-8843-BCD5-9E71ED3EFEEB}" srcOrd="0" destOrd="0" presId="urn:microsoft.com/office/officeart/2008/layout/LinedList"/>
    <dgm:cxn modelId="{9AC6A9D3-85B0-4ECF-A6B8-36AF8D30D1F3}" srcId="{4EB872F8-74F2-44D7-8C60-D78A5D269D9A}" destId="{F4858C85-4EBE-453C-B0D5-191A7B4E87AF}" srcOrd="0" destOrd="0" parTransId="{F9652C53-BA78-4649-AEB8-05358A84DE7B}" sibTransId="{060BA59D-431C-4A66-9E51-92A532D73FD6}"/>
    <dgm:cxn modelId="{40790679-DDEB-5648-8B0D-3B58F3F4D91E}" type="presParOf" srcId="{D260C297-F04F-4849-8075-1EB7C8B6E210}" destId="{F4FDD7FD-74FD-924D-96C6-8E06B27965EE}" srcOrd="0" destOrd="0" presId="urn:microsoft.com/office/officeart/2008/layout/LinedList"/>
    <dgm:cxn modelId="{9FDA638D-2E96-C840-9E01-212370750E02}" type="presParOf" srcId="{D260C297-F04F-4849-8075-1EB7C8B6E210}" destId="{6543A4B6-BA17-464E-B253-6B6C71555774}" srcOrd="1" destOrd="0" presId="urn:microsoft.com/office/officeart/2008/layout/LinedList"/>
    <dgm:cxn modelId="{231CF524-446C-CE41-B7B1-E413D9BACA96}" type="presParOf" srcId="{6543A4B6-BA17-464E-B253-6B6C71555774}" destId="{1029F5EA-6773-8843-BCD5-9E71ED3EFEEB}" srcOrd="0" destOrd="0" presId="urn:microsoft.com/office/officeart/2008/layout/LinedList"/>
    <dgm:cxn modelId="{F4A51485-F1A2-A940-8AAB-EA263ACC4D75}" type="presParOf" srcId="{6543A4B6-BA17-464E-B253-6B6C71555774}" destId="{B81D6746-C0E5-2A46-8D88-AD732F5ADBFA}" srcOrd="1" destOrd="0" presId="urn:microsoft.com/office/officeart/2008/layout/LinedList"/>
    <dgm:cxn modelId="{A5D6BF1B-58B5-2B47-98F1-91F7DA929C19}" type="presParOf" srcId="{D260C297-F04F-4849-8075-1EB7C8B6E210}" destId="{84EF187E-3DB7-A64F-BD9D-3B5F8FE42F6C}" srcOrd="2" destOrd="0" presId="urn:microsoft.com/office/officeart/2008/layout/LinedList"/>
    <dgm:cxn modelId="{F790F54E-B3D0-8A4D-A30E-3ADED2D78F5C}" type="presParOf" srcId="{D260C297-F04F-4849-8075-1EB7C8B6E210}" destId="{9BF52D86-728B-D442-B9FA-C0E0B4896F3A}" srcOrd="3" destOrd="0" presId="urn:microsoft.com/office/officeart/2008/layout/LinedList"/>
    <dgm:cxn modelId="{4CE01323-2CD7-274C-B25B-23EA30D82FA0}" type="presParOf" srcId="{9BF52D86-728B-D442-B9FA-C0E0B4896F3A}" destId="{E3EB45B4-D806-454F-BB8C-6A0CFE56422B}" srcOrd="0" destOrd="0" presId="urn:microsoft.com/office/officeart/2008/layout/LinedList"/>
    <dgm:cxn modelId="{775AE861-F334-384F-96A4-0CB44577D1E1}" type="presParOf" srcId="{9BF52D86-728B-D442-B9FA-C0E0B4896F3A}" destId="{2E41A19E-D5D7-7C47-9086-6ED2279B3A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8BE274-859D-4E68-8DE8-430CAEDBBA3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276CA0C-780D-477F-852B-401BCF897378}">
      <dgm:prSet/>
      <dgm:spPr/>
      <dgm:t>
        <a:bodyPr/>
        <a:lstStyle/>
        <a:p>
          <a:r>
            <a:rPr lang="en-GB"/>
            <a:t>The only person who can lawfully supply controlled drugs i.e. morphine are doctors, vets and pharmacists under licence</a:t>
          </a:r>
          <a:endParaRPr lang="en-US"/>
        </a:p>
      </dgm:t>
    </dgm:pt>
    <dgm:pt modelId="{732D9A7B-D9DC-4568-ACEB-2279E51E8E54}" type="parTrans" cxnId="{9670E2F4-29E7-4612-AD0C-99EAB2F0CC41}">
      <dgm:prSet/>
      <dgm:spPr/>
      <dgm:t>
        <a:bodyPr/>
        <a:lstStyle/>
        <a:p>
          <a:endParaRPr lang="en-US"/>
        </a:p>
      </dgm:t>
    </dgm:pt>
    <dgm:pt modelId="{1BA35FB3-1DD4-4FCD-9D4D-89BF78DC509F}" type="sibTrans" cxnId="{9670E2F4-29E7-4612-AD0C-99EAB2F0CC41}">
      <dgm:prSet/>
      <dgm:spPr/>
      <dgm:t>
        <a:bodyPr/>
        <a:lstStyle/>
        <a:p>
          <a:endParaRPr lang="en-US"/>
        </a:p>
      </dgm:t>
    </dgm:pt>
    <dgm:pt modelId="{533A1C74-5B3D-46FD-95D1-E0409C3AB6C9}">
      <dgm:prSet/>
      <dgm:spPr/>
      <dgm:t>
        <a:bodyPr/>
        <a:lstStyle/>
        <a:p>
          <a:r>
            <a:rPr lang="en-GB" b="1"/>
            <a:t>Supplying or offering </a:t>
          </a:r>
          <a:r>
            <a:rPr lang="en-GB"/>
            <a:t>can mean</a:t>
          </a:r>
          <a:r>
            <a:rPr lang="en-GB" baseline="0"/>
            <a:t> more than merely transferring from one person to another by sale. It also includes distributing ie passing a joint to another person for a smoke</a:t>
          </a:r>
          <a:endParaRPr lang="en-US"/>
        </a:p>
      </dgm:t>
    </dgm:pt>
    <dgm:pt modelId="{F7ED14A0-6F41-4AE3-A3CE-5C4A42C315C7}" type="parTrans" cxnId="{FA08F09C-480A-4BB0-8F28-6E3287EEFE04}">
      <dgm:prSet/>
      <dgm:spPr/>
      <dgm:t>
        <a:bodyPr/>
        <a:lstStyle/>
        <a:p>
          <a:endParaRPr lang="en-US"/>
        </a:p>
      </dgm:t>
    </dgm:pt>
    <dgm:pt modelId="{E51800E5-4A21-4E96-809E-6B1427DB61B0}" type="sibTrans" cxnId="{FA08F09C-480A-4BB0-8F28-6E3287EEFE04}">
      <dgm:prSet/>
      <dgm:spPr/>
      <dgm:t>
        <a:bodyPr/>
        <a:lstStyle/>
        <a:p>
          <a:endParaRPr lang="en-US"/>
        </a:p>
      </dgm:t>
    </dgm:pt>
    <dgm:pt modelId="{E1830B80-C86D-4CB0-9F2A-F342583841E3}">
      <dgm:prSet/>
      <dgm:spPr/>
      <dgm:t>
        <a:bodyPr/>
        <a:lstStyle/>
        <a:p>
          <a:r>
            <a:rPr lang="en-GB" baseline="0"/>
            <a:t>The offence is only committed if the substance is an </a:t>
          </a:r>
          <a:r>
            <a:rPr lang="en-GB" u="sng" baseline="0"/>
            <a:t>actual drug </a:t>
          </a:r>
          <a:r>
            <a:rPr lang="en-GB" baseline="0"/>
            <a:t>(may not be established until the time of testing)</a:t>
          </a:r>
          <a:endParaRPr lang="en-US"/>
        </a:p>
      </dgm:t>
    </dgm:pt>
    <dgm:pt modelId="{F10916E7-6BEC-4A08-BAE4-26F5B66D3551}" type="parTrans" cxnId="{B9C8D792-CCBA-4692-8751-79318BBFF4EC}">
      <dgm:prSet/>
      <dgm:spPr/>
      <dgm:t>
        <a:bodyPr/>
        <a:lstStyle/>
        <a:p>
          <a:endParaRPr lang="en-US"/>
        </a:p>
      </dgm:t>
    </dgm:pt>
    <dgm:pt modelId="{21B08E66-5906-42BD-B85D-CA083C85E978}" type="sibTrans" cxnId="{B9C8D792-CCBA-4692-8751-79318BBFF4EC}">
      <dgm:prSet/>
      <dgm:spPr/>
      <dgm:t>
        <a:bodyPr/>
        <a:lstStyle/>
        <a:p>
          <a:endParaRPr lang="en-US"/>
        </a:p>
      </dgm:t>
    </dgm:pt>
    <dgm:pt modelId="{D8835EAD-27C5-4B7B-BD3C-2F29829CA5C7}">
      <dgm:prSet/>
      <dgm:spPr/>
      <dgm:t>
        <a:bodyPr/>
        <a:lstStyle/>
        <a:p>
          <a:r>
            <a:rPr lang="en-GB" b="1" baseline="0" dirty="0"/>
            <a:t>Being concerned in </a:t>
          </a:r>
          <a:r>
            <a:rPr lang="en-GB" baseline="0" dirty="0"/>
            <a:t>the supply includes others involved around the act of supplying </a:t>
          </a:r>
          <a:r>
            <a:rPr lang="en-GB" baseline="0" dirty="0" err="1"/>
            <a:t>ie</a:t>
          </a:r>
          <a:r>
            <a:rPr lang="en-GB" baseline="0" dirty="0"/>
            <a:t> the person who provides the means of transport or packages the drugs ready for supply</a:t>
          </a:r>
          <a:endParaRPr lang="en-US" dirty="0"/>
        </a:p>
      </dgm:t>
    </dgm:pt>
    <dgm:pt modelId="{1A954FAF-C732-4514-96A5-3CE4F733F66D}" type="parTrans" cxnId="{576D6DD5-4BA6-4FDF-8B04-A86DEDB2EAAF}">
      <dgm:prSet/>
      <dgm:spPr/>
      <dgm:t>
        <a:bodyPr/>
        <a:lstStyle/>
        <a:p>
          <a:endParaRPr lang="en-US"/>
        </a:p>
      </dgm:t>
    </dgm:pt>
    <dgm:pt modelId="{9C327A00-F6FB-47CD-95A7-C5D59D0F79D2}" type="sibTrans" cxnId="{576D6DD5-4BA6-4FDF-8B04-A86DEDB2EAAF}">
      <dgm:prSet/>
      <dgm:spPr/>
      <dgm:t>
        <a:bodyPr/>
        <a:lstStyle/>
        <a:p>
          <a:endParaRPr lang="en-US"/>
        </a:p>
      </dgm:t>
    </dgm:pt>
    <dgm:pt modelId="{4148C090-D4FA-4102-BB8A-28B17D64D965}">
      <dgm:prSet/>
      <dgm:spPr/>
      <dgm:t>
        <a:bodyPr/>
        <a:lstStyle/>
        <a:p>
          <a:r>
            <a:rPr lang="en-GB" baseline="0"/>
            <a:t>The drug must be a controlled drug, its not sufficient for this offence merely to believe it is a controlled drug</a:t>
          </a:r>
          <a:endParaRPr lang="en-US"/>
        </a:p>
      </dgm:t>
    </dgm:pt>
    <dgm:pt modelId="{704677F7-2528-4FF8-9553-EDE66AA27222}" type="parTrans" cxnId="{E3C5222C-68CB-426C-95EF-5FDFDF60CB6C}">
      <dgm:prSet/>
      <dgm:spPr/>
      <dgm:t>
        <a:bodyPr/>
        <a:lstStyle/>
        <a:p>
          <a:endParaRPr lang="en-US"/>
        </a:p>
      </dgm:t>
    </dgm:pt>
    <dgm:pt modelId="{D8C7FFE6-F585-4B18-9483-0710111402E3}" type="sibTrans" cxnId="{E3C5222C-68CB-426C-95EF-5FDFDF60CB6C}">
      <dgm:prSet/>
      <dgm:spPr/>
      <dgm:t>
        <a:bodyPr/>
        <a:lstStyle/>
        <a:p>
          <a:endParaRPr lang="en-US"/>
        </a:p>
      </dgm:t>
    </dgm:pt>
    <dgm:pt modelId="{B53026C4-0107-49DB-9427-A2929A3CF772}">
      <dgm:prSet/>
      <dgm:spPr/>
      <dgm:t>
        <a:bodyPr/>
        <a:lstStyle/>
        <a:p>
          <a:r>
            <a:rPr lang="en-GB" b="1" baseline="0" dirty="0"/>
            <a:t>Making an offer </a:t>
          </a:r>
          <a:r>
            <a:rPr lang="en-GB" baseline="0" dirty="0"/>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endParaRPr lang="en-US" dirty="0"/>
        </a:p>
      </dgm:t>
    </dgm:pt>
    <dgm:pt modelId="{6B09D2EA-1010-4EE3-89AB-79C986CBE982}" type="parTrans" cxnId="{D98BF2DA-208E-4943-B8D8-13D95AFF5A05}">
      <dgm:prSet/>
      <dgm:spPr/>
      <dgm:t>
        <a:bodyPr/>
        <a:lstStyle/>
        <a:p>
          <a:endParaRPr lang="en-US"/>
        </a:p>
      </dgm:t>
    </dgm:pt>
    <dgm:pt modelId="{768D6AF6-EBFB-41DF-B961-0E25FF771C36}" type="sibTrans" cxnId="{D98BF2DA-208E-4943-B8D8-13D95AFF5A05}">
      <dgm:prSet/>
      <dgm:spPr/>
      <dgm:t>
        <a:bodyPr/>
        <a:lstStyle/>
        <a:p>
          <a:endParaRPr lang="en-US"/>
        </a:p>
      </dgm:t>
    </dgm:pt>
    <dgm:pt modelId="{B35AB358-219B-4881-A790-75D94EC3D701}">
      <dgm:prSet/>
      <dgm:spPr/>
      <dgm:t>
        <a:bodyPr/>
        <a:lstStyle/>
        <a:p>
          <a:r>
            <a:rPr lang="en-GB" baseline="0"/>
            <a:t>This offence must be treated seriously if it was committed in the vicinity of a school, or a courier was used under the age of 18 years. </a:t>
          </a:r>
          <a:endParaRPr lang="en-US"/>
        </a:p>
      </dgm:t>
    </dgm:pt>
    <dgm:pt modelId="{5A5E8321-D46B-4D38-A594-B0EE596D59AB}" type="parTrans" cxnId="{331AEF2E-5ECE-4983-84EB-2FBE94CA2C9F}">
      <dgm:prSet/>
      <dgm:spPr/>
      <dgm:t>
        <a:bodyPr/>
        <a:lstStyle/>
        <a:p>
          <a:endParaRPr lang="en-US"/>
        </a:p>
      </dgm:t>
    </dgm:pt>
    <dgm:pt modelId="{EE569491-FF80-4968-9240-F887D6821515}" type="sibTrans" cxnId="{331AEF2E-5ECE-4983-84EB-2FBE94CA2C9F}">
      <dgm:prSet/>
      <dgm:spPr/>
      <dgm:t>
        <a:bodyPr/>
        <a:lstStyle/>
        <a:p>
          <a:endParaRPr lang="en-US"/>
        </a:p>
      </dgm:t>
    </dgm:pt>
    <dgm:pt modelId="{5805EBFF-6EA3-3F44-AE46-85DE5F97B674}" type="pres">
      <dgm:prSet presAssocID="{378BE274-859D-4E68-8DE8-430CAEDBBA30}" presName="diagram" presStyleCnt="0">
        <dgm:presLayoutVars>
          <dgm:dir/>
          <dgm:resizeHandles val="exact"/>
        </dgm:presLayoutVars>
      </dgm:prSet>
      <dgm:spPr/>
    </dgm:pt>
    <dgm:pt modelId="{B2CAADB7-1E3E-A543-9364-54F353B89148}" type="pres">
      <dgm:prSet presAssocID="{8276CA0C-780D-477F-852B-401BCF897378}" presName="node" presStyleLbl="node1" presStyleIdx="0" presStyleCnt="7">
        <dgm:presLayoutVars>
          <dgm:bulletEnabled val="1"/>
        </dgm:presLayoutVars>
      </dgm:prSet>
      <dgm:spPr/>
    </dgm:pt>
    <dgm:pt modelId="{A55FC913-00AA-5941-BE60-7F5C17FEB2D6}" type="pres">
      <dgm:prSet presAssocID="{1BA35FB3-1DD4-4FCD-9D4D-89BF78DC509F}" presName="sibTrans" presStyleCnt="0"/>
      <dgm:spPr/>
    </dgm:pt>
    <dgm:pt modelId="{74E7084E-BE97-8A47-96DF-0397FA1AB54D}" type="pres">
      <dgm:prSet presAssocID="{533A1C74-5B3D-46FD-95D1-E0409C3AB6C9}" presName="node" presStyleLbl="node1" presStyleIdx="1" presStyleCnt="7">
        <dgm:presLayoutVars>
          <dgm:bulletEnabled val="1"/>
        </dgm:presLayoutVars>
      </dgm:prSet>
      <dgm:spPr/>
    </dgm:pt>
    <dgm:pt modelId="{369EB2F7-1050-D14A-A557-5903C993CC6C}" type="pres">
      <dgm:prSet presAssocID="{E51800E5-4A21-4E96-809E-6B1427DB61B0}" presName="sibTrans" presStyleCnt="0"/>
      <dgm:spPr/>
    </dgm:pt>
    <dgm:pt modelId="{2A27E3E7-8E0D-734B-8B1A-D8312CD8FBA3}" type="pres">
      <dgm:prSet presAssocID="{E1830B80-C86D-4CB0-9F2A-F342583841E3}" presName="node" presStyleLbl="node1" presStyleIdx="2" presStyleCnt="7">
        <dgm:presLayoutVars>
          <dgm:bulletEnabled val="1"/>
        </dgm:presLayoutVars>
      </dgm:prSet>
      <dgm:spPr/>
    </dgm:pt>
    <dgm:pt modelId="{6321DF01-D99B-474B-B272-79A3D919C656}" type="pres">
      <dgm:prSet presAssocID="{21B08E66-5906-42BD-B85D-CA083C85E978}" presName="sibTrans" presStyleCnt="0"/>
      <dgm:spPr/>
    </dgm:pt>
    <dgm:pt modelId="{E7533C37-5791-2041-9A27-B0B3BD69BE52}" type="pres">
      <dgm:prSet presAssocID="{D8835EAD-27C5-4B7B-BD3C-2F29829CA5C7}" presName="node" presStyleLbl="node1" presStyleIdx="3" presStyleCnt="7">
        <dgm:presLayoutVars>
          <dgm:bulletEnabled val="1"/>
        </dgm:presLayoutVars>
      </dgm:prSet>
      <dgm:spPr/>
    </dgm:pt>
    <dgm:pt modelId="{E13A42CE-8CEB-2847-A59D-2061A96268B0}" type="pres">
      <dgm:prSet presAssocID="{9C327A00-F6FB-47CD-95A7-C5D59D0F79D2}" presName="sibTrans" presStyleCnt="0"/>
      <dgm:spPr/>
    </dgm:pt>
    <dgm:pt modelId="{DE109255-FD6F-C747-85C2-DEB88F468B4B}" type="pres">
      <dgm:prSet presAssocID="{4148C090-D4FA-4102-BB8A-28B17D64D965}" presName="node" presStyleLbl="node1" presStyleIdx="4" presStyleCnt="7">
        <dgm:presLayoutVars>
          <dgm:bulletEnabled val="1"/>
        </dgm:presLayoutVars>
      </dgm:prSet>
      <dgm:spPr/>
    </dgm:pt>
    <dgm:pt modelId="{190F191B-C840-A549-92DB-6C32BBCB5BD2}" type="pres">
      <dgm:prSet presAssocID="{D8C7FFE6-F585-4B18-9483-0710111402E3}" presName="sibTrans" presStyleCnt="0"/>
      <dgm:spPr/>
    </dgm:pt>
    <dgm:pt modelId="{66446D94-9D02-F34F-8923-3B2702FCD87E}" type="pres">
      <dgm:prSet presAssocID="{B53026C4-0107-49DB-9427-A2929A3CF772}" presName="node" presStyleLbl="node1" presStyleIdx="5" presStyleCnt="7">
        <dgm:presLayoutVars>
          <dgm:bulletEnabled val="1"/>
        </dgm:presLayoutVars>
      </dgm:prSet>
      <dgm:spPr/>
    </dgm:pt>
    <dgm:pt modelId="{CE9F969E-B7E2-CF4A-B78E-334067301587}" type="pres">
      <dgm:prSet presAssocID="{768D6AF6-EBFB-41DF-B961-0E25FF771C36}" presName="sibTrans" presStyleCnt="0"/>
      <dgm:spPr/>
    </dgm:pt>
    <dgm:pt modelId="{D3DC71D3-E8A3-7645-B62B-EB0CA29D645A}" type="pres">
      <dgm:prSet presAssocID="{B35AB358-219B-4881-A790-75D94EC3D701}" presName="node" presStyleLbl="node1" presStyleIdx="6" presStyleCnt="7">
        <dgm:presLayoutVars>
          <dgm:bulletEnabled val="1"/>
        </dgm:presLayoutVars>
      </dgm:prSet>
      <dgm:spPr/>
    </dgm:pt>
  </dgm:ptLst>
  <dgm:cxnLst>
    <dgm:cxn modelId="{75A4AE19-6EAD-5643-B7D9-8FA5B26EE796}" type="presOf" srcId="{B53026C4-0107-49DB-9427-A2929A3CF772}" destId="{66446D94-9D02-F34F-8923-3B2702FCD87E}" srcOrd="0" destOrd="0" presId="urn:microsoft.com/office/officeart/2005/8/layout/default"/>
    <dgm:cxn modelId="{7DF2D421-C292-A640-8ACE-5A259066CBC1}" type="presOf" srcId="{E1830B80-C86D-4CB0-9F2A-F342583841E3}" destId="{2A27E3E7-8E0D-734B-8B1A-D8312CD8FBA3}" srcOrd="0" destOrd="0" presId="urn:microsoft.com/office/officeart/2005/8/layout/default"/>
    <dgm:cxn modelId="{A9AF2F27-4A98-E14B-A578-D940E3313FF2}" type="presOf" srcId="{533A1C74-5B3D-46FD-95D1-E0409C3AB6C9}" destId="{74E7084E-BE97-8A47-96DF-0397FA1AB54D}" srcOrd="0" destOrd="0" presId="urn:microsoft.com/office/officeart/2005/8/layout/default"/>
    <dgm:cxn modelId="{197E4F2A-4394-4C48-B0BA-B9AA5BD878B4}" type="presOf" srcId="{378BE274-859D-4E68-8DE8-430CAEDBBA30}" destId="{5805EBFF-6EA3-3F44-AE46-85DE5F97B674}" srcOrd="0" destOrd="0" presId="urn:microsoft.com/office/officeart/2005/8/layout/default"/>
    <dgm:cxn modelId="{6196812B-8E03-594C-8309-075BCC532CD3}" type="presOf" srcId="{B35AB358-219B-4881-A790-75D94EC3D701}" destId="{D3DC71D3-E8A3-7645-B62B-EB0CA29D645A}" srcOrd="0" destOrd="0" presId="urn:microsoft.com/office/officeart/2005/8/layout/default"/>
    <dgm:cxn modelId="{E3C5222C-68CB-426C-95EF-5FDFDF60CB6C}" srcId="{378BE274-859D-4E68-8DE8-430CAEDBBA30}" destId="{4148C090-D4FA-4102-BB8A-28B17D64D965}" srcOrd="4" destOrd="0" parTransId="{704677F7-2528-4FF8-9553-EDE66AA27222}" sibTransId="{D8C7FFE6-F585-4B18-9483-0710111402E3}"/>
    <dgm:cxn modelId="{331AEF2E-5ECE-4983-84EB-2FBE94CA2C9F}" srcId="{378BE274-859D-4E68-8DE8-430CAEDBBA30}" destId="{B35AB358-219B-4881-A790-75D94EC3D701}" srcOrd="6" destOrd="0" parTransId="{5A5E8321-D46B-4D38-A594-B0EE596D59AB}" sibTransId="{EE569491-FF80-4968-9240-F887D6821515}"/>
    <dgm:cxn modelId="{708CDB42-A108-2846-9002-3F86154C063F}" type="presOf" srcId="{4148C090-D4FA-4102-BB8A-28B17D64D965}" destId="{DE109255-FD6F-C747-85C2-DEB88F468B4B}" srcOrd="0" destOrd="0" presId="urn:microsoft.com/office/officeart/2005/8/layout/default"/>
    <dgm:cxn modelId="{CE98497D-BED5-E34F-8F32-007A821E6423}" type="presOf" srcId="{8276CA0C-780D-477F-852B-401BCF897378}" destId="{B2CAADB7-1E3E-A543-9364-54F353B89148}" srcOrd="0" destOrd="0" presId="urn:microsoft.com/office/officeart/2005/8/layout/default"/>
    <dgm:cxn modelId="{B9C8D792-CCBA-4692-8751-79318BBFF4EC}" srcId="{378BE274-859D-4E68-8DE8-430CAEDBBA30}" destId="{E1830B80-C86D-4CB0-9F2A-F342583841E3}" srcOrd="2" destOrd="0" parTransId="{F10916E7-6BEC-4A08-BAE4-26F5B66D3551}" sibTransId="{21B08E66-5906-42BD-B85D-CA083C85E978}"/>
    <dgm:cxn modelId="{FA08F09C-480A-4BB0-8F28-6E3287EEFE04}" srcId="{378BE274-859D-4E68-8DE8-430CAEDBBA30}" destId="{533A1C74-5B3D-46FD-95D1-E0409C3AB6C9}" srcOrd="1" destOrd="0" parTransId="{F7ED14A0-6F41-4AE3-A3CE-5C4A42C315C7}" sibTransId="{E51800E5-4A21-4E96-809E-6B1427DB61B0}"/>
    <dgm:cxn modelId="{576D6DD5-4BA6-4FDF-8B04-A86DEDB2EAAF}" srcId="{378BE274-859D-4E68-8DE8-430CAEDBBA30}" destId="{D8835EAD-27C5-4B7B-BD3C-2F29829CA5C7}" srcOrd="3" destOrd="0" parTransId="{1A954FAF-C732-4514-96A5-3CE4F733F66D}" sibTransId="{9C327A00-F6FB-47CD-95A7-C5D59D0F79D2}"/>
    <dgm:cxn modelId="{D98BF2DA-208E-4943-B8D8-13D95AFF5A05}" srcId="{378BE274-859D-4E68-8DE8-430CAEDBBA30}" destId="{B53026C4-0107-49DB-9427-A2929A3CF772}" srcOrd="5" destOrd="0" parTransId="{6B09D2EA-1010-4EE3-89AB-79C986CBE982}" sibTransId="{768D6AF6-EBFB-41DF-B961-0E25FF771C36}"/>
    <dgm:cxn modelId="{9670E2F4-29E7-4612-AD0C-99EAB2F0CC41}" srcId="{378BE274-859D-4E68-8DE8-430CAEDBBA30}" destId="{8276CA0C-780D-477F-852B-401BCF897378}" srcOrd="0" destOrd="0" parTransId="{732D9A7B-D9DC-4568-ACEB-2279E51E8E54}" sibTransId="{1BA35FB3-1DD4-4FCD-9D4D-89BF78DC509F}"/>
    <dgm:cxn modelId="{5B93B4F5-B6A6-6C4C-A3B7-FAE7F8A2F079}" type="presOf" srcId="{D8835EAD-27C5-4B7B-BD3C-2F29829CA5C7}" destId="{E7533C37-5791-2041-9A27-B0B3BD69BE52}" srcOrd="0" destOrd="0" presId="urn:microsoft.com/office/officeart/2005/8/layout/default"/>
    <dgm:cxn modelId="{53F70F4F-BE10-9940-A026-4391405CE44E}" type="presParOf" srcId="{5805EBFF-6EA3-3F44-AE46-85DE5F97B674}" destId="{B2CAADB7-1E3E-A543-9364-54F353B89148}" srcOrd="0" destOrd="0" presId="urn:microsoft.com/office/officeart/2005/8/layout/default"/>
    <dgm:cxn modelId="{125FB4C5-6A40-034D-BA9F-E95810139711}" type="presParOf" srcId="{5805EBFF-6EA3-3F44-AE46-85DE5F97B674}" destId="{A55FC913-00AA-5941-BE60-7F5C17FEB2D6}" srcOrd="1" destOrd="0" presId="urn:microsoft.com/office/officeart/2005/8/layout/default"/>
    <dgm:cxn modelId="{EC30B774-5ECC-6144-AA75-CB332C59559C}" type="presParOf" srcId="{5805EBFF-6EA3-3F44-AE46-85DE5F97B674}" destId="{74E7084E-BE97-8A47-96DF-0397FA1AB54D}" srcOrd="2" destOrd="0" presId="urn:microsoft.com/office/officeart/2005/8/layout/default"/>
    <dgm:cxn modelId="{19F2BF70-F693-3F49-9B0F-A1D9FFD63665}" type="presParOf" srcId="{5805EBFF-6EA3-3F44-AE46-85DE5F97B674}" destId="{369EB2F7-1050-D14A-A557-5903C993CC6C}" srcOrd="3" destOrd="0" presId="urn:microsoft.com/office/officeart/2005/8/layout/default"/>
    <dgm:cxn modelId="{45DAC1AB-A72E-344D-92FC-2601D26B8E03}" type="presParOf" srcId="{5805EBFF-6EA3-3F44-AE46-85DE5F97B674}" destId="{2A27E3E7-8E0D-734B-8B1A-D8312CD8FBA3}" srcOrd="4" destOrd="0" presId="urn:microsoft.com/office/officeart/2005/8/layout/default"/>
    <dgm:cxn modelId="{2EA834D2-65C4-854B-9DAA-AFD0D20D55D5}" type="presParOf" srcId="{5805EBFF-6EA3-3F44-AE46-85DE5F97B674}" destId="{6321DF01-D99B-474B-B272-79A3D919C656}" srcOrd="5" destOrd="0" presId="urn:microsoft.com/office/officeart/2005/8/layout/default"/>
    <dgm:cxn modelId="{988D6188-8F57-144E-BB39-22896E75B825}" type="presParOf" srcId="{5805EBFF-6EA3-3F44-AE46-85DE5F97B674}" destId="{E7533C37-5791-2041-9A27-B0B3BD69BE52}" srcOrd="6" destOrd="0" presId="urn:microsoft.com/office/officeart/2005/8/layout/default"/>
    <dgm:cxn modelId="{3067B4B0-F64C-4A43-9F71-A773C4E8DA8E}" type="presParOf" srcId="{5805EBFF-6EA3-3F44-AE46-85DE5F97B674}" destId="{E13A42CE-8CEB-2847-A59D-2061A96268B0}" srcOrd="7" destOrd="0" presId="urn:microsoft.com/office/officeart/2005/8/layout/default"/>
    <dgm:cxn modelId="{D6882AA8-22C7-A44E-BB7F-711A6BA2F520}" type="presParOf" srcId="{5805EBFF-6EA3-3F44-AE46-85DE5F97B674}" destId="{DE109255-FD6F-C747-85C2-DEB88F468B4B}" srcOrd="8" destOrd="0" presId="urn:microsoft.com/office/officeart/2005/8/layout/default"/>
    <dgm:cxn modelId="{31403D85-7CA8-3744-B1DC-15866054F3EA}" type="presParOf" srcId="{5805EBFF-6EA3-3F44-AE46-85DE5F97B674}" destId="{190F191B-C840-A549-92DB-6C32BBCB5BD2}" srcOrd="9" destOrd="0" presId="urn:microsoft.com/office/officeart/2005/8/layout/default"/>
    <dgm:cxn modelId="{C0DC6D8C-5628-2849-ABF0-5EC3F608850C}" type="presParOf" srcId="{5805EBFF-6EA3-3F44-AE46-85DE5F97B674}" destId="{66446D94-9D02-F34F-8923-3B2702FCD87E}" srcOrd="10" destOrd="0" presId="urn:microsoft.com/office/officeart/2005/8/layout/default"/>
    <dgm:cxn modelId="{F668B4F0-9F94-6247-B033-4E33DCA45BFF}" type="presParOf" srcId="{5805EBFF-6EA3-3F44-AE46-85DE5F97B674}" destId="{CE9F969E-B7E2-CF4A-B78E-334067301587}" srcOrd="11" destOrd="0" presId="urn:microsoft.com/office/officeart/2005/8/layout/default"/>
    <dgm:cxn modelId="{4E0F9503-FFF7-ED43-AD93-9D4E08C6A749}" type="presParOf" srcId="{5805EBFF-6EA3-3F44-AE46-85DE5F97B674}" destId="{D3DC71D3-E8A3-7645-B62B-EB0CA29D645A}"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469278-68E2-42AE-83B7-EA1660ABD95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E1DBF9A-1E78-41EB-BF78-46987B3093AB}">
      <dgm:prSet/>
      <dgm:spPr/>
      <dgm:t>
        <a:bodyPr/>
        <a:lstStyle/>
        <a:p>
          <a:r>
            <a:rPr lang="en-GB" b="1" u="sng"/>
            <a:t>The differences explained:</a:t>
          </a:r>
          <a:endParaRPr lang="en-US"/>
        </a:p>
      </dgm:t>
    </dgm:pt>
    <dgm:pt modelId="{CF54E32D-3CEE-4CE8-9309-46EBC497A857}" type="parTrans" cxnId="{33167247-5254-4908-BE01-8D89996E0450}">
      <dgm:prSet/>
      <dgm:spPr/>
      <dgm:t>
        <a:bodyPr/>
        <a:lstStyle/>
        <a:p>
          <a:endParaRPr lang="en-US"/>
        </a:p>
      </dgm:t>
    </dgm:pt>
    <dgm:pt modelId="{16AAA044-5D74-4208-8479-080DDC29939D}" type="sibTrans" cxnId="{33167247-5254-4908-BE01-8D89996E0450}">
      <dgm:prSet/>
      <dgm:spPr/>
      <dgm:t>
        <a:bodyPr/>
        <a:lstStyle/>
        <a:p>
          <a:endParaRPr lang="en-US"/>
        </a:p>
      </dgm:t>
    </dgm:pt>
    <dgm:pt modelId="{3D1E6E9C-ACCF-4983-A25A-B7330B133693}">
      <dgm:prSet/>
      <dgm:spPr/>
      <dgm:t>
        <a:bodyPr/>
        <a:lstStyle/>
        <a:p>
          <a:r>
            <a:rPr lang="en-GB" b="1" u="sng"/>
            <a:t>Supply</a:t>
          </a:r>
          <a:r>
            <a:rPr lang="en-GB"/>
            <a:t> – Actually hand the drugs over</a:t>
          </a:r>
          <a:endParaRPr lang="en-US"/>
        </a:p>
      </dgm:t>
    </dgm:pt>
    <dgm:pt modelId="{5E1B9EF5-7DD7-4C03-8112-4460B86F5710}" type="parTrans" cxnId="{CC714CDD-8B48-4147-9C25-35202DA918CF}">
      <dgm:prSet/>
      <dgm:spPr/>
      <dgm:t>
        <a:bodyPr/>
        <a:lstStyle/>
        <a:p>
          <a:endParaRPr lang="en-US"/>
        </a:p>
      </dgm:t>
    </dgm:pt>
    <dgm:pt modelId="{9F368E2E-1D4A-4F0A-BC11-F58FD51B4EB3}" type="sibTrans" cxnId="{CC714CDD-8B48-4147-9C25-35202DA918CF}">
      <dgm:prSet/>
      <dgm:spPr/>
      <dgm:t>
        <a:bodyPr/>
        <a:lstStyle/>
        <a:p>
          <a:endParaRPr lang="en-US"/>
        </a:p>
      </dgm:t>
    </dgm:pt>
    <dgm:pt modelId="{E4AEC431-386E-471C-A6C8-019A8BCE8418}">
      <dgm:prSet/>
      <dgm:spPr/>
      <dgm:t>
        <a:bodyPr/>
        <a:lstStyle/>
        <a:p>
          <a:r>
            <a:rPr lang="en-GB" b="1" u="sng"/>
            <a:t>Offer to Supply</a:t>
          </a:r>
          <a:r>
            <a:rPr lang="en-GB" b="1"/>
            <a:t> </a:t>
          </a:r>
          <a:r>
            <a:rPr lang="en-GB"/>
            <a:t>– “Do you want to buy some drugs?”</a:t>
          </a:r>
          <a:endParaRPr lang="en-US"/>
        </a:p>
      </dgm:t>
    </dgm:pt>
    <dgm:pt modelId="{AEAE2116-8BCC-4ECB-80D9-33987C389541}" type="parTrans" cxnId="{96173A84-F051-4408-A7DB-790201F3D018}">
      <dgm:prSet/>
      <dgm:spPr/>
      <dgm:t>
        <a:bodyPr/>
        <a:lstStyle/>
        <a:p>
          <a:endParaRPr lang="en-US"/>
        </a:p>
      </dgm:t>
    </dgm:pt>
    <dgm:pt modelId="{5A7ADFC0-D2F1-4E13-B4FE-3D8B668AF3FA}" type="sibTrans" cxnId="{96173A84-F051-4408-A7DB-790201F3D018}">
      <dgm:prSet/>
      <dgm:spPr/>
      <dgm:t>
        <a:bodyPr/>
        <a:lstStyle/>
        <a:p>
          <a:endParaRPr lang="en-US"/>
        </a:p>
      </dgm:t>
    </dgm:pt>
    <dgm:pt modelId="{3FDA3D25-0A14-437F-AB85-78F0D07ECD9E}">
      <dgm:prSet/>
      <dgm:spPr/>
      <dgm:t>
        <a:bodyPr/>
        <a:lstStyle/>
        <a:p>
          <a:r>
            <a:rPr lang="en-GB" b="1" u="sng"/>
            <a:t>Concerned in the supply</a:t>
          </a:r>
          <a:r>
            <a:rPr lang="en-GB" b="1"/>
            <a:t> </a:t>
          </a:r>
          <a:r>
            <a:rPr lang="en-GB"/>
            <a:t>– Could be just a “Look out” or a “Driver” for someone else</a:t>
          </a:r>
          <a:endParaRPr lang="en-US"/>
        </a:p>
      </dgm:t>
    </dgm:pt>
    <dgm:pt modelId="{F8C0B382-DE7C-47E3-93DA-405E27FEBB52}" type="parTrans" cxnId="{213CBFF7-07D8-4F18-BA87-BCB7FFCA8870}">
      <dgm:prSet/>
      <dgm:spPr/>
      <dgm:t>
        <a:bodyPr/>
        <a:lstStyle/>
        <a:p>
          <a:endParaRPr lang="en-US"/>
        </a:p>
      </dgm:t>
    </dgm:pt>
    <dgm:pt modelId="{E61A03DA-34D4-4C11-954F-57FB753D8927}" type="sibTrans" cxnId="{213CBFF7-07D8-4F18-BA87-BCB7FFCA8870}">
      <dgm:prSet/>
      <dgm:spPr/>
      <dgm:t>
        <a:bodyPr/>
        <a:lstStyle/>
        <a:p>
          <a:endParaRPr lang="en-US"/>
        </a:p>
      </dgm:t>
    </dgm:pt>
    <dgm:pt modelId="{6F2D1C83-BB41-4326-89B4-484ADF18776F}">
      <dgm:prSet/>
      <dgm:spPr/>
      <dgm:t>
        <a:bodyPr/>
        <a:lstStyle/>
        <a:p>
          <a:r>
            <a:rPr lang="en-GB" b="1" u="sng"/>
            <a:t>Concerned in the making of an offer to supply</a:t>
          </a:r>
          <a:r>
            <a:rPr lang="en-GB" b="1"/>
            <a:t> </a:t>
          </a:r>
          <a:r>
            <a:rPr lang="en-GB"/>
            <a:t>– “Make arrangements” – Don’t actually have to be there when the drugs are supplied</a:t>
          </a:r>
          <a:endParaRPr lang="en-US"/>
        </a:p>
      </dgm:t>
    </dgm:pt>
    <dgm:pt modelId="{523FE608-00B9-493E-B160-E579E20DEE76}" type="parTrans" cxnId="{40D50201-0D69-4ACE-8FA6-AF0F897BA2A6}">
      <dgm:prSet/>
      <dgm:spPr/>
      <dgm:t>
        <a:bodyPr/>
        <a:lstStyle/>
        <a:p>
          <a:endParaRPr lang="en-US"/>
        </a:p>
      </dgm:t>
    </dgm:pt>
    <dgm:pt modelId="{74F66C10-3C48-4C13-AB36-1A2B3132C53A}" type="sibTrans" cxnId="{40D50201-0D69-4ACE-8FA6-AF0F897BA2A6}">
      <dgm:prSet/>
      <dgm:spPr/>
      <dgm:t>
        <a:bodyPr/>
        <a:lstStyle/>
        <a:p>
          <a:endParaRPr lang="en-US"/>
        </a:p>
      </dgm:t>
    </dgm:pt>
    <dgm:pt modelId="{911420EE-8EE4-884C-A95D-234027611781}" type="pres">
      <dgm:prSet presAssocID="{48469278-68E2-42AE-83B7-EA1660ABD952}" presName="linear" presStyleCnt="0">
        <dgm:presLayoutVars>
          <dgm:animLvl val="lvl"/>
          <dgm:resizeHandles val="exact"/>
        </dgm:presLayoutVars>
      </dgm:prSet>
      <dgm:spPr/>
    </dgm:pt>
    <dgm:pt modelId="{B587DEE3-8B66-8142-95B1-0868EF8CD31F}" type="pres">
      <dgm:prSet presAssocID="{BE1DBF9A-1E78-41EB-BF78-46987B3093AB}" presName="parentText" presStyleLbl="node1" presStyleIdx="0" presStyleCnt="5">
        <dgm:presLayoutVars>
          <dgm:chMax val="0"/>
          <dgm:bulletEnabled val="1"/>
        </dgm:presLayoutVars>
      </dgm:prSet>
      <dgm:spPr/>
    </dgm:pt>
    <dgm:pt modelId="{2B22B3DD-5362-AB42-8967-CF1E8BACE929}" type="pres">
      <dgm:prSet presAssocID="{16AAA044-5D74-4208-8479-080DDC29939D}" presName="spacer" presStyleCnt="0"/>
      <dgm:spPr/>
    </dgm:pt>
    <dgm:pt modelId="{89422690-C48E-A84E-92E6-C7E992F20B7F}" type="pres">
      <dgm:prSet presAssocID="{3D1E6E9C-ACCF-4983-A25A-B7330B133693}" presName="parentText" presStyleLbl="node1" presStyleIdx="1" presStyleCnt="5">
        <dgm:presLayoutVars>
          <dgm:chMax val="0"/>
          <dgm:bulletEnabled val="1"/>
        </dgm:presLayoutVars>
      </dgm:prSet>
      <dgm:spPr/>
    </dgm:pt>
    <dgm:pt modelId="{D18FE023-816B-6C4C-BBB1-6E8F74B9E8A4}" type="pres">
      <dgm:prSet presAssocID="{9F368E2E-1D4A-4F0A-BC11-F58FD51B4EB3}" presName="spacer" presStyleCnt="0"/>
      <dgm:spPr/>
    </dgm:pt>
    <dgm:pt modelId="{37C1FA8B-F46E-EC40-8DE9-2C204048FAC2}" type="pres">
      <dgm:prSet presAssocID="{E4AEC431-386E-471C-A6C8-019A8BCE8418}" presName="parentText" presStyleLbl="node1" presStyleIdx="2" presStyleCnt="5">
        <dgm:presLayoutVars>
          <dgm:chMax val="0"/>
          <dgm:bulletEnabled val="1"/>
        </dgm:presLayoutVars>
      </dgm:prSet>
      <dgm:spPr/>
    </dgm:pt>
    <dgm:pt modelId="{FC2F1CBC-EDDB-804D-A405-8C6C43C3F070}" type="pres">
      <dgm:prSet presAssocID="{5A7ADFC0-D2F1-4E13-B4FE-3D8B668AF3FA}" presName="spacer" presStyleCnt="0"/>
      <dgm:spPr/>
    </dgm:pt>
    <dgm:pt modelId="{5161E7C7-4E5F-3D42-BD1B-FB6207C4DBFC}" type="pres">
      <dgm:prSet presAssocID="{3FDA3D25-0A14-437F-AB85-78F0D07ECD9E}" presName="parentText" presStyleLbl="node1" presStyleIdx="3" presStyleCnt="5">
        <dgm:presLayoutVars>
          <dgm:chMax val="0"/>
          <dgm:bulletEnabled val="1"/>
        </dgm:presLayoutVars>
      </dgm:prSet>
      <dgm:spPr/>
    </dgm:pt>
    <dgm:pt modelId="{57761943-9471-454F-800E-2E3808DD6A41}" type="pres">
      <dgm:prSet presAssocID="{E61A03DA-34D4-4C11-954F-57FB753D8927}" presName="spacer" presStyleCnt="0"/>
      <dgm:spPr/>
    </dgm:pt>
    <dgm:pt modelId="{2C61BFDC-2B7E-D84D-9A8E-8F67E16C5B19}" type="pres">
      <dgm:prSet presAssocID="{6F2D1C83-BB41-4326-89B4-484ADF18776F}" presName="parentText" presStyleLbl="node1" presStyleIdx="4" presStyleCnt="5">
        <dgm:presLayoutVars>
          <dgm:chMax val="0"/>
          <dgm:bulletEnabled val="1"/>
        </dgm:presLayoutVars>
      </dgm:prSet>
      <dgm:spPr/>
    </dgm:pt>
  </dgm:ptLst>
  <dgm:cxnLst>
    <dgm:cxn modelId="{40D50201-0D69-4ACE-8FA6-AF0F897BA2A6}" srcId="{48469278-68E2-42AE-83B7-EA1660ABD952}" destId="{6F2D1C83-BB41-4326-89B4-484ADF18776F}" srcOrd="4" destOrd="0" parTransId="{523FE608-00B9-493E-B160-E579E20DEE76}" sibTransId="{74F66C10-3C48-4C13-AB36-1A2B3132C53A}"/>
    <dgm:cxn modelId="{DFCC4311-F980-4C41-82BD-749B6114BCD8}" type="presOf" srcId="{6F2D1C83-BB41-4326-89B4-484ADF18776F}" destId="{2C61BFDC-2B7E-D84D-9A8E-8F67E16C5B19}" srcOrd="0" destOrd="0" presId="urn:microsoft.com/office/officeart/2005/8/layout/vList2"/>
    <dgm:cxn modelId="{0D268024-919D-7741-A0B2-3FFA9BB30A0C}" type="presOf" srcId="{BE1DBF9A-1E78-41EB-BF78-46987B3093AB}" destId="{B587DEE3-8B66-8142-95B1-0868EF8CD31F}" srcOrd="0" destOrd="0" presId="urn:microsoft.com/office/officeart/2005/8/layout/vList2"/>
    <dgm:cxn modelId="{FBFF6D46-113A-6149-A656-24D43CB10AF8}" type="presOf" srcId="{48469278-68E2-42AE-83B7-EA1660ABD952}" destId="{911420EE-8EE4-884C-A95D-234027611781}" srcOrd="0" destOrd="0" presId="urn:microsoft.com/office/officeart/2005/8/layout/vList2"/>
    <dgm:cxn modelId="{33167247-5254-4908-BE01-8D89996E0450}" srcId="{48469278-68E2-42AE-83B7-EA1660ABD952}" destId="{BE1DBF9A-1E78-41EB-BF78-46987B3093AB}" srcOrd="0" destOrd="0" parTransId="{CF54E32D-3CEE-4CE8-9309-46EBC497A857}" sibTransId="{16AAA044-5D74-4208-8479-080DDC29939D}"/>
    <dgm:cxn modelId="{11480E70-87F7-5842-ADCE-70A7CED87CB6}" type="presOf" srcId="{3FDA3D25-0A14-437F-AB85-78F0D07ECD9E}" destId="{5161E7C7-4E5F-3D42-BD1B-FB6207C4DBFC}" srcOrd="0" destOrd="0" presId="urn:microsoft.com/office/officeart/2005/8/layout/vList2"/>
    <dgm:cxn modelId="{96173A84-F051-4408-A7DB-790201F3D018}" srcId="{48469278-68E2-42AE-83B7-EA1660ABD952}" destId="{E4AEC431-386E-471C-A6C8-019A8BCE8418}" srcOrd="2" destOrd="0" parTransId="{AEAE2116-8BCC-4ECB-80D9-33987C389541}" sibTransId="{5A7ADFC0-D2F1-4E13-B4FE-3D8B668AF3FA}"/>
    <dgm:cxn modelId="{E91BC59C-04D4-0447-8204-3EE12862E47C}" type="presOf" srcId="{E4AEC431-386E-471C-A6C8-019A8BCE8418}" destId="{37C1FA8B-F46E-EC40-8DE9-2C204048FAC2}" srcOrd="0" destOrd="0" presId="urn:microsoft.com/office/officeart/2005/8/layout/vList2"/>
    <dgm:cxn modelId="{2D2696CA-D6A5-124B-87FC-084A5CC55E06}" type="presOf" srcId="{3D1E6E9C-ACCF-4983-A25A-B7330B133693}" destId="{89422690-C48E-A84E-92E6-C7E992F20B7F}" srcOrd="0" destOrd="0" presId="urn:microsoft.com/office/officeart/2005/8/layout/vList2"/>
    <dgm:cxn modelId="{CC714CDD-8B48-4147-9C25-35202DA918CF}" srcId="{48469278-68E2-42AE-83B7-EA1660ABD952}" destId="{3D1E6E9C-ACCF-4983-A25A-B7330B133693}" srcOrd="1" destOrd="0" parTransId="{5E1B9EF5-7DD7-4C03-8112-4460B86F5710}" sibTransId="{9F368E2E-1D4A-4F0A-BC11-F58FD51B4EB3}"/>
    <dgm:cxn modelId="{213CBFF7-07D8-4F18-BA87-BCB7FFCA8870}" srcId="{48469278-68E2-42AE-83B7-EA1660ABD952}" destId="{3FDA3D25-0A14-437F-AB85-78F0D07ECD9E}" srcOrd="3" destOrd="0" parTransId="{F8C0B382-DE7C-47E3-93DA-405E27FEBB52}" sibTransId="{E61A03DA-34D4-4C11-954F-57FB753D8927}"/>
    <dgm:cxn modelId="{D9484814-021A-414A-B02E-F49B3EDF30A4}" type="presParOf" srcId="{911420EE-8EE4-884C-A95D-234027611781}" destId="{B587DEE3-8B66-8142-95B1-0868EF8CD31F}" srcOrd="0" destOrd="0" presId="urn:microsoft.com/office/officeart/2005/8/layout/vList2"/>
    <dgm:cxn modelId="{A3BEE59B-5D16-3B4F-BDA4-E6647943BEEC}" type="presParOf" srcId="{911420EE-8EE4-884C-A95D-234027611781}" destId="{2B22B3DD-5362-AB42-8967-CF1E8BACE929}" srcOrd="1" destOrd="0" presId="urn:microsoft.com/office/officeart/2005/8/layout/vList2"/>
    <dgm:cxn modelId="{42215164-0A33-1A49-8D99-39B3018E9130}" type="presParOf" srcId="{911420EE-8EE4-884C-A95D-234027611781}" destId="{89422690-C48E-A84E-92E6-C7E992F20B7F}" srcOrd="2" destOrd="0" presId="urn:microsoft.com/office/officeart/2005/8/layout/vList2"/>
    <dgm:cxn modelId="{D2FD7E83-7A83-6440-BBF1-F63AD39BA0F4}" type="presParOf" srcId="{911420EE-8EE4-884C-A95D-234027611781}" destId="{D18FE023-816B-6C4C-BBB1-6E8F74B9E8A4}" srcOrd="3" destOrd="0" presId="urn:microsoft.com/office/officeart/2005/8/layout/vList2"/>
    <dgm:cxn modelId="{51D4A6AB-17A2-3441-9232-A79EED69498A}" type="presParOf" srcId="{911420EE-8EE4-884C-A95D-234027611781}" destId="{37C1FA8B-F46E-EC40-8DE9-2C204048FAC2}" srcOrd="4" destOrd="0" presId="urn:microsoft.com/office/officeart/2005/8/layout/vList2"/>
    <dgm:cxn modelId="{46E7F945-0936-2F4A-A9BD-D0162B706D56}" type="presParOf" srcId="{911420EE-8EE4-884C-A95D-234027611781}" destId="{FC2F1CBC-EDDB-804D-A405-8C6C43C3F070}" srcOrd="5" destOrd="0" presId="urn:microsoft.com/office/officeart/2005/8/layout/vList2"/>
    <dgm:cxn modelId="{1A39BE80-F546-0544-8703-849D2C610186}" type="presParOf" srcId="{911420EE-8EE4-884C-A95D-234027611781}" destId="{5161E7C7-4E5F-3D42-BD1B-FB6207C4DBFC}" srcOrd="6" destOrd="0" presId="urn:microsoft.com/office/officeart/2005/8/layout/vList2"/>
    <dgm:cxn modelId="{D90FF5F6-1289-D84D-94D8-D924652383BF}" type="presParOf" srcId="{911420EE-8EE4-884C-A95D-234027611781}" destId="{57761943-9471-454F-800E-2E3808DD6A41}" srcOrd="7" destOrd="0" presId="urn:microsoft.com/office/officeart/2005/8/layout/vList2"/>
    <dgm:cxn modelId="{4113865A-F145-3049-9E72-2652527CB6AD}" type="presParOf" srcId="{911420EE-8EE4-884C-A95D-234027611781}" destId="{2C61BFDC-2B7E-D84D-9A8E-8F67E16C5B1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4766C0-99A8-491E-B351-B5948B572CE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D64AE7-22D6-4247-A150-B863FE9DB927}">
      <dgm:prSet/>
      <dgm:spPr/>
      <dgm:t>
        <a:bodyPr/>
        <a:lstStyle/>
        <a:p>
          <a:r>
            <a:rPr lang="en-US"/>
            <a:t>The officer must have formed a </a:t>
          </a:r>
          <a:r>
            <a:rPr lang="en-US" i="1"/>
            <a:t>genuine </a:t>
          </a:r>
          <a:r>
            <a:rPr lang="en-US"/>
            <a:t>suspicion in their own mind that they will find the object for which the search power being exercised allows them to search and the suspicion that the object will be found must be reasonable. </a:t>
          </a:r>
        </a:p>
      </dgm:t>
    </dgm:pt>
    <dgm:pt modelId="{B2C34056-485C-448B-8CDF-199170833D48}" type="parTrans" cxnId="{DE2AF9B7-73D2-42DD-9964-CEC0FBF9D4C7}">
      <dgm:prSet/>
      <dgm:spPr/>
      <dgm:t>
        <a:bodyPr/>
        <a:lstStyle/>
        <a:p>
          <a:endParaRPr lang="en-US"/>
        </a:p>
      </dgm:t>
    </dgm:pt>
    <dgm:pt modelId="{F9CB9488-5705-4F2B-9FE8-78F70C147F09}" type="sibTrans" cxnId="{DE2AF9B7-73D2-42DD-9964-CEC0FBF9D4C7}">
      <dgm:prSet/>
      <dgm:spPr/>
      <dgm:t>
        <a:bodyPr/>
        <a:lstStyle/>
        <a:p>
          <a:endParaRPr lang="en-US"/>
        </a:p>
      </dgm:t>
    </dgm:pt>
    <dgm:pt modelId="{6FB5372E-5AF1-49D5-8683-118134845C8F}">
      <dgm:prSet/>
      <dgm:spPr/>
      <dgm:t>
        <a:bodyPr/>
        <a:lstStyle/>
        <a:p>
          <a:r>
            <a:rPr lang="en-US"/>
            <a:t>This means that there must be an </a:t>
          </a:r>
          <a:r>
            <a:rPr lang="en-US" i="1"/>
            <a:t>objective </a:t>
          </a:r>
          <a:r>
            <a:rPr lang="en-US"/>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gm:t>
    </dgm:pt>
    <dgm:pt modelId="{8B3BA97B-F31A-404A-AC3B-85DE7EF2B35F}" type="parTrans" cxnId="{237C9DAC-9F2A-45EB-B5C7-8D09679734CD}">
      <dgm:prSet/>
      <dgm:spPr/>
      <dgm:t>
        <a:bodyPr/>
        <a:lstStyle/>
        <a:p>
          <a:endParaRPr lang="en-US"/>
        </a:p>
      </dgm:t>
    </dgm:pt>
    <dgm:pt modelId="{E2E66D8B-AF21-4CB9-A711-5BB4E5EAB341}" type="sibTrans" cxnId="{237C9DAC-9F2A-45EB-B5C7-8D09679734CD}">
      <dgm:prSet/>
      <dgm:spPr/>
      <dgm:t>
        <a:bodyPr/>
        <a:lstStyle/>
        <a:p>
          <a:endParaRPr lang="en-US"/>
        </a:p>
      </dgm:t>
    </dgm:pt>
    <dgm:pt modelId="{04DB2302-D58B-44B6-A4B8-B092BE6A7807}">
      <dgm:prSet/>
      <dgm:spPr/>
      <dgm:t>
        <a:bodyPr/>
        <a:lstStyle/>
        <a:p>
          <a:r>
            <a:rPr lang="en-US" dirty="0"/>
            <a:t>Reasonable grounds for suspicion should be linked to </a:t>
          </a:r>
          <a:r>
            <a:rPr lang="en-US" b="1" dirty="0"/>
            <a:t>accurate and current </a:t>
          </a:r>
          <a:r>
            <a:rPr lang="en-US" dirty="0"/>
            <a:t>intelligence or information, relating to articles for which there is a power to stop and search, being carried by individuals or being in vehicles in any locality</a:t>
          </a:r>
        </a:p>
      </dgm:t>
    </dgm:pt>
    <dgm:pt modelId="{7937C863-7B69-4E48-B2BA-070AE277DFB2}" type="parTrans" cxnId="{E40144B6-FD82-4626-B5FA-978C8E6A6160}">
      <dgm:prSet/>
      <dgm:spPr/>
      <dgm:t>
        <a:bodyPr/>
        <a:lstStyle/>
        <a:p>
          <a:endParaRPr lang="en-US"/>
        </a:p>
      </dgm:t>
    </dgm:pt>
    <dgm:pt modelId="{344278A2-E979-4488-BAFF-987FFF2F38D1}" type="sibTrans" cxnId="{E40144B6-FD82-4626-B5FA-978C8E6A6160}">
      <dgm:prSet/>
      <dgm:spPr/>
      <dgm:t>
        <a:bodyPr/>
        <a:lstStyle/>
        <a:p>
          <a:endParaRPr lang="en-US"/>
        </a:p>
      </dgm:t>
    </dgm:pt>
    <dgm:pt modelId="{02BEC0EC-3C81-4F50-9DBF-0092439FAE87}">
      <dgm:prSet/>
      <dgm:spPr/>
      <dgm:t>
        <a:bodyPr/>
        <a:lstStyle/>
        <a:p>
          <a:r>
            <a:rPr lang="en-US"/>
            <a:t>The suspicion must be objective and based on relevant facts, information and intelligence about the person concerned, or some aspect of his/her behaviour</a:t>
          </a:r>
        </a:p>
      </dgm:t>
    </dgm:pt>
    <dgm:pt modelId="{7C068994-FE9B-4179-A3F1-352A909FC889}" type="parTrans" cxnId="{FB9161BA-BF02-421F-A7C0-379F1693692C}">
      <dgm:prSet/>
      <dgm:spPr/>
      <dgm:t>
        <a:bodyPr/>
        <a:lstStyle/>
        <a:p>
          <a:endParaRPr lang="en-US"/>
        </a:p>
      </dgm:t>
    </dgm:pt>
    <dgm:pt modelId="{2507FCAD-A8D5-4706-8BAE-246A4001BFFC}" type="sibTrans" cxnId="{FB9161BA-BF02-421F-A7C0-379F1693692C}">
      <dgm:prSet/>
      <dgm:spPr/>
      <dgm:t>
        <a:bodyPr/>
        <a:lstStyle/>
        <a:p>
          <a:endParaRPr lang="en-US"/>
        </a:p>
      </dgm:t>
    </dgm:pt>
    <dgm:pt modelId="{AB8586AC-BA3A-4B31-BFCC-B0D2032A7B0A}">
      <dgm:prSet/>
      <dgm:spPr/>
      <dgm:t>
        <a:bodyPr/>
        <a:lstStyle/>
        <a:p>
          <a:r>
            <a:rPr lang="en-US"/>
            <a:t>Officers must be able to explain the basis for their suspicion by reference to intelligence or information about, or some specific behaviour by, the person concerned</a:t>
          </a:r>
        </a:p>
      </dgm:t>
    </dgm:pt>
    <dgm:pt modelId="{4C963130-A46A-497E-86CF-7348F73BCD27}" type="parTrans" cxnId="{ADBF7099-C0CA-4261-AD48-B5FBE3E177CD}">
      <dgm:prSet/>
      <dgm:spPr/>
      <dgm:t>
        <a:bodyPr/>
        <a:lstStyle/>
        <a:p>
          <a:endParaRPr lang="en-US"/>
        </a:p>
      </dgm:t>
    </dgm:pt>
    <dgm:pt modelId="{CCB11C44-08CC-4570-AD26-EE8BA2B5A372}" type="sibTrans" cxnId="{ADBF7099-C0CA-4261-AD48-B5FBE3E177CD}">
      <dgm:prSet/>
      <dgm:spPr/>
      <dgm:t>
        <a:bodyPr/>
        <a:lstStyle/>
        <a:p>
          <a:endParaRPr lang="en-US"/>
        </a:p>
      </dgm:t>
    </dgm:pt>
    <dgm:pt modelId="{48E813B6-F77A-4AD4-8B48-D8961ACBEF9F}">
      <dgm:prSet/>
      <dgm:spPr/>
      <dgm:t>
        <a:bodyPr/>
        <a:lstStyle/>
        <a:p>
          <a:r>
            <a:rPr lang="en-US"/>
            <a:t>A person cannot, in themselves, give grounds for suspicion.</a:t>
          </a:r>
        </a:p>
      </dgm:t>
    </dgm:pt>
    <dgm:pt modelId="{22E908B1-C447-4330-8C53-69DA81AE2D31}" type="parTrans" cxnId="{C921ADE7-BEE7-4950-8253-47F4D9594C07}">
      <dgm:prSet/>
      <dgm:spPr/>
      <dgm:t>
        <a:bodyPr/>
        <a:lstStyle/>
        <a:p>
          <a:endParaRPr lang="en-US"/>
        </a:p>
      </dgm:t>
    </dgm:pt>
    <dgm:pt modelId="{7E8CBE50-2DBF-4743-A573-41DFE1651F86}" type="sibTrans" cxnId="{C921ADE7-BEE7-4950-8253-47F4D9594C07}">
      <dgm:prSet/>
      <dgm:spPr/>
      <dgm:t>
        <a:bodyPr/>
        <a:lstStyle/>
        <a:p>
          <a:endParaRPr lang="en-US"/>
        </a:p>
      </dgm:t>
    </dgm:pt>
    <dgm:pt modelId="{13FBE1A2-546C-6944-8478-14A125959CA8}" type="pres">
      <dgm:prSet presAssocID="{124766C0-99A8-491E-B351-B5948B572CEE}" presName="linear" presStyleCnt="0">
        <dgm:presLayoutVars>
          <dgm:animLvl val="lvl"/>
          <dgm:resizeHandles val="exact"/>
        </dgm:presLayoutVars>
      </dgm:prSet>
      <dgm:spPr/>
    </dgm:pt>
    <dgm:pt modelId="{5951B3DB-0404-1E4D-B1C9-8E60514B9BDE}" type="pres">
      <dgm:prSet presAssocID="{B8D64AE7-22D6-4247-A150-B863FE9DB927}" presName="parentText" presStyleLbl="node1" presStyleIdx="0" presStyleCnt="6">
        <dgm:presLayoutVars>
          <dgm:chMax val="0"/>
          <dgm:bulletEnabled val="1"/>
        </dgm:presLayoutVars>
      </dgm:prSet>
      <dgm:spPr/>
    </dgm:pt>
    <dgm:pt modelId="{25012EBA-0868-DC48-B3FE-10D9ACB4D7EA}" type="pres">
      <dgm:prSet presAssocID="{F9CB9488-5705-4F2B-9FE8-78F70C147F09}" presName="spacer" presStyleCnt="0"/>
      <dgm:spPr/>
    </dgm:pt>
    <dgm:pt modelId="{E1B4CD24-3FB0-8F4C-B9B0-C5F32F9C4770}" type="pres">
      <dgm:prSet presAssocID="{6FB5372E-5AF1-49D5-8683-118134845C8F}" presName="parentText" presStyleLbl="node1" presStyleIdx="1" presStyleCnt="6">
        <dgm:presLayoutVars>
          <dgm:chMax val="0"/>
          <dgm:bulletEnabled val="1"/>
        </dgm:presLayoutVars>
      </dgm:prSet>
      <dgm:spPr/>
    </dgm:pt>
    <dgm:pt modelId="{6ACFEC8E-CA78-404C-BE8F-2FA00DA9ECCC}" type="pres">
      <dgm:prSet presAssocID="{E2E66D8B-AF21-4CB9-A711-5BB4E5EAB341}" presName="spacer" presStyleCnt="0"/>
      <dgm:spPr/>
    </dgm:pt>
    <dgm:pt modelId="{05A9D83C-0F0C-0145-9340-3A3E49AD686B}" type="pres">
      <dgm:prSet presAssocID="{04DB2302-D58B-44B6-A4B8-B092BE6A7807}" presName="parentText" presStyleLbl="node1" presStyleIdx="2" presStyleCnt="6">
        <dgm:presLayoutVars>
          <dgm:chMax val="0"/>
          <dgm:bulletEnabled val="1"/>
        </dgm:presLayoutVars>
      </dgm:prSet>
      <dgm:spPr/>
    </dgm:pt>
    <dgm:pt modelId="{719BB2BE-742C-184E-984C-B06E230B70C0}" type="pres">
      <dgm:prSet presAssocID="{344278A2-E979-4488-BAFF-987FFF2F38D1}" presName="spacer" presStyleCnt="0"/>
      <dgm:spPr/>
    </dgm:pt>
    <dgm:pt modelId="{226C6858-3BFF-0843-95E0-CE2FF3441B7C}" type="pres">
      <dgm:prSet presAssocID="{02BEC0EC-3C81-4F50-9DBF-0092439FAE87}" presName="parentText" presStyleLbl="node1" presStyleIdx="3" presStyleCnt="6">
        <dgm:presLayoutVars>
          <dgm:chMax val="0"/>
          <dgm:bulletEnabled val="1"/>
        </dgm:presLayoutVars>
      </dgm:prSet>
      <dgm:spPr/>
    </dgm:pt>
    <dgm:pt modelId="{E8B668DA-2B75-454B-883E-0B2768FB3C95}" type="pres">
      <dgm:prSet presAssocID="{2507FCAD-A8D5-4706-8BAE-246A4001BFFC}" presName="spacer" presStyleCnt="0"/>
      <dgm:spPr/>
    </dgm:pt>
    <dgm:pt modelId="{B7A482CA-6C95-C941-9B5E-443BE741EC1B}" type="pres">
      <dgm:prSet presAssocID="{AB8586AC-BA3A-4B31-BFCC-B0D2032A7B0A}" presName="parentText" presStyleLbl="node1" presStyleIdx="4" presStyleCnt="6">
        <dgm:presLayoutVars>
          <dgm:chMax val="0"/>
          <dgm:bulletEnabled val="1"/>
        </dgm:presLayoutVars>
      </dgm:prSet>
      <dgm:spPr/>
    </dgm:pt>
    <dgm:pt modelId="{D32285A0-342D-944A-BC9D-3649E03DE23C}" type="pres">
      <dgm:prSet presAssocID="{CCB11C44-08CC-4570-AD26-EE8BA2B5A372}" presName="spacer" presStyleCnt="0"/>
      <dgm:spPr/>
    </dgm:pt>
    <dgm:pt modelId="{C9814824-FEB0-F343-ACDB-95E43891C04A}" type="pres">
      <dgm:prSet presAssocID="{48E813B6-F77A-4AD4-8B48-D8961ACBEF9F}" presName="parentText" presStyleLbl="node1" presStyleIdx="5" presStyleCnt="6">
        <dgm:presLayoutVars>
          <dgm:chMax val="0"/>
          <dgm:bulletEnabled val="1"/>
        </dgm:presLayoutVars>
      </dgm:prSet>
      <dgm:spPr/>
    </dgm:pt>
  </dgm:ptLst>
  <dgm:cxnLst>
    <dgm:cxn modelId="{7ACC5F07-00C8-D44E-B2C9-212E2F87BF81}" type="presOf" srcId="{AB8586AC-BA3A-4B31-BFCC-B0D2032A7B0A}" destId="{B7A482CA-6C95-C941-9B5E-443BE741EC1B}" srcOrd="0" destOrd="0" presId="urn:microsoft.com/office/officeart/2005/8/layout/vList2"/>
    <dgm:cxn modelId="{32883F1A-67B6-2E4F-954B-206310450EC9}" type="presOf" srcId="{02BEC0EC-3C81-4F50-9DBF-0092439FAE87}" destId="{226C6858-3BFF-0843-95E0-CE2FF3441B7C}" srcOrd="0" destOrd="0" presId="urn:microsoft.com/office/officeart/2005/8/layout/vList2"/>
    <dgm:cxn modelId="{6023E063-E065-3843-8A5E-B6B86E2668E2}" type="presOf" srcId="{124766C0-99A8-491E-B351-B5948B572CEE}" destId="{13FBE1A2-546C-6944-8478-14A125959CA8}" srcOrd="0" destOrd="0" presId="urn:microsoft.com/office/officeart/2005/8/layout/vList2"/>
    <dgm:cxn modelId="{61E5E966-C26E-9F4E-8BF1-62A9C9CAB40C}" type="presOf" srcId="{B8D64AE7-22D6-4247-A150-B863FE9DB927}" destId="{5951B3DB-0404-1E4D-B1C9-8E60514B9BDE}" srcOrd="0" destOrd="0" presId="urn:microsoft.com/office/officeart/2005/8/layout/vList2"/>
    <dgm:cxn modelId="{442C8496-6C73-BC4F-8D21-C94283CBA910}" type="presOf" srcId="{04DB2302-D58B-44B6-A4B8-B092BE6A7807}" destId="{05A9D83C-0F0C-0145-9340-3A3E49AD686B}" srcOrd="0" destOrd="0" presId="urn:microsoft.com/office/officeart/2005/8/layout/vList2"/>
    <dgm:cxn modelId="{ADBF7099-C0CA-4261-AD48-B5FBE3E177CD}" srcId="{124766C0-99A8-491E-B351-B5948B572CEE}" destId="{AB8586AC-BA3A-4B31-BFCC-B0D2032A7B0A}" srcOrd="4" destOrd="0" parTransId="{4C963130-A46A-497E-86CF-7348F73BCD27}" sibTransId="{CCB11C44-08CC-4570-AD26-EE8BA2B5A372}"/>
    <dgm:cxn modelId="{237C9DAC-9F2A-45EB-B5C7-8D09679734CD}" srcId="{124766C0-99A8-491E-B351-B5948B572CEE}" destId="{6FB5372E-5AF1-49D5-8683-118134845C8F}" srcOrd="1" destOrd="0" parTransId="{8B3BA97B-F31A-404A-AC3B-85DE7EF2B35F}" sibTransId="{E2E66D8B-AF21-4CB9-A711-5BB4E5EAB341}"/>
    <dgm:cxn modelId="{E40144B6-FD82-4626-B5FA-978C8E6A6160}" srcId="{124766C0-99A8-491E-B351-B5948B572CEE}" destId="{04DB2302-D58B-44B6-A4B8-B092BE6A7807}" srcOrd="2" destOrd="0" parTransId="{7937C863-7B69-4E48-B2BA-070AE277DFB2}" sibTransId="{344278A2-E979-4488-BAFF-987FFF2F38D1}"/>
    <dgm:cxn modelId="{DE2AF9B7-73D2-42DD-9964-CEC0FBF9D4C7}" srcId="{124766C0-99A8-491E-B351-B5948B572CEE}" destId="{B8D64AE7-22D6-4247-A150-B863FE9DB927}" srcOrd="0" destOrd="0" parTransId="{B2C34056-485C-448B-8CDF-199170833D48}" sibTransId="{F9CB9488-5705-4F2B-9FE8-78F70C147F09}"/>
    <dgm:cxn modelId="{FB9161BA-BF02-421F-A7C0-379F1693692C}" srcId="{124766C0-99A8-491E-B351-B5948B572CEE}" destId="{02BEC0EC-3C81-4F50-9DBF-0092439FAE87}" srcOrd="3" destOrd="0" parTransId="{7C068994-FE9B-4179-A3F1-352A909FC889}" sibTransId="{2507FCAD-A8D5-4706-8BAE-246A4001BFFC}"/>
    <dgm:cxn modelId="{9C7AC3C0-BC28-7546-B79D-E0C79A0D8D29}" type="presOf" srcId="{6FB5372E-5AF1-49D5-8683-118134845C8F}" destId="{E1B4CD24-3FB0-8F4C-B9B0-C5F32F9C4770}" srcOrd="0" destOrd="0" presId="urn:microsoft.com/office/officeart/2005/8/layout/vList2"/>
    <dgm:cxn modelId="{C921ADE7-BEE7-4950-8253-47F4D9594C07}" srcId="{124766C0-99A8-491E-B351-B5948B572CEE}" destId="{48E813B6-F77A-4AD4-8B48-D8961ACBEF9F}" srcOrd="5" destOrd="0" parTransId="{22E908B1-C447-4330-8C53-69DA81AE2D31}" sibTransId="{7E8CBE50-2DBF-4743-A573-41DFE1651F86}"/>
    <dgm:cxn modelId="{772CA6FC-833E-7E4C-BD9C-4DAD0FF3B8A3}" type="presOf" srcId="{48E813B6-F77A-4AD4-8B48-D8961ACBEF9F}" destId="{C9814824-FEB0-F343-ACDB-95E43891C04A}" srcOrd="0" destOrd="0" presId="urn:microsoft.com/office/officeart/2005/8/layout/vList2"/>
    <dgm:cxn modelId="{5A24216A-6B10-7546-9079-DBD73E5A6194}" type="presParOf" srcId="{13FBE1A2-546C-6944-8478-14A125959CA8}" destId="{5951B3DB-0404-1E4D-B1C9-8E60514B9BDE}" srcOrd="0" destOrd="0" presId="urn:microsoft.com/office/officeart/2005/8/layout/vList2"/>
    <dgm:cxn modelId="{8B71DD22-8DB2-094D-BBCA-CBF30F81974C}" type="presParOf" srcId="{13FBE1A2-546C-6944-8478-14A125959CA8}" destId="{25012EBA-0868-DC48-B3FE-10D9ACB4D7EA}" srcOrd="1" destOrd="0" presId="urn:microsoft.com/office/officeart/2005/8/layout/vList2"/>
    <dgm:cxn modelId="{3E7B0045-0C06-5349-A4F0-5519CD5BD8AC}" type="presParOf" srcId="{13FBE1A2-546C-6944-8478-14A125959CA8}" destId="{E1B4CD24-3FB0-8F4C-B9B0-C5F32F9C4770}" srcOrd="2" destOrd="0" presId="urn:microsoft.com/office/officeart/2005/8/layout/vList2"/>
    <dgm:cxn modelId="{2355E840-0893-BE44-AD93-1792164351CB}" type="presParOf" srcId="{13FBE1A2-546C-6944-8478-14A125959CA8}" destId="{6ACFEC8E-CA78-404C-BE8F-2FA00DA9ECCC}" srcOrd="3" destOrd="0" presId="urn:microsoft.com/office/officeart/2005/8/layout/vList2"/>
    <dgm:cxn modelId="{BB9A5927-8A55-DA44-9D8F-BC3C46B427CE}" type="presParOf" srcId="{13FBE1A2-546C-6944-8478-14A125959CA8}" destId="{05A9D83C-0F0C-0145-9340-3A3E49AD686B}" srcOrd="4" destOrd="0" presId="urn:microsoft.com/office/officeart/2005/8/layout/vList2"/>
    <dgm:cxn modelId="{40E89D59-0131-DD4A-888E-01CAFC32C5F0}" type="presParOf" srcId="{13FBE1A2-546C-6944-8478-14A125959CA8}" destId="{719BB2BE-742C-184E-984C-B06E230B70C0}" srcOrd="5" destOrd="0" presId="urn:microsoft.com/office/officeart/2005/8/layout/vList2"/>
    <dgm:cxn modelId="{C78237F8-B3B0-8748-AC3C-9863DE16A92F}" type="presParOf" srcId="{13FBE1A2-546C-6944-8478-14A125959CA8}" destId="{226C6858-3BFF-0843-95E0-CE2FF3441B7C}" srcOrd="6" destOrd="0" presId="urn:microsoft.com/office/officeart/2005/8/layout/vList2"/>
    <dgm:cxn modelId="{362B2688-3229-DE45-BDA5-714CFA3A1EBA}" type="presParOf" srcId="{13FBE1A2-546C-6944-8478-14A125959CA8}" destId="{E8B668DA-2B75-454B-883E-0B2768FB3C95}" srcOrd="7" destOrd="0" presId="urn:microsoft.com/office/officeart/2005/8/layout/vList2"/>
    <dgm:cxn modelId="{BF5D226B-3843-BE41-9BD1-AC181B821DC4}" type="presParOf" srcId="{13FBE1A2-546C-6944-8478-14A125959CA8}" destId="{B7A482CA-6C95-C941-9B5E-443BE741EC1B}" srcOrd="8" destOrd="0" presId="urn:microsoft.com/office/officeart/2005/8/layout/vList2"/>
    <dgm:cxn modelId="{2863E471-42F1-8A41-BF02-37C620197F98}" type="presParOf" srcId="{13FBE1A2-546C-6944-8478-14A125959CA8}" destId="{D32285A0-342D-944A-BC9D-3649E03DE23C}" srcOrd="9" destOrd="0" presId="urn:microsoft.com/office/officeart/2005/8/layout/vList2"/>
    <dgm:cxn modelId="{3B600688-8287-4140-9998-E002C15D901B}" type="presParOf" srcId="{13FBE1A2-546C-6944-8478-14A125959CA8}" destId="{C9814824-FEB0-F343-ACDB-95E43891C04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CC12BB4D-E8C9-4DFF-A405-AE914F8883BB}" srcId="{2652B348-242A-4817-A10F-AA39B0CCC3EA}" destId="{7C592FDC-0C71-4513-B413-FF00CC0EBA22}" srcOrd="5" destOrd="0" parTransId="{7115CC1E-89A3-4158-A535-6C109E614C9C}" sibTransId="{152F0514-5D91-40E5-894B-456603DAAD46}"/>
    <dgm:cxn modelId="{EF867E53-7526-4B8E-8D78-13CC71ED39B6}" srcId="{2652B348-242A-4817-A10F-AA39B0CCC3EA}" destId="{EF575685-4AE8-45AA-A2F8-914482F2680F}" srcOrd="11" destOrd="0" parTransId="{D72A3DC1-DC27-4C93-B8B5-DC0F8606097C}" sibTransId="{963D3C17-A4EB-45CA-95F5-EFAA394242C1}"/>
    <dgm:cxn modelId="{4AFCE059-B35E-F74B-95CE-BA198ECDE1CA}" type="presOf" srcId="{6758EFEC-123B-4E32-88EC-A08A911AA439}" destId="{038ECF4B-7D73-C64A-A82A-EE528C57D21B}"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A60D1873-F7FE-3D4E-9EF2-D8EED03C0F6D}" type="presOf" srcId="{AB3D4681-0002-49E7-BC50-2CE1DD2096C9}" destId="{41A3F99A-4B12-4948-A539-9E9D91CBD9B2}" srcOrd="0" destOrd="0" presId="urn:microsoft.com/office/officeart/2005/8/layout/default"/>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06EEE879-B176-E94E-892E-422AE23EB024}" type="presOf" srcId="{9EBFF6C4-0851-49BD-9D96-AC70D9F42529}" destId="{DF1B7E2E-4F38-FD40-8D77-901466FA6BA9}"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BBB7347-381F-4BFB-8645-CD450E7B37C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2BFFACA-17FA-4EF8-A3A2-082C589BB771}">
      <dgm:prSet/>
      <dgm:spPr/>
      <dgm:t>
        <a:bodyPr/>
        <a:lstStyle/>
        <a:p>
          <a:r>
            <a:rPr lang="en-US"/>
            <a:t>The primary purpose of stop and search powers is to enable officers to allay or confirm suspicions about individuals without exercising their power of arrest. </a:t>
          </a:r>
        </a:p>
      </dgm:t>
    </dgm:pt>
    <dgm:pt modelId="{99B240E8-4576-42DC-B118-0272675E2A20}" type="parTrans" cxnId="{B22065AA-FFD8-4AB2-902F-FACC9AEC4A84}">
      <dgm:prSet/>
      <dgm:spPr/>
      <dgm:t>
        <a:bodyPr/>
        <a:lstStyle/>
        <a:p>
          <a:endParaRPr lang="en-US"/>
        </a:p>
      </dgm:t>
    </dgm:pt>
    <dgm:pt modelId="{6C0657CB-A42B-4A5C-8FEA-5563667CA2ED}" type="sibTrans" cxnId="{B22065AA-FFD8-4AB2-902F-FACC9AEC4A84}">
      <dgm:prSet/>
      <dgm:spPr/>
      <dgm:t>
        <a:bodyPr/>
        <a:lstStyle/>
        <a:p>
          <a:endParaRPr lang="en-US"/>
        </a:p>
      </dgm:t>
    </dgm:pt>
    <dgm:pt modelId="{C17E8B53-DACE-446C-881C-5C0E899D7DC5}">
      <dgm:prSet/>
      <dgm:spPr/>
      <dgm:t>
        <a:bodyPr/>
        <a:lstStyle/>
        <a:p>
          <a:r>
            <a:rPr lang="en-US" dirty="0"/>
            <a:t>Officers may be required to justify the use or authorisation of such powers, in relation both to individual searches and the overall pattern of their activity in this regard, to their supervisory officers or in court. </a:t>
          </a:r>
        </a:p>
      </dgm:t>
    </dgm:pt>
    <dgm:pt modelId="{A4DFEEF2-36ED-4E56-B463-2413F9693480}" type="parTrans" cxnId="{46BBF1FC-B417-4FAB-8EFA-51BEAEA75A37}">
      <dgm:prSet/>
      <dgm:spPr/>
      <dgm:t>
        <a:bodyPr/>
        <a:lstStyle/>
        <a:p>
          <a:endParaRPr lang="en-US"/>
        </a:p>
      </dgm:t>
    </dgm:pt>
    <dgm:pt modelId="{90522B59-BBE0-4447-9FAC-DAC6F622ED50}" type="sibTrans" cxnId="{46BBF1FC-B417-4FAB-8EFA-51BEAEA75A37}">
      <dgm:prSet/>
      <dgm:spPr/>
      <dgm:t>
        <a:bodyPr/>
        <a:lstStyle/>
        <a:p>
          <a:endParaRPr lang="en-US"/>
        </a:p>
      </dgm:t>
    </dgm:pt>
    <dgm:pt modelId="{59125292-A4C4-4085-8E8D-D6F775241F62}">
      <dgm:prSet/>
      <dgm:spPr/>
      <dgm:t>
        <a:bodyPr/>
        <a:lstStyle/>
        <a:p>
          <a:r>
            <a:rPr lang="en-US"/>
            <a:t>Any misuse of the powers is likely to be harmful to policing and lead to mistrust of the police. </a:t>
          </a:r>
        </a:p>
      </dgm:t>
    </dgm:pt>
    <dgm:pt modelId="{058B3916-BA7F-4FA5-BB92-816E60DF1CDD}" type="parTrans" cxnId="{DE41740E-2EB6-4A74-A95A-52088F18BF7D}">
      <dgm:prSet/>
      <dgm:spPr/>
      <dgm:t>
        <a:bodyPr/>
        <a:lstStyle/>
        <a:p>
          <a:endParaRPr lang="en-US"/>
        </a:p>
      </dgm:t>
    </dgm:pt>
    <dgm:pt modelId="{3968EDB6-6B2C-4244-A5F0-5303519EBB6C}" type="sibTrans" cxnId="{DE41740E-2EB6-4A74-A95A-52088F18BF7D}">
      <dgm:prSet/>
      <dgm:spPr/>
      <dgm:t>
        <a:bodyPr/>
        <a:lstStyle/>
        <a:p>
          <a:endParaRPr lang="en-US"/>
        </a:p>
      </dgm:t>
    </dgm:pt>
    <dgm:pt modelId="{97DC2DB3-B9F2-48B1-A1E4-C5A72E9D02F7}">
      <dgm:prSet/>
      <dgm:spPr/>
      <dgm:t>
        <a:bodyPr/>
        <a:lstStyle/>
        <a:p>
          <a:r>
            <a:rPr lang="en-US"/>
            <a:t>Officers must also be able to explain their actions to the member of the public searched. </a:t>
          </a:r>
        </a:p>
      </dgm:t>
    </dgm:pt>
    <dgm:pt modelId="{B6916675-E5E7-4BF1-9814-40B022FF45A6}" type="parTrans" cxnId="{0FCF75D9-A104-4C3C-B692-03F55990AD03}">
      <dgm:prSet/>
      <dgm:spPr/>
      <dgm:t>
        <a:bodyPr/>
        <a:lstStyle/>
        <a:p>
          <a:endParaRPr lang="en-US"/>
        </a:p>
      </dgm:t>
    </dgm:pt>
    <dgm:pt modelId="{0477C905-3408-4DF4-8A60-69174D7ACA97}" type="sibTrans" cxnId="{0FCF75D9-A104-4C3C-B692-03F55990AD03}">
      <dgm:prSet/>
      <dgm:spPr/>
      <dgm:t>
        <a:bodyPr/>
        <a:lstStyle/>
        <a:p>
          <a:endParaRPr lang="en-US"/>
        </a:p>
      </dgm:t>
    </dgm:pt>
    <dgm:pt modelId="{2712D496-4E32-4912-8713-5D29A639DCEE}">
      <dgm:prSet/>
      <dgm:spPr/>
      <dgm:t>
        <a:bodyPr/>
        <a:lstStyle/>
        <a:p>
          <a:r>
            <a:rPr lang="en-US"/>
            <a:t>The misuse of these powers can lead to disciplinary action.</a:t>
          </a:r>
        </a:p>
      </dgm:t>
    </dgm:pt>
    <dgm:pt modelId="{4B164D3F-8377-49AB-BB11-892CDF3D00CD}" type="parTrans" cxnId="{235FA876-A414-4417-AB8D-BA4EDCE7062D}">
      <dgm:prSet/>
      <dgm:spPr/>
      <dgm:t>
        <a:bodyPr/>
        <a:lstStyle/>
        <a:p>
          <a:endParaRPr lang="en-US"/>
        </a:p>
      </dgm:t>
    </dgm:pt>
    <dgm:pt modelId="{2BEC8813-1BA1-4D60-9261-50407D5BE19E}" type="sibTrans" cxnId="{235FA876-A414-4417-AB8D-BA4EDCE7062D}">
      <dgm:prSet/>
      <dgm:spPr/>
      <dgm:t>
        <a:bodyPr/>
        <a:lstStyle/>
        <a:p>
          <a:endParaRPr lang="en-US"/>
        </a:p>
      </dgm:t>
    </dgm:pt>
    <dgm:pt modelId="{3CC663C7-B38A-3547-8B0C-066D88B6150D}" type="pres">
      <dgm:prSet presAssocID="{4BBB7347-381F-4BFB-8645-CD450E7B37C0}" presName="linear" presStyleCnt="0">
        <dgm:presLayoutVars>
          <dgm:animLvl val="lvl"/>
          <dgm:resizeHandles val="exact"/>
        </dgm:presLayoutVars>
      </dgm:prSet>
      <dgm:spPr/>
    </dgm:pt>
    <dgm:pt modelId="{6455C057-939C-F443-948C-FE7A88D3714E}" type="pres">
      <dgm:prSet presAssocID="{D2BFFACA-17FA-4EF8-A3A2-082C589BB771}" presName="parentText" presStyleLbl="node1" presStyleIdx="0" presStyleCnt="5">
        <dgm:presLayoutVars>
          <dgm:chMax val="0"/>
          <dgm:bulletEnabled val="1"/>
        </dgm:presLayoutVars>
      </dgm:prSet>
      <dgm:spPr/>
    </dgm:pt>
    <dgm:pt modelId="{9BCD3537-0A6F-554A-80C2-350E63E00CED}" type="pres">
      <dgm:prSet presAssocID="{6C0657CB-A42B-4A5C-8FEA-5563667CA2ED}" presName="spacer" presStyleCnt="0"/>
      <dgm:spPr/>
    </dgm:pt>
    <dgm:pt modelId="{EFB68932-F73C-F541-88C0-BA71E71E7806}" type="pres">
      <dgm:prSet presAssocID="{C17E8B53-DACE-446C-881C-5C0E899D7DC5}" presName="parentText" presStyleLbl="node1" presStyleIdx="1" presStyleCnt="5">
        <dgm:presLayoutVars>
          <dgm:chMax val="0"/>
          <dgm:bulletEnabled val="1"/>
        </dgm:presLayoutVars>
      </dgm:prSet>
      <dgm:spPr/>
    </dgm:pt>
    <dgm:pt modelId="{AE774D42-056E-E644-86A5-C6366FD638EA}" type="pres">
      <dgm:prSet presAssocID="{90522B59-BBE0-4447-9FAC-DAC6F622ED50}" presName="spacer" presStyleCnt="0"/>
      <dgm:spPr/>
    </dgm:pt>
    <dgm:pt modelId="{6AD90EC6-AD1B-414D-9F11-A90083AF70A3}" type="pres">
      <dgm:prSet presAssocID="{59125292-A4C4-4085-8E8D-D6F775241F62}" presName="parentText" presStyleLbl="node1" presStyleIdx="2" presStyleCnt="5">
        <dgm:presLayoutVars>
          <dgm:chMax val="0"/>
          <dgm:bulletEnabled val="1"/>
        </dgm:presLayoutVars>
      </dgm:prSet>
      <dgm:spPr/>
    </dgm:pt>
    <dgm:pt modelId="{C48983E2-8A5D-934A-803E-6B71CBC0C1BB}" type="pres">
      <dgm:prSet presAssocID="{3968EDB6-6B2C-4244-A5F0-5303519EBB6C}" presName="spacer" presStyleCnt="0"/>
      <dgm:spPr/>
    </dgm:pt>
    <dgm:pt modelId="{1BE5CE08-A145-754A-84BB-5C1D06D70114}" type="pres">
      <dgm:prSet presAssocID="{97DC2DB3-B9F2-48B1-A1E4-C5A72E9D02F7}" presName="parentText" presStyleLbl="node1" presStyleIdx="3" presStyleCnt="5">
        <dgm:presLayoutVars>
          <dgm:chMax val="0"/>
          <dgm:bulletEnabled val="1"/>
        </dgm:presLayoutVars>
      </dgm:prSet>
      <dgm:spPr/>
    </dgm:pt>
    <dgm:pt modelId="{69EC017C-C0CA-C545-81AD-2396F4104768}" type="pres">
      <dgm:prSet presAssocID="{0477C905-3408-4DF4-8A60-69174D7ACA97}" presName="spacer" presStyleCnt="0"/>
      <dgm:spPr/>
    </dgm:pt>
    <dgm:pt modelId="{F4E20D91-3C6E-864D-B3A3-A2489D3F7D62}" type="pres">
      <dgm:prSet presAssocID="{2712D496-4E32-4912-8713-5D29A639DCEE}" presName="parentText" presStyleLbl="node1" presStyleIdx="4" presStyleCnt="5">
        <dgm:presLayoutVars>
          <dgm:chMax val="0"/>
          <dgm:bulletEnabled val="1"/>
        </dgm:presLayoutVars>
      </dgm:prSet>
      <dgm:spPr/>
    </dgm:pt>
  </dgm:ptLst>
  <dgm:cxnLst>
    <dgm:cxn modelId="{DE41740E-2EB6-4A74-A95A-52088F18BF7D}" srcId="{4BBB7347-381F-4BFB-8645-CD450E7B37C0}" destId="{59125292-A4C4-4085-8E8D-D6F775241F62}" srcOrd="2" destOrd="0" parTransId="{058B3916-BA7F-4FA5-BB92-816E60DF1CDD}" sibTransId="{3968EDB6-6B2C-4244-A5F0-5303519EBB6C}"/>
    <dgm:cxn modelId="{8BD1D942-3F0A-AE44-991F-100F722B2F2C}" type="presOf" srcId="{D2BFFACA-17FA-4EF8-A3A2-082C589BB771}" destId="{6455C057-939C-F443-948C-FE7A88D3714E}" srcOrd="0" destOrd="0" presId="urn:microsoft.com/office/officeart/2005/8/layout/vList2"/>
    <dgm:cxn modelId="{235FA876-A414-4417-AB8D-BA4EDCE7062D}" srcId="{4BBB7347-381F-4BFB-8645-CD450E7B37C0}" destId="{2712D496-4E32-4912-8713-5D29A639DCEE}" srcOrd="4" destOrd="0" parTransId="{4B164D3F-8377-49AB-BB11-892CDF3D00CD}" sibTransId="{2BEC8813-1BA1-4D60-9261-50407D5BE19E}"/>
    <dgm:cxn modelId="{B22065AA-FFD8-4AB2-902F-FACC9AEC4A84}" srcId="{4BBB7347-381F-4BFB-8645-CD450E7B37C0}" destId="{D2BFFACA-17FA-4EF8-A3A2-082C589BB771}" srcOrd="0" destOrd="0" parTransId="{99B240E8-4576-42DC-B118-0272675E2A20}" sibTransId="{6C0657CB-A42B-4A5C-8FEA-5563667CA2ED}"/>
    <dgm:cxn modelId="{9DCCB3BC-E8B7-E147-B0D0-9385CC7B7B7F}" type="presOf" srcId="{2712D496-4E32-4912-8713-5D29A639DCEE}" destId="{F4E20D91-3C6E-864D-B3A3-A2489D3F7D62}" srcOrd="0" destOrd="0" presId="urn:microsoft.com/office/officeart/2005/8/layout/vList2"/>
    <dgm:cxn modelId="{FD1C72C1-1784-6E49-BA5F-5A7152BF785A}" type="presOf" srcId="{59125292-A4C4-4085-8E8D-D6F775241F62}" destId="{6AD90EC6-AD1B-414D-9F11-A90083AF70A3}" srcOrd="0" destOrd="0" presId="urn:microsoft.com/office/officeart/2005/8/layout/vList2"/>
    <dgm:cxn modelId="{D5E02AC8-BABC-C142-A281-39251BE4F0F1}" type="presOf" srcId="{4BBB7347-381F-4BFB-8645-CD450E7B37C0}" destId="{3CC663C7-B38A-3547-8B0C-066D88B6150D}" srcOrd="0" destOrd="0" presId="urn:microsoft.com/office/officeart/2005/8/layout/vList2"/>
    <dgm:cxn modelId="{0FCF75D9-A104-4C3C-B692-03F55990AD03}" srcId="{4BBB7347-381F-4BFB-8645-CD450E7B37C0}" destId="{97DC2DB3-B9F2-48B1-A1E4-C5A72E9D02F7}" srcOrd="3" destOrd="0" parTransId="{B6916675-E5E7-4BF1-9814-40B022FF45A6}" sibTransId="{0477C905-3408-4DF4-8A60-69174D7ACA97}"/>
    <dgm:cxn modelId="{545B47EC-8687-1948-B3A6-37DEDDC17247}" type="presOf" srcId="{97DC2DB3-B9F2-48B1-A1E4-C5A72E9D02F7}" destId="{1BE5CE08-A145-754A-84BB-5C1D06D70114}" srcOrd="0" destOrd="0" presId="urn:microsoft.com/office/officeart/2005/8/layout/vList2"/>
    <dgm:cxn modelId="{7D048FF9-9301-204C-B760-23465A423154}" type="presOf" srcId="{C17E8B53-DACE-446C-881C-5C0E899D7DC5}" destId="{EFB68932-F73C-F541-88C0-BA71E71E7806}" srcOrd="0" destOrd="0" presId="urn:microsoft.com/office/officeart/2005/8/layout/vList2"/>
    <dgm:cxn modelId="{46BBF1FC-B417-4FAB-8EFA-51BEAEA75A37}" srcId="{4BBB7347-381F-4BFB-8645-CD450E7B37C0}" destId="{C17E8B53-DACE-446C-881C-5C0E899D7DC5}" srcOrd="1" destOrd="0" parTransId="{A4DFEEF2-36ED-4E56-B463-2413F9693480}" sibTransId="{90522B59-BBE0-4447-9FAC-DAC6F622ED50}"/>
    <dgm:cxn modelId="{E31195A4-4C45-9F40-9A77-C2C2B4B81C03}" type="presParOf" srcId="{3CC663C7-B38A-3547-8B0C-066D88B6150D}" destId="{6455C057-939C-F443-948C-FE7A88D3714E}" srcOrd="0" destOrd="0" presId="urn:microsoft.com/office/officeart/2005/8/layout/vList2"/>
    <dgm:cxn modelId="{FBC4CB91-E838-7D4B-AFFC-B6294DE18723}" type="presParOf" srcId="{3CC663C7-B38A-3547-8B0C-066D88B6150D}" destId="{9BCD3537-0A6F-554A-80C2-350E63E00CED}" srcOrd="1" destOrd="0" presId="urn:microsoft.com/office/officeart/2005/8/layout/vList2"/>
    <dgm:cxn modelId="{0B631AFA-5D36-2F43-96D9-3B56C210D6DA}" type="presParOf" srcId="{3CC663C7-B38A-3547-8B0C-066D88B6150D}" destId="{EFB68932-F73C-F541-88C0-BA71E71E7806}" srcOrd="2" destOrd="0" presId="urn:microsoft.com/office/officeart/2005/8/layout/vList2"/>
    <dgm:cxn modelId="{6ADDA67D-4FE1-2646-ACC2-93BB90FDEBB7}" type="presParOf" srcId="{3CC663C7-B38A-3547-8B0C-066D88B6150D}" destId="{AE774D42-056E-E644-86A5-C6366FD638EA}" srcOrd="3" destOrd="0" presId="urn:microsoft.com/office/officeart/2005/8/layout/vList2"/>
    <dgm:cxn modelId="{D71E0DBB-61CD-624E-8B4D-327CEDA45E08}" type="presParOf" srcId="{3CC663C7-B38A-3547-8B0C-066D88B6150D}" destId="{6AD90EC6-AD1B-414D-9F11-A90083AF70A3}" srcOrd="4" destOrd="0" presId="urn:microsoft.com/office/officeart/2005/8/layout/vList2"/>
    <dgm:cxn modelId="{D0D91B88-CE89-BD40-A376-EAEFB14E47E1}" type="presParOf" srcId="{3CC663C7-B38A-3547-8B0C-066D88B6150D}" destId="{C48983E2-8A5D-934A-803E-6B71CBC0C1BB}" srcOrd="5" destOrd="0" presId="urn:microsoft.com/office/officeart/2005/8/layout/vList2"/>
    <dgm:cxn modelId="{C9E36067-2810-4F4D-A796-7438C0611F73}" type="presParOf" srcId="{3CC663C7-B38A-3547-8B0C-066D88B6150D}" destId="{1BE5CE08-A145-754A-84BB-5C1D06D70114}" srcOrd="6" destOrd="0" presId="urn:microsoft.com/office/officeart/2005/8/layout/vList2"/>
    <dgm:cxn modelId="{9A67F58D-5B4A-9B47-9F52-F9E8BB62452C}" type="presParOf" srcId="{3CC663C7-B38A-3547-8B0C-066D88B6150D}" destId="{69EC017C-C0CA-C545-81AD-2396F4104768}" srcOrd="7" destOrd="0" presId="urn:microsoft.com/office/officeart/2005/8/layout/vList2"/>
    <dgm:cxn modelId="{C7859093-DFA9-DC45-BAB5-3FA3DCD617FA}" type="presParOf" srcId="{3CC663C7-B38A-3547-8B0C-066D88B6150D}" destId="{F4E20D91-3C6E-864D-B3A3-A2489D3F7D6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7C498-F6F7-C743-B519-7ED0410705E1}">
      <dsp:nvSpPr>
        <dsp:cNvPr id="0" name=""/>
        <dsp:cNvSpPr/>
      </dsp:nvSpPr>
      <dsp:spPr>
        <a:xfrm>
          <a:off x="0" y="2995644"/>
          <a:ext cx="5278066" cy="98323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2. General </a:t>
          </a:r>
          <a:r>
            <a:rPr lang="en-US" sz="2400" kern="1200" dirty="0" err="1"/>
            <a:t>defences</a:t>
          </a:r>
          <a:r>
            <a:rPr lang="en-US" sz="2400" kern="1200" dirty="0"/>
            <a:t> </a:t>
          </a:r>
        </a:p>
      </dsp:txBody>
      <dsp:txXfrm>
        <a:off x="0" y="2995644"/>
        <a:ext cx="5278066" cy="983237"/>
      </dsp:txXfrm>
    </dsp:sp>
    <dsp:sp modelId="{8B22F93E-8A5E-284E-A3B7-03915D4F4A45}">
      <dsp:nvSpPr>
        <dsp:cNvPr id="0" name=""/>
        <dsp:cNvSpPr/>
      </dsp:nvSpPr>
      <dsp:spPr>
        <a:xfrm rot="10800000">
          <a:off x="0" y="1498173"/>
          <a:ext cx="5278066" cy="1512218"/>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1. Statutory </a:t>
          </a:r>
          <a:r>
            <a:rPr lang="en-US" sz="2400" kern="1200" dirty="0" err="1"/>
            <a:t>defences</a:t>
          </a:r>
          <a:r>
            <a:rPr lang="en-US" sz="2400" kern="1200" dirty="0"/>
            <a:t> </a:t>
          </a:r>
        </a:p>
      </dsp:txBody>
      <dsp:txXfrm rot="10800000">
        <a:off x="0" y="1498173"/>
        <a:ext cx="5278066" cy="982594"/>
      </dsp:txXfrm>
    </dsp:sp>
    <dsp:sp modelId="{B97CBB58-9633-BD41-8895-C546C225A18F}">
      <dsp:nvSpPr>
        <dsp:cNvPr id="0" name=""/>
        <dsp:cNvSpPr/>
      </dsp:nvSpPr>
      <dsp:spPr>
        <a:xfrm rot="10800000">
          <a:off x="0" y="703"/>
          <a:ext cx="5278066" cy="1512218"/>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Defences – What does the word mean?</a:t>
          </a:r>
        </a:p>
      </dsp:txBody>
      <dsp:txXfrm rot="10800000">
        <a:off x="0" y="703"/>
        <a:ext cx="5278066" cy="9825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DD7FD-74FD-924D-96C6-8E06B27965EE}">
      <dsp:nvSpPr>
        <dsp:cNvPr id="0" name=""/>
        <dsp:cNvSpPr/>
      </dsp:nvSpPr>
      <dsp:spPr>
        <a:xfrm>
          <a:off x="0" y="0"/>
          <a:ext cx="717289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29F5EA-6773-8843-BCD5-9E71ED3EFEEB}">
      <dsp:nvSpPr>
        <dsp:cNvPr id="0" name=""/>
        <dsp:cNvSpPr/>
      </dsp:nvSpPr>
      <dsp:spPr>
        <a:xfrm>
          <a:off x="0" y="0"/>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Statutory Defence </a:t>
          </a:r>
        </a:p>
        <a:p>
          <a:pPr marL="0" lvl="0" indent="0" algn="l" defTabSz="977900">
            <a:lnSpc>
              <a:spcPct val="90000"/>
            </a:lnSpc>
            <a:spcBef>
              <a:spcPct val="0"/>
            </a:spcBef>
            <a:spcAft>
              <a:spcPct val="35000"/>
            </a:spcAft>
            <a:buNone/>
          </a:pPr>
          <a:r>
            <a:rPr lang="en-US" sz="2200" b="1" kern="1200" dirty="0"/>
            <a:t>–</a:t>
          </a:r>
          <a:r>
            <a:rPr lang="en-US" sz="2200" b="1" kern="1200" baseline="0" dirty="0"/>
            <a:t> </a:t>
          </a:r>
          <a:r>
            <a:rPr lang="en-GB" sz="2200" b="0" kern="1200" baseline="0" dirty="0"/>
            <a:t>A</a:t>
          </a:r>
          <a:r>
            <a:rPr lang="en-GB" sz="2200" kern="1200" dirty="0"/>
            <a:t> statutory defence can be raised in any instance in which a party cannot be shown to have acted purposely, knowingly, recklessly, or negligently as the law may require, with respect to each material element of the offense</a:t>
          </a:r>
          <a:endParaRPr lang="en-US" sz="2200" kern="1200" dirty="0"/>
        </a:p>
      </dsp:txBody>
      <dsp:txXfrm>
        <a:off x="0" y="0"/>
        <a:ext cx="7172899" cy="2156396"/>
      </dsp:txXfrm>
    </dsp:sp>
    <dsp:sp modelId="{84EF187E-3DB7-A64F-BD9D-3B5F8FE42F6C}">
      <dsp:nvSpPr>
        <dsp:cNvPr id="0" name=""/>
        <dsp:cNvSpPr/>
      </dsp:nvSpPr>
      <dsp:spPr>
        <a:xfrm>
          <a:off x="0" y="2156396"/>
          <a:ext cx="7172899" cy="0"/>
        </a:xfrm>
        <a:prstGeom prst="line">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B45B4-D806-454F-BB8C-6A0CFE56422B}">
      <dsp:nvSpPr>
        <dsp:cNvPr id="0" name=""/>
        <dsp:cNvSpPr/>
      </dsp:nvSpPr>
      <dsp:spPr>
        <a:xfrm>
          <a:off x="0" y="2156396"/>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General Defence </a:t>
          </a:r>
        </a:p>
        <a:p>
          <a:pPr marL="0" lvl="0" indent="0" algn="l" defTabSz="977900">
            <a:lnSpc>
              <a:spcPct val="90000"/>
            </a:lnSpc>
            <a:spcBef>
              <a:spcPct val="0"/>
            </a:spcBef>
            <a:spcAft>
              <a:spcPct val="35000"/>
            </a:spcAft>
            <a:buNone/>
          </a:pPr>
          <a:r>
            <a:rPr lang="en-US" sz="2200" b="1" kern="1200" dirty="0"/>
            <a:t>– </a:t>
          </a:r>
          <a:r>
            <a:rPr lang="en-US" sz="2200" b="0" kern="1200" dirty="0"/>
            <a:t>Not a recognised defence in law, the</a:t>
          </a:r>
          <a:r>
            <a:rPr lang="en-US" sz="2200" b="0" kern="1200" baseline="0" dirty="0"/>
            <a:t> onus is on the defendant to prove in court</a:t>
          </a:r>
          <a:endParaRPr lang="en-US" sz="2200" kern="1200" dirty="0"/>
        </a:p>
      </dsp:txBody>
      <dsp:txXfrm>
        <a:off x="0" y="2156396"/>
        <a:ext cx="7172899" cy="2156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AADB7-1E3E-A543-9364-54F353B89148}">
      <dsp:nvSpPr>
        <dsp:cNvPr id="0" name=""/>
        <dsp:cNvSpPr/>
      </dsp:nvSpPr>
      <dsp:spPr>
        <a:xfrm>
          <a:off x="809625" y="5554"/>
          <a:ext cx="3303984" cy="198239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only person who can lawfully supply controlled drugs i.e. morphine are doctors, vets and pharmacists under licence</a:t>
          </a:r>
          <a:endParaRPr lang="en-US" sz="1400" kern="1200"/>
        </a:p>
      </dsp:txBody>
      <dsp:txXfrm>
        <a:off x="809625" y="5554"/>
        <a:ext cx="3303984" cy="1982390"/>
      </dsp:txXfrm>
    </dsp:sp>
    <dsp:sp modelId="{74E7084E-BE97-8A47-96DF-0397FA1AB54D}">
      <dsp:nvSpPr>
        <dsp:cNvPr id="0" name=""/>
        <dsp:cNvSpPr/>
      </dsp:nvSpPr>
      <dsp:spPr>
        <a:xfrm>
          <a:off x="4444007" y="5554"/>
          <a:ext cx="3303984" cy="1982390"/>
        </a:xfrm>
        <a:prstGeom prst="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Supplying or offering </a:t>
          </a:r>
          <a:r>
            <a:rPr lang="en-GB" sz="1400" kern="1200"/>
            <a:t>can mean</a:t>
          </a:r>
          <a:r>
            <a:rPr lang="en-GB" sz="1400" kern="1200" baseline="0"/>
            <a:t> more than merely transferring from one person to another by sale. It also includes distributing ie passing a joint to another person for a smoke</a:t>
          </a:r>
          <a:endParaRPr lang="en-US" sz="1400" kern="1200"/>
        </a:p>
      </dsp:txBody>
      <dsp:txXfrm>
        <a:off x="4444007" y="5554"/>
        <a:ext cx="3303984" cy="1982390"/>
      </dsp:txXfrm>
    </dsp:sp>
    <dsp:sp modelId="{2A27E3E7-8E0D-734B-8B1A-D8312CD8FBA3}">
      <dsp:nvSpPr>
        <dsp:cNvPr id="0" name=""/>
        <dsp:cNvSpPr/>
      </dsp:nvSpPr>
      <dsp:spPr>
        <a:xfrm>
          <a:off x="8078390" y="5554"/>
          <a:ext cx="3303984" cy="1982390"/>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The offence is only committed if the substance is an </a:t>
          </a:r>
          <a:r>
            <a:rPr lang="en-GB" sz="1400" u="sng" kern="1200" baseline="0"/>
            <a:t>actual drug </a:t>
          </a:r>
          <a:r>
            <a:rPr lang="en-GB" sz="1400" kern="1200" baseline="0"/>
            <a:t>(may not be established until the time of testing)</a:t>
          </a:r>
          <a:endParaRPr lang="en-US" sz="1400" kern="1200"/>
        </a:p>
      </dsp:txBody>
      <dsp:txXfrm>
        <a:off x="8078390" y="5554"/>
        <a:ext cx="3303984" cy="1982390"/>
      </dsp:txXfrm>
    </dsp:sp>
    <dsp:sp modelId="{E7533C37-5791-2041-9A27-B0B3BD69BE52}">
      <dsp:nvSpPr>
        <dsp:cNvPr id="0" name=""/>
        <dsp:cNvSpPr/>
      </dsp:nvSpPr>
      <dsp:spPr>
        <a:xfrm>
          <a:off x="809625" y="2318343"/>
          <a:ext cx="3303984" cy="1982390"/>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baseline="0" dirty="0"/>
            <a:t>Being concerned in </a:t>
          </a:r>
          <a:r>
            <a:rPr lang="en-GB" sz="1400" kern="1200" baseline="0" dirty="0"/>
            <a:t>the supply includes others involved around the act of supplying </a:t>
          </a:r>
          <a:r>
            <a:rPr lang="en-GB" sz="1400" kern="1200" baseline="0" dirty="0" err="1"/>
            <a:t>ie</a:t>
          </a:r>
          <a:r>
            <a:rPr lang="en-GB" sz="1400" kern="1200" baseline="0" dirty="0"/>
            <a:t> the person who provides the means of transport or packages the drugs ready for supply</a:t>
          </a:r>
          <a:endParaRPr lang="en-US" sz="1400" kern="1200" dirty="0"/>
        </a:p>
      </dsp:txBody>
      <dsp:txXfrm>
        <a:off x="809625" y="2318343"/>
        <a:ext cx="3303984" cy="1982390"/>
      </dsp:txXfrm>
    </dsp:sp>
    <dsp:sp modelId="{DE109255-FD6F-C747-85C2-DEB88F468B4B}">
      <dsp:nvSpPr>
        <dsp:cNvPr id="0" name=""/>
        <dsp:cNvSpPr/>
      </dsp:nvSpPr>
      <dsp:spPr>
        <a:xfrm>
          <a:off x="4444007" y="2318343"/>
          <a:ext cx="3303984" cy="1982390"/>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The drug must be a controlled drug, its not sufficient for this offence merely to believe it is a controlled drug</a:t>
          </a:r>
          <a:endParaRPr lang="en-US" sz="1400" kern="1200"/>
        </a:p>
      </dsp:txBody>
      <dsp:txXfrm>
        <a:off x="4444007" y="2318343"/>
        <a:ext cx="3303984" cy="1982390"/>
      </dsp:txXfrm>
    </dsp:sp>
    <dsp:sp modelId="{66446D94-9D02-F34F-8923-3B2702FCD87E}">
      <dsp:nvSpPr>
        <dsp:cNvPr id="0" name=""/>
        <dsp:cNvSpPr/>
      </dsp:nvSpPr>
      <dsp:spPr>
        <a:xfrm>
          <a:off x="8078390" y="2318343"/>
          <a:ext cx="3303984" cy="1982390"/>
        </a:xfrm>
        <a:prstGeom prst="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baseline="0" dirty="0"/>
            <a:t>Making an offer </a:t>
          </a:r>
          <a:r>
            <a:rPr lang="en-GB" sz="1400" kern="1200" baseline="0" dirty="0"/>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endParaRPr lang="en-US" sz="1400" kern="1200" dirty="0"/>
        </a:p>
      </dsp:txBody>
      <dsp:txXfrm>
        <a:off x="8078390" y="2318343"/>
        <a:ext cx="3303984" cy="1982390"/>
      </dsp:txXfrm>
    </dsp:sp>
    <dsp:sp modelId="{D3DC71D3-E8A3-7645-B62B-EB0CA29D645A}">
      <dsp:nvSpPr>
        <dsp:cNvPr id="0" name=""/>
        <dsp:cNvSpPr/>
      </dsp:nvSpPr>
      <dsp:spPr>
        <a:xfrm>
          <a:off x="4444007" y="4631132"/>
          <a:ext cx="3303984" cy="1982390"/>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This offence must be treated seriously if it was committed in the vicinity of a school, or a courier was used under the age of 18 years. </a:t>
          </a:r>
          <a:endParaRPr lang="en-US" sz="1400" kern="1200"/>
        </a:p>
      </dsp:txBody>
      <dsp:txXfrm>
        <a:off x="4444007" y="4631132"/>
        <a:ext cx="3303984" cy="19823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87DEE3-8B66-8142-95B1-0868EF8CD31F}">
      <dsp:nvSpPr>
        <dsp:cNvPr id="0" name=""/>
        <dsp:cNvSpPr/>
      </dsp:nvSpPr>
      <dsp:spPr>
        <a:xfrm>
          <a:off x="0" y="483747"/>
          <a:ext cx="10515600" cy="10725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The differences explained:</a:t>
          </a:r>
          <a:endParaRPr lang="en-US" sz="2700" kern="1200"/>
        </a:p>
      </dsp:txBody>
      <dsp:txXfrm>
        <a:off x="52359" y="536106"/>
        <a:ext cx="10410882" cy="967861"/>
      </dsp:txXfrm>
    </dsp:sp>
    <dsp:sp modelId="{89422690-C48E-A84E-92E6-C7E992F20B7F}">
      <dsp:nvSpPr>
        <dsp:cNvPr id="0" name=""/>
        <dsp:cNvSpPr/>
      </dsp:nvSpPr>
      <dsp:spPr>
        <a:xfrm>
          <a:off x="0" y="1634087"/>
          <a:ext cx="10515600" cy="1072579"/>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Supply</a:t>
          </a:r>
          <a:r>
            <a:rPr lang="en-GB" sz="2700" kern="1200"/>
            <a:t> – Actually hand the drugs over</a:t>
          </a:r>
          <a:endParaRPr lang="en-US" sz="2700" kern="1200"/>
        </a:p>
      </dsp:txBody>
      <dsp:txXfrm>
        <a:off x="52359" y="1686446"/>
        <a:ext cx="10410882" cy="967861"/>
      </dsp:txXfrm>
    </dsp:sp>
    <dsp:sp modelId="{37C1FA8B-F46E-EC40-8DE9-2C204048FAC2}">
      <dsp:nvSpPr>
        <dsp:cNvPr id="0" name=""/>
        <dsp:cNvSpPr/>
      </dsp:nvSpPr>
      <dsp:spPr>
        <a:xfrm>
          <a:off x="0" y="2784426"/>
          <a:ext cx="10515600" cy="107257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Offer to Supply</a:t>
          </a:r>
          <a:r>
            <a:rPr lang="en-GB" sz="2700" b="1" kern="1200"/>
            <a:t> </a:t>
          </a:r>
          <a:r>
            <a:rPr lang="en-GB" sz="2700" kern="1200"/>
            <a:t>– “Do you want to buy some drugs?”</a:t>
          </a:r>
          <a:endParaRPr lang="en-US" sz="2700" kern="1200"/>
        </a:p>
      </dsp:txBody>
      <dsp:txXfrm>
        <a:off x="52359" y="2836785"/>
        <a:ext cx="10410882" cy="967861"/>
      </dsp:txXfrm>
    </dsp:sp>
    <dsp:sp modelId="{5161E7C7-4E5F-3D42-BD1B-FB6207C4DBFC}">
      <dsp:nvSpPr>
        <dsp:cNvPr id="0" name=""/>
        <dsp:cNvSpPr/>
      </dsp:nvSpPr>
      <dsp:spPr>
        <a:xfrm>
          <a:off x="0" y="3934765"/>
          <a:ext cx="10515600" cy="1072579"/>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Concerned in the supply</a:t>
          </a:r>
          <a:r>
            <a:rPr lang="en-GB" sz="2700" b="1" kern="1200"/>
            <a:t> </a:t>
          </a:r>
          <a:r>
            <a:rPr lang="en-GB" sz="2700" kern="1200"/>
            <a:t>– Could be just a “Look out” or a “Driver” for someone else</a:t>
          </a:r>
          <a:endParaRPr lang="en-US" sz="2700" kern="1200"/>
        </a:p>
      </dsp:txBody>
      <dsp:txXfrm>
        <a:off x="52359" y="3987124"/>
        <a:ext cx="10410882" cy="967861"/>
      </dsp:txXfrm>
    </dsp:sp>
    <dsp:sp modelId="{2C61BFDC-2B7E-D84D-9A8E-8F67E16C5B19}">
      <dsp:nvSpPr>
        <dsp:cNvPr id="0" name=""/>
        <dsp:cNvSpPr/>
      </dsp:nvSpPr>
      <dsp:spPr>
        <a:xfrm>
          <a:off x="0" y="5085104"/>
          <a:ext cx="10515600" cy="10725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Concerned in the making of an offer to supply</a:t>
          </a:r>
          <a:r>
            <a:rPr lang="en-GB" sz="2700" b="1" kern="1200"/>
            <a:t> </a:t>
          </a:r>
          <a:r>
            <a:rPr lang="en-GB" sz="2700" kern="1200"/>
            <a:t>– “Make arrangements” – Don’t actually have to be there when the drugs are supplied</a:t>
          </a:r>
          <a:endParaRPr lang="en-US" sz="2700" kern="1200"/>
        </a:p>
      </dsp:txBody>
      <dsp:txXfrm>
        <a:off x="52359" y="5137463"/>
        <a:ext cx="10410882" cy="96786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1B3DB-0404-1E4D-B1C9-8E60514B9BDE}">
      <dsp:nvSpPr>
        <dsp:cNvPr id="0" name=""/>
        <dsp:cNvSpPr/>
      </dsp:nvSpPr>
      <dsp:spPr>
        <a:xfrm>
          <a:off x="0" y="39683"/>
          <a:ext cx="12063663"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officer must have formed a </a:t>
          </a:r>
          <a:r>
            <a:rPr lang="en-US" sz="1800" i="1" kern="1200"/>
            <a:t>genuine </a:t>
          </a:r>
          <a:r>
            <a:rPr lang="en-US" sz="1800" kern="1200"/>
            <a:t>suspicion in their own mind that they will find the object for which the search power being exercised allows them to search and the suspicion that the object will be found must be reasonable. </a:t>
          </a:r>
        </a:p>
      </dsp:txBody>
      <dsp:txXfrm>
        <a:off x="49154" y="88837"/>
        <a:ext cx="11965355" cy="908623"/>
      </dsp:txXfrm>
    </dsp:sp>
    <dsp:sp modelId="{E1B4CD24-3FB0-8F4C-B9B0-C5F32F9C4770}">
      <dsp:nvSpPr>
        <dsp:cNvPr id="0" name=""/>
        <dsp:cNvSpPr/>
      </dsp:nvSpPr>
      <dsp:spPr>
        <a:xfrm>
          <a:off x="0" y="1098454"/>
          <a:ext cx="12063663" cy="1006931"/>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means that there must be an </a:t>
          </a:r>
          <a:r>
            <a:rPr lang="en-US" sz="1800" i="1" kern="1200"/>
            <a:t>objective </a:t>
          </a:r>
          <a:r>
            <a:rPr lang="en-US" sz="1800" kern="120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sp:txBody>
      <dsp:txXfrm>
        <a:off x="49154" y="1147608"/>
        <a:ext cx="11965355" cy="908623"/>
      </dsp:txXfrm>
    </dsp:sp>
    <dsp:sp modelId="{05A9D83C-0F0C-0145-9340-3A3E49AD686B}">
      <dsp:nvSpPr>
        <dsp:cNvPr id="0" name=""/>
        <dsp:cNvSpPr/>
      </dsp:nvSpPr>
      <dsp:spPr>
        <a:xfrm>
          <a:off x="0" y="2157225"/>
          <a:ext cx="12063663" cy="1006931"/>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Reasonable grounds for suspicion should be linked to </a:t>
          </a:r>
          <a:r>
            <a:rPr lang="en-US" sz="1800" b="1" kern="1200" dirty="0"/>
            <a:t>accurate and current </a:t>
          </a:r>
          <a:r>
            <a:rPr lang="en-US" sz="1800" kern="1200" dirty="0"/>
            <a:t>intelligence or information, relating to articles for which there is a power to stop and search, being carried by individuals or being in vehicles in any locality</a:t>
          </a:r>
        </a:p>
      </dsp:txBody>
      <dsp:txXfrm>
        <a:off x="49154" y="2206379"/>
        <a:ext cx="11965355" cy="908623"/>
      </dsp:txXfrm>
    </dsp:sp>
    <dsp:sp modelId="{226C6858-3BFF-0843-95E0-CE2FF3441B7C}">
      <dsp:nvSpPr>
        <dsp:cNvPr id="0" name=""/>
        <dsp:cNvSpPr/>
      </dsp:nvSpPr>
      <dsp:spPr>
        <a:xfrm>
          <a:off x="0" y="3215996"/>
          <a:ext cx="12063663" cy="1006931"/>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suspicion must be objective and based on relevant facts, information and intelligence about the person concerned, or some aspect of his/her behaviour</a:t>
          </a:r>
        </a:p>
      </dsp:txBody>
      <dsp:txXfrm>
        <a:off x="49154" y="3265150"/>
        <a:ext cx="11965355" cy="908623"/>
      </dsp:txXfrm>
    </dsp:sp>
    <dsp:sp modelId="{B7A482CA-6C95-C941-9B5E-443BE741EC1B}">
      <dsp:nvSpPr>
        <dsp:cNvPr id="0" name=""/>
        <dsp:cNvSpPr/>
      </dsp:nvSpPr>
      <dsp:spPr>
        <a:xfrm>
          <a:off x="0" y="4274768"/>
          <a:ext cx="12063663" cy="1006931"/>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Officers must be able to explain the basis for their suspicion by reference to intelligence or information about, or some specific behaviour by, the person concerned</a:t>
          </a:r>
        </a:p>
      </dsp:txBody>
      <dsp:txXfrm>
        <a:off x="49154" y="4323922"/>
        <a:ext cx="11965355" cy="908623"/>
      </dsp:txXfrm>
    </dsp:sp>
    <dsp:sp modelId="{C9814824-FEB0-F343-ACDB-95E43891C04A}">
      <dsp:nvSpPr>
        <dsp:cNvPr id="0" name=""/>
        <dsp:cNvSpPr/>
      </dsp:nvSpPr>
      <dsp:spPr>
        <a:xfrm>
          <a:off x="0" y="5333539"/>
          <a:ext cx="12063663"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 person cannot, in themselves, give grounds for suspicion.</a:t>
          </a:r>
        </a:p>
      </dsp:txBody>
      <dsp:txXfrm>
        <a:off x="49154" y="5382693"/>
        <a:ext cx="11965355" cy="9086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5C057-939C-F443-948C-FE7A88D3714E}">
      <dsp:nvSpPr>
        <dsp:cNvPr id="0" name=""/>
        <dsp:cNvSpPr/>
      </dsp:nvSpPr>
      <dsp:spPr>
        <a:xfrm>
          <a:off x="0" y="15132"/>
          <a:ext cx="8582527" cy="12647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primary purpose of stop and search powers is to enable officers to allay or confirm suspicions about individuals without exercising their power of arrest. </a:t>
          </a:r>
        </a:p>
      </dsp:txBody>
      <dsp:txXfrm>
        <a:off x="61741" y="76873"/>
        <a:ext cx="8459045" cy="1141288"/>
      </dsp:txXfrm>
    </dsp:sp>
    <dsp:sp modelId="{EFB68932-F73C-F541-88C0-BA71E71E7806}">
      <dsp:nvSpPr>
        <dsp:cNvPr id="0" name=""/>
        <dsp:cNvSpPr/>
      </dsp:nvSpPr>
      <dsp:spPr>
        <a:xfrm>
          <a:off x="0" y="1346143"/>
          <a:ext cx="8582527" cy="126477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Officers may be required to justify the use or authorisation of such powers, in relation both to individual searches and the overall pattern of their activity in this regard, to their supervisory officers or in court. </a:t>
          </a:r>
        </a:p>
      </dsp:txBody>
      <dsp:txXfrm>
        <a:off x="61741" y="1407884"/>
        <a:ext cx="8459045" cy="1141288"/>
      </dsp:txXfrm>
    </dsp:sp>
    <dsp:sp modelId="{6AD90EC6-AD1B-414D-9F11-A90083AF70A3}">
      <dsp:nvSpPr>
        <dsp:cNvPr id="0" name=""/>
        <dsp:cNvSpPr/>
      </dsp:nvSpPr>
      <dsp:spPr>
        <a:xfrm>
          <a:off x="0" y="2677153"/>
          <a:ext cx="8582527" cy="126477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Any misuse of the powers is likely to be harmful to policing and lead to mistrust of the police. </a:t>
          </a:r>
        </a:p>
      </dsp:txBody>
      <dsp:txXfrm>
        <a:off x="61741" y="2738894"/>
        <a:ext cx="8459045" cy="1141288"/>
      </dsp:txXfrm>
    </dsp:sp>
    <dsp:sp modelId="{1BE5CE08-A145-754A-84BB-5C1D06D70114}">
      <dsp:nvSpPr>
        <dsp:cNvPr id="0" name=""/>
        <dsp:cNvSpPr/>
      </dsp:nvSpPr>
      <dsp:spPr>
        <a:xfrm>
          <a:off x="0" y="4008163"/>
          <a:ext cx="8582527" cy="126477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Officers must also be able to explain their actions to the member of the public searched. </a:t>
          </a:r>
        </a:p>
      </dsp:txBody>
      <dsp:txXfrm>
        <a:off x="61741" y="4069904"/>
        <a:ext cx="8459045" cy="1141288"/>
      </dsp:txXfrm>
    </dsp:sp>
    <dsp:sp modelId="{F4E20D91-3C6E-864D-B3A3-A2489D3F7D62}">
      <dsp:nvSpPr>
        <dsp:cNvPr id="0" name=""/>
        <dsp:cNvSpPr/>
      </dsp:nvSpPr>
      <dsp:spPr>
        <a:xfrm>
          <a:off x="0" y="5339173"/>
          <a:ext cx="8582527" cy="126477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misuse of these powers can lead to disciplinary action.</a:t>
          </a:r>
        </a:p>
      </dsp:txBody>
      <dsp:txXfrm>
        <a:off x="61741" y="5400914"/>
        <a:ext cx="8459045" cy="114128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1D8042-A19F-814D-9746-DFA3852734ED}" type="datetimeFigureOut">
              <a:rPr lang="en-US" smtClean="0"/>
              <a:t>11/6/22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058F46-0651-6346-AA1F-3A948C1D4FC2}" type="slidenum">
              <a:rPr lang="en-US" smtClean="0"/>
              <a:t>‹#›</a:t>
            </a:fld>
            <a:endParaRPr lang="en-US"/>
          </a:p>
        </p:txBody>
      </p:sp>
    </p:spTree>
    <p:extLst>
      <p:ext uri="{BB962C8B-B14F-4D97-AF65-F5344CB8AC3E}">
        <p14:creationId xmlns:p14="http://schemas.microsoft.com/office/powerpoint/2010/main" val="638417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docmanager.pnld.co.uk/content/D16576.htm" TargetMode="External"/><Relationship Id="rId7" Type="http://schemas.openxmlformats.org/officeDocument/2006/relationships/hyperlink" Target="https://docmanager.pnld.co.uk/content/D11256.htm" TargetMode="External"/><Relationship Id="rId2" Type="http://schemas.openxmlformats.org/officeDocument/2006/relationships/slide" Target="../slides/slide33.xml"/><Relationship Id="rId1" Type="http://schemas.openxmlformats.org/officeDocument/2006/relationships/notesMaster" Target="../notesMasters/notesMaster1.xml"/><Relationship Id="rId6" Type="http://schemas.openxmlformats.org/officeDocument/2006/relationships/hyperlink" Target="https://docmanager.pnld.co.uk/content/D2127.htm" TargetMode="External"/><Relationship Id="rId5" Type="http://schemas.openxmlformats.org/officeDocument/2006/relationships/hyperlink" Target="https://docmanager.pnld.co.uk/content/D2103.htm" TargetMode="External"/><Relationship Id="rId4" Type="http://schemas.openxmlformats.org/officeDocument/2006/relationships/hyperlink" Target="https://docmanager.pnld.co.uk/content/D2101.htm" TargetMode="Externa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www.talktofrank.com/"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C99AA3-F29D-0C4D-A41E-959717912BC8}" type="slidenum">
              <a:rPr lang="en-US" smtClean="0"/>
              <a:t>2</a:t>
            </a:fld>
            <a:endParaRPr lang="en-US"/>
          </a:p>
        </p:txBody>
      </p:sp>
    </p:spTree>
    <p:extLst>
      <p:ext uri="{BB962C8B-B14F-4D97-AF65-F5344CB8AC3E}">
        <p14:creationId xmlns:p14="http://schemas.microsoft.com/office/powerpoint/2010/main" val="611473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next week’s workshop…</a:t>
            </a:r>
          </a:p>
        </p:txBody>
      </p:sp>
      <p:sp>
        <p:nvSpPr>
          <p:cNvPr id="4" name="Slide Number Placeholder 3"/>
          <p:cNvSpPr>
            <a:spLocks noGrp="1"/>
          </p:cNvSpPr>
          <p:nvPr>
            <p:ph type="sldNum" sz="quarter" idx="5"/>
          </p:nvPr>
        </p:nvSpPr>
        <p:spPr/>
        <p:txBody>
          <a:bodyPr/>
          <a:lstStyle/>
          <a:p>
            <a:fld id="{17C99AA3-F29D-0C4D-A41E-959717912BC8}" type="slidenum">
              <a:rPr lang="en-US" smtClean="0"/>
              <a:t>3</a:t>
            </a:fld>
            <a:endParaRPr lang="en-US"/>
          </a:p>
        </p:txBody>
      </p:sp>
    </p:spTree>
    <p:extLst>
      <p:ext uri="{BB962C8B-B14F-4D97-AF65-F5344CB8AC3E}">
        <p14:creationId xmlns:p14="http://schemas.microsoft.com/office/powerpoint/2010/main" val="3791861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5</a:t>
            </a:fld>
            <a:endParaRPr lang="en-GB" altLang="en-US"/>
          </a:p>
        </p:txBody>
      </p:sp>
    </p:spTree>
    <p:extLst>
      <p:ext uri="{BB962C8B-B14F-4D97-AF65-F5344CB8AC3E}">
        <p14:creationId xmlns:p14="http://schemas.microsoft.com/office/powerpoint/2010/main" val="2671572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eaLnBrk="1" hangingPunct="1"/>
            <a:r>
              <a:rPr lang="en-GB" altLang="en-US" sz="1100" dirty="0">
                <a:ea typeface="ＭＳ Ｐゴシック" panose="020B0600070205080204" pitchFamily="34" charset="-128"/>
              </a:rPr>
              <a:t>A drug is controlled because of the effect it has on the human body</a:t>
            </a:r>
            <a:r>
              <a:rPr lang="en-GB" altLang="en-US" sz="1100" baseline="0" dirty="0">
                <a:ea typeface="ＭＳ Ｐゴシック" panose="020B0600070205080204" pitchFamily="34" charset="-128"/>
              </a:rPr>
              <a:t>, and they are divided</a:t>
            </a:r>
            <a:r>
              <a:rPr lang="en-GB" altLang="en-US" sz="1100" dirty="0">
                <a:ea typeface="ＭＳ Ｐゴシック" panose="020B0600070205080204" pitchFamily="34" charset="-128"/>
              </a:rPr>
              <a:t> into 3 groups according to the potential harm they are thought to present</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The controlled drugs are listed in the </a:t>
            </a:r>
            <a:r>
              <a:rPr lang="en-GB" altLang="en-US" sz="1100" b="1" dirty="0">
                <a:ea typeface="ＭＳ Ｐゴシック" panose="020B0600070205080204" pitchFamily="34" charset="-128"/>
              </a:rPr>
              <a:t>Misuse of Drugs Act 1971 &amp; Psychoactive Active Substances Act 2016</a:t>
            </a:r>
          </a:p>
          <a:p>
            <a:pPr eaLnBrk="1" hangingPunct="1"/>
            <a:r>
              <a:rPr lang="en-GB" altLang="en-US" sz="1100" dirty="0">
                <a:ea typeface="ＭＳ Ｐゴシック" panose="020B0600070205080204" pitchFamily="34" charset="-128"/>
              </a:rPr>
              <a:t>However, the list can be altered when necessary by the issuing of new Regulations. </a:t>
            </a:r>
            <a:r>
              <a:rPr lang="en-GB" altLang="en-US" sz="1100" dirty="0" err="1">
                <a:ea typeface="ＭＳ Ｐゴシック" panose="020B0600070205080204" pitchFamily="34" charset="-128"/>
              </a:rPr>
              <a:t>Eg</a:t>
            </a:r>
            <a:r>
              <a:rPr lang="en-GB" altLang="en-US" sz="1100" dirty="0">
                <a:ea typeface="ＭＳ Ｐゴシック" panose="020B0600070205080204" pitchFamily="34" charset="-128"/>
              </a:rPr>
              <a:t> April 2010- </a:t>
            </a:r>
            <a:r>
              <a:rPr lang="en-GB" altLang="en-US" sz="1100" dirty="0" err="1">
                <a:ea typeface="ＭＳ Ｐゴシック" panose="020B0600070205080204" pitchFamily="34" charset="-128"/>
              </a:rPr>
              <a:t>Mephedrone</a:t>
            </a:r>
            <a:r>
              <a:rPr lang="en-GB" altLang="en-US" sz="1100" dirty="0">
                <a:ea typeface="ＭＳ Ｐゴシック" panose="020B0600070205080204" pitchFamily="34" charset="-128"/>
              </a:rPr>
              <a:t>- ‘meow </a:t>
            </a:r>
            <a:r>
              <a:rPr lang="en-GB" altLang="en-US" sz="1100" dirty="0" err="1">
                <a:ea typeface="ＭＳ Ｐゴシック" panose="020B0600070205080204" pitchFamily="34" charset="-128"/>
              </a:rPr>
              <a:t>meow</a:t>
            </a:r>
            <a:r>
              <a:rPr lang="en-GB" altLang="en-US" sz="1100" dirty="0">
                <a:ea typeface="ＭＳ Ｐゴシック" panose="020B0600070205080204" pitchFamily="34" charset="-128"/>
              </a:rPr>
              <a:t>’ added to list. </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The Medicines Act 1968 controls the way medicines are made and supplied.  Many controlled drugs are available as medicinal products.  The Act divides them into prescription-only medicines (those which can only be supplied legally on a doctor’s prescription), pharmacy medicines (those which must be sold or supplied at a registered pharmacy and under the supervision of a pharmacist) and those on the general sales list, usually the least harmful, which may be sold in small quantities by supermarkets and other stores.</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Controlled drugs are classified as ‘A’, ‘B’ and ‘C’ group, according to their toxicity.  Most of the common drugs fall into Classes ‘A’ and ‘B’, but many of them will be unfamiliar to student officers and they would not be permitted to identify categorically, even if they could recognise them.</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All sections of the misuse</a:t>
            </a:r>
            <a:r>
              <a:rPr lang="en-GB" altLang="en-US" sz="1100" baseline="0" dirty="0">
                <a:ea typeface="ＭＳ Ｐゴシック" panose="020B0600070205080204" pitchFamily="34" charset="-128"/>
              </a:rPr>
              <a:t> of drugs act is triable either way</a:t>
            </a:r>
            <a:r>
              <a:rPr lang="en-GB" altLang="en-US" sz="1100" dirty="0">
                <a:ea typeface="ＭＳ Ｐゴシック" panose="020B0600070205080204" pitchFamily="34" charset="-128"/>
              </a:rPr>
              <a:t> – Power of arrest without warrant Constable / other persons.</a:t>
            </a:r>
          </a:p>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6</a:t>
            </a:fld>
            <a:endParaRPr lang="en-GB" altLang="en-US"/>
          </a:p>
        </p:txBody>
      </p:sp>
    </p:spTree>
    <p:extLst>
      <p:ext uri="{BB962C8B-B14F-4D97-AF65-F5344CB8AC3E}">
        <p14:creationId xmlns:p14="http://schemas.microsoft.com/office/powerpoint/2010/main" val="1733581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C99AA3-F29D-0C4D-A41E-959717912BC8}" type="slidenum">
              <a:rPr lang="en-US" smtClean="0"/>
              <a:t>7</a:t>
            </a:fld>
            <a:endParaRPr lang="en-US"/>
          </a:p>
        </p:txBody>
      </p:sp>
    </p:spTree>
    <p:extLst>
      <p:ext uri="{BB962C8B-B14F-4D97-AF65-F5344CB8AC3E}">
        <p14:creationId xmlns:p14="http://schemas.microsoft.com/office/powerpoint/2010/main" val="79733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eaLnBrk="1" hangingPunct="1">
              <a:lnSpc>
                <a:spcPct val="100000"/>
              </a:lnSpc>
              <a:spcBef>
                <a:spcPct val="0"/>
              </a:spcBef>
              <a:defRPr/>
            </a:pPr>
            <a:r>
              <a:rPr lang="en-US" altLang="en-US" sz="1100" b="1" u="sng" dirty="0">
                <a:solidFill>
                  <a:schemeClr val="tx1"/>
                </a:solidFill>
                <a:ea typeface="ＭＳ Ｐゴシック" panose="020B0600070205080204" pitchFamily="34" charset="-128"/>
              </a:rPr>
              <a:t>Class A</a:t>
            </a:r>
          </a:p>
          <a:p>
            <a:pPr eaLnBrk="1" hangingPunct="1">
              <a:lnSpc>
                <a:spcPct val="100000"/>
              </a:lnSpc>
              <a:spcBef>
                <a:spcPct val="0"/>
              </a:spcBef>
              <a:defRPr/>
            </a:pPr>
            <a:r>
              <a:rPr lang="en-US" altLang="en-US" sz="1100" b="1" dirty="0">
                <a:solidFill>
                  <a:schemeClr val="tx1"/>
                </a:solidFill>
                <a:ea typeface="ＭＳ Ｐゴシック" panose="020B0600070205080204" pitchFamily="34" charset="-128"/>
              </a:rPr>
              <a:t>Heroin</a:t>
            </a:r>
            <a:r>
              <a:rPr lang="en-US" altLang="en-US" sz="1100" dirty="0">
                <a:solidFill>
                  <a:schemeClr val="tx1"/>
                </a:solidFill>
                <a:ea typeface="ＭＳ Ｐゴシック" panose="020B0600070205080204" pitchFamily="34" charset="-128"/>
              </a:rPr>
              <a:t> – “Smack, Brown” </a:t>
            </a:r>
            <a:r>
              <a:rPr lang="en-GB" altLang="en-US" sz="1100" dirty="0">
                <a:solidFill>
                  <a:schemeClr val="tx1"/>
                </a:solidFill>
              </a:rPr>
              <a:t>light brown, white or off-white powder produced from the opium poppy. Can be injected, sniffed or heated and the resulting fumes inhaled </a:t>
            </a:r>
          </a:p>
          <a:p>
            <a:pPr eaLnBrk="1" hangingPunct="1">
              <a:lnSpc>
                <a:spcPct val="100000"/>
              </a:lnSpc>
              <a:spcBef>
                <a:spcPct val="0"/>
              </a:spcBef>
              <a:defRPr/>
            </a:pPr>
            <a:r>
              <a:rPr lang="en-GB" altLang="en-US" sz="1100" b="0" u="none" dirty="0">
                <a:solidFill>
                  <a:schemeClr val="tx1"/>
                </a:solidFill>
              </a:rPr>
              <a:t>Symptoms: </a:t>
            </a:r>
            <a:r>
              <a:rPr lang="en-GB" altLang="en-US" sz="1100" dirty="0">
                <a:solidFill>
                  <a:schemeClr val="tx1"/>
                </a:solidFill>
              </a:rPr>
              <a:t>Relaxed euphoria. Drowsiness dehydration and lack of appetite. Runny nose. Contracted pupils, needle marks, weeping sores. Tremors, cramps &amp; sweating</a:t>
            </a:r>
          </a:p>
          <a:p>
            <a:pPr>
              <a:lnSpc>
                <a:spcPct val="100000"/>
              </a:lnSpc>
              <a:defRPr/>
            </a:pPr>
            <a:endParaRPr lang="en-US" altLang="en-US" sz="1100"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dirty="0">
                <a:solidFill>
                  <a:schemeClr val="tx1"/>
                </a:solidFill>
                <a:ea typeface="ＭＳ Ｐゴシック" panose="020B0600070205080204" pitchFamily="34" charset="-128"/>
              </a:rPr>
              <a:t>Cocaine</a:t>
            </a:r>
            <a:r>
              <a:rPr lang="en-US" altLang="en-US" sz="1100" dirty="0">
                <a:solidFill>
                  <a:schemeClr val="tx1"/>
                </a:solidFill>
                <a:ea typeface="ＭＳ Ｐゴシック" panose="020B0600070205080204" pitchFamily="34" charset="-128"/>
              </a:rPr>
              <a:t> “</a:t>
            </a:r>
            <a:r>
              <a:rPr lang="en-GB" altLang="en-US" sz="1100" kern="0" dirty="0">
                <a:solidFill>
                  <a:schemeClr val="tx1"/>
                </a:solidFill>
              </a:rPr>
              <a:t>Coke, Charlie, C, Snow” fluffy white crystalline powder. May resemble snowflakes, camphor, sugar or </a:t>
            </a:r>
            <a:r>
              <a:rPr lang="en-GB" altLang="en-US" sz="1100" kern="0" dirty="0" err="1">
                <a:solidFill>
                  <a:schemeClr val="tx1"/>
                </a:solidFill>
              </a:rPr>
              <a:t>epsom</a:t>
            </a:r>
            <a:r>
              <a:rPr lang="en-GB" altLang="en-US" sz="1100" kern="0" dirty="0">
                <a:solidFill>
                  <a:schemeClr val="tx1"/>
                </a:solidFill>
              </a:rPr>
              <a:t> salts, taken by sniffing</a:t>
            </a:r>
            <a:r>
              <a:rPr lang="en-GB" altLang="en-US" sz="1100" kern="0" baseline="0" dirty="0">
                <a:solidFill>
                  <a:schemeClr val="tx1"/>
                </a:solidFill>
              </a:rPr>
              <a:t> or </a:t>
            </a:r>
            <a:r>
              <a:rPr lang="en-GB" altLang="en-US" sz="1100" kern="0" dirty="0">
                <a:solidFill>
                  <a:schemeClr val="tx1"/>
                </a:solidFill>
              </a:rPr>
              <a:t>injecting </a:t>
            </a:r>
            <a:r>
              <a:rPr lang="en-GB" altLang="en-US" sz="1100" b="0" u="none" kern="0" dirty="0">
                <a:solidFill>
                  <a:schemeClr val="tx1"/>
                </a:solidFill>
              </a:rPr>
              <a:t>Symptoms: </a:t>
            </a:r>
            <a:r>
              <a:rPr lang="en-GB" altLang="en-US" sz="1100" kern="0" dirty="0">
                <a:solidFill>
                  <a:schemeClr val="tx1"/>
                </a:solidFill>
              </a:rPr>
              <a:t>Increased alertness, indifference to pain, illusion of strength, mood changes, anxiety, feelings of persecution, loss of appetite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100" kern="0" dirty="0">
              <a:solidFill>
                <a:schemeClr val="tx1"/>
              </a:solidFill>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Methadone </a:t>
            </a:r>
            <a:r>
              <a:rPr lang="en-US" altLang="en-US" sz="1100" b="0" u="none" dirty="0">
                <a:solidFill>
                  <a:schemeClr val="tx1"/>
                </a:solidFill>
                <a:ea typeface="ＭＳ Ｐゴシック" panose="020B0600070205080204" pitchFamily="34" charset="-128"/>
              </a:rPr>
              <a:t>“ Meth” A prescription only medicine.</a:t>
            </a:r>
            <a:r>
              <a:rPr lang="en-US" altLang="en-US" sz="1100" b="0" u="none" baseline="0" dirty="0">
                <a:solidFill>
                  <a:schemeClr val="tx1"/>
                </a:solidFill>
                <a:ea typeface="ＭＳ Ｐゴシック" panose="020B0600070205080204" pitchFamily="34" charset="-128"/>
              </a:rPr>
              <a:t> </a:t>
            </a:r>
            <a:r>
              <a:rPr lang="en-US" altLang="en-US" sz="1100" b="0" u="none" dirty="0">
                <a:solidFill>
                  <a:schemeClr val="tx1"/>
                </a:solidFill>
                <a:ea typeface="ＭＳ Ｐゴシック" panose="020B0600070205080204" pitchFamily="34" charset="-128"/>
              </a:rPr>
              <a:t>A white scored tablet which is swallowed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0" u="none" dirty="0">
                <a:solidFill>
                  <a:schemeClr val="tx1"/>
                </a:solidFill>
                <a:ea typeface="ＭＳ Ｐゴシック" panose="020B0600070205080204" pitchFamily="34" charset="-128"/>
              </a:rPr>
              <a:t>Symptoms: Painkiller and depressant. May bring about breathing difficulties and constipation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100" kern="0" dirty="0">
              <a:solidFill>
                <a:schemeClr val="tx1"/>
              </a:solidFill>
            </a:endParaRPr>
          </a:p>
          <a:p>
            <a:pPr>
              <a:lnSpc>
                <a:spcPct val="100000"/>
              </a:lnSpc>
              <a:defRPr/>
            </a:pPr>
            <a:r>
              <a:rPr lang="en-US" altLang="en-US" sz="1100" b="1" dirty="0">
                <a:solidFill>
                  <a:schemeClr val="tx1"/>
                </a:solidFill>
                <a:ea typeface="ＭＳ Ｐゴシック" panose="020B0600070205080204" pitchFamily="34" charset="-128"/>
              </a:rPr>
              <a:t>Ecstasy</a:t>
            </a:r>
            <a:r>
              <a:rPr lang="en-US" altLang="en-US" sz="1100" dirty="0">
                <a:solidFill>
                  <a:schemeClr val="tx1"/>
                </a:solidFill>
                <a:ea typeface="ＭＳ Ｐゴシック" panose="020B0600070205080204" pitchFamily="34" charset="-128"/>
              </a:rPr>
              <a:t> – “E, Doves” off white or colored tablets, associated with the dance scene</a:t>
            </a:r>
          </a:p>
          <a:p>
            <a:pPr>
              <a:lnSpc>
                <a:spcPct val="100000"/>
              </a:lnSpc>
              <a:defRPr/>
            </a:pPr>
            <a:r>
              <a:rPr lang="en-US" altLang="en-US" sz="1100" dirty="0">
                <a:solidFill>
                  <a:schemeClr val="tx1"/>
                </a:solidFill>
                <a:ea typeface="ＭＳ Ｐゴシック" panose="020B0600070205080204" pitchFamily="34" charset="-128"/>
              </a:rPr>
              <a:t>Symptoms:</a:t>
            </a:r>
            <a:r>
              <a:rPr lang="en-US" altLang="en-US" sz="1100" baseline="0" dirty="0">
                <a:solidFill>
                  <a:schemeClr val="tx1"/>
                </a:solidFill>
                <a:ea typeface="ＭＳ Ｐゴシック" panose="020B0600070205080204" pitchFamily="34" charset="-128"/>
              </a:rPr>
              <a:t> stimulant, psychedelic effect, hallucinogenic</a:t>
            </a:r>
          </a:p>
          <a:p>
            <a:pPr>
              <a:lnSpc>
                <a:spcPct val="100000"/>
              </a:lnSpc>
              <a:defRPr/>
            </a:pPr>
            <a:endParaRPr lang="en-GB" altLang="en-US" sz="1100" kern="0" dirty="0">
              <a:solidFill>
                <a:schemeClr val="tx1"/>
              </a:solidFill>
            </a:endParaRPr>
          </a:p>
          <a:p>
            <a:pPr>
              <a:lnSpc>
                <a:spcPct val="100000"/>
              </a:lnSpc>
              <a:defRPr/>
            </a:pPr>
            <a:r>
              <a:rPr lang="en-GB" altLang="en-US" sz="1100" b="1" kern="0" dirty="0">
                <a:solidFill>
                  <a:schemeClr val="tx1"/>
                </a:solidFill>
              </a:rPr>
              <a:t>LSD </a:t>
            </a:r>
            <a:r>
              <a:rPr lang="en-GB" altLang="en-US" sz="1100" kern="0" dirty="0">
                <a:solidFill>
                  <a:schemeClr val="tx1"/>
                </a:solidFill>
              </a:rPr>
              <a:t>– “Tabs, Flash, Acid” Often found printed</a:t>
            </a:r>
            <a:r>
              <a:rPr lang="en-GB" altLang="en-US" sz="1100" kern="0" baseline="0" dirty="0">
                <a:solidFill>
                  <a:schemeClr val="tx1"/>
                </a:solidFill>
              </a:rPr>
              <a:t> </a:t>
            </a:r>
            <a:r>
              <a:rPr lang="en-GB" altLang="en-US" sz="1100" kern="0" dirty="0">
                <a:solidFill>
                  <a:schemeClr val="tx1"/>
                </a:solidFill>
              </a:rPr>
              <a:t>onto paper with multiple designs e.g. cartoon characters or as tiny coloured tablets or gelatine squares. Usually taken orally.</a:t>
            </a:r>
          </a:p>
          <a:p>
            <a:pPr>
              <a:lnSpc>
                <a:spcPct val="100000"/>
              </a:lnSpc>
              <a:defRPr/>
            </a:pPr>
            <a:r>
              <a:rPr lang="en-GB" altLang="en-US" sz="1100" b="0" u="none" kern="0" dirty="0">
                <a:solidFill>
                  <a:schemeClr val="tx1"/>
                </a:solidFill>
              </a:rPr>
              <a:t>Symptoms: </a:t>
            </a:r>
            <a:r>
              <a:rPr lang="en-GB" altLang="en-US" sz="1100" kern="0" dirty="0">
                <a:solidFill>
                  <a:schemeClr val="tx1"/>
                </a:solidFill>
              </a:rPr>
              <a:t>Heightened awareness of colour and sound. Hallucination, disorientation, panic, persecution and conviction of invincibility, paranoia</a:t>
            </a:r>
          </a:p>
          <a:p>
            <a:pPr>
              <a:lnSpc>
                <a:spcPct val="100000"/>
              </a:lnSpc>
              <a:defRPr/>
            </a:pPr>
            <a:endParaRPr lang="en-GB" altLang="en-US" sz="1100" kern="0" dirty="0">
              <a:solidFill>
                <a:schemeClr val="tx1"/>
              </a:solidFill>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Magic Mushrooms </a:t>
            </a:r>
            <a:r>
              <a:rPr lang="en-US" altLang="en-US" sz="1100" b="0" u="none" dirty="0">
                <a:solidFill>
                  <a:schemeClr val="tx1"/>
                </a:solidFill>
                <a:ea typeface="ＭＳ Ｐゴシック" panose="020B0600070205080204" pitchFamily="34" charset="-128"/>
              </a:rPr>
              <a:t>“</a:t>
            </a:r>
            <a:r>
              <a:rPr lang="en-US" altLang="en-US" sz="1100" b="0" u="none" dirty="0" err="1">
                <a:solidFill>
                  <a:schemeClr val="tx1"/>
                </a:solidFill>
                <a:ea typeface="ＭＳ Ｐゴシック" panose="020B0600070205080204" pitchFamily="34" charset="-128"/>
              </a:rPr>
              <a:t>Mushies</a:t>
            </a:r>
            <a:r>
              <a:rPr lang="en-US" altLang="en-US" sz="1100" b="0" u="none" dirty="0">
                <a:solidFill>
                  <a:schemeClr val="tx1"/>
                </a:solidFill>
                <a:ea typeface="ＭＳ Ｐゴシック" panose="020B0600070205080204" pitchFamily="34" charset="-128"/>
              </a:rPr>
              <a:t>” usually cooked and eaten.</a:t>
            </a:r>
            <a:r>
              <a:rPr lang="en-US" altLang="en-US" sz="1100" b="0" u="none" baseline="0" dirty="0">
                <a:solidFill>
                  <a:schemeClr val="tx1"/>
                </a:solidFill>
                <a:ea typeface="ＭＳ Ｐゴシック" panose="020B0600070205080204" pitchFamily="34" charset="-128"/>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0" u="none" baseline="0" dirty="0">
                <a:solidFill>
                  <a:schemeClr val="tx1"/>
                </a:solidFill>
                <a:ea typeface="ＭＳ Ｐゴシック" panose="020B0600070205080204" pitchFamily="34" charset="-128"/>
              </a:rPr>
              <a:t>Symptoms: Euphoria and Hallucinations, sleep often follows use. They can bring about heart failure long term </a:t>
            </a:r>
            <a:endParaRPr lang="en-US" altLang="en-US" sz="1100" b="0" u="none"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100" b="1" u="sng"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Methamphetamine</a:t>
            </a:r>
            <a:r>
              <a:rPr lang="en-US" altLang="en-US" sz="1100" b="0" u="none" dirty="0">
                <a:solidFill>
                  <a:schemeClr val="tx1"/>
                </a:solidFill>
                <a:ea typeface="ＭＳ Ｐゴシック" panose="020B0600070205080204" pitchFamily="34" charset="-128"/>
              </a:rPr>
              <a:t> “Meth, Ice” snorted,</a:t>
            </a:r>
            <a:r>
              <a:rPr lang="en-US" altLang="en-US" sz="1100" b="0" u="none" baseline="0" dirty="0">
                <a:solidFill>
                  <a:schemeClr val="tx1"/>
                </a:solidFill>
                <a:ea typeface="ＭＳ Ｐゴシック" panose="020B0600070205080204" pitchFamily="34" charset="-128"/>
              </a:rPr>
              <a:t> smoked or injected. A crystal powder</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0" u="none" baseline="0" dirty="0">
                <a:solidFill>
                  <a:schemeClr val="tx1"/>
                </a:solidFill>
                <a:ea typeface="ＭＳ Ｐゴシック" panose="020B0600070205080204" pitchFamily="34" charset="-128"/>
              </a:rPr>
              <a:t>Symptoms: A strong and long lived stimulant giving a euphoric high. It may bring about sever weight loss, paranoia and severe depression</a:t>
            </a:r>
            <a:endParaRPr lang="en-US" altLang="en-US" sz="1100" b="0" u="none" dirty="0">
              <a:solidFill>
                <a:schemeClr val="tx1"/>
              </a:solidFill>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8</a:t>
            </a:fld>
            <a:endParaRPr lang="en-GB" altLang="en-US"/>
          </a:p>
        </p:txBody>
      </p:sp>
    </p:spTree>
    <p:extLst>
      <p:ext uri="{BB962C8B-B14F-4D97-AF65-F5344CB8AC3E}">
        <p14:creationId xmlns:p14="http://schemas.microsoft.com/office/powerpoint/2010/main" val="2088336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sng" dirty="0">
                <a:solidFill>
                  <a:schemeClr val="tx1"/>
                </a:solidFill>
                <a:ea typeface="ＭＳ Ｐゴシック" panose="020B0600070205080204" pitchFamily="34" charset="-128"/>
              </a:rPr>
              <a:t>Class B</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100" b="1" u="sng" dirty="0">
              <a:solidFill>
                <a:schemeClr val="tx1"/>
              </a:solidFill>
              <a:ea typeface="ＭＳ Ｐゴシック" panose="020B0600070205080204" pitchFamily="34" charset="-128"/>
            </a:endParaRPr>
          </a:p>
          <a:p>
            <a:pPr>
              <a:lnSpc>
                <a:spcPct val="100000"/>
              </a:lnSpc>
              <a:spcBef>
                <a:spcPct val="50000"/>
              </a:spcBef>
              <a:defRPr/>
            </a:pPr>
            <a:r>
              <a:rPr lang="en-US" altLang="en-US" sz="1100" b="1" dirty="0">
                <a:solidFill>
                  <a:schemeClr val="tx1"/>
                </a:solidFill>
                <a:ea typeface="ＭＳ Ｐゴシック" panose="020B0600070205080204" pitchFamily="34" charset="-128"/>
              </a:rPr>
              <a:t>Cannabis</a:t>
            </a:r>
            <a:r>
              <a:rPr lang="en-US" altLang="en-US" sz="1100" dirty="0">
                <a:solidFill>
                  <a:schemeClr val="tx1"/>
                </a:solidFill>
                <a:ea typeface="ＭＳ Ｐゴシック" panose="020B0600070205080204" pitchFamily="34" charset="-128"/>
              </a:rPr>
              <a:t> “Skunk, blow, hash, dope”  Found in leaves &amp; flowers (not stem or branches) </a:t>
            </a:r>
            <a:r>
              <a:rPr lang="en-GB" altLang="en-US" sz="1100" kern="0" dirty="0">
                <a:solidFill>
                  <a:schemeClr val="tx1"/>
                </a:solidFill>
                <a:ea typeface="ＭＳ Ｐゴシック" pitchFamily="-112" charset="-128"/>
              </a:rPr>
              <a:t>most</a:t>
            </a:r>
            <a:r>
              <a:rPr lang="en-GB" altLang="en-US" sz="1100" kern="0" baseline="0" dirty="0">
                <a:solidFill>
                  <a:schemeClr val="tx1"/>
                </a:solidFill>
                <a:ea typeface="ＭＳ Ｐゴシック" pitchFamily="-112" charset="-128"/>
              </a:rPr>
              <a:t> common form Cannabis </a:t>
            </a:r>
            <a:r>
              <a:rPr lang="en-GB" altLang="en-US" sz="1100" kern="0" dirty="0">
                <a:solidFill>
                  <a:schemeClr val="tx1"/>
                </a:solidFill>
              </a:rPr>
              <a:t>Resin</a:t>
            </a:r>
            <a:r>
              <a:rPr lang="en-GB" altLang="en-US" sz="1100" kern="0" baseline="0" dirty="0">
                <a:solidFill>
                  <a:schemeClr val="tx1"/>
                </a:solidFill>
              </a:rPr>
              <a:t> which is small blocks/lumps of brown resinous material</a:t>
            </a:r>
            <a:r>
              <a:rPr lang="en-GB" altLang="en-US" sz="1100" kern="0" dirty="0">
                <a:solidFill>
                  <a:schemeClr val="tx1"/>
                </a:solidFill>
              </a:rPr>
              <a:t>. Usually smoked in a cigarette (</a:t>
            </a:r>
            <a:r>
              <a:rPr lang="en-GB" altLang="en-US" sz="1100" kern="0" dirty="0" err="1">
                <a:solidFill>
                  <a:schemeClr val="tx1"/>
                </a:solidFill>
              </a:rPr>
              <a:t>spliff</a:t>
            </a:r>
            <a:r>
              <a:rPr lang="en-GB" altLang="en-US" sz="1100" kern="0" dirty="0">
                <a:solidFill>
                  <a:schemeClr val="tx1"/>
                </a:solidFill>
              </a:rPr>
              <a:t>) or eaten </a:t>
            </a:r>
          </a:p>
          <a:p>
            <a:pPr>
              <a:lnSpc>
                <a:spcPct val="100000"/>
              </a:lnSpc>
              <a:spcBef>
                <a:spcPct val="50000"/>
              </a:spcBef>
              <a:defRPr/>
            </a:pPr>
            <a:r>
              <a:rPr lang="en-GB" altLang="en-US" sz="1100" b="0" u="none" dirty="0">
                <a:solidFill>
                  <a:schemeClr val="tx1"/>
                </a:solidFill>
                <a:ea typeface="ＭＳ Ｐゴシック" panose="020B0600070205080204" pitchFamily="34" charset="-128"/>
              </a:rPr>
              <a:t>Symptoms: </a:t>
            </a:r>
            <a:r>
              <a:rPr lang="en-GB" altLang="en-US" sz="1100" dirty="0">
                <a:solidFill>
                  <a:schemeClr val="tx1"/>
                </a:solidFill>
                <a:ea typeface="ＭＳ Ｐゴシック" panose="020B0600070205080204" pitchFamily="34" charset="-128"/>
              </a:rPr>
              <a:t>Produces relaxation, talkativeness, sense of well being, lack of inhibitions, increased appetite, disorientated behaviour and irrelevant giggling. </a:t>
            </a:r>
          </a:p>
          <a:p>
            <a:pPr>
              <a:lnSpc>
                <a:spcPct val="100000"/>
              </a:lnSpc>
              <a:spcBef>
                <a:spcPct val="50000"/>
              </a:spcBef>
              <a:defRPr/>
            </a:pPr>
            <a:r>
              <a:rPr lang="en-GB" altLang="en-US" sz="1100" u="none" dirty="0">
                <a:solidFill>
                  <a:schemeClr val="tx1"/>
                </a:solidFill>
                <a:ea typeface="ＭＳ Ｐゴシック" panose="020B0600070205080204" pitchFamily="34" charset="-128"/>
                <a:sym typeface="Wingdings 2" panose="05020102010507070707" pitchFamily="18" charset="2"/>
              </a:rPr>
              <a:t>Duration of effects.  </a:t>
            </a:r>
            <a:r>
              <a:rPr lang="en-GB" altLang="en-US" sz="1100" u="sng" dirty="0">
                <a:solidFill>
                  <a:schemeClr val="tx1"/>
                </a:solidFill>
                <a:ea typeface="ＭＳ Ｐゴシック" panose="020B0600070205080204" pitchFamily="34" charset="-128"/>
                <a:sym typeface="Wingdings 2" panose="05020102010507070707" pitchFamily="18" charset="2"/>
              </a:rPr>
              <a:t>STARTS</a:t>
            </a:r>
            <a:r>
              <a:rPr lang="en-US" altLang="en-US" sz="1100" dirty="0">
                <a:solidFill>
                  <a:schemeClr val="tx1"/>
                </a:solidFill>
                <a:ea typeface="ＭＳ Ｐゴシック" panose="020B0600070205080204" pitchFamily="34" charset="-128"/>
                <a:sym typeface="Wingdings 2" panose="05020102010507070707" pitchFamily="18" charset="2"/>
              </a:rPr>
              <a:t>	</a:t>
            </a:r>
            <a:r>
              <a:rPr lang="en-GB" altLang="en-US" sz="1100" dirty="0">
                <a:solidFill>
                  <a:schemeClr val="tx1"/>
                </a:solidFill>
                <a:ea typeface="ＭＳ Ｐゴシック" panose="020B0600070205080204" pitchFamily="34" charset="-128"/>
                <a:sym typeface="Wingdings 2" panose="05020102010507070707" pitchFamily="18" charset="2"/>
              </a:rPr>
              <a:t>Smoked = </a:t>
            </a:r>
            <a:r>
              <a:rPr lang="en-US" altLang="en-US" sz="1100" dirty="0">
                <a:solidFill>
                  <a:schemeClr val="tx1"/>
                </a:solidFill>
                <a:ea typeface="ＭＳ Ｐゴシック" panose="020B0600070205080204" pitchFamily="34" charset="-128"/>
                <a:sym typeface="Wingdings 2" panose="05020102010507070707" pitchFamily="18" charset="2"/>
              </a:rPr>
              <a:t>less than 10 seconds</a:t>
            </a:r>
            <a:r>
              <a:rPr lang="en-GB" altLang="en-US" sz="1100" dirty="0">
                <a:solidFill>
                  <a:schemeClr val="tx1"/>
                </a:solidFill>
                <a:ea typeface="ＭＳ Ｐゴシック" panose="020B0600070205080204" pitchFamily="34" charset="-128"/>
                <a:sym typeface="Wingdings 2" panose="05020102010507070707" pitchFamily="18" charset="2"/>
              </a:rPr>
              <a:t> Eaten</a:t>
            </a:r>
            <a:r>
              <a:rPr lang="en-US" altLang="en-US" sz="1100" dirty="0">
                <a:solidFill>
                  <a:schemeClr val="tx1"/>
                </a:solidFill>
                <a:ea typeface="ＭＳ Ｐゴシック" panose="020B0600070205080204" pitchFamily="34" charset="-128"/>
              </a:rPr>
              <a:t> = </a:t>
            </a:r>
            <a:r>
              <a:rPr lang="en-US" altLang="en-US" sz="1100" dirty="0">
                <a:solidFill>
                  <a:schemeClr val="tx1"/>
                </a:solidFill>
                <a:ea typeface="ＭＳ Ｐゴシック" panose="020B0600070205080204" pitchFamily="34" charset="-128"/>
                <a:sym typeface="Wingdings 2" panose="05020102010507070707" pitchFamily="18" charset="2"/>
              </a:rPr>
              <a:t>20-40 minutes </a:t>
            </a:r>
            <a:r>
              <a:rPr lang="en-GB" altLang="en-US" sz="1100" u="sng" dirty="0">
                <a:solidFill>
                  <a:schemeClr val="tx1"/>
                </a:solidFill>
                <a:ea typeface="ＭＳ Ｐゴシック" panose="020B0600070205080204" pitchFamily="34" charset="-128"/>
                <a:sym typeface="Wingdings 2" panose="05020102010507070707" pitchFamily="18" charset="2"/>
              </a:rPr>
              <a:t>LASTS</a:t>
            </a:r>
            <a:r>
              <a:rPr lang="en-US" altLang="en-US" sz="1100" dirty="0">
                <a:solidFill>
                  <a:schemeClr val="tx1"/>
                </a:solidFill>
                <a:ea typeface="ＭＳ Ｐゴシック" panose="020B0600070205080204" pitchFamily="34" charset="-128"/>
                <a:sym typeface="Wingdings 2" panose="05020102010507070707" pitchFamily="18" charset="2"/>
              </a:rPr>
              <a:t> Up to 6 hours depending on THC level</a:t>
            </a:r>
            <a:r>
              <a:rPr lang="en-GB" altLang="en-US" sz="1100" dirty="0">
                <a:solidFill>
                  <a:schemeClr val="tx1"/>
                </a:solidFill>
                <a:ea typeface="ＭＳ Ｐゴシック" panose="020B0600070205080204" pitchFamily="34" charset="-128"/>
                <a:sym typeface="Wingdings 2" panose="05020102010507070707" pitchFamily="18" charset="2"/>
              </a:rPr>
              <a:t> </a:t>
            </a:r>
            <a:r>
              <a:rPr lang="en-US" altLang="en-US" sz="1100" dirty="0">
                <a:solidFill>
                  <a:schemeClr val="tx1"/>
                </a:solidFill>
                <a:ea typeface="ＭＳ Ｐゴシック" panose="020B0600070205080204" pitchFamily="34" charset="-128"/>
                <a:sym typeface="Wingdings 2" panose="05020102010507070707" pitchFamily="18" charset="2"/>
              </a:rPr>
              <a:t>and the amount smoked</a:t>
            </a:r>
          </a:p>
          <a:p>
            <a:pPr>
              <a:lnSpc>
                <a:spcPct val="100000"/>
              </a:lnSpc>
              <a:spcBef>
                <a:spcPct val="50000"/>
              </a:spcBef>
              <a:defRPr/>
            </a:pPr>
            <a:endParaRPr lang="en-US" altLang="en-US" sz="110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r>
              <a:rPr lang="en-US" altLang="en-US" sz="1100" b="1" dirty="0">
                <a:solidFill>
                  <a:schemeClr val="tx1"/>
                </a:solidFill>
                <a:ea typeface="ＭＳ Ｐゴシック" panose="020B0600070205080204" pitchFamily="34" charset="-128"/>
                <a:sym typeface="Wingdings 2" panose="05020102010507070707" pitchFamily="18" charset="2"/>
              </a:rPr>
              <a:t>Amphetamine </a:t>
            </a:r>
            <a:r>
              <a:rPr lang="en-US" altLang="en-US" sz="1100" b="0" dirty="0">
                <a:solidFill>
                  <a:schemeClr val="tx1"/>
                </a:solidFill>
                <a:ea typeface="ＭＳ Ｐゴシック" panose="020B0600070205080204" pitchFamily="34" charset="-128"/>
                <a:sym typeface="Wingdings 2" panose="05020102010507070707" pitchFamily="18" charset="2"/>
              </a:rPr>
              <a:t>“Whizz, Speed” a powder sold in wraps, can be eaten, sniffed or injected</a:t>
            </a:r>
          </a:p>
          <a:p>
            <a:pPr>
              <a:lnSpc>
                <a:spcPct val="100000"/>
              </a:lnSpc>
              <a:spcBef>
                <a:spcPct val="50000"/>
              </a:spcBef>
              <a:defRPr/>
            </a:pPr>
            <a:r>
              <a:rPr lang="en-US" altLang="en-US" sz="1100" b="0" dirty="0">
                <a:solidFill>
                  <a:schemeClr val="tx1"/>
                </a:solidFill>
                <a:ea typeface="ＭＳ Ｐゴシック" panose="020B0600070205080204" pitchFamily="34" charset="-128"/>
                <a:sym typeface="Wingdings 2" panose="05020102010507070707" pitchFamily="18" charset="2"/>
              </a:rPr>
              <a:t>Symptoms:</a:t>
            </a:r>
            <a:r>
              <a:rPr lang="en-US" altLang="en-US" sz="1100" b="0" baseline="0" dirty="0">
                <a:solidFill>
                  <a:schemeClr val="tx1"/>
                </a:solidFill>
                <a:ea typeface="ＭＳ Ｐゴシック" panose="020B0600070205080204" pitchFamily="34" charset="-128"/>
                <a:sym typeface="Wingdings 2" panose="05020102010507070707" pitchFamily="18" charset="2"/>
              </a:rPr>
              <a:t> Stimulant , weight loss, insomnia</a:t>
            </a:r>
            <a:endParaRPr lang="en-US" altLang="en-US" sz="1100" b="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endParaRPr lang="en-US" altLang="en-US" sz="110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r>
              <a:rPr lang="en-US" altLang="en-US" sz="1100" b="1" dirty="0" err="1">
                <a:solidFill>
                  <a:schemeClr val="tx1"/>
                </a:solidFill>
                <a:ea typeface="ＭＳ Ｐゴシック" panose="020B0600070205080204" pitchFamily="34" charset="-128"/>
                <a:sym typeface="Wingdings 2" panose="05020102010507070707" pitchFamily="18" charset="2"/>
              </a:rPr>
              <a:t>Mephedrone</a:t>
            </a:r>
            <a:r>
              <a:rPr lang="en-US" altLang="en-US" sz="1100" baseline="0" dirty="0">
                <a:solidFill>
                  <a:schemeClr val="tx1"/>
                </a:solidFill>
                <a:ea typeface="ＭＳ Ｐゴシック" panose="020B0600070205080204" pitchFamily="34" charset="-128"/>
                <a:sym typeface="Wingdings 2" panose="05020102010507070707" pitchFamily="18" charset="2"/>
              </a:rPr>
              <a:t> “Meow </a:t>
            </a:r>
            <a:r>
              <a:rPr lang="en-US" altLang="en-US" sz="1100" baseline="0" dirty="0" err="1">
                <a:solidFill>
                  <a:schemeClr val="tx1"/>
                </a:solidFill>
                <a:ea typeface="ＭＳ Ｐゴシック" panose="020B0600070205080204" pitchFamily="34" charset="-128"/>
                <a:sym typeface="Wingdings 2" panose="05020102010507070707" pitchFamily="18" charset="2"/>
              </a:rPr>
              <a:t>Meow</a:t>
            </a:r>
            <a:r>
              <a:rPr lang="en-US" altLang="en-US" sz="1100" baseline="0" dirty="0">
                <a:solidFill>
                  <a:schemeClr val="tx1"/>
                </a:solidFill>
                <a:ea typeface="ＭＳ Ｐゴシック" panose="020B0600070205080204" pitchFamily="34" charset="-128"/>
                <a:sym typeface="Wingdings 2" panose="05020102010507070707" pitchFamily="18" charset="2"/>
              </a:rPr>
              <a:t>, </a:t>
            </a:r>
            <a:r>
              <a:rPr lang="en-US" altLang="en-US" sz="1100" baseline="0" dirty="0" err="1">
                <a:solidFill>
                  <a:schemeClr val="tx1"/>
                </a:solidFill>
                <a:ea typeface="ＭＳ Ｐゴシック" panose="020B0600070205080204" pitchFamily="34" charset="-128"/>
                <a:sym typeface="Wingdings 2" panose="05020102010507070707" pitchFamily="18" charset="2"/>
              </a:rPr>
              <a:t>Mcat</a:t>
            </a:r>
            <a:r>
              <a:rPr lang="en-US" altLang="en-US" sz="1100" baseline="0" dirty="0">
                <a:solidFill>
                  <a:schemeClr val="tx1"/>
                </a:solidFill>
                <a:ea typeface="ＭＳ Ｐゴシック" panose="020B0600070205080204" pitchFamily="34" charset="-128"/>
                <a:sym typeface="Wingdings 2" panose="05020102010507070707" pitchFamily="18" charset="2"/>
              </a:rPr>
              <a:t>, Magic” Off white powder, cheap alternative to cocaine and ecstasy. Used by vets as a horse tranquilizer</a:t>
            </a:r>
          </a:p>
          <a:p>
            <a:pPr>
              <a:lnSpc>
                <a:spcPct val="100000"/>
              </a:lnSpc>
              <a:spcBef>
                <a:spcPct val="50000"/>
              </a:spcBef>
              <a:defRPr/>
            </a:pPr>
            <a:r>
              <a:rPr lang="en-US" altLang="en-US" sz="1100" baseline="0" dirty="0">
                <a:solidFill>
                  <a:schemeClr val="tx1"/>
                </a:solidFill>
                <a:ea typeface="ＭＳ Ｐゴシック" panose="020B0600070205080204" pitchFamily="34" charset="-128"/>
                <a:sym typeface="Wingdings 2" panose="05020102010507070707" pitchFamily="18" charset="2"/>
              </a:rPr>
              <a:t>Symptoms: produces euphoria, alertness and talkativeness</a:t>
            </a:r>
          </a:p>
          <a:p>
            <a:pPr>
              <a:lnSpc>
                <a:spcPct val="100000"/>
              </a:lnSpc>
              <a:spcBef>
                <a:spcPct val="50000"/>
              </a:spcBef>
              <a:defRPr/>
            </a:pPr>
            <a:endParaRPr lang="en-US" altLang="en-US" sz="1100" baseline="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r>
              <a:rPr lang="en-US" altLang="en-US" sz="1100" b="1" baseline="0" dirty="0">
                <a:solidFill>
                  <a:schemeClr val="tx1"/>
                </a:solidFill>
                <a:ea typeface="ＭＳ Ｐゴシック" panose="020B0600070205080204" pitchFamily="34" charset="-128"/>
                <a:sym typeface="Wingdings 2" panose="05020102010507070707" pitchFamily="18" charset="2"/>
              </a:rPr>
              <a:t>Ketamine</a:t>
            </a:r>
            <a:r>
              <a:rPr lang="en-US" altLang="en-US" sz="1100" baseline="0" dirty="0">
                <a:solidFill>
                  <a:schemeClr val="tx1"/>
                </a:solidFill>
                <a:ea typeface="ＭＳ Ｐゴシック" panose="020B0600070205080204" pitchFamily="34" charset="-128"/>
                <a:sym typeface="Wingdings 2" panose="05020102010507070707" pitchFamily="18" charset="2"/>
              </a:rPr>
              <a:t> “K, Special K” a white powder that is mainly snorted but can be smoked or injected. </a:t>
            </a:r>
          </a:p>
          <a:p>
            <a:pPr>
              <a:lnSpc>
                <a:spcPct val="100000"/>
              </a:lnSpc>
              <a:spcBef>
                <a:spcPct val="50000"/>
              </a:spcBef>
              <a:defRPr/>
            </a:pPr>
            <a:r>
              <a:rPr lang="en-US" altLang="en-US" sz="1100" baseline="0" dirty="0">
                <a:solidFill>
                  <a:schemeClr val="tx1"/>
                </a:solidFill>
                <a:ea typeface="ＭＳ Ｐゴシック" panose="020B0600070205080204" pitchFamily="34" charset="-128"/>
                <a:sym typeface="Wingdings 2" panose="05020102010507070707" pitchFamily="18" charset="2"/>
              </a:rPr>
              <a:t>Symptoms: Takes 30 seconds to take effect. Effects can be very dramatic, brings energy and confidence but with higher dosages can be disassociated with reality. Can cause long time bladder issues</a:t>
            </a:r>
            <a:endParaRPr lang="en-US" altLang="en-US" sz="1100" dirty="0">
              <a:solidFill>
                <a:schemeClr val="tx1"/>
              </a:solidFill>
              <a:ea typeface="ＭＳ Ｐゴシック" panose="020B0600070205080204" pitchFamily="34" charset="-128"/>
              <a:sym typeface="Wingdings 2" panose="05020102010507070707" pitchFamily="18" charset="2"/>
            </a:endParaRPr>
          </a:p>
          <a:p>
            <a:pPr>
              <a:lnSpc>
                <a:spcPct val="100000"/>
              </a:lnSpc>
              <a:defRPr/>
            </a:pPr>
            <a:endParaRPr lang="en-US" altLang="en-US" sz="1100" b="1" dirty="0">
              <a:solidFill>
                <a:schemeClr val="tx1"/>
              </a:solidFill>
              <a:ea typeface="ＭＳ Ｐゴシック" panose="020B0600070205080204" pitchFamily="34" charset="-128"/>
            </a:endParaRPr>
          </a:p>
          <a:p>
            <a:pPr>
              <a:lnSpc>
                <a:spcPct val="100000"/>
              </a:lnSpc>
              <a:defRPr/>
            </a:pPr>
            <a:r>
              <a:rPr lang="en-US" altLang="en-US" sz="1100" b="1" dirty="0">
                <a:solidFill>
                  <a:schemeClr val="tx1"/>
                </a:solidFill>
                <a:ea typeface="ＭＳ Ｐゴシック" panose="020B0600070205080204" pitchFamily="34" charset="-128"/>
              </a:rPr>
              <a:t>Barbiturates</a:t>
            </a:r>
            <a:r>
              <a:rPr lang="en-US" altLang="en-US" sz="1100" dirty="0">
                <a:solidFill>
                  <a:schemeClr val="tx1"/>
                </a:solidFill>
                <a:ea typeface="ＭＳ Ｐゴシック" panose="020B0600070205080204" pitchFamily="34" charset="-128"/>
              </a:rPr>
              <a:t> ”Angels, </a:t>
            </a:r>
            <a:r>
              <a:rPr lang="en-US" altLang="en-US" sz="1100" dirty="0" err="1">
                <a:solidFill>
                  <a:schemeClr val="tx1"/>
                </a:solidFill>
                <a:ea typeface="ＭＳ Ｐゴシック" panose="020B0600070205080204" pitchFamily="34" charset="-128"/>
              </a:rPr>
              <a:t>Chewies</a:t>
            </a:r>
            <a:r>
              <a:rPr lang="en-US" altLang="en-US" sz="1100" dirty="0">
                <a:solidFill>
                  <a:schemeClr val="tx1"/>
                </a:solidFill>
                <a:ea typeface="ＭＳ Ｐゴシック" panose="020B0600070205080204" pitchFamily="34" charset="-128"/>
              </a:rPr>
              <a:t>”  </a:t>
            </a:r>
            <a:r>
              <a:rPr lang="en-GB" altLang="en-US" sz="1100" kern="0" dirty="0">
                <a:solidFill>
                  <a:schemeClr val="tx1"/>
                </a:solidFill>
              </a:rPr>
              <a:t>tablets and capsules of various colours and forms, mostly available legally on prescription</a:t>
            </a:r>
          </a:p>
          <a:p>
            <a:pPr>
              <a:lnSpc>
                <a:spcPct val="100000"/>
              </a:lnSpc>
              <a:defRPr/>
            </a:pPr>
            <a:r>
              <a:rPr lang="en-GB" altLang="en-US" sz="1100" b="0" u="none" kern="0" dirty="0">
                <a:solidFill>
                  <a:schemeClr val="tx1"/>
                </a:solidFill>
              </a:rPr>
              <a:t>Symptoms: They are depressants or downers. They decrease motor activities and produce d</a:t>
            </a:r>
            <a:r>
              <a:rPr lang="en-GB" altLang="en-US" sz="1100" kern="0" dirty="0">
                <a:solidFill>
                  <a:schemeClr val="tx1"/>
                </a:solidFill>
              </a:rPr>
              <a:t>rowsiness</a:t>
            </a:r>
            <a:r>
              <a:rPr lang="en-GB" altLang="en-US" sz="1100" kern="0" baseline="0" dirty="0">
                <a:solidFill>
                  <a:schemeClr val="tx1"/>
                </a:solidFill>
              </a:rPr>
              <a:t> and</a:t>
            </a:r>
            <a:r>
              <a:rPr lang="en-GB" altLang="en-US" sz="1100" kern="0" dirty="0">
                <a:solidFill>
                  <a:schemeClr val="tx1"/>
                </a:solidFill>
              </a:rPr>
              <a:t> slurred speech.</a:t>
            </a:r>
            <a:endParaRPr lang="en-US" altLang="en-US" sz="1100" b="1" u="sng"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lang="en-US" altLang="en-US" sz="1100" b="1" u="sng"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5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Synthetic Cannabinoids </a:t>
            </a:r>
            <a:r>
              <a:rPr lang="en-US" altLang="en-US" sz="1100" b="0" u="none" dirty="0">
                <a:solidFill>
                  <a:schemeClr val="tx1"/>
                </a:solidFill>
                <a:ea typeface="ＭＳ Ｐゴシック" panose="020B0600070205080204" pitchFamily="34" charset="-128"/>
              </a:rPr>
              <a:t>“Spice, Black Mamba, Pandora's Box, Legal Weed” Sold</a:t>
            </a:r>
            <a:r>
              <a:rPr lang="en-US" altLang="en-US" sz="1100" b="0" u="none" baseline="0" dirty="0">
                <a:solidFill>
                  <a:schemeClr val="tx1"/>
                </a:solidFill>
                <a:ea typeface="ＭＳ Ｐゴシック" panose="020B0600070205080204" pitchFamily="34" charset="-128"/>
              </a:rPr>
              <a:t> in the UK as a ‘legal alternative to cannabis. Previously purchased in shops and online prior to be made illegal. A steep rise in their use in prisons. The chemical mimics the effects the psychoactive element of cannabis and therefore cannot be detected on drug testing devises. </a:t>
            </a:r>
          </a:p>
          <a:p>
            <a:pPr marL="0" marR="0" lvl="0" indent="0" algn="l" defTabSz="914400" rtl="0" eaLnBrk="0" fontAlgn="base" latinLnBrk="0" hangingPunct="0">
              <a:lnSpc>
                <a:spcPct val="100000"/>
              </a:lnSpc>
              <a:spcBef>
                <a:spcPct val="50000"/>
              </a:spcBef>
              <a:spcAft>
                <a:spcPct val="0"/>
              </a:spcAft>
              <a:buClrTx/>
              <a:buSzTx/>
              <a:buFontTx/>
              <a:buNone/>
              <a:tabLst/>
              <a:defRPr/>
            </a:pPr>
            <a:r>
              <a:rPr lang="en-US" altLang="en-US" sz="1100" b="0" u="none" baseline="0" dirty="0">
                <a:solidFill>
                  <a:schemeClr val="tx1"/>
                </a:solidFill>
                <a:ea typeface="ＭＳ Ｐゴシック" panose="020B0600070205080204" pitchFamily="34" charset="-128"/>
              </a:rPr>
              <a:t>Symptoms: Potent trip, anxiety and depression. And of the drugs that fall under </a:t>
            </a:r>
            <a:r>
              <a:rPr lang="en-GB" sz="1100" b="0" u="none" baseline="0" dirty="0">
                <a:solidFill>
                  <a:schemeClr val="tx1"/>
                </a:solidFill>
                <a:ea typeface="ＭＳ Ｐゴシック" pitchFamily="-112" charset="-128"/>
              </a:rPr>
              <a:t>The</a:t>
            </a:r>
            <a:r>
              <a:rPr lang="en-GB" sz="1100" dirty="0">
                <a:solidFill>
                  <a:schemeClr val="tx1"/>
                </a:solidFill>
              </a:rPr>
              <a:t> </a:t>
            </a:r>
            <a:r>
              <a:rPr lang="en-GB" sz="1100" b="1" dirty="0">
                <a:solidFill>
                  <a:schemeClr val="tx1"/>
                </a:solidFill>
              </a:rPr>
              <a:t>Psychoactive Substances Act 2016 </a:t>
            </a:r>
            <a:r>
              <a:rPr lang="en-GB" sz="1100" b="0" dirty="0">
                <a:solidFill>
                  <a:schemeClr val="tx1"/>
                </a:solidFill>
              </a:rPr>
              <a:t>e.g. Spice,</a:t>
            </a:r>
            <a:r>
              <a:rPr lang="en-GB" sz="1100" b="0" baseline="0" dirty="0">
                <a:solidFill>
                  <a:schemeClr val="tx1"/>
                </a:solidFill>
              </a:rPr>
              <a:t> will mean</a:t>
            </a:r>
            <a:r>
              <a:rPr lang="en-GB" sz="1100" dirty="0">
                <a:solidFill>
                  <a:schemeClr val="tx1"/>
                </a:solidFill>
              </a:rPr>
              <a:t> that none of these drugs are legal to produce, supply, or import (even for personal use) for human consumption. In 2014 alone, new psychoactive substances were involved in the deaths of 144 people in the UK, up from 31 deaths in 2010 and there have been a total of 444 deaths involving new psychoactive substances since 2010.</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9</a:t>
            </a:fld>
            <a:endParaRPr lang="en-GB" altLang="en-US"/>
          </a:p>
        </p:txBody>
      </p:sp>
    </p:spTree>
    <p:extLst>
      <p:ext uri="{BB962C8B-B14F-4D97-AF65-F5344CB8AC3E}">
        <p14:creationId xmlns:p14="http://schemas.microsoft.com/office/powerpoint/2010/main" val="1931227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50000"/>
              </a:spcBef>
              <a:spcAft>
                <a:spcPct val="0"/>
              </a:spcAft>
              <a:buClrTx/>
              <a:buSzTx/>
              <a:buFontTx/>
              <a:buNone/>
              <a:tabLst/>
              <a:defRPr/>
            </a:pPr>
            <a:r>
              <a:rPr lang="en-US" altLang="en-US" sz="1100" b="1" u="sng" dirty="0">
                <a:ea typeface="ＭＳ Ｐゴシック" panose="020B0600070205080204" pitchFamily="34" charset="-128"/>
              </a:rPr>
              <a:t>Class C</a:t>
            </a:r>
          </a:p>
          <a:p>
            <a:pPr>
              <a:lnSpc>
                <a:spcPct val="100000"/>
              </a:lnSpc>
              <a:spcBef>
                <a:spcPct val="50000"/>
              </a:spcBef>
              <a:defRPr/>
            </a:pPr>
            <a:endParaRPr lang="en-US" altLang="en-US" sz="1100" dirty="0">
              <a:solidFill>
                <a:schemeClr val="tx2"/>
              </a:solidFill>
              <a:ea typeface="ＭＳ Ｐゴシック" panose="020B0600070205080204" pitchFamily="34" charset="-128"/>
              <a:sym typeface="Wingdings 2" panose="05020102010507070707" pitchFamily="18" charset="2"/>
            </a:endParaRPr>
          </a:p>
          <a:p>
            <a:pPr>
              <a:lnSpc>
                <a:spcPct val="100000"/>
              </a:lnSpc>
              <a:defRPr/>
            </a:pPr>
            <a:r>
              <a:rPr lang="en-US" altLang="en-US" sz="1100" b="1" dirty="0" err="1">
                <a:ea typeface="ＭＳ Ｐゴシック" panose="020B0600070205080204" pitchFamily="34" charset="-128"/>
              </a:rPr>
              <a:t>Khat</a:t>
            </a:r>
            <a:r>
              <a:rPr lang="en-US" altLang="en-US" sz="1100" b="1" dirty="0">
                <a:ea typeface="ＭＳ Ｐゴシック" panose="020B0600070205080204" pitchFamily="34" charset="-128"/>
              </a:rPr>
              <a:t> </a:t>
            </a:r>
            <a:r>
              <a:rPr lang="en-US" altLang="en-US" sz="1100" b="0" dirty="0">
                <a:ea typeface="ＭＳ Ｐゴシック" panose="020B0600070205080204" pitchFamily="34" charset="-128"/>
              </a:rPr>
              <a:t>“Chat, </a:t>
            </a:r>
            <a:r>
              <a:rPr lang="en-US" altLang="en-US" sz="1100" b="0" dirty="0" err="1">
                <a:ea typeface="ＭＳ Ｐゴシック" panose="020B0600070205080204" pitchFamily="34" charset="-128"/>
              </a:rPr>
              <a:t>Khat</a:t>
            </a:r>
            <a:r>
              <a:rPr lang="en-US" altLang="en-US" sz="1100" b="0" dirty="0">
                <a:ea typeface="ＭＳ Ｐゴシック" panose="020B0600070205080204" pitchFamily="34" charset="-128"/>
              </a:rPr>
              <a:t>” leaves can be chewed or infused in tea. Used predominantly among the Somali community and</a:t>
            </a:r>
            <a:r>
              <a:rPr lang="en-US" altLang="en-US" sz="1100" b="0" baseline="0" dirty="0">
                <a:ea typeface="ＭＳ Ｐゴシック" panose="020B0600070205080204" pitchFamily="34" charset="-128"/>
              </a:rPr>
              <a:t> Ethiopian groups. </a:t>
            </a:r>
          </a:p>
          <a:p>
            <a:pPr>
              <a:lnSpc>
                <a:spcPct val="100000"/>
              </a:lnSpc>
              <a:defRPr/>
            </a:pPr>
            <a:r>
              <a:rPr lang="en-US" altLang="en-US" sz="1100" b="0" baseline="0" dirty="0">
                <a:ea typeface="ＭＳ Ｐゴシック" panose="020B0600070205080204" pitchFamily="34" charset="-128"/>
              </a:rPr>
              <a:t>Symptoms: It’s a mild stimulant but has a calming effect. Excessive use can lead to psychosis and oral cancer</a:t>
            </a:r>
            <a:endParaRPr lang="en-US" altLang="en-US" sz="1100" b="0" dirty="0">
              <a:ea typeface="ＭＳ Ｐゴシック" panose="020B0600070205080204" pitchFamily="34" charset="-128"/>
            </a:endParaRPr>
          </a:p>
          <a:p>
            <a:pPr>
              <a:lnSpc>
                <a:spcPct val="100000"/>
              </a:lnSpc>
              <a:defRPr/>
            </a:pPr>
            <a:endParaRPr lang="en-US" altLang="en-US" sz="1100" b="1" dirty="0">
              <a:ea typeface="ＭＳ Ｐゴシック" panose="020B0600070205080204" pitchFamily="34" charset="-128"/>
            </a:endParaRPr>
          </a:p>
          <a:p>
            <a:pPr>
              <a:lnSpc>
                <a:spcPct val="100000"/>
              </a:lnSpc>
              <a:defRPr/>
            </a:pPr>
            <a:r>
              <a:rPr lang="en-US" altLang="en-US" sz="1100" b="1" dirty="0">
                <a:ea typeface="ＭＳ Ｐゴシック" panose="020B0600070205080204" pitchFamily="34" charset="-128"/>
              </a:rPr>
              <a:t>Anabolic Steroids </a:t>
            </a:r>
            <a:r>
              <a:rPr lang="en-US" altLang="en-US" sz="1100" b="0" dirty="0">
                <a:ea typeface="ＭＳ Ｐゴシック" panose="020B0600070205080204" pitchFamily="34" charset="-128"/>
              </a:rPr>
              <a:t>“Iron Brew” used to increase body weight and build muscle. A prescription only medicine  and taken via tablet or injection</a:t>
            </a:r>
          </a:p>
          <a:p>
            <a:pPr>
              <a:lnSpc>
                <a:spcPct val="100000"/>
              </a:lnSpc>
              <a:defRPr/>
            </a:pPr>
            <a:r>
              <a:rPr lang="en-US" altLang="en-US" sz="1100" b="0" dirty="0">
                <a:ea typeface="ＭＳ Ｐゴシック" panose="020B0600070205080204" pitchFamily="34" charset="-128"/>
              </a:rPr>
              <a:t>Symptoms: User can become more aggressive, can bring about infertility and sex drive in men. Side effects are irreversible</a:t>
            </a:r>
          </a:p>
          <a:p>
            <a:pPr>
              <a:lnSpc>
                <a:spcPct val="100000"/>
              </a:lnSpc>
              <a:defRPr/>
            </a:pPr>
            <a:endParaRPr lang="en-US" altLang="en-US" sz="1100" dirty="0">
              <a:ea typeface="ＭＳ Ｐゴシック" panose="020B0600070205080204" pitchFamily="34" charset="-128"/>
            </a:endParaRPr>
          </a:p>
          <a:p>
            <a:pPr>
              <a:lnSpc>
                <a:spcPct val="100000"/>
              </a:lnSpc>
              <a:defRPr/>
            </a:pPr>
            <a:r>
              <a:rPr lang="en-GB" altLang="en-US" sz="1100" b="1" kern="0" dirty="0">
                <a:ea typeface="ＭＳ Ｐゴシック" pitchFamily="-112" charset="-128"/>
              </a:rPr>
              <a:t>GHB</a:t>
            </a:r>
            <a:r>
              <a:rPr lang="en-GB" altLang="en-US" sz="1100" kern="0" baseline="0" dirty="0">
                <a:ea typeface="ＭＳ Ｐゴシック" pitchFamily="-112" charset="-128"/>
              </a:rPr>
              <a:t> “Liquid” taken orally. Colourless liquid in bottles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kern="0" baseline="0" dirty="0">
                <a:ea typeface="ＭＳ Ｐゴシック" pitchFamily="-112" charset="-128"/>
              </a:rPr>
              <a:t>Symptoms: Produces a euphoric effect within 10 minutes and can last up to 24hrs. No evidence of any long term effects</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10</a:t>
            </a:fld>
            <a:endParaRPr lang="en-GB" altLang="en-US"/>
          </a:p>
        </p:txBody>
      </p:sp>
    </p:spTree>
    <p:extLst>
      <p:ext uri="{BB962C8B-B14F-4D97-AF65-F5344CB8AC3E}">
        <p14:creationId xmlns:p14="http://schemas.microsoft.com/office/powerpoint/2010/main" val="1270997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Example:</a:t>
            </a:r>
          </a:p>
          <a:p>
            <a:r>
              <a:rPr lang="en-GB" altLang="en-US" sz="1100" dirty="0">
                <a:ea typeface="ＭＳ Ｐゴシック" panose="020B0600070205080204" pitchFamily="34" charset="-128"/>
              </a:rPr>
              <a:t>A male is being searched under the misuse of drugs act 1971. A cigarette and aluminium foil with traces of brown powder on it are found in the mans pocket. After examination, the brown substance id proved to be heroin. To prove the offence of possession:</a:t>
            </a:r>
          </a:p>
          <a:p>
            <a:endParaRPr lang="en-GB" altLang="en-US" sz="1100" dirty="0">
              <a:ea typeface="ＭＳ Ｐゴシック" panose="020B0600070205080204" pitchFamily="34" charset="-128"/>
            </a:endParaRPr>
          </a:p>
          <a:p>
            <a:pPr marL="284378" indent="-284378">
              <a:buFont typeface="Arial" panose="020B0604020202020204" pitchFamily="34" charset="0"/>
              <a:buChar char="•"/>
            </a:pPr>
            <a:r>
              <a:rPr lang="en-GB" altLang="en-US" sz="1100" dirty="0">
                <a:ea typeface="ＭＳ Ｐゴシック" panose="020B0600070205080204" pitchFamily="34" charset="-128"/>
              </a:rPr>
              <a:t>The foil was in his pocket and he knew it was there</a:t>
            </a:r>
          </a:p>
          <a:p>
            <a:pPr marL="284378" indent="-284378">
              <a:buFont typeface="Arial" panose="020B0604020202020204" pitchFamily="34" charset="0"/>
              <a:buChar char="•"/>
            </a:pPr>
            <a:r>
              <a:rPr lang="en-GB" altLang="en-US" sz="1100" dirty="0">
                <a:ea typeface="ＭＳ Ｐゴシック" panose="020B0600070205080204" pitchFamily="34" charset="-128"/>
              </a:rPr>
              <a:t>He knew there was powder on the foil (it does not matter whether or not he knew the substance was a controlled drug)</a:t>
            </a:r>
          </a:p>
          <a:p>
            <a:pPr marL="284378" indent="-284378">
              <a:buFont typeface="Arial" panose="020B0604020202020204" pitchFamily="34" charset="0"/>
              <a:buChar char="•"/>
            </a:pPr>
            <a:r>
              <a:rPr lang="en-GB" altLang="en-US" sz="1100" dirty="0">
                <a:ea typeface="ＭＳ Ｐゴシック" panose="020B0600070205080204" pitchFamily="34" charset="-128"/>
              </a:rPr>
              <a:t>The powder was proved</a:t>
            </a:r>
            <a:r>
              <a:rPr lang="en-GB" altLang="en-US" sz="1100" baseline="0" dirty="0">
                <a:ea typeface="ＭＳ Ｐゴシック" panose="020B0600070205080204" pitchFamily="34" charset="-128"/>
              </a:rPr>
              <a:t> to be </a:t>
            </a:r>
            <a:r>
              <a:rPr lang="en-GB" altLang="en-US" sz="1100" dirty="0">
                <a:ea typeface="ＭＳ Ｐゴシック" panose="020B0600070205080204" pitchFamily="34" charset="-128"/>
              </a:rPr>
              <a:t>heroin</a:t>
            </a:r>
          </a:p>
          <a:p>
            <a:pPr marL="284378" indent="-284378">
              <a:buFont typeface="Arial" panose="020B0604020202020204" pitchFamily="34" charset="0"/>
              <a:buChar char="•"/>
            </a:pPr>
            <a:r>
              <a:rPr lang="en-GB" altLang="en-US" sz="1100" dirty="0">
                <a:ea typeface="ＭＳ Ｐゴシック" panose="020B0600070205080204" pitchFamily="34" charset="-128"/>
              </a:rPr>
              <a:t>He was not lawfully entitled to possess the drug</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11</a:t>
            </a:fld>
            <a:endParaRPr lang="en-GB" altLang="en-US"/>
          </a:p>
        </p:txBody>
      </p:sp>
    </p:spTree>
    <p:extLst>
      <p:ext uri="{BB962C8B-B14F-4D97-AF65-F5344CB8AC3E}">
        <p14:creationId xmlns:p14="http://schemas.microsoft.com/office/powerpoint/2010/main" val="28019693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a:lnSpc>
                <a:spcPct val="100000"/>
              </a:lnSpc>
            </a:pPr>
            <a:r>
              <a:rPr lang="en-GB" altLang="en-US" sz="1100" b="1" u="sng" dirty="0">
                <a:ea typeface="ＭＳ Ｐゴシック" panose="020B0600070205080204" pitchFamily="34" charset="-128"/>
              </a:rPr>
              <a:t>Possession</a:t>
            </a:r>
          </a:p>
          <a:p>
            <a:pPr>
              <a:lnSpc>
                <a:spcPct val="100000"/>
              </a:lnSpc>
            </a:pPr>
            <a:r>
              <a:rPr lang="en-GB" altLang="en-US" sz="1100" dirty="0">
                <a:ea typeface="ＭＳ Ｐゴシック" panose="020B0600070205080204" pitchFamily="34" charset="-128"/>
              </a:rPr>
              <a:t>Proving that a person had possession of the substance could be established in many ways such as: </a:t>
            </a:r>
          </a:p>
          <a:p>
            <a:pPr marL="228600" indent="-228600">
              <a:lnSpc>
                <a:spcPct val="100000"/>
              </a:lnSpc>
              <a:buFont typeface="+mj-lt"/>
              <a:buAutoNum type="arabicPeriod"/>
            </a:pPr>
            <a:r>
              <a:rPr lang="en-GB" altLang="en-US" sz="1100" dirty="0">
                <a:ea typeface="ＭＳ Ｐゴシック" panose="020B0600070205080204" pitchFamily="34" charset="-128"/>
              </a:rPr>
              <a:t>by admission and handing it to you</a:t>
            </a:r>
          </a:p>
          <a:p>
            <a:pPr marL="228600" indent="-228600">
              <a:lnSpc>
                <a:spcPct val="100000"/>
              </a:lnSpc>
              <a:buFont typeface="+mj-lt"/>
              <a:buAutoNum type="arabicPeriod"/>
            </a:pPr>
            <a:r>
              <a:rPr lang="en-GB" altLang="en-US" sz="1100" dirty="0">
                <a:ea typeface="ＭＳ Ｐゴシック" panose="020B0600070205080204" pitchFamily="34" charset="-128"/>
              </a:rPr>
              <a:t>By finding it in a search of clothing or possessions, or by questioning and observation.</a:t>
            </a:r>
          </a:p>
          <a:p>
            <a:pPr marL="228600" indent="-228600">
              <a:lnSpc>
                <a:spcPct val="100000"/>
              </a:lnSpc>
              <a:buFont typeface="+mj-lt"/>
              <a:buAutoNum type="arabicPeriod"/>
            </a:pPr>
            <a:r>
              <a:rPr lang="en-GB" altLang="en-US" sz="1100" dirty="0">
                <a:ea typeface="ＭＳ Ｐゴシック" panose="020B0600070205080204" pitchFamily="34" charset="-128"/>
              </a:rPr>
              <a:t>Evasive answers to questions, carrying tablets loose in a pocket or in a twist of paper will all help you to draw an inference that the person is not in </a:t>
            </a:r>
            <a:r>
              <a:rPr lang="en-GB" altLang="en-US" sz="1100" u="sng" dirty="0">
                <a:ea typeface="ＭＳ Ｐゴシック" panose="020B0600070205080204" pitchFamily="34" charset="-128"/>
              </a:rPr>
              <a:t>lawfu</a:t>
            </a:r>
            <a:r>
              <a:rPr lang="en-GB" altLang="en-US" sz="1100" dirty="0">
                <a:ea typeface="ＭＳ Ｐゴシック" panose="020B0600070205080204" pitchFamily="34" charset="-128"/>
              </a:rPr>
              <a:t>l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Where a person possesses a container that contains controlled drugs and knows that there is something in that container, the defendant is taken to be in possession of the contents of the container. Do not have to prove the knowledge the person knew them to be controlled drugs</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would include items the person has paid for by post but not yet had delivered ore received</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would include where a person knows they have temporary or partial responsibility for an item with the owners consent/knowledge will be deemed as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A person cannot be said to be in possession of a substance inside a bag, unless they have custody or control of it. (this may be in a vehicle or house some distance away)</a:t>
            </a:r>
          </a:p>
          <a:p>
            <a:pPr>
              <a:lnSpc>
                <a:spcPct val="100000"/>
              </a:lnSpc>
            </a:pPr>
            <a:endParaRPr lang="en-GB" sz="1100" baseline="0" dirty="0"/>
          </a:p>
          <a:p>
            <a:pPr>
              <a:lnSpc>
                <a:spcPct val="100000"/>
              </a:lnSpc>
            </a:pPr>
            <a:r>
              <a:rPr lang="en-GB" sz="1100" b="1" u="sng" baseline="0" dirty="0"/>
              <a:t>Knowledge</a:t>
            </a:r>
          </a:p>
          <a:p>
            <a:pPr>
              <a:lnSpc>
                <a:spcPct val="100000"/>
              </a:lnSpc>
            </a:pPr>
            <a:r>
              <a:rPr lang="en-GB" altLang="en-US" sz="1100" b="1" dirty="0">
                <a:ea typeface="ＭＳ Ｐゴシック" panose="020B0600070205080204" pitchFamily="34" charset="-128"/>
              </a:rPr>
              <a:t>Common Law ‘possession’</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The suspect must </a:t>
            </a:r>
            <a:r>
              <a:rPr lang="en-GB" altLang="en-US" sz="1100" b="1" u="sng" dirty="0">
                <a:ea typeface="ＭＳ Ｐゴシック" panose="020B0600070205080204" pitchFamily="34" charset="-128"/>
              </a:rPr>
              <a:t>know</a:t>
            </a:r>
            <a:r>
              <a:rPr lang="en-GB" altLang="en-US" sz="1100" dirty="0">
                <a:ea typeface="ＭＳ Ｐゴシック" panose="020B0600070205080204" pitchFamily="34" charset="-128"/>
              </a:rPr>
              <a:t> or </a:t>
            </a:r>
            <a:r>
              <a:rPr lang="en-GB" altLang="en-US" sz="1100" b="1" u="sng" dirty="0">
                <a:ea typeface="ＭＳ Ｐゴシック" panose="020B0600070205080204" pitchFamily="34" charset="-128"/>
              </a:rPr>
              <a:t>suspect</a:t>
            </a:r>
            <a:r>
              <a:rPr lang="en-GB" altLang="en-US" sz="1100" dirty="0">
                <a:ea typeface="ＭＳ Ｐゴシック" panose="020B0600070205080204" pitchFamily="34" charset="-128"/>
              </a:rPr>
              <a:t> the existence of </a:t>
            </a:r>
            <a:r>
              <a:rPr lang="en-GB" altLang="en-US" sz="1100" b="1" u="sng" dirty="0">
                <a:ea typeface="ＭＳ Ｐゴシック" panose="020B0600070205080204" pitchFamily="34" charset="-128"/>
              </a:rPr>
              <a:t>something</a:t>
            </a:r>
            <a:r>
              <a:rPr lang="en-GB" altLang="en-US" sz="1100" baseline="0" dirty="0">
                <a:ea typeface="ＭＳ Ｐゴシック" panose="020B0600070205080204" pitchFamily="34" charset="-128"/>
              </a:rPr>
              <a:t> in their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The prosecution does not need to prove that the defendant knew the substance was a controlled drug.</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is sufficient that they knew that they possessed ‘something’</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b="1" dirty="0">
                <a:ea typeface="ＭＳ Ｐゴシック" panose="020B0600070205080204" pitchFamily="34" charset="-128"/>
              </a:rPr>
              <a:t>Both possession and knowledge need to be present in order to prove the person had possession of the substance </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b="0" dirty="0">
                <a:ea typeface="ＭＳ Ｐゴシック" panose="020B0600070205080204" pitchFamily="34" charset="-128"/>
              </a:rPr>
              <a:t>A good question asked prior to a police search is “Do you have anything on your person that you are legally not allowed to carry?” This may bring about an admission prior to search </a:t>
            </a:r>
          </a:p>
          <a:p>
            <a:pPr>
              <a:lnSpc>
                <a:spcPct val="100000"/>
              </a:lnSpc>
            </a:pPr>
            <a:endParaRPr lang="en-GB" sz="1100" b="1" u="sng" baseline="0" dirty="0"/>
          </a:p>
          <a:p>
            <a:pPr>
              <a:lnSpc>
                <a:spcPct val="100000"/>
              </a:lnSpc>
            </a:pPr>
            <a:r>
              <a:rPr lang="en-GB" sz="1100" b="1" u="sng" baseline="0" dirty="0"/>
              <a:t>Controlled Drug</a:t>
            </a:r>
          </a:p>
          <a:p>
            <a:pPr eaLnBrk="1" hangingPunct="1">
              <a:lnSpc>
                <a:spcPct val="100000"/>
              </a:lnSpc>
            </a:pPr>
            <a:r>
              <a:rPr lang="en-GB" altLang="en-US" sz="1100" dirty="0">
                <a:ea typeface="ＭＳ Ｐゴシック" panose="020B0600070205080204" pitchFamily="34" charset="-128"/>
              </a:rPr>
              <a:t>Controlled Drug as per the classifications</a:t>
            </a:r>
            <a:r>
              <a:rPr lang="en-GB" altLang="en-US" sz="1100" baseline="0" dirty="0">
                <a:ea typeface="ＭＳ Ｐゴシック" panose="020B0600070205080204" pitchFamily="34" charset="-128"/>
              </a:rPr>
              <a:t> A,B,C within the Misuse of Drugs Act 1971</a:t>
            </a:r>
          </a:p>
          <a:p>
            <a:pPr eaLnBrk="1" hangingPunct="1">
              <a:lnSpc>
                <a:spcPct val="100000"/>
              </a:lnSpc>
            </a:pPr>
            <a:endParaRPr lang="en-GB" altLang="en-US" sz="1100" baseline="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To prove a substance is a controlled drug a forensic scientist would analyse it in a laboratory.</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It is important that student officers know that they should </a:t>
            </a:r>
            <a:r>
              <a:rPr lang="en-GB" altLang="en-US" sz="1100" b="1" dirty="0">
                <a:ea typeface="ＭＳ Ｐゴシック" panose="020B0600070205080204" pitchFamily="34" charset="-128"/>
              </a:rPr>
              <a:t>never</a:t>
            </a:r>
            <a:r>
              <a:rPr lang="en-GB" altLang="en-US" sz="1100" dirty="0">
                <a:ea typeface="ＭＳ Ｐゴシック" panose="020B0600070205080204" pitchFamily="34" charset="-128"/>
              </a:rPr>
              <a:t> try to make their own identification by tasting a suspect substance; it is of no evidential value and is extremely dangerous.</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Provided a drug is involved , it is not necessary to prove which controlled drug it was in order to obtain a conviction.</a:t>
            </a:r>
          </a:p>
          <a:p>
            <a:pPr eaLnBrk="1" hangingPunct="1">
              <a:lnSpc>
                <a:spcPct val="100000"/>
              </a:lnSpc>
            </a:pPr>
            <a:r>
              <a:rPr lang="en-GB" altLang="en-US" sz="1100" dirty="0">
                <a:ea typeface="ＭＳ Ｐゴシック" panose="020B0600070205080204" pitchFamily="34" charset="-128"/>
              </a:rPr>
              <a:t>For example a dealer thought he was dealing in amphetamine when he was actually dealing in cocaine. </a:t>
            </a:r>
          </a:p>
          <a:p>
            <a:pPr eaLnBrk="1" hangingPunct="1">
              <a:lnSpc>
                <a:spcPct val="100000"/>
              </a:lnSpc>
            </a:pPr>
            <a:r>
              <a:rPr lang="en-GB" altLang="en-US" sz="1100" dirty="0">
                <a:ea typeface="ＭＳ Ｐゴシック" panose="020B0600070205080204" pitchFamily="34" charset="-128"/>
              </a:rPr>
              <a:t>The defendant appealed against conviction that he had no intention to supply cocaine. </a:t>
            </a:r>
          </a:p>
          <a:p>
            <a:pPr eaLnBrk="1" hangingPunct="1">
              <a:lnSpc>
                <a:spcPct val="100000"/>
              </a:lnSpc>
            </a:pPr>
            <a:r>
              <a:rPr lang="en-GB" altLang="en-US" sz="1100" dirty="0">
                <a:ea typeface="ＭＳ Ｐゴシック" panose="020B0600070205080204" pitchFamily="34" charset="-128"/>
              </a:rPr>
              <a:t>The appeal was dismissed as the type of drug did not matter (R v Leeson 1999)</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b="1" u="sng" dirty="0">
                <a:ea typeface="ＭＳ Ｐゴシック" panose="020B0600070205080204" pitchFamily="34" charset="-128"/>
              </a:rPr>
              <a:t>Lawful Authority </a:t>
            </a:r>
          </a:p>
          <a:p>
            <a:pPr>
              <a:lnSpc>
                <a:spcPct val="100000"/>
              </a:lnSpc>
            </a:pPr>
            <a:r>
              <a:rPr lang="en-GB" altLang="en-US" sz="1100" dirty="0">
                <a:ea typeface="ＭＳ Ｐゴシック" panose="020B0600070205080204" pitchFamily="34" charset="-128"/>
              </a:rPr>
              <a:t>Police Officers, Custom &amp; Excise Officers, Health Professionals, Vets, Forensic Science Laboratory, person to whom it had been prescribed, person conveying the drug to person who</a:t>
            </a:r>
            <a:r>
              <a:rPr lang="en-GB" altLang="en-US" sz="1100" baseline="0" dirty="0">
                <a:ea typeface="ＭＳ Ｐゴシック" panose="020B0600070205080204" pitchFamily="34" charset="-128"/>
              </a:rPr>
              <a:t> may lawfully have it in their possession</a:t>
            </a: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If it is claimed that the drug was obtained on prescription, who was the doctor?</a:t>
            </a:r>
          </a:p>
          <a:p>
            <a:pPr>
              <a:lnSpc>
                <a:spcPct val="100000"/>
              </a:lnSpc>
            </a:pPr>
            <a:r>
              <a:rPr lang="en-GB" altLang="en-US" sz="1100" dirty="0">
                <a:ea typeface="ＭＳ Ｐゴシック" panose="020B0600070205080204" pitchFamily="34" charset="-128"/>
              </a:rPr>
              <a:t>Where did the person get it dispensed?</a:t>
            </a:r>
          </a:p>
          <a:p>
            <a:pPr>
              <a:lnSpc>
                <a:spcPct val="100000"/>
              </a:lnSpc>
            </a:pPr>
            <a:r>
              <a:rPr lang="en-GB" altLang="en-US" sz="1100" dirty="0">
                <a:ea typeface="ＭＳ Ｐゴシック" panose="020B0600070205080204" pitchFamily="34" charset="-128"/>
              </a:rPr>
              <a:t>What is written on the container?</a:t>
            </a:r>
          </a:p>
          <a:p>
            <a:pPr>
              <a:lnSpc>
                <a:spcPct val="100000"/>
              </a:lnSpc>
            </a:pPr>
            <a:r>
              <a:rPr lang="en-GB" altLang="en-US" sz="1100" dirty="0">
                <a:ea typeface="ＭＳ Ｐゴシック" panose="020B0600070205080204" pitchFamily="34" charset="-128"/>
              </a:rPr>
              <a:t>Does the name on the container correspond with that supplied to you by the person?</a:t>
            </a:r>
          </a:p>
          <a:p>
            <a:pPr>
              <a:lnSpc>
                <a:spcPct val="100000"/>
              </a:lnSpc>
            </a:pPr>
            <a:r>
              <a:rPr lang="en-GB" altLang="en-US" sz="1100" b="1" dirty="0">
                <a:ea typeface="ＭＳ Ｐゴシック" panose="020B0600070205080204" pitchFamily="34" charset="-128"/>
              </a:rPr>
              <a:t>Note:  Cannabis and LSD cannot be prescribed to any person.</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When engaged in conveying the drug to a person who may lawfully have that drug in their possession (e.g. someone lawfully conveying the drugs to one of the above, for example someone finds some drugs on the street and is taking them to a police station)</a:t>
            </a:r>
          </a:p>
          <a:p>
            <a:pPr>
              <a:lnSpc>
                <a:spcPct val="100000"/>
              </a:lnSpc>
            </a:pPr>
            <a:endParaRPr lang="en-US" altLang="en-US" sz="110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solidFill>
                  <a:srgbClr val="002060"/>
                </a:solidFill>
              </a:rPr>
              <a:t>Regulation</a:t>
            </a:r>
            <a:r>
              <a:rPr lang="en-GB" altLang="en-US" sz="1100" baseline="0" dirty="0">
                <a:solidFill>
                  <a:srgbClr val="002060"/>
                </a:solidFill>
              </a:rPr>
              <a:t> 2 Misuse of Drugs Regulation Act 2001 provides an interpretation of the term lawful possession and a list of who and what group can lawfully possess illegal drugs.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solidFill>
                  <a:srgbClr val="002060"/>
                </a:solidFill>
              </a:rPr>
              <a:t>Post Office Employees/ Private Couriers are</a:t>
            </a:r>
            <a:r>
              <a:rPr lang="en-GB" altLang="en-US" sz="1100" baseline="0" dirty="0">
                <a:solidFill>
                  <a:srgbClr val="002060"/>
                </a:solidFill>
              </a:rPr>
              <a:t> not included in this list… however they will have a defence in court </a:t>
            </a:r>
            <a:endParaRPr lang="en-GB" altLang="en-US" sz="1100" dirty="0">
              <a:solidFill>
                <a:srgbClr val="002060"/>
              </a:solidFill>
            </a:endParaRPr>
          </a:p>
          <a:p>
            <a:endParaRPr lang="en-GB" b="1" u="sng"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12</a:t>
            </a:fld>
            <a:endParaRPr lang="en-GB" altLang="en-US"/>
          </a:p>
        </p:txBody>
      </p:sp>
    </p:spTree>
    <p:extLst>
      <p:ext uri="{BB962C8B-B14F-4D97-AF65-F5344CB8AC3E}">
        <p14:creationId xmlns:p14="http://schemas.microsoft.com/office/powerpoint/2010/main" val="14797876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C99AA3-F29D-0C4D-A41E-959717912BC8}" type="slidenum">
              <a:rPr lang="en-US" smtClean="0"/>
              <a:t>13</a:t>
            </a:fld>
            <a:endParaRPr lang="en-US"/>
          </a:p>
        </p:txBody>
      </p:sp>
    </p:spTree>
    <p:extLst>
      <p:ext uri="{BB962C8B-B14F-4D97-AF65-F5344CB8AC3E}">
        <p14:creationId xmlns:p14="http://schemas.microsoft.com/office/powerpoint/2010/main" val="404660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0" dirty="0">
                <a:ea typeface="ＭＳ Ｐゴシック" panose="020B0600070205080204" pitchFamily="34" charset="-128"/>
              </a:rPr>
              <a:t>There are two types of </a:t>
            </a:r>
            <a:r>
              <a:rPr lang="en-US" altLang="en-US" sz="1200" b="0" dirty="0" err="1">
                <a:ea typeface="ＭＳ Ｐゴシック" panose="020B0600070205080204" pitchFamily="34" charset="-128"/>
              </a:rPr>
              <a:t>defences</a:t>
            </a:r>
            <a:r>
              <a:rPr lang="en-US" altLang="en-US" sz="1200" b="0" dirty="0">
                <a:ea typeface="ＭＳ Ｐゴシック" panose="020B0600070205080204" pitchFamily="34" charset="-128"/>
              </a:rPr>
              <a:t> we shall look 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200" b="1"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1" dirty="0">
                <a:ea typeface="ＭＳ Ｐゴシック" panose="020B0600070205080204" pitchFamily="34" charset="-128"/>
              </a:rPr>
              <a:t>Statutory </a:t>
            </a:r>
            <a:r>
              <a:rPr lang="en-US" altLang="en-US" sz="1200" b="1" dirty="0" err="1">
                <a:ea typeface="ＭＳ Ｐゴシック" panose="020B0600070205080204" pitchFamily="34" charset="-128"/>
              </a:rPr>
              <a:t>Defence</a:t>
            </a:r>
            <a:r>
              <a:rPr lang="en-US" altLang="en-US" sz="1200" b="1" dirty="0">
                <a:ea typeface="ＭＳ Ｐゴシック" panose="020B0600070205080204" pitchFamily="34" charset="-128"/>
              </a:rPr>
              <a:t> –</a:t>
            </a:r>
            <a:r>
              <a:rPr lang="en-US" altLang="en-US" sz="1200" b="1" baseline="0" dirty="0">
                <a:ea typeface="ＭＳ Ｐゴシック" panose="020B0600070205080204" pitchFamily="34" charset="-128"/>
              </a:rPr>
              <a:t> </a:t>
            </a:r>
            <a:r>
              <a:rPr lang="en-GB" altLang="en-US" sz="1200" b="0" kern="1200" baseline="0" dirty="0">
                <a:solidFill>
                  <a:schemeClr val="tx1"/>
                </a:solidFill>
                <a:effectLst/>
                <a:latin typeface="Arial" pitchFamily="34" charset="0"/>
                <a:ea typeface="ＭＳ Ｐゴシック" pitchFamily="-112" charset="-128"/>
              </a:rPr>
              <a:t>A</a:t>
            </a:r>
            <a:r>
              <a:rPr lang="en-GB" sz="1200" kern="1200" dirty="0">
                <a:solidFill>
                  <a:schemeClr val="tx1"/>
                </a:solidFill>
                <a:effectLst/>
                <a:latin typeface="Arial" pitchFamily="34" charset="0"/>
                <a:ea typeface="ＭＳ Ｐゴシック" pitchFamily="-112" charset="-128"/>
                <a:cs typeface="ＭＳ Ｐゴシック" pitchFamily="-112" charset="-128"/>
              </a:rPr>
              <a:t> statutory defence can be raised in any instance in which a party cannot be shown to have acted purposely, knowingly, recklessly, or negligently as the law may require, with respect to each material element of the offense</a:t>
            </a:r>
            <a:endParaRPr lang="en-US" altLang="en-US" sz="1200" b="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200" b="1"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1" dirty="0">
                <a:ea typeface="ＭＳ Ｐゴシック" panose="020B0600070205080204" pitchFamily="34" charset="-128"/>
              </a:rPr>
              <a:t>General </a:t>
            </a:r>
            <a:r>
              <a:rPr lang="en-US" altLang="en-US" sz="1200" b="1" dirty="0" err="1">
                <a:ea typeface="ＭＳ Ｐゴシック" panose="020B0600070205080204" pitchFamily="34" charset="-128"/>
              </a:rPr>
              <a:t>Defence</a:t>
            </a:r>
            <a:r>
              <a:rPr lang="en-US" altLang="en-US" sz="1200" b="1" dirty="0">
                <a:ea typeface="ＭＳ Ｐゴシック" panose="020B0600070205080204" pitchFamily="34" charset="-128"/>
              </a:rPr>
              <a:t> – </a:t>
            </a:r>
            <a:r>
              <a:rPr lang="en-US" altLang="en-US" sz="1200" b="0" dirty="0">
                <a:ea typeface="ＭＳ Ｐゴシック" panose="020B0600070205080204" pitchFamily="34" charset="-128"/>
              </a:rPr>
              <a:t>Not a </a:t>
            </a:r>
            <a:r>
              <a:rPr lang="en-US" altLang="en-US" sz="1200" b="0" dirty="0" err="1">
                <a:ea typeface="ＭＳ Ｐゴシック" panose="020B0600070205080204" pitchFamily="34" charset="-128"/>
              </a:rPr>
              <a:t>recognised</a:t>
            </a:r>
            <a:r>
              <a:rPr lang="en-US" altLang="en-US" sz="1200" b="0" dirty="0">
                <a:ea typeface="ＭＳ Ｐゴシック" panose="020B0600070205080204" pitchFamily="34" charset="-128"/>
              </a:rPr>
              <a:t> </a:t>
            </a:r>
            <a:r>
              <a:rPr lang="en-US" altLang="en-US" sz="1200" b="0" dirty="0" err="1">
                <a:ea typeface="ＭＳ Ｐゴシック" panose="020B0600070205080204" pitchFamily="34" charset="-128"/>
              </a:rPr>
              <a:t>defence</a:t>
            </a:r>
            <a:r>
              <a:rPr lang="en-US" altLang="en-US" sz="1200" b="0" dirty="0">
                <a:ea typeface="ＭＳ Ｐゴシック" panose="020B0600070205080204" pitchFamily="34" charset="-128"/>
              </a:rPr>
              <a:t> in law, the</a:t>
            </a:r>
            <a:r>
              <a:rPr lang="en-US" altLang="en-US" sz="1200" b="0" baseline="0" dirty="0">
                <a:ea typeface="ＭＳ Ｐゴシック" panose="020B0600070205080204" pitchFamily="34" charset="-128"/>
              </a:rPr>
              <a:t> onus is on the defendant to prove in court</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14</a:t>
            </a:fld>
            <a:endParaRPr lang="en-GB" altLang="en-US"/>
          </a:p>
        </p:txBody>
      </p:sp>
    </p:spTree>
    <p:extLst>
      <p:ext uri="{BB962C8B-B14F-4D97-AF65-F5344CB8AC3E}">
        <p14:creationId xmlns:p14="http://schemas.microsoft.com/office/powerpoint/2010/main" val="23859618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15</a:t>
            </a:fld>
            <a:endParaRPr lang="en-GB" altLang="en-US"/>
          </a:p>
        </p:txBody>
      </p:sp>
    </p:spTree>
    <p:extLst>
      <p:ext uri="{BB962C8B-B14F-4D97-AF65-F5344CB8AC3E}">
        <p14:creationId xmlns:p14="http://schemas.microsoft.com/office/powerpoint/2010/main" val="13375763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b="1"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16</a:t>
            </a:fld>
            <a:endParaRPr lang="en-GB" altLang="en-US"/>
          </a:p>
        </p:txBody>
      </p:sp>
    </p:spTree>
    <p:extLst>
      <p:ext uri="{BB962C8B-B14F-4D97-AF65-F5344CB8AC3E}">
        <p14:creationId xmlns:p14="http://schemas.microsoft.com/office/powerpoint/2010/main" val="39882675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17</a:t>
            </a:fld>
            <a:endParaRPr lang="en-GB" altLang="en-US"/>
          </a:p>
        </p:txBody>
      </p:sp>
    </p:spTree>
    <p:extLst>
      <p:ext uri="{BB962C8B-B14F-4D97-AF65-F5344CB8AC3E}">
        <p14:creationId xmlns:p14="http://schemas.microsoft.com/office/powerpoint/2010/main" val="40644339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dirty="0">
                <a:ea typeface="ＭＳ Ｐゴシック" panose="020B0600070205080204" pitchFamily="34" charset="-128"/>
              </a:rPr>
              <a:t>We’ll look at these concepts individually…</a:t>
            </a:r>
          </a:p>
          <a:p>
            <a:endParaRPr lang="en-US" altLang="en-US" sz="1200" dirty="0">
              <a:ea typeface="ＭＳ Ｐゴシック" panose="020B0600070205080204" pitchFamily="34" charset="-128"/>
            </a:endParaRPr>
          </a:p>
          <a:p>
            <a:r>
              <a:rPr lang="en-US" altLang="en-US" sz="1200" dirty="0">
                <a:ea typeface="ＭＳ Ｐゴシック" panose="020B0600070205080204" pitchFamily="34" charset="-128"/>
              </a:rPr>
              <a:t>The</a:t>
            </a:r>
            <a:r>
              <a:rPr lang="en-US" altLang="en-US" sz="1200" baseline="0" dirty="0">
                <a:ea typeface="ＭＳ Ｐゴシック" panose="020B0600070205080204" pitchFamily="34" charset="-128"/>
              </a:rPr>
              <a:t> onus is on the defendant to prove in court the following….</a:t>
            </a:r>
            <a:endParaRPr lang="en-US" altLang="en-US" sz="1200"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18</a:t>
            </a:fld>
            <a:endParaRPr lang="en-GB" altLang="en-US"/>
          </a:p>
        </p:txBody>
      </p:sp>
    </p:spTree>
    <p:extLst>
      <p:ext uri="{BB962C8B-B14F-4D97-AF65-F5344CB8AC3E}">
        <p14:creationId xmlns:p14="http://schemas.microsoft.com/office/powerpoint/2010/main" val="29869837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200" dirty="0">
                <a:ea typeface="ＭＳ Ｐゴシック" panose="020B0600070205080204" pitchFamily="34" charset="-128"/>
              </a:rPr>
              <a:t>The first defence is based upon a person’s lack of knowledge of a fact, which the prosecution must prove to secure a conviction, e.g. unlawful possession.</a:t>
            </a:r>
          </a:p>
          <a:p>
            <a:pPr>
              <a:lnSpc>
                <a:spcPct val="100000"/>
              </a:lnSpc>
            </a:pPr>
            <a:endParaRPr lang="en-GB" altLang="en-US" sz="1200" dirty="0">
              <a:ea typeface="ＭＳ Ｐゴシック" panose="020B0600070205080204" pitchFamily="34" charset="-128"/>
            </a:endParaRPr>
          </a:p>
          <a:p>
            <a:pPr>
              <a:lnSpc>
                <a:spcPct val="100000"/>
              </a:lnSpc>
            </a:pPr>
            <a:r>
              <a:rPr lang="en-GB" altLang="en-US" sz="1200" b="1" dirty="0">
                <a:ea typeface="ＭＳ Ｐゴシック" panose="020B0600070205080204" pitchFamily="34" charset="-128"/>
              </a:rPr>
              <a:t>Example</a:t>
            </a:r>
          </a:p>
          <a:p>
            <a:pPr>
              <a:lnSpc>
                <a:spcPct val="100000"/>
              </a:lnSpc>
            </a:pPr>
            <a:r>
              <a:rPr lang="en-GB" altLang="en-US" sz="1200" dirty="0">
                <a:ea typeface="ＭＳ Ｐゴシック" panose="020B0600070205080204" pitchFamily="34" charset="-128"/>
              </a:rPr>
              <a:t>Two men are walking together in the street when a police constable approaches them.  One is carrying a small packet of cannabis and, to avoid being found in possession of it, he slips the packet into the other’s pocket without his knowledge.</a:t>
            </a:r>
          </a:p>
          <a:p>
            <a:pPr>
              <a:lnSpc>
                <a:spcPct val="100000"/>
              </a:lnSpc>
            </a:pPr>
            <a:r>
              <a:rPr lang="en-GB" altLang="en-US" sz="1200" dirty="0">
                <a:ea typeface="ＭＳ Ｐゴシック" panose="020B0600070205080204" pitchFamily="34" charset="-128"/>
              </a:rPr>
              <a:t>Would the other person be guilty?</a:t>
            </a:r>
          </a:p>
          <a:p>
            <a:pPr>
              <a:lnSpc>
                <a:spcPct val="100000"/>
              </a:lnSpc>
            </a:pPr>
            <a:r>
              <a:rPr lang="en-GB" altLang="en-US" sz="1200" dirty="0">
                <a:ea typeface="ＭＳ Ｐゴシック" panose="020B0600070205080204" pitchFamily="34" charset="-128"/>
              </a:rPr>
              <a:t>‘Knowledge’ is a fact the prosecution have to prove for an offence of unlawful possession.</a:t>
            </a:r>
          </a:p>
          <a:p>
            <a:pPr>
              <a:lnSpc>
                <a:spcPct val="100000"/>
              </a:lnSpc>
            </a:pPr>
            <a:r>
              <a:rPr lang="en-GB" altLang="en-US" sz="1200" dirty="0">
                <a:ea typeface="ＭＳ Ｐゴシック" panose="020B0600070205080204" pitchFamily="34" charset="-128"/>
              </a:rPr>
              <a:t>In this case the person </a:t>
            </a:r>
            <a:r>
              <a:rPr lang="en-GB" altLang="en-US" sz="1200" b="1" dirty="0">
                <a:ea typeface="ＭＳ Ｐゴシック" panose="020B0600070205080204" pitchFamily="34" charset="-128"/>
              </a:rPr>
              <a:t>would not </a:t>
            </a:r>
            <a:r>
              <a:rPr lang="en-GB" altLang="en-US" sz="1200" dirty="0">
                <a:ea typeface="ＭＳ Ｐゴシック" panose="020B0600070205080204" pitchFamily="34" charset="-128"/>
              </a:rPr>
              <a:t>be guilty.</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19</a:t>
            </a:fld>
            <a:endParaRPr lang="en-GB" altLang="en-US"/>
          </a:p>
        </p:txBody>
      </p:sp>
    </p:spTree>
    <p:extLst>
      <p:ext uri="{BB962C8B-B14F-4D97-AF65-F5344CB8AC3E}">
        <p14:creationId xmlns:p14="http://schemas.microsoft.com/office/powerpoint/2010/main" val="15940255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ea typeface="ＭＳ Ｐゴシック" panose="020B0600070205080204" pitchFamily="34" charset="-128"/>
              </a:rPr>
              <a:t>This second defence prevents defendants from claiming a ‘defence’ when what they thought was one type of controlled drug was in fact another, different controlled drug.</a:t>
            </a:r>
          </a:p>
          <a:p>
            <a:endParaRPr lang="en-GB" altLang="en-US" sz="1200" dirty="0">
              <a:ea typeface="ＭＳ Ｐゴシック" panose="020B0600070205080204" pitchFamily="34" charset="-128"/>
            </a:endParaRPr>
          </a:p>
          <a:p>
            <a:r>
              <a:rPr lang="en-GB" altLang="en-US" sz="1200" b="1" dirty="0">
                <a:ea typeface="ＭＳ Ｐゴシック" panose="020B0600070205080204" pitchFamily="34" charset="-128"/>
              </a:rPr>
              <a:t>Example</a:t>
            </a:r>
          </a:p>
          <a:p>
            <a:r>
              <a:rPr lang="en-GB" altLang="en-US" sz="1200" dirty="0">
                <a:ea typeface="ＭＳ Ｐゴシック" panose="020B0600070205080204" pitchFamily="34" charset="-128"/>
              </a:rPr>
              <a:t>A man gives his employee a packet to deliver, informing her it contains tobacco.</a:t>
            </a:r>
          </a:p>
          <a:p>
            <a:r>
              <a:rPr lang="en-GB" altLang="en-US" sz="1200" dirty="0">
                <a:ea typeface="ＭＳ Ｐゴシック" panose="020B0600070205080204" pitchFamily="34" charset="-128"/>
              </a:rPr>
              <a:t>The package is found to contain cannabis.</a:t>
            </a:r>
          </a:p>
          <a:p>
            <a:r>
              <a:rPr lang="en-GB" altLang="en-US" sz="1200" dirty="0">
                <a:ea typeface="ＭＳ Ｐゴシック" panose="020B0600070205080204" pitchFamily="34" charset="-128"/>
              </a:rPr>
              <a:t>The employee did not know it was cannabis, did not suspect it was and had no reason to suspect it; therefore she would not be guilty.</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If an offender purchased what she thought to be cocaine and forensic analysis revealed it to be heroin, would she be able to rely on this defence?</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answer is NO.</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If she believed the substance to be a controlled drug, then it does not matter which type of controlled drug it turns out to be.</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20</a:t>
            </a:fld>
            <a:endParaRPr lang="en-GB" altLang="en-US"/>
          </a:p>
        </p:txBody>
      </p:sp>
    </p:spTree>
    <p:extLst>
      <p:ext uri="{BB962C8B-B14F-4D97-AF65-F5344CB8AC3E}">
        <p14:creationId xmlns:p14="http://schemas.microsoft.com/office/powerpoint/2010/main" val="21162110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ea typeface="ＭＳ Ｐゴシック" panose="020B0600070205080204" pitchFamily="34" charset="-128"/>
              </a:rPr>
              <a:t>These circumstances would be quite unusual, but registered drug users have been known to claim ignorance when in possession of a drug other than that which they are lawfully permitted to possess.</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A mistake by a dispensing chemist would be the only sort of example that might apply here,</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21</a:t>
            </a:fld>
            <a:endParaRPr lang="en-GB" altLang="en-US"/>
          </a:p>
        </p:txBody>
      </p:sp>
    </p:spTree>
    <p:extLst>
      <p:ext uri="{BB962C8B-B14F-4D97-AF65-F5344CB8AC3E}">
        <p14:creationId xmlns:p14="http://schemas.microsoft.com/office/powerpoint/2010/main" val="19519783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22</a:t>
            </a:fld>
            <a:endParaRPr lang="en-GB" altLang="en-US"/>
          </a:p>
        </p:txBody>
      </p:sp>
    </p:spTree>
    <p:extLst>
      <p:ext uri="{BB962C8B-B14F-4D97-AF65-F5344CB8AC3E}">
        <p14:creationId xmlns:p14="http://schemas.microsoft.com/office/powerpoint/2010/main" val="39579744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23</a:t>
            </a:fld>
            <a:endParaRPr lang="en-GB" altLang="en-US"/>
          </a:p>
        </p:txBody>
      </p:sp>
    </p:spTree>
    <p:extLst>
      <p:ext uri="{BB962C8B-B14F-4D97-AF65-F5344CB8AC3E}">
        <p14:creationId xmlns:p14="http://schemas.microsoft.com/office/powerpoint/2010/main" val="16178220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only person who can lawfully supply controlled drugs i.e. morphine are doctors, vets and pharmacists under licence</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Supplying or offering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can mean</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more than merely transferring from one person to another by sale. It also includes distributing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passing a joint to another person for a smoke</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offence is only committed if the substance is an </a:t>
            </a:r>
            <a:r>
              <a:rPr lang="en-GB" altLang="en-US" sz="1100" u="sng" baseline="0" dirty="0">
                <a:latin typeface="Arial" panose="020B0604020202020204" pitchFamily="34" charset="0"/>
                <a:ea typeface="ＭＳ Ｐゴシック" panose="020B0600070205080204" pitchFamily="34" charset="-128"/>
                <a:cs typeface="Arial" panose="020B0604020202020204" pitchFamily="34" charset="0"/>
              </a:rPr>
              <a:t>actual drug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(may not be established until the time of testing)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Being concerned in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supply includes others involved around the act of supplying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the person who provides the means of transport or packages the drugs ready for supply</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drug must be a controlled drug, its not sufficient for this offence merely to believe it is a controlled drug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Making an offer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This offence must be treated seriously if it was committed in the vicinity of a school, or a courier was used under the age of 18 years. </a:t>
            </a: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The differences explained:</a:t>
            </a:r>
          </a:p>
          <a:p>
            <a:pPr eaLnBrk="1" hangingPunct="1">
              <a:lnSpc>
                <a:spcPct val="100000"/>
              </a:lnSpc>
            </a:pPr>
            <a:endParaRPr lang="en-GB" altLang="en-US" sz="1100" b="1" u="sng"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Supply</a:t>
            </a:r>
            <a:r>
              <a:rPr lang="en-GB" altLang="en-US" sz="1100" dirty="0">
                <a:latin typeface="Arial" panose="020B0604020202020204" pitchFamily="34" charset="0"/>
                <a:cs typeface="Arial" panose="020B0604020202020204" pitchFamily="34" charset="0"/>
              </a:rPr>
              <a:t> – Actually hand the drugs over</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sz="1100" b="1" u="sng" dirty="0">
                <a:latin typeface="Arial" panose="020B0604020202020204" pitchFamily="34" charset="0"/>
                <a:cs typeface="Arial" panose="020B0604020202020204" pitchFamily="34" charset="0"/>
              </a:rPr>
              <a:t>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“Do you want to buy some drugs?”</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Could be just a “Look out” or a “Driver” for someone else</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making of an 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“Make arrangements” – Don’t actually have to be there when the drugs are supplied</a:t>
            </a: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dirty="0">
              <a:latin typeface="Arial" panose="020B0604020202020204" pitchFamily="34" charset="0"/>
              <a:cs typeface="Arial" panose="020B0604020202020204" pitchFamily="34" charset="0"/>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24</a:t>
            </a:fld>
            <a:endParaRPr lang="en-GB" altLang="en-US"/>
          </a:p>
        </p:txBody>
      </p:sp>
    </p:spTree>
    <p:extLst>
      <p:ext uri="{BB962C8B-B14F-4D97-AF65-F5344CB8AC3E}">
        <p14:creationId xmlns:p14="http://schemas.microsoft.com/office/powerpoint/2010/main" val="17039907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25</a:t>
            </a:fld>
            <a:endParaRPr lang="en-US"/>
          </a:p>
        </p:txBody>
      </p:sp>
    </p:spTree>
    <p:extLst>
      <p:ext uri="{BB962C8B-B14F-4D97-AF65-F5344CB8AC3E}">
        <p14:creationId xmlns:p14="http://schemas.microsoft.com/office/powerpoint/2010/main" val="8909046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ea typeface="ＭＳ Ｐゴシック" panose="020B0600070205080204" pitchFamily="34" charset="-128"/>
              </a:rPr>
              <a:t>Triable either way – power of arrest without warrant – Constables/other persons</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offence is designed to bridge the gap between evidence of an actual supply and evidence of possession only.</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term ‘whether lawfully or not’ includes a person who has lawful possession, but intends to supply it unlawfully to another.</a:t>
            </a:r>
          </a:p>
          <a:p>
            <a:r>
              <a:rPr lang="en-GB" altLang="en-US" sz="1200" dirty="0">
                <a:ea typeface="ＭＳ Ｐゴシック" panose="020B0600070205080204" pitchFamily="34" charset="-128"/>
              </a:rPr>
              <a:t>For example, a doctor or nurse who has lawful possession of morphine, but intends to supply it unlawfully to another.</a:t>
            </a:r>
          </a:p>
          <a:p>
            <a:endParaRPr lang="en-GB" altLang="en-US" sz="1200" dirty="0">
              <a:ea typeface="ＭＳ Ｐゴシック" panose="020B0600070205080204" pitchFamily="34" charset="-128"/>
            </a:endParaRPr>
          </a:p>
          <a:p>
            <a:r>
              <a:rPr lang="en-GB" altLang="en-US" sz="1200" b="1" dirty="0">
                <a:ea typeface="ＭＳ Ｐゴシック" panose="020B0600070205080204" pitchFamily="34" charset="-128"/>
              </a:rPr>
              <a:t>Controlled drug in their possession </a:t>
            </a:r>
            <a:r>
              <a:rPr lang="en-GB" altLang="en-US" sz="1200" dirty="0">
                <a:ea typeface="ＭＳ Ｐゴシック" panose="020B0600070205080204" pitchFamily="34" charset="-128"/>
              </a:rPr>
              <a:t>– to be found guilty of this offence, a person must be in possession</a:t>
            </a:r>
            <a:r>
              <a:rPr lang="en-GB" altLang="en-US" sz="1200" baseline="0" dirty="0">
                <a:ea typeface="ＭＳ Ｐゴシック" panose="020B0600070205080204" pitchFamily="34" charset="-128"/>
              </a:rPr>
              <a:t> of a controlled drug (this may be established after the drug has been tested)</a:t>
            </a:r>
          </a:p>
          <a:p>
            <a:endParaRPr lang="en-GB" altLang="en-US" sz="1200" baseline="0" dirty="0">
              <a:ea typeface="ＭＳ Ｐゴシック" panose="020B0600070205080204" pitchFamily="34" charset="-128"/>
            </a:endParaRPr>
          </a:p>
          <a:p>
            <a:r>
              <a:rPr lang="en-GB" altLang="en-US" sz="1200" b="1" baseline="0" dirty="0">
                <a:ea typeface="ＭＳ Ｐゴシック" panose="020B0600070205080204" pitchFamily="34" charset="-128"/>
              </a:rPr>
              <a:t>Lawfully or not </a:t>
            </a:r>
            <a:r>
              <a:rPr lang="en-GB" altLang="en-US" sz="1200" baseline="0" dirty="0">
                <a:ea typeface="ＭＳ Ｐゴシック" panose="020B0600070205080204" pitchFamily="34" charset="-128"/>
              </a:rPr>
              <a:t>– Lawfulness or otherwise of the possession is irrelevant. A person can lawfully possess a controlled drug </a:t>
            </a:r>
          </a:p>
          <a:p>
            <a:r>
              <a:rPr lang="en-GB" altLang="en-US" sz="1200" baseline="0" dirty="0" err="1">
                <a:ea typeface="ＭＳ Ｐゴシック" panose="020B0600070205080204" pitchFamily="34" charset="-128"/>
              </a:rPr>
              <a:t>ie</a:t>
            </a:r>
            <a:r>
              <a:rPr lang="en-GB" altLang="en-US" sz="1200" baseline="0" dirty="0">
                <a:ea typeface="ＭＳ Ｐゴシック" panose="020B0600070205080204" pitchFamily="34" charset="-128"/>
              </a:rPr>
              <a:t> police officer, doctor, chemist, and still commit the offence when they intend to supply it to another who cannot lawfully possess it. </a:t>
            </a:r>
          </a:p>
          <a:p>
            <a:endParaRPr lang="en-GB" altLang="en-US" sz="1200" baseline="0" dirty="0">
              <a:ea typeface="ＭＳ Ｐゴシック" panose="020B0600070205080204" pitchFamily="34" charset="-128"/>
            </a:endParaRPr>
          </a:p>
          <a:p>
            <a:r>
              <a:rPr lang="en-GB" altLang="en-US" sz="1200" b="1" dirty="0">
                <a:ea typeface="ＭＳ Ｐゴシック" panose="020B0600070205080204" pitchFamily="34" charset="-128"/>
              </a:rPr>
              <a:t>Intent</a:t>
            </a:r>
            <a:r>
              <a:rPr lang="en-GB" altLang="en-US" sz="1200" dirty="0">
                <a:ea typeface="ＭＳ Ｐゴシック" panose="020B0600070205080204" pitchFamily="34" charset="-128"/>
              </a:rPr>
              <a:t> – its not necessary to prove intent of a person</a:t>
            </a:r>
            <a:r>
              <a:rPr lang="en-GB" altLang="en-US" sz="1200" baseline="0" dirty="0">
                <a:ea typeface="ＭＳ Ｐゴシック" panose="020B0600070205080204" pitchFamily="34" charset="-128"/>
              </a:rPr>
              <a:t> to supply a controlled drug. i.e. a person who thought he was dealing heroin but was in fact in possession of dealing amphetamines is still guilty of the offence </a:t>
            </a:r>
            <a:endParaRPr lang="en-GB" altLang="en-US" sz="1200"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27</a:t>
            </a:fld>
            <a:endParaRPr lang="en-GB" altLang="en-US"/>
          </a:p>
        </p:txBody>
      </p:sp>
    </p:spTree>
    <p:extLst>
      <p:ext uri="{BB962C8B-B14F-4D97-AF65-F5344CB8AC3E}">
        <p14:creationId xmlns:p14="http://schemas.microsoft.com/office/powerpoint/2010/main" val="3829546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28</a:t>
            </a:fld>
            <a:endParaRPr lang="en-GB" altLang="en-US"/>
          </a:p>
        </p:txBody>
      </p:sp>
    </p:spTree>
    <p:extLst>
      <p:ext uri="{BB962C8B-B14F-4D97-AF65-F5344CB8AC3E}">
        <p14:creationId xmlns:p14="http://schemas.microsoft.com/office/powerpoint/2010/main" val="990120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29</a:t>
            </a:fld>
            <a:endParaRPr lang="en-GB" altLang="en-US"/>
          </a:p>
        </p:txBody>
      </p:sp>
    </p:spTree>
    <p:extLst>
      <p:ext uri="{BB962C8B-B14F-4D97-AF65-F5344CB8AC3E}">
        <p14:creationId xmlns:p14="http://schemas.microsoft.com/office/powerpoint/2010/main" val="35531505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32</a:t>
            </a:fld>
            <a:endParaRPr lang="en-US"/>
          </a:p>
        </p:txBody>
      </p:sp>
    </p:spTree>
    <p:extLst>
      <p:ext uri="{BB962C8B-B14F-4D97-AF65-F5344CB8AC3E}">
        <p14:creationId xmlns:p14="http://schemas.microsoft.com/office/powerpoint/2010/main" val="13329317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solidFill>
                  <a:schemeClr val="tx1"/>
                </a:solidFill>
                <a:effectLst/>
              </a:rPr>
              <a:t>Section 6 of the Misuse of Drugs Act 1971 provides restrictions on the cultivation of cannabis plants.</a:t>
            </a:r>
          </a:p>
          <a:p>
            <a:endParaRPr lang="en-GB" altLang="en-US" sz="1100" dirty="0">
              <a:solidFill>
                <a:schemeClr val="tx1"/>
              </a:solidFill>
              <a:effectLst/>
              <a:latin typeface="Arial" panose="020B0604020202020204" pitchFamily="34" charset="0"/>
            </a:endParaRPr>
          </a:p>
          <a:p>
            <a:r>
              <a:rPr lang="en-GB" sz="1100" dirty="0">
                <a:solidFill>
                  <a:schemeClr val="tx1"/>
                </a:solidFill>
                <a:effectLst/>
              </a:rPr>
              <a:t>Cannabis (Genus </a:t>
            </a:r>
            <a:r>
              <a:rPr lang="en-GB" sz="1100" i="1" dirty="0">
                <a:solidFill>
                  <a:schemeClr val="tx1"/>
                </a:solidFill>
                <a:effectLst/>
              </a:rPr>
              <a:t>Cannabis) means </a:t>
            </a:r>
            <a:r>
              <a:rPr lang="en-GB" sz="1100" dirty="0">
                <a:solidFill>
                  <a:schemeClr val="tx1"/>
                </a:solidFill>
                <a:effectLst/>
              </a:rPr>
              <a:t>any part of any</a:t>
            </a:r>
            <a:r>
              <a:rPr lang="en-GB" sz="1100" baseline="0" dirty="0">
                <a:solidFill>
                  <a:schemeClr val="tx1"/>
                </a:solidFill>
                <a:effectLst/>
              </a:rPr>
              <a:t> cannabis plant </a:t>
            </a:r>
            <a:r>
              <a:rPr lang="en-GB" sz="1100" dirty="0">
                <a:solidFill>
                  <a:schemeClr val="tx1"/>
                </a:solidFill>
                <a:effectLst/>
              </a:rPr>
              <a:t>(but</a:t>
            </a:r>
            <a:r>
              <a:rPr lang="en-GB" sz="1100" baseline="0" dirty="0">
                <a:solidFill>
                  <a:schemeClr val="tx1"/>
                </a:solidFill>
                <a:effectLst/>
              </a:rPr>
              <a:t> </a:t>
            </a:r>
            <a:r>
              <a:rPr lang="en-GB" sz="1100" dirty="0">
                <a:solidFill>
                  <a:schemeClr val="tx1"/>
                </a:solidFill>
                <a:effectLst/>
              </a:rPr>
              <a:t>does not include cannabis resin, the mature stalk of the plant, fibre produced from the stalk or the seed of the plant)</a:t>
            </a:r>
          </a:p>
          <a:p>
            <a:endParaRPr lang="en-GB" altLang="en-US" sz="1100" dirty="0">
              <a:solidFill>
                <a:schemeClr val="tx1"/>
              </a:solidFill>
              <a:effectLst/>
              <a:latin typeface="Arial" panose="020B0604020202020204" pitchFamily="34" charset="0"/>
            </a:endParaRPr>
          </a:p>
          <a:p>
            <a:r>
              <a:rPr lang="en-GB" altLang="en-US" sz="1100" dirty="0">
                <a:solidFill>
                  <a:schemeClr val="tx1"/>
                </a:solidFill>
                <a:latin typeface="Arial" panose="020B0604020202020204" pitchFamily="34" charset="0"/>
              </a:rPr>
              <a:t>Do not need to prove the defendant knew it was a cannabis plant. If any form of cultivation can be proved just need to show that the plant was of the genus cannabis.</a:t>
            </a:r>
          </a:p>
          <a:p>
            <a:endParaRPr lang="en-GB" altLang="en-US" sz="1100" dirty="0">
              <a:solidFill>
                <a:schemeClr val="tx1"/>
              </a:solidFill>
              <a:latin typeface="Arial" panose="020B0604020202020204" pitchFamily="34" charset="0"/>
            </a:endParaRPr>
          </a:p>
          <a:p>
            <a:r>
              <a:rPr lang="en-GB" altLang="en-US" sz="1100" dirty="0">
                <a:solidFill>
                  <a:schemeClr val="tx1"/>
                </a:solidFill>
                <a:latin typeface="Arial" panose="020B0604020202020204" pitchFamily="34" charset="0"/>
              </a:rPr>
              <a:t>Only lawful cultivation is under a licence granted by the Secretary of State.</a:t>
            </a:r>
          </a:p>
          <a:p>
            <a:endParaRPr lang="en-GB" sz="1100" baseline="0" dirty="0">
              <a:solidFill>
                <a:schemeClr val="tx1"/>
              </a:solidFill>
            </a:endParaRPr>
          </a:p>
          <a:p>
            <a:r>
              <a:rPr lang="en-GB" sz="1100" i="1" dirty="0">
                <a:solidFill>
                  <a:schemeClr val="tx1"/>
                </a:solidFill>
                <a:effectLst/>
              </a:rPr>
              <a:t>Note:</a:t>
            </a:r>
            <a:r>
              <a:rPr lang="en-GB" sz="1100" i="1" baseline="0" dirty="0">
                <a:solidFill>
                  <a:schemeClr val="tx1"/>
                </a:solidFill>
                <a:effectLst/>
              </a:rPr>
              <a:t> </a:t>
            </a:r>
            <a:r>
              <a:rPr lang="en-GB" sz="1100" i="1" dirty="0">
                <a:solidFill>
                  <a:schemeClr val="tx1"/>
                </a:solidFill>
                <a:effectLst/>
              </a:rPr>
              <a:t>(</a:t>
            </a:r>
            <a:r>
              <a:rPr lang="en-GB" sz="1100" i="1" dirty="0" err="1">
                <a:solidFill>
                  <a:schemeClr val="tx1"/>
                </a:solidFill>
                <a:effectLst/>
              </a:rPr>
              <a:t>i</a:t>
            </a:r>
            <a:r>
              <a:rPr lang="en-GB" sz="1100" i="1" dirty="0">
                <a:solidFill>
                  <a:schemeClr val="tx1"/>
                </a:solidFill>
                <a:effectLst/>
              </a:rPr>
              <a:t>) </a:t>
            </a:r>
            <a:r>
              <a:rPr lang="en-GB" sz="1100" i="1" dirty="0">
                <a:solidFill>
                  <a:schemeClr val="tx1"/>
                </a:solidFill>
                <a:effectLst/>
                <a:hlinkClick r:id="rId3"/>
              </a:rPr>
              <a:t>Home Office Circular 82/1980 </a:t>
            </a:r>
            <a:r>
              <a:rPr lang="en-GB" sz="1100" i="1" dirty="0">
                <a:solidFill>
                  <a:schemeClr val="tx1"/>
                </a:solidFill>
                <a:effectLst/>
              </a:rPr>
              <a:t>recommends charging with production of a </a:t>
            </a:r>
            <a:r>
              <a:rPr lang="en-GB" sz="1100" i="1" dirty="0">
                <a:solidFill>
                  <a:schemeClr val="tx1"/>
                </a:solidFill>
                <a:effectLst/>
                <a:hlinkClick r:id="rId4"/>
              </a:rPr>
              <a:t>controlled drug</a:t>
            </a:r>
            <a:r>
              <a:rPr lang="en-GB" sz="1100" i="1" dirty="0">
                <a:solidFill>
                  <a:schemeClr val="tx1"/>
                </a:solidFill>
                <a:effectLst/>
              </a:rPr>
              <a:t> under </a:t>
            </a:r>
            <a:r>
              <a:rPr lang="en-GB" sz="1100" i="1" dirty="0">
                <a:solidFill>
                  <a:schemeClr val="tx1"/>
                </a:solidFill>
                <a:effectLst/>
                <a:hlinkClick r:id="rId5"/>
              </a:rPr>
              <a:t>section 4</a:t>
            </a:r>
            <a:r>
              <a:rPr lang="en-GB" sz="1100" i="1" dirty="0">
                <a:solidFill>
                  <a:schemeClr val="tx1"/>
                </a:solidFill>
                <a:effectLst/>
              </a:rPr>
              <a:t>, rather than cultivation of Cannabis under this section, due to the wide interpretation of 'produce' in </a:t>
            </a:r>
            <a:r>
              <a:rPr lang="en-GB" sz="1100" i="1" dirty="0">
                <a:solidFill>
                  <a:schemeClr val="tx1"/>
                </a:solidFill>
                <a:effectLst/>
                <a:hlinkClick r:id="rId6"/>
              </a:rPr>
              <a:t>section 37(1)</a:t>
            </a:r>
            <a:r>
              <a:rPr lang="en-GB" sz="1100" i="1" dirty="0">
                <a:solidFill>
                  <a:schemeClr val="tx1"/>
                </a:solidFill>
                <a:effectLst/>
              </a:rPr>
              <a:t>. </a:t>
            </a:r>
          </a:p>
          <a:p>
            <a:endParaRPr lang="en-GB" sz="1100" i="1" dirty="0">
              <a:solidFill>
                <a:schemeClr val="tx1"/>
              </a:solidFill>
              <a:effectLst/>
            </a:endParaRPr>
          </a:p>
          <a:p>
            <a:r>
              <a:rPr lang="en-GB" sz="1100" i="1" dirty="0">
                <a:solidFill>
                  <a:schemeClr val="tx1"/>
                </a:solidFill>
                <a:effectLst/>
              </a:rPr>
              <a:t>‘</a:t>
            </a:r>
            <a:r>
              <a:rPr lang="en-GB" sz="1100" i="0" dirty="0">
                <a:solidFill>
                  <a:schemeClr val="tx1"/>
                </a:solidFill>
                <a:effectLst/>
              </a:rPr>
              <a:t>produce’ where the reference is to producing a controlled drug, means producing it by manufacture, cultivation or any other method, and ‘production’ has a corresponding meaning.</a:t>
            </a:r>
          </a:p>
          <a:p>
            <a:endParaRPr lang="en-GB" sz="1100" i="0" dirty="0">
              <a:solidFill>
                <a:schemeClr val="tx1"/>
              </a:solidFill>
              <a:effectLst/>
            </a:endParaRPr>
          </a:p>
          <a:p>
            <a:r>
              <a:rPr lang="en-GB" sz="1100" i="1" dirty="0">
                <a:solidFill>
                  <a:schemeClr val="tx1"/>
                </a:solidFill>
                <a:effectLst/>
              </a:rPr>
              <a:t>Additionally, a principal difference between the two is that production falls under the lifestyle offences within </a:t>
            </a:r>
            <a:r>
              <a:rPr lang="en-GB" sz="1100" i="1" dirty="0">
                <a:solidFill>
                  <a:schemeClr val="tx1"/>
                </a:solidFill>
                <a:effectLst/>
                <a:hlinkClick r:id="rId7"/>
              </a:rPr>
              <a:t>Schedule 2</a:t>
            </a:r>
            <a:r>
              <a:rPr lang="en-GB" sz="1100" i="1" dirty="0">
                <a:solidFill>
                  <a:schemeClr val="tx1"/>
                </a:solidFill>
                <a:effectLst/>
              </a:rPr>
              <a:t> of the Proceeds of Crime Act, allowing the courts to make wider confiscation orders where it is shown that the defendant has benefited from his criminal conduct.</a:t>
            </a:r>
          </a:p>
          <a:p>
            <a:endParaRPr lang="en-GB" sz="1100" i="1" baseline="0" dirty="0">
              <a:solidFill>
                <a:schemeClr val="tx1"/>
              </a:solidFill>
              <a:effectLst/>
            </a:endParaRPr>
          </a:p>
          <a:p>
            <a:r>
              <a:rPr lang="en-GB" sz="1100" dirty="0">
                <a:solidFill>
                  <a:schemeClr val="tx1"/>
                </a:solidFill>
                <a:effectLst/>
              </a:rPr>
              <a:t>Either-way Offence </a:t>
            </a:r>
            <a:br>
              <a:rPr lang="en-GB" sz="1100" dirty="0">
                <a:solidFill>
                  <a:schemeClr val="tx1"/>
                </a:solidFill>
                <a:effectLst/>
              </a:rPr>
            </a:br>
            <a:br>
              <a:rPr lang="en-GB" sz="1100" dirty="0">
                <a:solidFill>
                  <a:schemeClr val="tx1"/>
                </a:solidFill>
                <a:effectLst/>
              </a:rPr>
            </a:br>
            <a:r>
              <a:rPr lang="en-GB" sz="1100" dirty="0">
                <a:solidFill>
                  <a:schemeClr val="tx1"/>
                </a:solidFill>
                <a:effectLst/>
              </a:rPr>
              <a:t>Summary: Maximum six months imprisonment and/or a fine.</a:t>
            </a:r>
            <a:br>
              <a:rPr lang="en-GB" sz="1100" dirty="0">
                <a:solidFill>
                  <a:schemeClr val="tx1"/>
                </a:solidFill>
                <a:effectLst/>
              </a:rPr>
            </a:br>
            <a:r>
              <a:rPr lang="en-GB" sz="1100" dirty="0">
                <a:solidFill>
                  <a:schemeClr val="tx1"/>
                </a:solidFill>
                <a:effectLst/>
              </a:rPr>
              <a:t>Indictment: Maximum fourteen years imprisonment and/or a fine. </a:t>
            </a:r>
            <a:endParaRPr lang="en-GB" sz="1100" baseline="0" dirty="0">
              <a:solidFill>
                <a:schemeClr val="tx1"/>
              </a:solidFill>
            </a:endParaRPr>
          </a:p>
          <a:p>
            <a:endParaRPr lang="en-GB" sz="1100" baseline="0" dirty="0">
              <a:solidFill>
                <a:schemeClr val="tx1"/>
              </a:solidFill>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33</a:t>
            </a:fld>
            <a:endParaRPr lang="en-GB" altLang="en-US"/>
          </a:p>
        </p:txBody>
      </p:sp>
    </p:spTree>
    <p:extLst>
      <p:ext uri="{BB962C8B-B14F-4D97-AF65-F5344CB8AC3E}">
        <p14:creationId xmlns:p14="http://schemas.microsoft.com/office/powerpoint/2010/main" val="16068308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34</a:t>
            </a:fld>
            <a:endParaRPr lang="en-GB" altLang="en-US"/>
          </a:p>
        </p:txBody>
      </p:sp>
    </p:spTree>
    <p:extLst>
      <p:ext uri="{BB962C8B-B14F-4D97-AF65-F5344CB8AC3E}">
        <p14:creationId xmlns:p14="http://schemas.microsoft.com/office/powerpoint/2010/main" val="42370244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buFont typeface="Arial" panose="020B0604020202020204" pitchFamily="34" charset="0"/>
              <a:buNone/>
              <a:defRPr/>
            </a:pPr>
            <a:r>
              <a:rPr lang="en-GB" sz="1100" i="0" dirty="0">
                <a:effectLst/>
              </a:rPr>
              <a:t>You </a:t>
            </a:r>
            <a:r>
              <a:rPr lang="en-GB" sz="1100" b="1" i="0" dirty="0">
                <a:effectLst/>
              </a:rPr>
              <a:t>MUST</a:t>
            </a:r>
            <a:r>
              <a:rPr lang="en-GB" sz="1100" i="0" dirty="0">
                <a:effectLst/>
              </a:rPr>
              <a:t> be able </a:t>
            </a:r>
            <a:r>
              <a:rPr lang="en-GB" sz="1100" b="1" i="0" dirty="0">
                <a:effectLst/>
              </a:rPr>
              <a:t>to justify your grounds for suspicion</a:t>
            </a:r>
            <a:r>
              <a:rPr lang="en-GB" sz="1100" i="0" dirty="0">
                <a:effectLst/>
              </a:rPr>
              <a:t>. </a:t>
            </a:r>
          </a:p>
          <a:p>
            <a:pPr>
              <a:lnSpc>
                <a:spcPct val="100000"/>
              </a:lnSpc>
              <a:buFont typeface="Arial" panose="020B0604020202020204" pitchFamily="34" charset="0"/>
              <a:buNone/>
              <a:defRPr/>
            </a:pPr>
            <a:endParaRPr lang="en-GB" sz="1100" i="0" dirty="0">
              <a:effectLst/>
            </a:endParaRPr>
          </a:p>
          <a:p>
            <a:pPr marL="171450" indent="-171450">
              <a:lnSpc>
                <a:spcPct val="100000"/>
              </a:lnSpc>
              <a:buFont typeface="Arial" panose="020B0604020202020204" pitchFamily="34" charset="0"/>
              <a:buChar char="•"/>
            </a:pPr>
            <a:r>
              <a:rPr lang="en-US" altLang="en-US" sz="1100" dirty="0"/>
              <a:t>The officer must have formed a </a:t>
            </a:r>
            <a:r>
              <a:rPr lang="en-US" altLang="en-US" sz="1100" i="1" dirty="0"/>
              <a:t>genuine </a:t>
            </a:r>
            <a:r>
              <a:rPr lang="en-US" altLang="en-US" sz="1100" dirty="0"/>
              <a:t>suspicion in their own mind that they will find the object for which the search power being exercised allows them to search and the suspicion that the object will be found must be reasonable. </a:t>
            </a:r>
          </a:p>
          <a:p>
            <a:pPr marL="171450" indent="-171450">
              <a:lnSpc>
                <a:spcPct val="100000"/>
              </a:lnSpc>
              <a:buFont typeface="Arial" panose="020B0604020202020204" pitchFamily="34" charset="0"/>
              <a:buChar char="•"/>
            </a:pPr>
            <a:r>
              <a:rPr lang="en-US" altLang="en-US" sz="1100" dirty="0"/>
              <a:t>This means that there must be an </a:t>
            </a:r>
            <a:r>
              <a:rPr lang="en-US" altLang="en-US" sz="1100" i="1" dirty="0"/>
              <a:t>objective </a:t>
            </a:r>
            <a:r>
              <a:rPr lang="en-US" altLang="en-US" sz="1100" dirty="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a:p>
            <a:pPr marL="171450" indent="-171450">
              <a:lnSpc>
                <a:spcPct val="100000"/>
              </a:lnSpc>
              <a:buFont typeface="Arial" panose="020B0604020202020204" pitchFamily="34" charset="0"/>
              <a:buChar char="•"/>
              <a:defRPr/>
            </a:pPr>
            <a:r>
              <a:rPr lang="en-US" sz="1100" dirty="0"/>
              <a:t>Reasonable grounds for suspicion should be linked to </a:t>
            </a:r>
            <a:r>
              <a:rPr lang="en-US" sz="1100" b="1" dirty="0"/>
              <a:t>accurate and current </a:t>
            </a:r>
            <a:r>
              <a:rPr lang="en-US" sz="1100" dirty="0"/>
              <a:t>intelligence or information, relating to articles for which there is a power to stop and search, being carried by individuals or being in vehicles in any locality</a:t>
            </a:r>
          </a:p>
          <a:p>
            <a:pPr marL="171450" indent="-171450">
              <a:lnSpc>
                <a:spcPct val="100000"/>
              </a:lnSpc>
              <a:buFont typeface="Arial" panose="020B0604020202020204" pitchFamily="34" charset="0"/>
              <a:buChar char="•"/>
              <a:defRPr/>
            </a:pPr>
            <a:r>
              <a:rPr lang="en-US" sz="1100" dirty="0"/>
              <a:t>The suspicion must be objective and based on relevant facts, information and intelligence about the person concerned, or some aspect of his/her </a:t>
            </a:r>
            <a:r>
              <a:rPr lang="en-US" sz="1100" dirty="0" err="1"/>
              <a:t>behaviour</a:t>
            </a:r>
            <a:endParaRPr lang="en-US" sz="1100" dirty="0"/>
          </a:p>
          <a:p>
            <a:pPr marL="171450" indent="-171450">
              <a:lnSpc>
                <a:spcPct val="100000"/>
              </a:lnSpc>
              <a:buFont typeface="Arial" panose="020B0604020202020204" pitchFamily="34" charset="0"/>
              <a:buChar char="•"/>
              <a:defRPr/>
            </a:pPr>
            <a:r>
              <a:rPr lang="en-US" sz="1100" dirty="0"/>
              <a:t>Officers must be able to explain the basis for their suspicion by reference to intelligence or information about, or some specific </a:t>
            </a:r>
            <a:r>
              <a:rPr lang="en-US" sz="1100" dirty="0" err="1"/>
              <a:t>behaviour</a:t>
            </a:r>
            <a:r>
              <a:rPr lang="en-US" sz="1100" dirty="0"/>
              <a:t> by, the person concerned</a:t>
            </a:r>
          </a:p>
          <a:p>
            <a:pPr marL="171450" indent="-171450">
              <a:lnSpc>
                <a:spcPct val="100000"/>
              </a:lnSpc>
              <a:buFont typeface="Arial" panose="020B0604020202020204" pitchFamily="34" charset="0"/>
              <a:buChar char="•"/>
              <a:defRPr/>
            </a:pPr>
            <a:r>
              <a:rPr lang="en-US" sz="1100" dirty="0"/>
              <a:t>A person cannot, in themselves, give grounds for suspicion.</a:t>
            </a:r>
          </a:p>
          <a:p>
            <a:pPr>
              <a:lnSpc>
                <a:spcPct val="100000"/>
              </a:lnSpc>
              <a:buFont typeface="Arial" panose="020B0604020202020204" pitchFamily="34" charset="0"/>
              <a:buNone/>
              <a:defRPr/>
            </a:pPr>
            <a:endParaRPr lang="en-GB" sz="1100" i="0" dirty="0">
              <a:effectLst/>
            </a:endParaRPr>
          </a:p>
          <a:p>
            <a:pPr>
              <a:lnSpc>
                <a:spcPct val="100000"/>
              </a:lnSpc>
              <a:buFont typeface="Arial" panose="020B0604020202020204" pitchFamily="34" charset="0"/>
              <a:buNone/>
              <a:defRPr/>
            </a:pPr>
            <a:endParaRPr lang="en-GB" sz="1100" i="0" dirty="0">
              <a:effectLst/>
            </a:endParaRPr>
          </a:p>
          <a:p>
            <a:pPr defTabSz="457200" eaLnBrk="1" fontAlgn="auto" hangingPunct="1">
              <a:lnSpc>
                <a:spcPct val="100000"/>
              </a:lnSpc>
              <a:spcBef>
                <a:spcPts val="0"/>
              </a:spcBef>
              <a:spcAft>
                <a:spcPts val="0"/>
              </a:spcAft>
              <a:defRPr/>
            </a:pPr>
            <a:r>
              <a:rPr lang="en-US" sz="1100" dirty="0"/>
              <a:t>The</a:t>
            </a:r>
            <a:r>
              <a:rPr lang="en-US" sz="1100" baseline="0" dirty="0"/>
              <a:t> below do not constitute grounds for suspicion:</a:t>
            </a:r>
          </a:p>
          <a:p>
            <a:pPr defTabSz="457200" eaLnBrk="1" fontAlgn="auto" hangingPunct="1">
              <a:lnSpc>
                <a:spcPct val="100000"/>
              </a:lnSpc>
              <a:spcBef>
                <a:spcPts val="0"/>
              </a:spcBef>
              <a:spcAft>
                <a:spcPts val="0"/>
              </a:spcAft>
              <a:defRPr/>
            </a:pPr>
            <a:r>
              <a:rPr lang="en-US" sz="1100" i="0" dirty="0">
                <a:effectLst/>
              </a:rPr>
              <a:t>Their</a:t>
            </a:r>
            <a:r>
              <a:rPr lang="en-US" sz="1100" i="0" baseline="0" dirty="0">
                <a:effectLst/>
              </a:rPr>
              <a:t> </a:t>
            </a:r>
            <a:r>
              <a:rPr lang="en-US" sz="1100" i="0" dirty="0">
                <a:effectLst/>
              </a:rPr>
              <a:t>p</a:t>
            </a:r>
            <a:r>
              <a:rPr lang="en-US" sz="1100" dirty="0"/>
              <a:t>hysical appearance</a:t>
            </a:r>
          </a:p>
          <a:p>
            <a:pPr defTabSz="457200" eaLnBrk="1" fontAlgn="auto" hangingPunct="1">
              <a:lnSpc>
                <a:spcPct val="100000"/>
              </a:lnSpc>
              <a:spcBef>
                <a:spcPts val="0"/>
              </a:spcBef>
              <a:spcAft>
                <a:spcPts val="0"/>
              </a:spcAft>
              <a:defRPr/>
            </a:pPr>
            <a:r>
              <a:rPr lang="en-US" sz="1100" dirty="0"/>
              <a:t>Apparent race</a:t>
            </a:r>
          </a:p>
          <a:p>
            <a:pPr defTabSz="457200" eaLnBrk="1" fontAlgn="auto" hangingPunct="1">
              <a:lnSpc>
                <a:spcPct val="100000"/>
              </a:lnSpc>
              <a:spcBef>
                <a:spcPts val="0"/>
              </a:spcBef>
              <a:spcAft>
                <a:spcPts val="0"/>
              </a:spcAft>
              <a:defRPr/>
            </a:pPr>
            <a:r>
              <a:rPr lang="en-US" sz="1100" dirty="0"/>
              <a:t>Ethnicity</a:t>
            </a:r>
          </a:p>
          <a:p>
            <a:pPr defTabSz="457200" eaLnBrk="1" fontAlgn="auto" hangingPunct="1">
              <a:lnSpc>
                <a:spcPct val="100000"/>
              </a:lnSpc>
              <a:spcBef>
                <a:spcPts val="0"/>
              </a:spcBef>
              <a:spcAft>
                <a:spcPts val="0"/>
              </a:spcAft>
              <a:defRPr/>
            </a:pPr>
            <a:r>
              <a:rPr lang="en-US" sz="1100" dirty="0"/>
              <a:t>Religion</a:t>
            </a:r>
          </a:p>
          <a:p>
            <a:pPr defTabSz="457200" eaLnBrk="1" fontAlgn="auto" hangingPunct="1">
              <a:lnSpc>
                <a:spcPct val="100000"/>
              </a:lnSpc>
              <a:spcBef>
                <a:spcPts val="0"/>
              </a:spcBef>
              <a:spcAft>
                <a:spcPts val="0"/>
              </a:spcAft>
              <a:defRPr/>
            </a:pPr>
            <a:r>
              <a:rPr lang="en-US" sz="1100" dirty="0"/>
              <a:t>Gender</a:t>
            </a:r>
          </a:p>
          <a:p>
            <a:pPr defTabSz="457200" eaLnBrk="1" fontAlgn="auto" hangingPunct="1">
              <a:lnSpc>
                <a:spcPct val="100000"/>
              </a:lnSpc>
              <a:spcBef>
                <a:spcPts val="0"/>
              </a:spcBef>
              <a:spcAft>
                <a:spcPts val="0"/>
              </a:spcAft>
              <a:defRPr/>
            </a:pPr>
            <a:r>
              <a:rPr lang="en-US" sz="1100" dirty="0"/>
              <a:t>Age</a:t>
            </a:r>
          </a:p>
          <a:p>
            <a:pPr defTabSz="457200" eaLnBrk="1" fontAlgn="auto" hangingPunct="1">
              <a:lnSpc>
                <a:spcPct val="100000"/>
              </a:lnSpc>
              <a:spcBef>
                <a:spcPts val="0"/>
              </a:spcBef>
              <a:spcAft>
                <a:spcPts val="0"/>
              </a:spcAft>
              <a:defRPr/>
            </a:pPr>
            <a:r>
              <a:rPr lang="en-US" sz="1100" dirty="0"/>
              <a:t>Social standing</a:t>
            </a:r>
          </a:p>
          <a:p>
            <a:pPr defTabSz="457200" eaLnBrk="1" fontAlgn="auto" hangingPunct="1">
              <a:lnSpc>
                <a:spcPct val="100000"/>
              </a:lnSpc>
              <a:spcBef>
                <a:spcPts val="0"/>
              </a:spcBef>
              <a:spcAft>
                <a:spcPts val="0"/>
              </a:spcAft>
              <a:defRPr/>
            </a:pPr>
            <a:r>
              <a:rPr lang="en-US" sz="1100" dirty="0"/>
              <a:t>Previous convictions or the fact they are ‘known’</a:t>
            </a:r>
          </a:p>
          <a:p>
            <a:pPr>
              <a:lnSpc>
                <a:spcPct val="100000"/>
              </a:lnSpc>
              <a:buFont typeface="Arial" panose="020B0604020202020204" pitchFamily="34" charset="0"/>
              <a:buNone/>
              <a:defRPr/>
            </a:pPr>
            <a:r>
              <a:rPr lang="en-US" sz="1100" dirty="0"/>
              <a:t>Presence in a ‘high crime area’ </a:t>
            </a:r>
          </a:p>
          <a:p>
            <a:pPr>
              <a:lnSpc>
                <a:spcPct val="100000"/>
              </a:lnSpc>
              <a:buFont typeface="Arial" panose="020B0604020202020204" pitchFamily="34" charset="0"/>
              <a:buNone/>
              <a:defRPr/>
            </a:pPr>
            <a:r>
              <a:rPr lang="en-US" sz="1100" dirty="0"/>
              <a:t>Associates (even if there are reasonable grounds for searching one of them)</a:t>
            </a:r>
          </a:p>
          <a:p>
            <a:pPr>
              <a:lnSpc>
                <a:spcPct val="100000"/>
              </a:lnSpc>
              <a:buFont typeface="Arial" panose="020B0604020202020204" pitchFamily="34" charset="0"/>
              <a:buNone/>
              <a:defRPr/>
            </a:pPr>
            <a:r>
              <a:rPr lang="en-US" sz="1100" dirty="0"/>
              <a:t>Furtive movements.</a:t>
            </a:r>
          </a:p>
          <a:p>
            <a:pPr>
              <a:lnSpc>
                <a:spcPct val="100000"/>
              </a:lnSpc>
            </a:pPr>
            <a:r>
              <a:rPr lang="en-GB" sz="1100" i="0" dirty="0">
                <a:effectLst/>
              </a:rPr>
              <a:t>- there must be something about their manner, deportment, conversations and the surrounding circumstances which afford that suspicion</a:t>
            </a:r>
          </a:p>
          <a:p>
            <a:pPr>
              <a:lnSpc>
                <a:spcPct val="100000"/>
              </a:lnSpc>
            </a:pPr>
            <a:endParaRPr lang="en-GB" sz="1100" dirty="0">
              <a:effectLst/>
            </a:endParaRPr>
          </a:p>
          <a:p>
            <a:pPr>
              <a:lnSpc>
                <a:spcPct val="100000"/>
              </a:lnSpc>
            </a:pPr>
            <a:r>
              <a:rPr lang="en-GB" sz="1100" dirty="0">
                <a:effectLst/>
              </a:rPr>
              <a:t>The primary purpose of stop and search powers is to enable officers to allay or confirm suspicions about individuals without exercising their power of arrest. Officers may be required to justify the use or authorisation of such powers, in relation both to individual searches and the overall pattern of their activity in this regard, to their supervisory officers or in court. Any misuse of the powers is likely to be harmful to policing and lead to mistrust of the police. Officers must also be able to explain their actions to the member of the public searched. The misuse of these powers can lead to disciplinary action.</a:t>
            </a:r>
            <a:endParaRPr lang="en-GB" sz="1100" i="0" dirty="0">
              <a:effectLst/>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35</a:t>
            </a:fld>
            <a:endParaRPr lang="en-GB" altLang="en-US"/>
          </a:p>
        </p:txBody>
      </p:sp>
    </p:spTree>
    <p:extLst>
      <p:ext uri="{BB962C8B-B14F-4D97-AF65-F5344CB8AC3E}">
        <p14:creationId xmlns:p14="http://schemas.microsoft.com/office/powerpoint/2010/main" val="29911104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b="1" dirty="0"/>
              <a:t>PACE Code A </a:t>
            </a:r>
            <a:r>
              <a:rPr lang="en-GB" sz="1200" dirty="0"/>
              <a:t>deals with the exercise by police officers of statutory powers to search a person or a vehicle without first making an arrest.</a:t>
            </a:r>
          </a:p>
          <a:p>
            <a:pPr>
              <a:lnSpc>
                <a:spcPct val="100000"/>
              </a:lnSpc>
            </a:pPr>
            <a:endParaRPr lang="en-GB" altLang="en-US" sz="120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i="0" dirty="0">
                <a:effectLst/>
              </a:rPr>
              <a:t>In law, the effect of </a:t>
            </a:r>
            <a:r>
              <a:rPr lang="en-GB" sz="1200" b="1" i="0" dirty="0">
                <a:effectLst/>
              </a:rPr>
              <a:t>'detaining</a:t>
            </a:r>
            <a:r>
              <a:rPr lang="en-GB" sz="1200" i="0" dirty="0">
                <a:effectLst/>
              </a:rPr>
              <a:t>' someone for one of these purposes is really to temporarily arrest them whilst the procedure takes place.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i="0" dirty="0">
                <a:effectLst/>
              </a:rPr>
              <a:t>The main difference between the two is that a person being held for a procedure has not been 'arrested for an offence‘.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1" i="1" dirty="0">
              <a:effectLst/>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dirty="0">
                <a:effectLst/>
              </a:rPr>
              <a:t>VEHICLE means</a:t>
            </a:r>
            <a:r>
              <a:rPr lang="en-GB" sz="1200" dirty="0">
                <a:effectLst/>
              </a:rPr>
              <a:t>: - a conveyance, usually with wheels, for transporting people, goods, etc.;</a:t>
            </a:r>
            <a:br>
              <a:rPr lang="en-GB" sz="1200" dirty="0">
                <a:effectLst/>
              </a:rPr>
            </a:br>
            <a:r>
              <a:rPr lang="en-GB" sz="1200" dirty="0">
                <a:effectLst/>
              </a:rPr>
              <a:t>- a car, cart, truck, carriage, sledge, etc.;</a:t>
            </a:r>
            <a:br>
              <a:rPr lang="en-GB" sz="1200" dirty="0">
                <a:effectLst/>
              </a:rPr>
            </a:br>
            <a:r>
              <a:rPr lang="en-GB" sz="1200" dirty="0">
                <a:effectLst/>
              </a:rPr>
              <a:t>- any means of carriage or transport;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1" dirty="0">
              <a:effectLst/>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dirty="0">
                <a:effectLst/>
              </a:rPr>
              <a:t>Vessel</a:t>
            </a:r>
            <a:r>
              <a:rPr lang="en-GB" sz="1200" dirty="0">
                <a:effectLst/>
              </a:rPr>
              <a:t> includes a hovercraft</a:t>
            </a:r>
            <a:br>
              <a:rPr lang="en-GB" sz="1200" dirty="0">
                <a:effectLst/>
              </a:rPr>
            </a:br>
            <a:endParaRPr lang="en-GB" sz="1200" dirty="0">
              <a:effectLst/>
            </a:endParaRPr>
          </a:p>
          <a:p>
            <a:pPr>
              <a:lnSpc>
                <a:spcPct val="100000"/>
              </a:lnSpc>
            </a:pPr>
            <a:r>
              <a:rPr lang="en-GB" altLang="en-US" sz="1200" dirty="0">
                <a:ea typeface="ＭＳ Ｐゴシック" panose="020B0600070205080204" pitchFamily="34" charset="-128"/>
              </a:rPr>
              <a:t>Search any vehicle or vessel in which the constable suspects that the drug may be found </a:t>
            </a:r>
            <a:r>
              <a:rPr lang="en-GB" altLang="en-US" sz="1200" b="1" u="sng" dirty="0">
                <a:ea typeface="ＭＳ Ｐゴシック" panose="020B0600070205080204" pitchFamily="34" charset="-128"/>
              </a:rPr>
              <a:t>and, for that purpose, require the person in control of the vehicle or vessel to stop it</a:t>
            </a:r>
            <a:r>
              <a:rPr lang="en-GB" altLang="en-US" sz="1200" dirty="0">
                <a:ea typeface="ＭＳ Ｐゴシック" panose="020B0600070205080204" pitchFamily="34" charset="-128"/>
              </a:rPr>
              <a:t>.</a:t>
            </a:r>
          </a:p>
          <a:p>
            <a:pPr>
              <a:lnSpc>
                <a:spcPct val="100000"/>
              </a:lnSpc>
            </a:pPr>
            <a:endParaRPr lang="en-GB" altLang="en-US" sz="1200" dirty="0">
              <a:ea typeface="ＭＳ Ｐゴシック" panose="020B0600070205080204" pitchFamily="34" charset="-128"/>
            </a:endParaRPr>
          </a:p>
          <a:p>
            <a:pPr>
              <a:lnSpc>
                <a:spcPct val="100000"/>
              </a:lnSpc>
            </a:pPr>
            <a:r>
              <a:rPr lang="en-GB" sz="1200" dirty="0">
                <a:ea typeface="ＭＳ Ｐゴシック" panose="020B0600070205080204" pitchFamily="34" charset="-128"/>
              </a:rPr>
              <a:t>When searching a </a:t>
            </a:r>
            <a:r>
              <a:rPr lang="en-GB" sz="1200" b="1" u="sng" dirty="0">
                <a:ea typeface="ＭＳ Ｐゴシック" panose="020B0600070205080204" pitchFamily="34" charset="-128"/>
              </a:rPr>
              <a:t>vehicle</a:t>
            </a:r>
            <a:r>
              <a:rPr lang="en-GB" sz="1200" dirty="0">
                <a:ea typeface="ＭＳ Ｐゴシック" panose="020B0600070205080204" pitchFamily="34" charset="-128"/>
              </a:rPr>
              <a:t> </a:t>
            </a:r>
            <a:r>
              <a:rPr lang="en-GB" sz="1200" dirty="0"/>
              <a:t>there are 5 distinct areas utilised for the purposes of searching:</a:t>
            </a:r>
          </a:p>
          <a:p>
            <a:pPr>
              <a:lnSpc>
                <a:spcPct val="100000"/>
              </a:lnSpc>
            </a:pPr>
            <a:r>
              <a:rPr lang="en-GB" sz="1200" dirty="0"/>
              <a:t> interior </a:t>
            </a:r>
          </a:p>
          <a:p>
            <a:pPr lvl="0">
              <a:lnSpc>
                <a:spcPct val="100000"/>
              </a:lnSpc>
            </a:pPr>
            <a:r>
              <a:rPr lang="en-GB" sz="1200" dirty="0"/>
              <a:t>boot or cargo area</a:t>
            </a:r>
          </a:p>
          <a:p>
            <a:pPr lvl="0">
              <a:lnSpc>
                <a:spcPct val="100000"/>
              </a:lnSpc>
            </a:pPr>
            <a:r>
              <a:rPr lang="en-GB" sz="1200" dirty="0"/>
              <a:t>engine compartment </a:t>
            </a:r>
          </a:p>
          <a:p>
            <a:pPr lvl="0">
              <a:lnSpc>
                <a:spcPct val="100000"/>
              </a:lnSpc>
            </a:pPr>
            <a:r>
              <a:rPr lang="en-GB" sz="1200" dirty="0"/>
              <a:t>outside</a:t>
            </a:r>
          </a:p>
          <a:p>
            <a:pPr lvl="0">
              <a:lnSpc>
                <a:spcPct val="100000"/>
              </a:lnSpc>
            </a:pPr>
            <a:r>
              <a:rPr lang="en-GB" sz="1200" dirty="0"/>
              <a:t>underneath </a:t>
            </a:r>
          </a:p>
          <a:p>
            <a:pPr>
              <a:lnSpc>
                <a:spcPct val="100000"/>
              </a:lnSpc>
            </a:pPr>
            <a:r>
              <a:rPr lang="en-GB" sz="1200" dirty="0"/>
              <a:t> </a:t>
            </a:r>
          </a:p>
          <a:p>
            <a:pPr>
              <a:lnSpc>
                <a:spcPct val="100000"/>
              </a:lnSpc>
            </a:pPr>
            <a:r>
              <a:rPr lang="en-GB" sz="1200" dirty="0"/>
              <a:t>Risk assessment should be conducted prior to the start of the search. Care must be taken when searching the engine compartment. </a:t>
            </a:r>
          </a:p>
          <a:p>
            <a:pPr>
              <a:lnSpc>
                <a:spcPct val="100000"/>
              </a:lnSpc>
            </a:pPr>
            <a:r>
              <a:rPr lang="en-GB" sz="1200" dirty="0"/>
              <a:t>If the driver is non-compliant during the search, a further risk assessment needs to be made and assistance requested. If compliant, the owner should be allowed to observe the search, but not interfere.</a:t>
            </a:r>
          </a:p>
          <a:p>
            <a:pPr>
              <a:lnSpc>
                <a:spcPct val="100000"/>
              </a:lnSpc>
            </a:pPr>
            <a:endParaRPr lang="en-GB" sz="1200" dirty="0"/>
          </a:p>
          <a:p>
            <a:pPr defTabSz="910011">
              <a:lnSpc>
                <a:spcPct val="100000"/>
              </a:lnSpc>
              <a:defRPr/>
            </a:pPr>
            <a:r>
              <a:rPr lang="en-GB" sz="1200" dirty="0"/>
              <a:t>The vehicle should be searched systematically and it is recommended that more than one officer conducts the search, who should remain in constant communication.</a:t>
            </a:r>
          </a:p>
          <a:p>
            <a:pPr>
              <a:lnSpc>
                <a:spcPct val="100000"/>
              </a:lnSpc>
            </a:pPr>
            <a:r>
              <a:rPr lang="en-GB" sz="1200" dirty="0"/>
              <a:t> </a:t>
            </a:r>
          </a:p>
          <a:p>
            <a:pPr>
              <a:lnSpc>
                <a:spcPct val="100000"/>
              </a:lnSpc>
            </a:pPr>
            <a:r>
              <a:rPr lang="en-GB" sz="1200" dirty="0"/>
              <a:t>Specialists may be called in to conduct the search, but this would depend on the urgency of the situation. Vehicles can be removed by police and securely stored before the start of a search. </a:t>
            </a:r>
          </a:p>
          <a:p>
            <a:pPr>
              <a:lnSpc>
                <a:spcPct val="100000"/>
              </a:lnSpc>
            </a:pPr>
            <a:r>
              <a:rPr lang="en-GB" sz="1200" dirty="0"/>
              <a:t>   </a:t>
            </a:r>
          </a:p>
          <a:p>
            <a:pPr>
              <a:lnSpc>
                <a:spcPct val="100000"/>
              </a:lnSpc>
            </a:pPr>
            <a:r>
              <a:rPr lang="en-GB" sz="1200" dirty="0"/>
              <a:t>Seize any property found – document – exhibits.</a:t>
            </a:r>
          </a:p>
          <a:p>
            <a:pPr>
              <a:lnSpc>
                <a:spcPct val="100000"/>
              </a:lnSpc>
            </a:pPr>
            <a:endParaRPr lang="en-GB" sz="1200" dirty="0"/>
          </a:p>
          <a:p>
            <a:pPr>
              <a:lnSpc>
                <a:spcPct val="100000"/>
              </a:lnSpc>
            </a:pPr>
            <a:r>
              <a:rPr lang="en-GB" sz="1200" dirty="0"/>
              <a:t>Complete search record – document all decisions on the form, offer a copy  to the person (may collect within 3 months) </a:t>
            </a:r>
          </a:p>
          <a:p>
            <a:pPr>
              <a:lnSpc>
                <a:spcPct val="100000"/>
              </a:lnSpc>
            </a:pPr>
            <a:endParaRPr lang="en-GB" sz="1200" dirty="0"/>
          </a:p>
          <a:p>
            <a:pPr>
              <a:lnSpc>
                <a:spcPct val="100000"/>
              </a:lnSpc>
            </a:pPr>
            <a:r>
              <a:rPr lang="en-GB" sz="1200" dirty="0"/>
              <a:t>Always leave a vehicle in the state it was found </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36</a:t>
            </a:fld>
            <a:endParaRPr lang="en-GB" altLang="en-US"/>
          </a:p>
        </p:txBody>
      </p:sp>
    </p:spTree>
    <p:extLst>
      <p:ext uri="{BB962C8B-B14F-4D97-AF65-F5344CB8AC3E}">
        <p14:creationId xmlns:p14="http://schemas.microsoft.com/office/powerpoint/2010/main" val="27355622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38</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(c) CLARKE &amp; READER</a:t>
            </a:r>
            <a:endParaRPr lang="en-GB" sz="1100" b="0" baseline="0" dirty="0">
              <a:solidFill>
                <a:schemeClr val="tx1"/>
              </a:solidFill>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40</a:t>
            </a:fld>
            <a:endParaRPr lang="en-GB" altLang="en-US"/>
          </a:p>
        </p:txBody>
      </p:sp>
    </p:spTree>
    <p:extLst>
      <p:ext uri="{BB962C8B-B14F-4D97-AF65-F5344CB8AC3E}">
        <p14:creationId xmlns:p14="http://schemas.microsoft.com/office/powerpoint/2010/main" val="39333855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(c) When he offers the wraps to students</a:t>
            </a:r>
            <a:r>
              <a:rPr lang="en-GB" sz="1100" b="0" dirty="0">
                <a:effectLst/>
              </a:rPr>
              <a:t> </a:t>
            </a:r>
            <a:r>
              <a:rPr lang="en-GB" sz="1100" b="0" kern="1200" dirty="0">
                <a:solidFill>
                  <a:schemeClr val="tx1"/>
                </a:solidFill>
                <a:effectLst/>
                <a:latin typeface="Arial" pitchFamily="34" charset="0"/>
                <a:ea typeface="ＭＳ Ｐゴシック" pitchFamily="-112" charset="-128"/>
                <a:cs typeface="ＭＳ Ｐゴシック" pitchFamily="-112" charset="-128"/>
              </a:rPr>
              <a:t> </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41</a:t>
            </a:fld>
            <a:endParaRPr lang="en-GB" altLang="en-US"/>
          </a:p>
        </p:txBody>
      </p:sp>
    </p:spTree>
    <p:extLst>
      <p:ext uri="{BB962C8B-B14F-4D97-AF65-F5344CB8AC3E}">
        <p14:creationId xmlns:p14="http://schemas.microsoft.com/office/powerpoint/2010/main" val="42037273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C.</a:t>
            </a:r>
            <a:r>
              <a:rPr lang="en-GB" sz="1100" b="0" kern="1200" baseline="0" dirty="0">
                <a:solidFill>
                  <a:schemeClr val="tx1"/>
                </a:solidFill>
                <a:effectLst/>
                <a:latin typeface="Arial" pitchFamily="34" charset="0"/>
                <a:ea typeface="ＭＳ Ｐゴシック" pitchFamily="-112" charset="-128"/>
                <a:cs typeface="ＭＳ Ｐゴシック" pitchFamily="-112" charset="-128"/>
              </a:rPr>
              <a:t> </a:t>
            </a:r>
            <a:r>
              <a:rPr lang="en-GB" sz="1100" b="0" kern="1200" dirty="0">
                <a:solidFill>
                  <a:schemeClr val="tx1"/>
                </a:solidFill>
                <a:effectLst/>
                <a:latin typeface="Arial" pitchFamily="34" charset="0"/>
                <a:ea typeface="ＭＳ Ｐゴシック" pitchFamily="-112" charset="-128"/>
                <a:cs typeface="ＭＳ Ｐゴシック" pitchFamily="-112" charset="-128"/>
              </a:rPr>
              <a:t>Both</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42</a:t>
            </a:fld>
            <a:endParaRPr lang="en-GB" altLang="en-US"/>
          </a:p>
        </p:txBody>
      </p:sp>
    </p:spTree>
    <p:extLst>
      <p:ext uri="{BB962C8B-B14F-4D97-AF65-F5344CB8AC3E}">
        <p14:creationId xmlns:p14="http://schemas.microsoft.com/office/powerpoint/2010/main" val="161001849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B. That ROPER knew of the presence of a substance in the tin and that this transpired to be a controlled drug.</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43</a:t>
            </a:fld>
            <a:endParaRPr lang="en-GB" altLang="en-US"/>
          </a:p>
        </p:txBody>
      </p:sp>
    </p:spTree>
    <p:extLst>
      <p:ext uri="{BB962C8B-B14F-4D97-AF65-F5344CB8AC3E}">
        <p14:creationId xmlns:p14="http://schemas.microsoft.com/office/powerpoint/2010/main" val="17440558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kern="1200" dirty="0">
                <a:solidFill>
                  <a:schemeClr val="tx1"/>
                </a:solidFill>
                <a:effectLst/>
                <a:latin typeface="Arial" pitchFamily="34" charset="0"/>
                <a:ea typeface="ＭＳ Ｐゴシック" pitchFamily="-112" charset="-128"/>
                <a:cs typeface="ＭＳ Ｐゴシック" pitchFamily="-112" charset="-128"/>
              </a:rPr>
              <a:t>D. No, the defence would only apply if she took possession of the drugs and either destroyed them immediately or delivered them to a person lawfully entitled to possess them. </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44</a:t>
            </a:fld>
            <a:endParaRPr lang="en-GB" altLang="en-US"/>
          </a:p>
        </p:txBody>
      </p:sp>
    </p:spTree>
    <p:extLst>
      <p:ext uri="{BB962C8B-B14F-4D97-AF65-F5344CB8AC3E}">
        <p14:creationId xmlns:p14="http://schemas.microsoft.com/office/powerpoint/2010/main" val="24913611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kern="1200" dirty="0">
                <a:solidFill>
                  <a:schemeClr val="tx1"/>
                </a:solidFill>
                <a:effectLst/>
                <a:latin typeface="Arial" pitchFamily="34" charset="0"/>
                <a:ea typeface="ＭＳ Ｐゴシック" pitchFamily="-112" charset="-128"/>
                <a:cs typeface="ＭＳ Ｐゴシック" pitchFamily="-112" charset="-128"/>
              </a:rPr>
              <a:t>A. When the provision of the drugs was agreed.  </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45</a:t>
            </a:fld>
            <a:endParaRPr lang="en-GB" altLang="en-US"/>
          </a:p>
        </p:txBody>
      </p:sp>
    </p:spTree>
    <p:extLst>
      <p:ext uri="{BB962C8B-B14F-4D97-AF65-F5344CB8AC3E}">
        <p14:creationId xmlns:p14="http://schemas.microsoft.com/office/powerpoint/2010/main" val="186159476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Drugs containing one or more chemical substances that produce similar effects to drugs like cocaine, cannabis and ecstasy – and formerly known as 'legal highs‘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Although some of these so-called ‘legal highs’ were legal in the past, since the Psychoactive Substances Act came into effect in 2016, none of these drugs are legal to produce, supply or import for human consumption - even for personal use, e.g. over the internet.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includes selling them or giving them away for free (even to friends) when they are going to be taken to get high.</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New psychoactive substances might sound like an awkward term, but it’s more accurate than 'legal highs'. You’ll still hear people talking about legal highs, and as it’s a widely understood term you might still find it used on this site, but they're all illegal.</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so-called legal highs that were made illegal as class A, B or C drugs under the Misuse of Drugs Act, are still covered by that legislation. All other psychoactive substances not covered by the Misuse of Drugs Act fall under the Psychoactive Substances Act.</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substance produces a psychoactive effect in a person “if by stimulating or depressing the persons central nervous system, it affects the persons mental functioning or emotional state.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Generally, the pattern of acute toxicity with psychoactive substances is broadly similar to that seen with traditional drugs such as cocaine, ecstasy and MDMA. Some of the key harms associated with psychoactive substance use are:</a:t>
            </a:r>
          </a:p>
          <a:p>
            <a:r>
              <a:rPr lang="en-GB" sz="1100" dirty="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Overdose and temporary psychotic state and unpredictable behaviour</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Attendance at A &amp; E and some hospital admissions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Sudden increase in body temperature, heart rate and risk to internal organs.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Hallucination &amp; vomiting.</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Confusion leading to aggression and violence.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Intense comedown causing users to feel suicidal.</a:t>
            </a:r>
          </a:p>
          <a:p>
            <a:endParaRPr lang="en-GB" dirty="0"/>
          </a:p>
          <a:p>
            <a:r>
              <a:rPr lang="en-GB" dirty="0"/>
              <a:t>NPS also known as:- synthetic drugs, bath salts,  </a:t>
            </a:r>
            <a:r>
              <a:rPr lang="en-GB" dirty="0" err="1"/>
              <a:t>Flakka</a:t>
            </a:r>
            <a:r>
              <a:rPr lang="en-GB" dirty="0"/>
              <a:t>, Gravel, Alpha-PVP,  </a:t>
            </a:r>
            <a:r>
              <a:rPr lang="en-GB" dirty="0" err="1"/>
              <a:t>NBOMes</a:t>
            </a:r>
            <a:r>
              <a:rPr lang="en-GB" dirty="0"/>
              <a:t>,  </a:t>
            </a:r>
            <a:r>
              <a:rPr lang="en-GB" dirty="0" err="1"/>
              <a:t>Plantfood</a:t>
            </a:r>
            <a:r>
              <a:rPr lang="en-GB" dirty="0"/>
              <a:t>, MDVP, Monkey Dust, </a:t>
            </a:r>
            <a:r>
              <a:rPr lang="en-GB" dirty="0" err="1"/>
              <a:t>Mephedrone</a:t>
            </a:r>
            <a:r>
              <a:rPr lang="en-GB" dirty="0"/>
              <a:t>, Synthetic Cocaine.</a:t>
            </a:r>
          </a:p>
        </p:txBody>
      </p:sp>
      <p:sp>
        <p:nvSpPr>
          <p:cNvPr id="4" name="Slide Number Placeholder 3"/>
          <p:cNvSpPr>
            <a:spLocks noGrp="1"/>
          </p:cNvSpPr>
          <p:nvPr>
            <p:ph type="sldNum" sz="quarter" idx="10"/>
          </p:nvPr>
        </p:nvSpPr>
        <p:spPr/>
        <p:txBody>
          <a:bodyPr/>
          <a:lstStyle/>
          <a:p>
            <a:fld id="{DBE860A0-4EDB-4F30-BE58-CE8129E98E25}" type="slidenum">
              <a:rPr lang="en-GB" smtClean="0"/>
              <a:t>46</a:t>
            </a:fld>
            <a:endParaRPr lang="en-GB"/>
          </a:p>
        </p:txBody>
      </p:sp>
    </p:spTree>
    <p:extLst>
      <p:ext uri="{BB962C8B-B14F-4D97-AF65-F5344CB8AC3E}">
        <p14:creationId xmlns:p14="http://schemas.microsoft.com/office/powerpoint/2010/main" val="22283046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0000"/>
                </a:solidFill>
              </a:rPr>
              <a:t>Examples have included</a:t>
            </a:r>
            <a:r>
              <a:rPr lang="en-GB" baseline="0" dirty="0">
                <a:solidFill>
                  <a:srgbClr val="FF0000"/>
                </a:solidFill>
              </a:rPr>
              <a:t> the below in the past. However, these are being constantly reviewed and updated</a:t>
            </a:r>
          </a:p>
          <a:p>
            <a:endParaRPr lang="en-GB" baseline="0" dirty="0">
              <a:solidFill>
                <a:srgbClr val="FF0000"/>
              </a:solidFill>
            </a:endParaRPr>
          </a:p>
          <a:p>
            <a:r>
              <a:rPr lang="en-GB" dirty="0">
                <a:solidFill>
                  <a:srgbClr val="FF0000"/>
                </a:solidFill>
              </a:rPr>
              <a:t>BZP,</a:t>
            </a:r>
            <a:r>
              <a:rPr lang="en-GB" baseline="0" dirty="0">
                <a:solidFill>
                  <a:srgbClr val="FF0000"/>
                </a:solidFill>
              </a:rPr>
              <a:t> </a:t>
            </a:r>
            <a:r>
              <a:rPr lang="en-GB" baseline="0" dirty="0" err="1">
                <a:solidFill>
                  <a:srgbClr val="FF0000"/>
                </a:solidFill>
              </a:rPr>
              <a:t>Mephedrone</a:t>
            </a:r>
            <a:r>
              <a:rPr lang="en-GB" baseline="0" dirty="0">
                <a:solidFill>
                  <a:srgbClr val="FF0000"/>
                </a:solidFill>
              </a:rPr>
              <a:t>, MDVP, NRG-1, Benzo Fury, MDAI and </a:t>
            </a:r>
            <a:r>
              <a:rPr lang="en-GB" baseline="0" dirty="0" err="1">
                <a:solidFill>
                  <a:srgbClr val="FF0000"/>
                </a:solidFill>
              </a:rPr>
              <a:t>ethylphenidate</a:t>
            </a:r>
            <a:r>
              <a:rPr lang="en-GB" baseline="0" dirty="0">
                <a:solidFill>
                  <a:srgbClr val="FF0000"/>
                </a:solidFill>
              </a:rPr>
              <a:t>.</a:t>
            </a:r>
          </a:p>
          <a:p>
            <a:endParaRPr lang="en-GB" baseline="0" dirty="0">
              <a:solidFill>
                <a:srgbClr val="FF0000"/>
              </a:solidFill>
            </a:endParaRPr>
          </a:p>
          <a:p>
            <a:endParaRPr lang="en-GB" dirty="0">
              <a:solidFill>
                <a:srgbClr val="FF0000"/>
              </a:solidFill>
            </a:endParaRPr>
          </a:p>
          <a:p>
            <a:endParaRPr lang="en-GB" dirty="0">
              <a:solidFill>
                <a:srgbClr val="FF0000"/>
              </a:solidFill>
            </a:endParaRPr>
          </a:p>
        </p:txBody>
      </p:sp>
      <p:sp>
        <p:nvSpPr>
          <p:cNvPr id="4" name="Slide Number Placeholder 3"/>
          <p:cNvSpPr>
            <a:spLocks noGrp="1"/>
          </p:cNvSpPr>
          <p:nvPr>
            <p:ph type="sldNum" sz="quarter" idx="10"/>
          </p:nvPr>
        </p:nvSpPr>
        <p:spPr/>
        <p:txBody>
          <a:bodyPr/>
          <a:lstStyle/>
          <a:p>
            <a:fld id="{DBE860A0-4EDB-4F30-BE58-CE8129E98E25}" type="slidenum">
              <a:rPr lang="en-GB" smtClean="0"/>
              <a:t>47</a:t>
            </a:fld>
            <a:endParaRPr lang="en-GB"/>
          </a:p>
        </p:txBody>
      </p:sp>
    </p:spTree>
    <p:extLst>
      <p:ext uri="{BB962C8B-B14F-4D97-AF65-F5344CB8AC3E}">
        <p14:creationId xmlns:p14="http://schemas.microsoft.com/office/powerpoint/2010/main" val="368754394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05168" y="4777194"/>
            <a:ext cx="5438140" cy="3908614"/>
          </a:xfrm>
        </p:spPr>
        <p:txBody>
          <a:bodyPr/>
          <a:lstStyle/>
          <a:p>
            <a:r>
              <a:rPr lang="en-GB" dirty="0">
                <a:solidFill>
                  <a:srgbClr val="FF0000"/>
                </a:solidFill>
              </a:rPr>
              <a:t>Examples have included</a:t>
            </a:r>
            <a:r>
              <a:rPr lang="en-GB" baseline="0" dirty="0">
                <a:solidFill>
                  <a:srgbClr val="FF0000"/>
                </a:solidFill>
              </a:rPr>
              <a:t> the below in the past. </a:t>
            </a:r>
            <a:endParaRPr lang="en-GB" dirty="0">
              <a:solidFill>
                <a:srgbClr val="FF0000"/>
              </a:solidFill>
            </a:endParaRPr>
          </a:p>
          <a:p>
            <a:pPr marL="171450" indent="-171450">
              <a:buFontTx/>
              <a:buChar char="-"/>
            </a:pPr>
            <a:r>
              <a:rPr lang="en-GB" dirty="0">
                <a:solidFill>
                  <a:srgbClr val="FF0000"/>
                </a:solidFill>
              </a:rPr>
              <a:t>Colourless Oily Liquids such as GHB (</a:t>
            </a:r>
            <a:r>
              <a:rPr lang="en-GB" dirty="0" err="1">
                <a:solidFill>
                  <a:srgbClr val="FF0000"/>
                </a:solidFill>
              </a:rPr>
              <a:t>Gammahydroxybutrate</a:t>
            </a:r>
            <a:r>
              <a:rPr lang="en-GB" dirty="0">
                <a:solidFill>
                  <a:srgbClr val="FF0000"/>
                </a:solidFill>
              </a:rPr>
              <a:t>) and GBL (</a:t>
            </a:r>
            <a:r>
              <a:rPr lang="en-GB" dirty="0" err="1">
                <a:solidFill>
                  <a:srgbClr val="FF0000"/>
                </a:solidFill>
              </a:rPr>
              <a:t>Gammabutyrolactone</a:t>
            </a:r>
            <a:r>
              <a:rPr lang="en-GB" dirty="0">
                <a:solidFill>
                  <a:srgbClr val="FF0000"/>
                </a:solidFill>
              </a:rPr>
              <a:t>)</a:t>
            </a:r>
          </a:p>
          <a:p>
            <a:pPr marL="171450" indent="-171450">
              <a:buFontTx/>
              <a:buChar char="-"/>
            </a:pPr>
            <a:endParaRPr lang="en-GB" dirty="0">
              <a:solidFill>
                <a:srgbClr val="FF0000"/>
              </a:solidFill>
            </a:endParaRPr>
          </a:p>
          <a:p>
            <a:r>
              <a:rPr lang="en-GB" dirty="0">
                <a:solidFill>
                  <a:srgbClr val="FF0000"/>
                </a:solidFill>
              </a:rPr>
              <a:t>*GHB has no smell and a salty / soapy taste. </a:t>
            </a:r>
          </a:p>
          <a:p>
            <a:r>
              <a:rPr lang="en-GB" dirty="0">
                <a:solidFill>
                  <a:srgbClr val="FF0000"/>
                </a:solidFill>
              </a:rPr>
              <a:t>*GBL has a strong chemical smell and taste. </a:t>
            </a:r>
          </a:p>
          <a:p>
            <a:endParaRPr lang="en-GB" dirty="0">
              <a:solidFill>
                <a:srgbClr val="FF0000"/>
              </a:solidFill>
            </a:endParaRPr>
          </a:p>
          <a:p>
            <a:r>
              <a:rPr lang="en-GB" dirty="0">
                <a:solidFill>
                  <a:srgbClr val="FF0000"/>
                </a:solidFill>
              </a:rPr>
              <a:t>*****Whilst Spice is a psychoactive substance its</a:t>
            </a:r>
            <a:r>
              <a:rPr lang="en-GB" baseline="0" dirty="0">
                <a:solidFill>
                  <a:srgbClr val="FF0000"/>
                </a:solidFill>
              </a:rPr>
              <a:t> contents are not fixed and manufacturers often use ingredients to mix with Spice which are Class B drugs under the Misuse of Drugs Act****</a:t>
            </a:r>
            <a:endParaRPr lang="en-GB" dirty="0">
              <a:solidFill>
                <a:srgbClr val="FF0000"/>
              </a:solidFill>
            </a:endParaRPr>
          </a:p>
        </p:txBody>
      </p:sp>
      <p:sp>
        <p:nvSpPr>
          <p:cNvPr id="4" name="Slide Number Placeholder 3"/>
          <p:cNvSpPr>
            <a:spLocks noGrp="1"/>
          </p:cNvSpPr>
          <p:nvPr>
            <p:ph type="sldNum" sz="quarter" idx="10"/>
          </p:nvPr>
        </p:nvSpPr>
        <p:spPr/>
        <p:txBody>
          <a:bodyPr/>
          <a:lstStyle/>
          <a:p>
            <a:fld id="{DBE860A0-4EDB-4F30-BE58-CE8129E98E25}" type="slidenum">
              <a:rPr lang="en-GB" smtClean="0"/>
              <a:t>48</a:t>
            </a:fld>
            <a:endParaRPr lang="en-GB"/>
          </a:p>
        </p:txBody>
      </p:sp>
    </p:spTree>
    <p:extLst>
      <p:ext uri="{BB962C8B-B14F-4D97-AF65-F5344CB8AC3E}">
        <p14:creationId xmlns:p14="http://schemas.microsoft.com/office/powerpoint/2010/main" val="405461824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0000"/>
                </a:solidFill>
              </a:rPr>
              <a:t>Sold as tiny squares of papers knows as “Tabs” or “Blotters”. </a:t>
            </a:r>
          </a:p>
          <a:p>
            <a:endParaRPr lang="en-GB" dirty="0">
              <a:solidFill>
                <a:srgbClr val="FF0000"/>
              </a:solidFill>
            </a:endParaRPr>
          </a:p>
          <a:p>
            <a:r>
              <a:rPr lang="en-GB" dirty="0">
                <a:solidFill>
                  <a:srgbClr val="FF0000"/>
                </a:solidFill>
              </a:rPr>
              <a:t>Examples have included</a:t>
            </a:r>
            <a:r>
              <a:rPr lang="en-GB" baseline="0" dirty="0">
                <a:solidFill>
                  <a:srgbClr val="FF0000"/>
                </a:solidFill>
              </a:rPr>
              <a:t> </a:t>
            </a:r>
            <a:r>
              <a:rPr lang="en-GB" dirty="0">
                <a:solidFill>
                  <a:srgbClr val="FF0000"/>
                </a:solidFill>
              </a:rPr>
              <a:t> </a:t>
            </a:r>
          </a:p>
          <a:p>
            <a:pPr marL="171450" indent="-171450">
              <a:buFontTx/>
              <a:buChar char="-"/>
            </a:pPr>
            <a:r>
              <a:rPr lang="en-GB" dirty="0">
                <a:solidFill>
                  <a:srgbClr val="FF0000"/>
                </a:solidFill>
              </a:rPr>
              <a:t>N Bomb</a:t>
            </a:r>
          </a:p>
          <a:p>
            <a:pPr marL="171450" indent="-171450">
              <a:buFontTx/>
              <a:buChar char="-"/>
            </a:pPr>
            <a:r>
              <a:rPr lang="en-GB" dirty="0">
                <a:solidFill>
                  <a:srgbClr val="FF0000"/>
                </a:solidFill>
              </a:rPr>
              <a:t>Smiley Paper </a:t>
            </a:r>
          </a:p>
          <a:p>
            <a:pPr marL="171450" indent="-171450">
              <a:buFontTx/>
              <a:buChar char="-"/>
            </a:pPr>
            <a:endParaRPr lang="en-GB" dirty="0">
              <a:solidFill>
                <a:srgbClr val="FF0000"/>
              </a:solidFill>
            </a:endParaRPr>
          </a:p>
          <a:p>
            <a:pPr marL="171450" indent="-171450">
              <a:buFontTx/>
              <a:buChar char="-"/>
            </a:pPr>
            <a:r>
              <a:rPr lang="en-GB" dirty="0">
                <a:solidFill>
                  <a:srgbClr val="FF0000"/>
                </a:solidFill>
              </a:rPr>
              <a:t>Again, the</a:t>
            </a:r>
            <a:r>
              <a:rPr lang="en-GB" baseline="0" dirty="0">
                <a:solidFill>
                  <a:srgbClr val="FF0000"/>
                </a:solidFill>
              </a:rPr>
              <a:t> list is constantly changing</a:t>
            </a:r>
            <a:endParaRPr lang="en-GB" dirty="0">
              <a:solidFill>
                <a:srgbClr val="FF0000"/>
              </a:solidFill>
            </a:endParaRPr>
          </a:p>
          <a:p>
            <a:endParaRPr lang="en-GB" b="1" dirty="0">
              <a:solidFill>
                <a:srgbClr val="FF0000"/>
              </a:solidFill>
            </a:endParaRPr>
          </a:p>
          <a:p>
            <a:r>
              <a:rPr lang="en-GB" b="1" dirty="0">
                <a:solidFill>
                  <a:srgbClr val="FF0000"/>
                </a:solidFill>
              </a:rPr>
              <a:t>Trainer to direct students to the “Talk to Frank” website for up to date information and street names of various drugs and psychoactive substances. </a:t>
            </a:r>
          </a:p>
          <a:p>
            <a:r>
              <a:rPr lang="en-GB" b="1" dirty="0">
                <a:solidFill>
                  <a:srgbClr val="FF0000"/>
                </a:solidFill>
              </a:rPr>
              <a:t>Website address: </a:t>
            </a:r>
            <a:r>
              <a:rPr lang="en-GB" b="1" dirty="0">
                <a:solidFill>
                  <a:srgbClr val="FF0000"/>
                </a:solidFill>
                <a:hlinkClick r:id="rId3"/>
              </a:rPr>
              <a:t>www.talktofrank.com</a:t>
            </a:r>
            <a:endParaRPr lang="en-GB" b="1" dirty="0">
              <a:solidFill>
                <a:srgbClr val="FF0000"/>
              </a:solidFill>
            </a:endParaRP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49</a:t>
            </a:fld>
            <a:endParaRPr lang="en-GB"/>
          </a:p>
        </p:txBody>
      </p:sp>
    </p:spTree>
    <p:extLst>
      <p:ext uri="{BB962C8B-B14F-4D97-AF65-F5344CB8AC3E}">
        <p14:creationId xmlns:p14="http://schemas.microsoft.com/office/powerpoint/2010/main" val="321037964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50</a:t>
            </a:fld>
            <a:endParaRPr lang="en-GB"/>
          </a:p>
        </p:txBody>
      </p:sp>
    </p:spTree>
    <p:extLst>
      <p:ext uri="{BB962C8B-B14F-4D97-AF65-F5344CB8AC3E}">
        <p14:creationId xmlns:p14="http://schemas.microsoft.com/office/powerpoint/2010/main" val="10720407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51</a:t>
            </a:fld>
            <a:endParaRPr lang="en-GB"/>
          </a:p>
        </p:txBody>
      </p:sp>
    </p:spTree>
    <p:extLst>
      <p:ext uri="{BB962C8B-B14F-4D97-AF65-F5344CB8AC3E}">
        <p14:creationId xmlns:p14="http://schemas.microsoft.com/office/powerpoint/2010/main" val="359192337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52</a:t>
            </a:fld>
            <a:endParaRPr lang="en-GB"/>
          </a:p>
        </p:txBody>
      </p:sp>
    </p:spTree>
    <p:extLst>
      <p:ext uri="{BB962C8B-B14F-4D97-AF65-F5344CB8AC3E}">
        <p14:creationId xmlns:p14="http://schemas.microsoft.com/office/powerpoint/2010/main" val="280284118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100" dirty="0">
                <a:latin typeface="Arial" panose="020B0604020202020204" pitchFamily="34" charset="0"/>
                <a:cs typeface="Arial" panose="020B0604020202020204" pitchFamily="34" charset="0"/>
              </a:rPr>
              <a:t>Points</a:t>
            </a:r>
            <a:r>
              <a:rPr lang="en-GB" sz="1100" baseline="0" dirty="0">
                <a:latin typeface="Arial" panose="020B0604020202020204" pitchFamily="34" charset="0"/>
                <a:cs typeface="Arial" panose="020B0604020202020204" pitchFamily="34" charset="0"/>
              </a:rPr>
              <a:t> to Prove for all below offences</a:t>
            </a:r>
          </a:p>
          <a:p>
            <a:pPr marL="0" indent="0">
              <a:buNone/>
            </a:pPr>
            <a:endParaRPr lang="en-GB" sz="1100" baseline="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Act of production, supply, import and export must be </a:t>
            </a:r>
            <a:r>
              <a:rPr lang="en-GB" sz="1100" b="1" u="sng" dirty="0">
                <a:latin typeface="Arial" panose="020B0604020202020204" pitchFamily="34" charset="0"/>
                <a:cs typeface="Arial" panose="020B0604020202020204" pitchFamily="34" charset="0"/>
              </a:rPr>
              <a:t>intentional </a:t>
            </a:r>
          </a:p>
          <a:p>
            <a:pPr marL="0" indent="0">
              <a:buNone/>
            </a:pPr>
            <a:endParaRPr lang="en-GB" sz="1100" b="1" u="sng"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rPr>
              <a:t>Must have known or suspected</a:t>
            </a:r>
            <a:r>
              <a:rPr lang="en-GB" sz="1100" dirty="0">
                <a:latin typeface="Arial" panose="020B0604020202020204" pitchFamily="34" charset="0"/>
                <a:cs typeface="Arial" panose="020B0604020202020204" pitchFamily="34" charset="0"/>
              </a:rPr>
              <a:t>; or ought to have known or suspected that the substance is a psychoactive substance</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And </a:t>
            </a:r>
            <a:r>
              <a:rPr lang="en-GB" sz="1100" b="1" dirty="0">
                <a:latin typeface="Arial" panose="020B0604020202020204" pitchFamily="34" charset="0"/>
                <a:cs typeface="Arial" panose="020B0604020202020204" pitchFamily="34" charset="0"/>
              </a:rPr>
              <a:t>know or be reckless </a:t>
            </a:r>
            <a:r>
              <a:rPr lang="en-GB" sz="1100" dirty="0">
                <a:latin typeface="Arial" panose="020B0604020202020204" pitchFamily="34" charset="0"/>
                <a:cs typeface="Arial" panose="020B0604020202020204" pitchFamily="34" charset="0"/>
              </a:rPr>
              <a:t>that it is likely to be consumed by the person to whom it is supplied (or another person) for its psychoactive effects. </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53</a:t>
            </a:fld>
            <a:endParaRPr lang="en-GB"/>
          </a:p>
        </p:txBody>
      </p:sp>
    </p:spTree>
    <p:extLst>
      <p:ext uri="{BB962C8B-B14F-4D97-AF65-F5344CB8AC3E}">
        <p14:creationId xmlns:p14="http://schemas.microsoft.com/office/powerpoint/2010/main" val="59555875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54</a:t>
            </a:fld>
            <a:endParaRPr lang="en-GB"/>
          </a:p>
        </p:txBody>
      </p:sp>
    </p:spTree>
    <p:extLst>
      <p:ext uri="{BB962C8B-B14F-4D97-AF65-F5344CB8AC3E}">
        <p14:creationId xmlns:p14="http://schemas.microsoft.com/office/powerpoint/2010/main" val="412161251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Section 6 of the Psychoactive Substances Act 2016 provides for a statutory aggravating factor when sentencing an offender for an offence under section 5, where the supply, or offer to supply, took place at or in the vicinity of a school, involved the use of a courier under the age of 18 or took place in a custodial institution.</a:t>
            </a:r>
          </a:p>
          <a:p>
            <a:endParaRPr lang="en-GB" dirty="0">
              <a:effectLst/>
            </a:endParaRPr>
          </a:p>
          <a:p>
            <a:r>
              <a:rPr lang="en-GB" dirty="0">
                <a:effectLst/>
              </a:rPr>
              <a:t>6(1) This section applies if - </a:t>
            </a:r>
          </a:p>
          <a:p>
            <a:r>
              <a:rPr lang="en-GB" dirty="0">
                <a:effectLst/>
              </a:rPr>
              <a:t>(a) a court is considering the seriousness of an offence under section 5 and</a:t>
            </a:r>
            <a:br>
              <a:rPr lang="en-GB" dirty="0">
                <a:effectLst/>
              </a:rPr>
            </a:br>
            <a:r>
              <a:rPr lang="en-GB" dirty="0">
                <a:effectLst/>
              </a:rPr>
              <a:t>(b) at the time the offence was committed the offender was aged 18 or over.</a:t>
            </a:r>
          </a:p>
          <a:p>
            <a:endParaRPr lang="en-GB" dirty="0">
              <a:effectLst/>
            </a:endParaRPr>
          </a:p>
          <a:p>
            <a:r>
              <a:rPr lang="en-GB" dirty="0">
                <a:effectLst/>
              </a:rPr>
              <a:t>6(2) If condition A, B or C is met the court - </a:t>
            </a:r>
          </a:p>
          <a:p>
            <a:pPr marL="228600" indent="-228600">
              <a:buAutoNum type="alphaLcParenBoth"/>
            </a:pPr>
            <a:r>
              <a:rPr lang="en-GB" dirty="0">
                <a:effectLst/>
              </a:rPr>
              <a:t>must treat the fact that the condition is met as an aggravating factor (that is to say, a factor that increases the seriousness of the offence), and</a:t>
            </a:r>
          </a:p>
          <a:p>
            <a:pPr marL="228600" indent="-228600">
              <a:buAutoNum type="alphaLcParenBoth"/>
            </a:pPr>
            <a:r>
              <a:rPr lang="en-GB" dirty="0">
                <a:effectLst/>
              </a:rPr>
              <a:t>must state in open court that the offence is so aggravated.</a:t>
            </a:r>
          </a:p>
          <a:p>
            <a:pPr marL="0" indent="0">
              <a:buNone/>
            </a:pPr>
            <a:endParaRPr lang="en-GB" dirty="0">
              <a:effectLst/>
            </a:endParaRPr>
          </a:p>
          <a:p>
            <a:r>
              <a:rPr lang="en-GB" dirty="0">
                <a:effectLst/>
              </a:rPr>
              <a:t>6(3) Condition A is that the offence was committed on or in the vicinity of school premises at a relevant time.</a:t>
            </a:r>
            <a:br>
              <a:rPr lang="en-GB" dirty="0">
                <a:effectLst/>
              </a:rPr>
            </a:br>
            <a:br>
              <a:rPr lang="en-GB" dirty="0">
                <a:effectLst/>
              </a:rPr>
            </a:br>
            <a:r>
              <a:rPr lang="en-GB" dirty="0">
                <a:effectLst/>
              </a:rPr>
              <a:t>6(4) For the purposes of subsection (3) a </a:t>
            </a:r>
            <a:r>
              <a:rPr lang="en-GB" b="1" dirty="0">
                <a:effectLst/>
              </a:rPr>
              <a:t>relevant time</a:t>
            </a:r>
            <a:r>
              <a:rPr lang="en-GB" dirty="0">
                <a:effectLst/>
              </a:rPr>
              <a:t> is -</a:t>
            </a:r>
          </a:p>
          <a:p>
            <a:r>
              <a:rPr lang="en-GB" dirty="0">
                <a:effectLst/>
              </a:rPr>
              <a:t>(a) any time when the school premises are in use by persons under the age of 18;</a:t>
            </a:r>
            <a:br>
              <a:rPr lang="en-GB" dirty="0">
                <a:effectLst/>
              </a:rPr>
            </a:br>
            <a:r>
              <a:rPr lang="en-GB" dirty="0">
                <a:effectLst/>
              </a:rPr>
              <a:t>(b) one hour before the start and one hour after the end of any such time.</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55</a:t>
            </a:fld>
            <a:endParaRPr lang="en-GB"/>
          </a:p>
        </p:txBody>
      </p:sp>
    </p:spTree>
    <p:extLst>
      <p:ext uri="{BB962C8B-B14F-4D97-AF65-F5344CB8AC3E}">
        <p14:creationId xmlns:p14="http://schemas.microsoft.com/office/powerpoint/2010/main" val="267852533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56</a:t>
            </a:fld>
            <a:endParaRPr lang="en-GB"/>
          </a:p>
        </p:txBody>
      </p:sp>
    </p:spTree>
    <p:extLst>
      <p:ext uri="{BB962C8B-B14F-4D97-AF65-F5344CB8AC3E}">
        <p14:creationId xmlns:p14="http://schemas.microsoft.com/office/powerpoint/2010/main" val="337414199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Section 9 “custodial institution” includes: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prison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young offenders institution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secure training centre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secure college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juvenile justice centre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remand centre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short term holding facility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removal centre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pre departure accommodation (immigration facility)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service custody premises (armed forces).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No Possession Offence (other than in Custodial Institutions)</a:t>
            </a:r>
          </a:p>
          <a:p>
            <a:r>
              <a:rPr lang="en-GB" sz="1100" dirty="0">
                <a:latin typeface="Arial" panose="020B0604020202020204" pitchFamily="34" charset="0"/>
                <a:cs typeface="Arial" panose="020B0604020202020204" pitchFamily="34" charset="0"/>
              </a:rPr>
              <a:t>There is no criminal offence under this legislation of ‘simple possession‘ (other than possession in a custodial institution - section 9 above) although there is, of course, an offence of possession with intent to supply.</a:t>
            </a:r>
          </a:p>
          <a:p>
            <a:r>
              <a:rPr lang="en-GB" sz="1100" dirty="0">
                <a:latin typeface="Arial" panose="020B0604020202020204" pitchFamily="34" charset="0"/>
                <a:cs typeface="Arial" panose="020B0604020202020204" pitchFamily="34" charset="0"/>
              </a:rPr>
              <a:t>This lack of ‘simple possession‘ is in line with the principle first established with the introduction of  Temporary Class Drug Orders under the Misuse of Drugs Act 1971 where there is no possession offence, pending a full assessment of a drug’s harm.  With the PSA, the Government wishes to provide a more comprehensive yet proportionate legal framework to tackle the reckless trade in these substances. </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57</a:t>
            </a:fld>
            <a:endParaRPr lang="en-GB"/>
          </a:p>
        </p:txBody>
      </p:sp>
    </p:spTree>
    <p:extLst>
      <p:ext uri="{BB962C8B-B14F-4D97-AF65-F5344CB8AC3E}">
        <p14:creationId xmlns:p14="http://schemas.microsoft.com/office/powerpoint/2010/main" val="32819151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BE6F8-8694-A046-8777-33544019F3D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5A6302E-DC5D-6745-A516-ED45716D82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6F6CEE3-3F38-B549-8AB2-13BF34AAA490}"/>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5" name="Footer Placeholder 4">
            <a:extLst>
              <a:ext uri="{FF2B5EF4-FFF2-40B4-BE49-F238E27FC236}">
                <a16:creationId xmlns:a16="http://schemas.microsoft.com/office/drawing/2014/main" id="{CAE3CFDE-3550-664D-9C7B-29C1962E59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8B0A8-E7FB-2E4C-9E4B-915116D9B1F1}"/>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907054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B7A23-9F70-9641-AAB4-470027F4991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6A8F18-1B1F-7249-BF4F-B052F6F738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4584C9-3564-2146-8F88-B2F8CF5E51FA}"/>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5" name="Footer Placeholder 4">
            <a:extLst>
              <a:ext uri="{FF2B5EF4-FFF2-40B4-BE49-F238E27FC236}">
                <a16:creationId xmlns:a16="http://schemas.microsoft.com/office/drawing/2014/main" id="{46957D7A-12E0-1E4B-9E38-581E2B6920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9D49AE-8377-DE45-9780-AED37E71A814}"/>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45338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E427-F505-514A-BCA5-BA0DB047C52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357853A-AC05-C843-A1B4-BD459A7D16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574FDF-648F-0347-BDE5-C91DFF8952C4}"/>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5" name="Footer Placeholder 4">
            <a:extLst>
              <a:ext uri="{FF2B5EF4-FFF2-40B4-BE49-F238E27FC236}">
                <a16:creationId xmlns:a16="http://schemas.microsoft.com/office/drawing/2014/main" id="{65611545-0008-064E-BA2A-C333A41894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EFA650-26EE-B849-A33C-6CD3E39CBE4B}"/>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480534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7DC6-E1C9-2742-A33D-8E71BC9A908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FD996DC-8F43-1D4F-9A37-5B6FF82C3C5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4E6AB57-7FBD-CC4B-89FE-D63864DAD78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8C86951-AC72-794B-957B-3ED66EDDDF74}"/>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6" name="Footer Placeholder 5">
            <a:extLst>
              <a:ext uri="{FF2B5EF4-FFF2-40B4-BE49-F238E27FC236}">
                <a16:creationId xmlns:a16="http://schemas.microsoft.com/office/drawing/2014/main" id="{449B5F97-AA96-274E-9CCB-0ED4B7E96A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CD8E3E-AFC5-8240-929E-979CE2C76EE7}"/>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302390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68449-2FB3-9742-AA6F-0BD3B91F9A8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DB9D3EC-B9E7-7F4A-9933-6CBF1D9EB9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C5F4622-F568-064D-BA8D-2FE0F8A9891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09F8BE0-2981-5349-AC08-041DD4D496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460990D-A201-9A4C-B514-795EB59AB36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9D35516-059C-B545-85D8-050E9AF1F8D9}"/>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8" name="Footer Placeholder 7">
            <a:extLst>
              <a:ext uri="{FF2B5EF4-FFF2-40B4-BE49-F238E27FC236}">
                <a16:creationId xmlns:a16="http://schemas.microsoft.com/office/drawing/2014/main" id="{15B75B0E-F48D-C34D-956B-C877324EEA9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3B36278-A501-904F-AD2F-0FF9D6F171B7}"/>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1809529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9C7F2-341E-344C-98F1-4B7CA6254C3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55E99DF-CC2F-F040-ADCD-EDAE5E4B8E6E}"/>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4" name="Footer Placeholder 3">
            <a:extLst>
              <a:ext uri="{FF2B5EF4-FFF2-40B4-BE49-F238E27FC236}">
                <a16:creationId xmlns:a16="http://schemas.microsoft.com/office/drawing/2014/main" id="{21E6B37B-A50B-D74A-85E2-3D85B7A13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80D3D6-A143-EF4A-874B-472F2AA85D72}"/>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150379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ADA75-76EE-1047-B9A8-700F3540014E}"/>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3" name="Footer Placeholder 2">
            <a:extLst>
              <a:ext uri="{FF2B5EF4-FFF2-40B4-BE49-F238E27FC236}">
                <a16:creationId xmlns:a16="http://schemas.microsoft.com/office/drawing/2014/main" id="{6E78510F-26B6-324A-9F2D-11F2F48877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151FB47-2EAC-624C-A1BB-39A7F397AF2F}"/>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62354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CC1B6-4AB2-FC4D-ABEA-DB6DE5A572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5041C71-1D2C-4E43-A7B0-F83D74FE02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6D6B1E0-D131-0E47-B346-7F986C7B5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BA0DDD-4239-E94D-A915-4E2A0EDD03DA}"/>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6" name="Footer Placeholder 5">
            <a:extLst>
              <a:ext uri="{FF2B5EF4-FFF2-40B4-BE49-F238E27FC236}">
                <a16:creationId xmlns:a16="http://schemas.microsoft.com/office/drawing/2014/main" id="{F8AB34BF-CA93-D440-9591-545B636B26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53B23F-B561-9642-97BD-0DA23098C1CE}"/>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436307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8CCED-B306-7A42-BD79-1C42B51A54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82C7622-8A6C-EB41-A626-E41B2AFD78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C3F8C60-B0AD-1946-A2D4-32AF19FC79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7F2B42-A8A7-4647-B97F-D31F647915CC}"/>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6" name="Footer Placeholder 5">
            <a:extLst>
              <a:ext uri="{FF2B5EF4-FFF2-40B4-BE49-F238E27FC236}">
                <a16:creationId xmlns:a16="http://schemas.microsoft.com/office/drawing/2014/main" id="{F8AF9448-9063-234F-BDEB-1E9928761A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92B364-AB45-044F-A0D0-3F08190BFB74}"/>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773935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C946C-DACF-A743-9D18-D6123C2C7F2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A965387-0C36-624E-8497-69A9DBDF2F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81FED3-F7CA-1F4C-9D00-731A4F472B65}"/>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5" name="Footer Placeholder 4">
            <a:extLst>
              <a:ext uri="{FF2B5EF4-FFF2-40B4-BE49-F238E27FC236}">
                <a16:creationId xmlns:a16="http://schemas.microsoft.com/office/drawing/2014/main" id="{701C8F03-0DF3-1947-A92E-93E7AE21B8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6B8AAA-84A9-DF46-AA04-44D58CC2F789}"/>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356477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5C2621-930E-EF48-A615-9035D0AFDA0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8DFD68-0F76-F546-84B8-124259CCB58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7F12ED-DB7D-9C46-92F0-512DC1FB2E61}"/>
              </a:ext>
            </a:extLst>
          </p:cNvPr>
          <p:cNvSpPr>
            <a:spLocks noGrp="1"/>
          </p:cNvSpPr>
          <p:nvPr>
            <p:ph type="dt" sz="half" idx="10"/>
          </p:nvPr>
        </p:nvSpPr>
        <p:spPr/>
        <p:txBody>
          <a:bodyPr/>
          <a:lstStyle/>
          <a:p>
            <a:fld id="{79C84A20-3FF7-9945-83D3-D9DA157182C6}" type="datetimeFigureOut">
              <a:rPr lang="en-US" smtClean="0"/>
              <a:t>11/6/22</a:t>
            </a:fld>
            <a:endParaRPr lang="en-US"/>
          </a:p>
        </p:txBody>
      </p:sp>
      <p:sp>
        <p:nvSpPr>
          <p:cNvPr id="5" name="Footer Placeholder 4">
            <a:extLst>
              <a:ext uri="{FF2B5EF4-FFF2-40B4-BE49-F238E27FC236}">
                <a16:creationId xmlns:a16="http://schemas.microsoft.com/office/drawing/2014/main" id="{3726EBED-42DE-5B4B-BA01-D7F916D98B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AC3B37-D45C-AD4D-97BE-AD0BB9669615}"/>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189850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F31176-315D-AD41-A2EC-0CB74EC080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BCFB2B2-6487-654F-91BD-955ED512C5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981606-CB7D-2C4F-8457-D416DC8E83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C84A20-3FF7-9945-83D3-D9DA157182C6}" type="datetimeFigureOut">
              <a:rPr lang="en-US" smtClean="0"/>
              <a:t>11/6/22</a:t>
            </a:fld>
            <a:endParaRPr lang="en-US"/>
          </a:p>
        </p:txBody>
      </p:sp>
      <p:sp>
        <p:nvSpPr>
          <p:cNvPr id="5" name="Footer Placeholder 4">
            <a:extLst>
              <a:ext uri="{FF2B5EF4-FFF2-40B4-BE49-F238E27FC236}">
                <a16:creationId xmlns:a16="http://schemas.microsoft.com/office/drawing/2014/main" id="{CFE97702-A4AF-7846-A4DA-9175EBE796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D7A6DA2-1113-5C48-9399-E8243B3ACE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C4663C-DA9F-2D44-8BBE-FE6B5562391E}" type="slidenum">
              <a:rPr lang="en-US" smtClean="0"/>
              <a:t>‹#›</a:t>
            </a:fld>
            <a:endParaRPr lang="en-US"/>
          </a:p>
        </p:txBody>
      </p:sp>
    </p:spTree>
    <p:extLst>
      <p:ext uri="{BB962C8B-B14F-4D97-AF65-F5344CB8AC3E}">
        <p14:creationId xmlns:p14="http://schemas.microsoft.com/office/powerpoint/2010/main" val="12755060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9.png"/><Relationship Id="rId7"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9.png"/><Relationship Id="rId7"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 Id="rId9"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2.jpeg"/><Relationship Id="rId7" Type="http://schemas.openxmlformats.org/officeDocument/2006/relationships/diagramQuickStyle" Target="../diagrams/quickStyle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3.jpeg"/><Relationship Id="rId9" Type="http://schemas.microsoft.com/office/2007/relationships/diagramDrawing" Target="../diagrams/drawing1.xml"/></Relationships>
</file>

<file path=ppt/slides/_rels/slide14.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9.jpeg"/></Relationships>
</file>

<file path=ppt/slides/_rels/slide1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45.jpeg"/><Relationship Id="rId4" Type="http://schemas.openxmlformats.org/officeDocument/2006/relationships/image" Target="../media/image44.jpeg"/></Relationships>
</file>

<file path=ppt/slides/_rels/slide2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48.jpeg"/></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49.jpe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image" Target="../media/image52.png"/><Relationship Id="rId1" Type="http://schemas.openxmlformats.org/officeDocument/2006/relationships/slideLayout" Target="../slideLayouts/slideLayout7.xml"/><Relationship Id="rId5" Type="http://schemas.openxmlformats.org/officeDocument/2006/relationships/image" Target="../media/image55.jpeg"/><Relationship Id="rId4" Type="http://schemas.openxmlformats.org/officeDocument/2006/relationships/image" Target="../media/image54.jpeg"/></Relationships>
</file>

<file path=ppt/slides/_rels/slide3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7.xml"/><Relationship Id="rId6" Type="http://schemas.openxmlformats.org/officeDocument/2006/relationships/image" Target="../media/image59.png"/><Relationship Id="rId5" Type="http://schemas.openxmlformats.org/officeDocument/2006/relationships/hyperlink" Target="https://www.south-wales.police.uk/police-forces/south-wales-police/areas/stats-and-data/stats-and-data/out-of-court-disposals/" TargetMode="External"/><Relationship Id="rId4" Type="http://schemas.openxmlformats.org/officeDocument/2006/relationships/image" Target="../media/image58.jpeg"/></Relationships>
</file>

<file path=ppt/slides/_rels/slide3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61.jpeg"/></Relationships>
</file>

<file path=ppt/slides/_rels/slide33.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66.jpeg"/><Relationship Id="rId4" Type="http://schemas.openxmlformats.org/officeDocument/2006/relationships/image" Target="../media/image65.png"/></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8.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9.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diagramLayout" Target="../diagrams/layout7.xml"/><Relationship Id="rId7" Type="http://schemas.openxmlformats.org/officeDocument/2006/relationships/image" Target="../media/image68.jpeg"/><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 Id="rId9" Type="http://schemas.openxmlformats.org/officeDocument/2006/relationships/image" Target="../media/image70.jpeg"/></Relationships>
</file>

<file path=ppt/slides/_rels/slide40.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41.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4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43.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44.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45.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46.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79.png"/></Relationships>
</file>

<file path=ppt/slides/_rels/slide48.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81.png"/></Relationships>
</file>

<file path=ppt/slides/_rels/slide49.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44.xml"/><Relationship Id="rId1" Type="http://schemas.openxmlformats.org/officeDocument/2006/relationships/slideLayout" Target="../slideLayouts/slideLayout7.xml"/><Relationship Id="rId4" Type="http://schemas.openxmlformats.org/officeDocument/2006/relationships/image" Target="../media/image84.png"/></Relationships>
</file>

<file path=ppt/slides/_rels/slide52.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p 10 Most Dangerous Drugs | Delamere">
            <a:extLst>
              <a:ext uri="{FF2B5EF4-FFF2-40B4-BE49-F238E27FC236}">
                <a16:creationId xmlns:a16="http://schemas.microsoft.com/office/drawing/2014/main" id="{D1B28E14-6E7E-86DA-5627-D794E44D66BE}"/>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13982" r="1" b="13647"/>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arning Vectors &amp; Illustrations for Free Download | Freepik">
            <a:extLst>
              <a:ext uri="{FF2B5EF4-FFF2-40B4-BE49-F238E27FC236}">
                <a16:creationId xmlns:a16="http://schemas.microsoft.com/office/drawing/2014/main" id="{8B7E3828-2964-8BAA-FF70-34FA4A6BE8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512" r="1" b="19041"/>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5897ABF-6B60-D1E8-D40C-0AE12EFA601B}"/>
              </a:ext>
            </a:extLst>
          </p:cNvPr>
          <p:cNvSpPr>
            <a:spLocks noGrp="1"/>
          </p:cNvSpPr>
          <p:nvPr>
            <p:ph type="ctrTitle"/>
          </p:nvPr>
        </p:nvSpPr>
        <p:spPr>
          <a:xfrm>
            <a:off x="336395" y="991220"/>
            <a:ext cx="5395912" cy="2387600"/>
          </a:xfrm>
          <a:solidFill>
            <a:schemeClr val="bg1"/>
          </a:solidFill>
        </p:spPr>
        <p:txBody>
          <a:bodyPr>
            <a:normAutofit/>
          </a:bodyPr>
          <a:lstStyle/>
          <a:p>
            <a:pPr algn="l"/>
            <a:r>
              <a:rPr lang="en-US" sz="5000" dirty="0">
                <a:solidFill>
                  <a:schemeClr val="accent2"/>
                </a:solidFill>
              </a:rPr>
              <a:t>BMPL4010 Response Policing </a:t>
            </a:r>
          </a:p>
        </p:txBody>
      </p:sp>
      <p:sp>
        <p:nvSpPr>
          <p:cNvPr id="3" name="Subtitle 2">
            <a:extLst>
              <a:ext uri="{FF2B5EF4-FFF2-40B4-BE49-F238E27FC236}">
                <a16:creationId xmlns:a16="http://schemas.microsoft.com/office/drawing/2014/main" id="{20616FEA-90A8-3D1F-D49F-57486C19D2F2}"/>
              </a:ext>
            </a:extLst>
          </p:cNvPr>
          <p:cNvSpPr>
            <a:spLocks noGrp="1"/>
          </p:cNvSpPr>
          <p:nvPr>
            <p:ph type="subTitle" idx="1"/>
          </p:nvPr>
        </p:nvSpPr>
        <p:spPr>
          <a:xfrm>
            <a:off x="838200" y="3902075"/>
            <a:ext cx="5395912" cy="1655762"/>
          </a:xfrm>
        </p:spPr>
        <p:txBody>
          <a:bodyPr>
            <a:normAutofit/>
          </a:bodyPr>
          <a:lstStyle/>
          <a:p>
            <a:pPr algn="l"/>
            <a:r>
              <a:rPr lang="en-US" sz="2000" dirty="0">
                <a:solidFill>
                  <a:schemeClr val="accent2"/>
                </a:solidFill>
              </a:rPr>
              <a:t>Misuse of Drugs Act 1971 </a:t>
            </a:r>
          </a:p>
        </p:txBody>
      </p:sp>
    </p:spTree>
    <p:extLst>
      <p:ext uri="{BB962C8B-B14F-4D97-AF65-F5344CB8AC3E}">
        <p14:creationId xmlns:p14="http://schemas.microsoft.com/office/powerpoint/2010/main" val="257461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5A4401-844D-1EBD-A8FB-1123476346CF}"/>
              </a:ext>
            </a:extLst>
          </p:cNvPr>
          <p:cNvSpPr>
            <a:spLocks noGrp="1"/>
          </p:cNvSpPr>
          <p:nvPr>
            <p:ph type="title"/>
          </p:nvPr>
        </p:nvSpPr>
        <p:spPr>
          <a:xfrm>
            <a:off x="589560" y="856180"/>
            <a:ext cx="4560584" cy="1128068"/>
          </a:xfrm>
        </p:spPr>
        <p:txBody>
          <a:bodyPr anchor="ctr">
            <a:normAutofit/>
          </a:bodyPr>
          <a:lstStyle/>
          <a:p>
            <a:pPr algn="ctr"/>
            <a:r>
              <a:rPr lang="en-US" sz="3700" dirty="0"/>
              <a:t>Learning Outcomes of Workshop </a:t>
            </a:r>
          </a:p>
        </p:txBody>
      </p:sp>
      <p:grpSp>
        <p:nvGrpSpPr>
          <p:cNvPr id="2057" name="Group 205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58" name="Rectangle 205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1" name="Rectangle 206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D4E83D-7B1D-3DE2-3F11-D02C3A355400}"/>
              </a:ext>
            </a:extLst>
          </p:cNvPr>
          <p:cNvSpPr>
            <a:spLocks noGrp="1"/>
          </p:cNvSpPr>
          <p:nvPr>
            <p:ph idx="1"/>
          </p:nvPr>
        </p:nvSpPr>
        <p:spPr>
          <a:xfrm>
            <a:off x="590719" y="2330505"/>
            <a:ext cx="4559425" cy="3979585"/>
          </a:xfrm>
        </p:spPr>
        <p:txBody>
          <a:bodyPr anchor="ctr">
            <a:normAutofit/>
          </a:bodyPr>
          <a:lstStyle/>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Identify the different controlled drugs and categorise the drugs as Class A, Class B or Class C in accordance with the Misuse of Drugs Act.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Describe the points to prove for the offence of possession of a controlled drug (S5 Misuse of Drugs Act).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Explain the offence of Supply a Controlled Drug contrary to Section 4 Misuse of Drugs Act 1971.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Demonstrate how to deal with Cannabis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Apply knowledge of legislation to explain when a person has committed a drug related offence.  </a:t>
            </a:r>
          </a:p>
          <a:p>
            <a:endParaRPr lang="en-US" sz="1700" dirty="0"/>
          </a:p>
        </p:txBody>
      </p:sp>
      <p:sp>
        <p:nvSpPr>
          <p:cNvPr id="2063" name="Rectangle 206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upplying drugs or possessing drugs with intent to supply - the law - VHS  Fletchers Solicitors">
            <a:extLst>
              <a:ext uri="{FF2B5EF4-FFF2-40B4-BE49-F238E27FC236}">
                <a16:creationId xmlns:a16="http://schemas.microsoft.com/office/drawing/2014/main" id="{99551D2D-B381-A576-5F51-B3B628EAFA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25" r="2562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159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A4BA6-5DBA-9379-51F2-992EE5AE956E}"/>
              </a:ext>
            </a:extLst>
          </p:cNvPr>
          <p:cNvSpPr>
            <a:spLocks noGrp="1"/>
          </p:cNvSpPr>
          <p:nvPr>
            <p:ph type="title"/>
          </p:nvPr>
        </p:nvSpPr>
        <p:spPr>
          <a:xfrm>
            <a:off x="645064" y="525982"/>
            <a:ext cx="4282983" cy="1200361"/>
          </a:xfrm>
        </p:spPr>
        <p:txBody>
          <a:bodyPr anchor="b">
            <a:normAutofit/>
          </a:bodyPr>
          <a:lstStyle/>
          <a:p>
            <a:r>
              <a:rPr lang="en-US" sz="3600"/>
              <a:t>Key Legislation </a:t>
            </a:r>
          </a:p>
        </p:txBody>
      </p:sp>
      <p:sp>
        <p:nvSpPr>
          <p:cNvPr id="11"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39E97B-E963-EE15-5460-895B6A0AB7EE}"/>
              </a:ext>
            </a:extLst>
          </p:cNvPr>
          <p:cNvSpPr>
            <a:spLocks noGrp="1"/>
          </p:cNvSpPr>
          <p:nvPr>
            <p:ph idx="1"/>
          </p:nvPr>
        </p:nvSpPr>
        <p:spPr>
          <a:xfrm>
            <a:off x="645066" y="2031101"/>
            <a:ext cx="4282984" cy="3511943"/>
          </a:xfrm>
        </p:spPr>
        <p:txBody>
          <a:bodyPr anchor="ctr">
            <a:normAutofit/>
          </a:bodyPr>
          <a:lstStyle/>
          <a:p>
            <a:r>
              <a:rPr lang="en-US" sz="1500" dirty="0"/>
              <a:t>Sec 5 (2) Misuse of Drugs Act 1971 – Possession of Control Drugs </a:t>
            </a:r>
            <a:br>
              <a:rPr lang="en-US" sz="1500" dirty="0"/>
            </a:br>
            <a:endParaRPr lang="en-US" sz="1500" dirty="0"/>
          </a:p>
          <a:p>
            <a:r>
              <a:rPr lang="en-US" sz="1500" dirty="0"/>
              <a:t>Sec 4 (3) Misuse of Drugs Act 1971 –  Supplying of Drugs </a:t>
            </a:r>
            <a:br>
              <a:rPr lang="en-US" sz="1500" dirty="0"/>
            </a:br>
            <a:endParaRPr lang="en-US" sz="1500" dirty="0"/>
          </a:p>
          <a:p>
            <a:r>
              <a:rPr lang="en-US" sz="1500" dirty="0"/>
              <a:t>Sec 5 (3) Misuse of Drugs Act 1971 – Possession with Intent to Supply</a:t>
            </a:r>
            <a:br>
              <a:rPr lang="en-US" sz="1500" dirty="0"/>
            </a:br>
            <a:endParaRPr lang="en-US" sz="1500" dirty="0"/>
          </a:p>
          <a:p>
            <a:r>
              <a:rPr lang="en-US" sz="1500" dirty="0"/>
              <a:t>Sec 6 Misuse of Drugs Act 1971 – Cultivation </a:t>
            </a:r>
          </a:p>
          <a:p>
            <a:endParaRPr lang="en-US" sz="1500" dirty="0"/>
          </a:p>
          <a:p>
            <a:r>
              <a:rPr lang="en-US" sz="1500" dirty="0"/>
              <a:t>Sec 23 Misuse of Drugs Act 1971 – Search &amp; Seize </a:t>
            </a:r>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lient\G$\CKP Images\Drugs\Drugs search.png">
            <a:extLst>
              <a:ext uri="{FF2B5EF4-FFF2-40B4-BE49-F238E27FC236}">
                <a16:creationId xmlns:a16="http://schemas.microsoft.com/office/drawing/2014/main" id="{066B7DE5-146D-FED5-1BE7-110990D3C8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30" r="7889"/>
          <a:stretch/>
        </p:blipFill>
        <p:spPr bwMode="auto">
          <a:xfrm>
            <a:off x="6055607" y="650494"/>
            <a:ext cx="5492280" cy="53241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9412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gnifying glass on clear background">
            <a:extLst>
              <a:ext uri="{FF2B5EF4-FFF2-40B4-BE49-F238E27FC236}">
                <a16:creationId xmlns:a16="http://schemas.microsoft.com/office/drawing/2014/main" id="{DCC12A50-1327-406D-A938-517AE48A2D1B}"/>
              </a:ext>
            </a:extLst>
          </p:cNvPr>
          <p:cNvPicPr>
            <a:picLocks noChangeAspect="1"/>
          </p:cNvPicPr>
          <p:nvPr/>
        </p:nvPicPr>
        <p:blipFill rotWithShape="1">
          <a:blip r:embed="rId2">
            <a:alphaModFix amt="40000"/>
          </a:blip>
          <a:srcRect l="11793" r="1" b="1"/>
          <a:stretch/>
        </p:blipFill>
        <p:spPr>
          <a:xfrm>
            <a:off x="3132160" y="1021"/>
            <a:ext cx="9059839" cy="6855958"/>
          </a:xfrm>
          <a:prstGeom prst="rect">
            <a:avLst/>
          </a:prstGeom>
        </p:spPr>
      </p:pic>
      <p:sp>
        <p:nvSpPr>
          <p:cNvPr id="2" name="Title 1">
            <a:extLst>
              <a:ext uri="{FF2B5EF4-FFF2-40B4-BE49-F238E27FC236}">
                <a16:creationId xmlns:a16="http://schemas.microsoft.com/office/drawing/2014/main" id="{1A51AD96-3115-C347-B1CB-04833413CA94}"/>
              </a:ext>
            </a:extLst>
          </p:cNvPr>
          <p:cNvSpPr>
            <a:spLocks noGrp="1"/>
          </p:cNvSpPr>
          <p:nvPr>
            <p:ph type="title"/>
          </p:nvPr>
        </p:nvSpPr>
        <p:spPr>
          <a:xfrm>
            <a:off x="6657592" y="2541609"/>
            <a:ext cx="4972511" cy="3367554"/>
          </a:xfrm>
        </p:spPr>
        <p:txBody>
          <a:bodyPr vert="horz" lIns="91440" tIns="45720" rIns="91440" bIns="45720" rtlCol="0" anchor="b">
            <a:normAutofit fontScale="90000"/>
          </a:bodyPr>
          <a:lstStyle/>
          <a:p>
            <a:r>
              <a:rPr lang="en-US" sz="6600" kern="1200" dirty="0">
                <a:latin typeface="+mj-lt"/>
                <a:ea typeface="+mj-ea"/>
                <a:cs typeface="+mj-cs"/>
              </a:rPr>
              <a:t>What do we already know? </a:t>
            </a:r>
            <a:br>
              <a:rPr lang="en-US" sz="6600" kern="1200" dirty="0">
                <a:latin typeface="+mj-lt"/>
                <a:ea typeface="+mj-ea"/>
                <a:cs typeface="+mj-cs"/>
              </a:rPr>
            </a:br>
            <a:br>
              <a:rPr lang="en-US" sz="6600" kern="1200" dirty="0">
                <a:latin typeface="+mj-lt"/>
                <a:ea typeface="+mj-ea"/>
                <a:cs typeface="+mj-cs"/>
              </a:rPr>
            </a:br>
            <a:r>
              <a:rPr lang="en-US" sz="6600" kern="1200" dirty="0">
                <a:latin typeface="+mj-lt"/>
                <a:ea typeface="+mj-ea"/>
                <a:cs typeface="+mj-cs"/>
              </a:rPr>
              <a:t>What is a ‘controlled drug’?</a:t>
            </a:r>
          </a:p>
        </p:txBody>
      </p:sp>
      <p:pic>
        <p:nvPicPr>
          <p:cNvPr id="4098" name="Picture 2" descr="Legalising drugs: 'Drug use should be treated as normal adult behaviour'">
            <a:extLst>
              <a:ext uri="{FF2B5EF4-FFF2-40B4-BE49-F238E27FC236}">
                <a16:creationId xmlns:a16="http://schemas.microsoft.com/office/drawing/2014/main" id="{37CD8428-2B69-6044-B8A4-62B78E6366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2" r="10884"/>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Clock , Timer ,time Passage Icon / 10 Minutes Stock Vector - Illustration  of object, drawing: 161234719">
            <a:extLst>
              <a:ext uri="{FF2B5EF4-FFF2-40B4-BE49-F238E27FC236}">
                <a16:creationId xmlns:a16="http://schemas.microsoft.com/office/drawing/2014/main" id="{BECE5A1D-3D2C-4FD5-78A1-29EE6E0F6C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82301" y="5187762"/>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2666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a:spLocks noChangeArrowheads="1"/>
          </p:cNvSpPr>
          <p:nvPr/>
        </p:nvSpPr>
        <p:spPr bwMode="auto">
          <a:xfrm>
            <a:off x="589560" y="856180"/>
            <a:ext cx="4560584" cy="11280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dirty="0">
                <a:solidFill>
                  <a:schemeClr val="tx1"/>
                </a:solidFill>
                <a:latin typeface="+mj-lt"/>
                <a:ea typeface="+mj-ea"/>
                <a:cs typeface="+mj-cs"/>
              </a:rPr>
              <a:t>Misuse of Drugs Act 1971</a:t>
            </a:r>
          </a:p>
          <a:p>
            <a:pPr>
              <a:lnSpc>
                <a:spcPct val="90000"/>
              </a:lnSpc>
              <a:spcBef>
                <a:spcPct val="0"/>
              </a:spcBef>
              <a:spcAft>
                <a:spcPts val="600"/>
              </a:spcAft>
              <a:buNone/>
            </a:pPr>
            <a:endParaRPr lang="en-US" altLang="en-US" sz="2800" dirty="0">
              <a:solidFill>
                <a:schemeClr val="tx1"/>
              </a:solidFill>
              <a:latin typeface="+mj-lt"/>
              <a:ea typeface="+mj-ea"/>
              <a:cs typeface="+mj-cs"/>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C4B8028-D53F-C04F-BAD4-2B9A95ABA01D}"/>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L="285750" indent="-228600">
              <a:lnSpc>
                <a:spcPct val="90000"/>
              </a:lnSpc>
              <a:buFont typeface="Arial" panose="020B0604020202020204" pitchFamily="34" charset="0"/>
              <a:buChar char="•"/>
            </a:pPr>
            <a:r>
              <a:rPr lang="en-US" sz="2000" dirty="0"/>
              <a:t>Section 2 of the Misuse of Drugs Act 1971 relates to the classification of controlled drugs under this Act. </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dirty="0"/>
              <a:t>Controlled drugs are </a:t>
            </a:r>
            <a:r>
              <a:rPr lang="en-US" sz="2000" dirty="0" err="1"/>
              <a:t>categorised</a:t>
            </a:r>
            <a:r>
              <a:rPr lang="en-US" sz="2000" dirty="0"/>
              <a:t> into classes A, B and C according to the potential for harm that they are thought to present</a:t>
            </a:r>
            <a:r>
              <a:rPr lang="en-US" sz="2000" baseline="0" dirty="0"/>
              <a:t> to individuals and to society at large.</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baseline="0" dirty="0"/>
              <a:t>A controlled drug is a drug that is subject to legal control.</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baseline="0" dirty="0"/>
              <a:t>A full list of controlled drugs can be found on the Home Office website.</a:t>
            </a:r>
            <a:endParaRPr lang="en-US" sz="2000" dirty="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SWPKDIVLDSEPF\Shared\Pre-join\Images\heroin.jpg"/>
          <p:cNvPicPr>
            <a:picLocks noChangeAspect="1" noChangeArrowheads="1"/>
          </p:cNvPicPr>
          <p:nvPr/>
        </p:nvPicPr>
        <p:blipFill rotWithShape="1">
          <a:blip r:embed="rId3">
            <a:extLst>
              <a:ext uri="{28A0092B-C50C-407E-A947-70E740481C1C}">
                <a14:useLocalDpi xmlns:a14="http://schemas.microsoft.com/office/drawing/2010/main" val="0"/>
              </a:ext>
            </a:extLst>
          </a:blip>
          <a:srcRect l="2889" r="12265"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7845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rugs 1a"/>
          <p:cNvPicPr>
            <a:picLocks noChangeAspect="1" noChangeArrowheads="1"/>
          </p:cNvPicPr>
          <p:nvPr/>
        </p:nvPicPr>
        <p:blipFill rotWithShape="1">
          <a:blip r:embed="rId3">
            <a:extLst>
              <a:ext uri="{28A0092B-C50C-407E-A947-70E740481C1C}">
                <a14:useLocalDpi xmlns:a14="http://schemas.microsoft.com/office/drawing/2010/main" val="0"/>
              </a:ext>
            </a:extLst>
          </a:blip>
          <a:srcRect t="6247" r="1" b="6248"/>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5"/>
          <p:cNvSpPr txBox="1">
            <a:spLocks noChangeArrowheads="1"/>
          </p:cNvSpPr>
          <p:nvPr/>
        </p:nvSpPr>
        <p:spPr bwMode="auto">
          <a:xfrm>
            <a:off x="7239012" y="2031101"/>
            <a:ext cx="4282984" cy="351194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4000" dirty="0">
                <a:solidFill>
                  <a:schemeClr val="tx1"/>
                </a:solidFill>
                <a:latin typeface="+mn-lt"/>
                <a:ea typeface="+mn-ea"/>
              </a:rPr>
              <a:t>Controlled drugs are classified as </a:t>
            </a:r>
            <a:r>
              <a:rPr lang="en-US" altLang="en-US" sz="4000" dirty="0">
                <a:solidFill>
                  <a:srgbClr val="FF0000"/>
                </a:solidFill>
                <a:latin typeface="+mn-lt"/>
                <a:ea typeface="+mn-ea"/>
              </a:rPr>
              <a:t>Class ‘A’, ‘B’ or ‘C’ </a:t>
            </a:r>
            <a:r>
              <a:rPr lang="en-US" altLang="en-US" sz="4000" dirty="0">
                <a:solidFill>
                  <a:schemeClr val="tx1"/>
                </a:solidFill>
                <a:latin typeface="+mn-lt"/>
                <a:ea typeface="+mn-ea"/>
              </a:rPr>
              <a:t>according to their toxicity…</a:t>
            </a:r>
          </a:p>
        </p:txBody>
      </p:sp>
      <p:sp>
        <p:nvSpPr>
          <p:cNvPr id="2" name="TextBox 1">
            <a:extLst>
              <a:ext uri="{FF2B5EF4-FFF2-40B4-BE49-F238E27FC236}">
                <a16:creationId xmlns:a16="http://schemas.microsoft.com/office/drawing/2014/main" id="{CFC08AE3-E520-923E-BF42-1096D2FF0D6A}"/>
              </a:ext>
            </a:extLst>
          </p:cNvPr>
          <p:cNvSpPr txBox="1"/>
          <p:nvPr/>
        </p:nvSpPr>
        <p:spPr>
          <a:xfrm>
            <a:off x="7190703" y="402904"/>
            <a:ext cx="3600935" cy="1323439"/>
          </a:xfrm>
          <a:prstGeom prst="rect">
            <a:avLst/>
          </a:prstGeom>
          <a:noFill/>
        </p:spPr>
        <p:txBody>
          <a:bodyPr wrap="square" rtlCol="0">
            <a:spAutoFit/>
          </a:bodyPr>
          <a:lstStyle/>
          <a:p>
            <a:pPr algn="ctr"/>
            <a:r>
              <a:rPr lang="en-US" sz="4000" dirty="0"/>
              <a:t>Drug Classifications</a:t>
            </a:r>
          </a:p>
        </p:txBody>
      </p:sp>
    </p:spTree>
    <p:extLst>
      <p:ext uri="{BB962C8B-B14F-4D97-AF65-F5344CB8AC3E}">
        <p14:creationId xmlns:p14="http://schemas.microsoft.com/office/powerpoint/2010/main" val="198662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6">
            <a:extLst>
              <a:ext uri="{FF2B5EF4-FFF2-40B4-BE49-F238E27FC236}">
                <a16:creationId xmlns:a16="http://schemas.microsoft.com/office/drawing/2014/main" id="{FC3D2873-2194-4FB0-BFBA-7E7EEB984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15 Minute Timer – 123Timer">
            <a:extLst>
              <a:ext uri="{FF2B5EF4-FFF2-40B4-BE49-F238E27FC236}">
                <a16:creationId xmlns:a16="http://schemas.microsoft.com/office/drawing/2014/main" id="{17420E06-64C4-14AF-98AD-A54FB7803A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784" r="3" b="348"/>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pic>
        <p:nvPicPr>
          <p:cNvPr id="4102" name="Picture 6" descr="Drugs - WUR">
            <a:extLst>
              <a:ext uri="{FF2B5EF4-FFF2-40B4-BE49-F238E27FC236}">
                <a16:creationId xmlns:a16="http://schemas.microsoft.com/office/drawing/2014/main" id="{82B4A750-0CF9-2C8D-21BB-85454EDFE09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436" r="1"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What Research Psychologists Do – Association for Psychological Science – APS">
            <a:extLst>
              <a:ext uri="{FF2B5EF4-FFF2-40B4-BE49-F238E27FC236}">
                <a16:creationId xmlns:a16="http://schemas.microsoft.com/office/drawing/2014/main" id="{D19A2A0F-A09A-711A-E18D-5A2569155C4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7487" r="2" b="21952"/>
          <a:stretch/>
        </p:blipFill>
        <p:spPr bwMode="auto">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4109" name="Freeform: Shape 4108">
            <a:extLst>
              <a:ext uri="{FF2B5EF4-FFF2-40B4-BE49-F238E27FC236}">
                <a16:creationId xmlns:a16="http://schemas.microsoft.com/office/drawing/2014/main" id="{B228652A-FD81-4A3C-B164-2012BF4EE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7943" cy="6858000"/>
          </a:xfrm>
          <a:custGeom>
            <a:avLst/>
            <a:gdLst>
              <a:gd name="connsiteX0" fmla="*/ 0 w 5927943"/>
              <a:gd name="connsiteY0" fmla="*/ 0 h 6858000"/>
              <a:gd name="connsiteX1" fmla="*/ 5129522 w 5927943"/>
              <a:gd name="connsiteY1" fmla="*/ 0 h 6858000"/>
              <a:gd name="connsiteX2" fmla="*/ 5289639 w 5927943"/>
              <a:gd name="connsiteY2" fmla="*/ 323150 h 6858000"/>
              <a:gd name="connsiteX3" fmla="*/ 5927943 w 5927943"/>
              <a:gd name="connsiteY3" fmla="*/ 3476847 h 6858000"/>
              <a:gd name="connsiteX4" fmla="*/ 5289639 w 5927943"/>
              <a:gd name="connsiteY4" fmla="*/ 6630545 h 6858000"/>
              <a:gd name="connsiteX5" fmla="*/ 5176937 w 5927943"/>
              <a:gd name="connsiteY5" fmla="*/ 6858000 h 6858000"/>
              <a:gd name="connsiteX6" fmla="*/ 0 w 592794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7943" h="6858000">
                <a:moveTo>
                  <a:pt x="0" y="0"/>
                </a:moveTo>
                <a:lnTo>
                  <a:pt x="5129522" y="0"/>
                </a:lnTo>
                <a:lnTo>
                  <a:pt x="5289639" y="323150"/>
                </a:lnTo>
                <a:cubicBezTo>
                  <a:pt x="5692631" y="1223391"/>
                  <a:pt x="5927943" y="2308646"/>
                  <a:pt x="5927943" y="3476847"/>
                </a:cubicBezTo>
                <a:cubicBezTo>
                  <a:pt x="5927943" y="4645048"/>
                  <a:pt x="5692631" y="5730304"/>
                  <a:pt x="5289639" y="6630545"/>
                </a:cubicBezTo>
                <a:lnTo>
                  <a:pt x="517693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111" name="Freeform: Shape 4110">
            <a:extLst>
              <a:ext uri="{FF2B5EF4-FFF2-40B4-BE49-F238E27FC236}">
                <a16:creationId xmlns:a16="http://schemas.microsoft.com/office/drawing/2014/main" id="{FE8F25D8-4980-4C67-9E0C-7BE94C9CB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17310" cy="6858000"/>
          </a:xfrm>
          <a:custGeom>
            <a:avLst/>
            <a:gdLst>
              <a:gd name="connsiteX0" fmla="*/ 0 w 5917310"/>
              <a:gd name="connsiteY0" fmla="*/ 0 h 6858000"/>
              <a:gd name="connsiteX1" fmla="*/ 5118889 w 5917310"/>
              <a:gd name="connsiteY1" fmla="*/ 0 h 6858000"/>
              <a:gd name="connsiteX2" fmla="*/ 5279006 w 5917310"/>
              <a:gd name="connsiteY2" fmla="*/ 323150 h 6858000"/>
              <a:gd name="connsiteX3" fmla="*/ 5917310 w 5917310"/>
              <a:gd name="connsiteY3" fmla="*/ 3476847 h 6858000"/>
              <a:gd name="connsiteX4" fmla="*/ 5279006 w 5917310"/>
              <a:gd name="connsiteY4" fmla="*/ 6630545 h 6858000"/>
              <a:gd name="connsiteX5" fmla="*/ 5166304 w 5917310"/>
              <a:gd name="connsiteY5" fmla="*/ 6858000 h 6858000"/>
              <a:gd name="connsiteX6" fmla="*/ 0 w 591731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17310" h="6858000">
                <a:moveTo>
                  <a:pt x="0" y="0"/>
                </a:moveTo>
                <a:lnTo>
                  <a:pt x="5118889" y="0"/>
                </a:lnTo>
                <a:lnTo>
                  <a:pt x="5279006" y="323150"/>
                </a:lnTo>
                <a:cubicBezTo>
                  <a:pt x="5681998" y="1223391"/>
                  <a:pt x="5917310" y="2308646"/>
                  <a:pt x="5917310" y="3476847"/>
                </a:cubicBezTo>
                <a:cubicBezTo>
                  <a:pt x="5917310" y="4645048"/>
                  <a:pt x="5681998" y="5730304"/>
                  <a:pt x="5279006" y="6630545"/>
                </a:cubicBezTo>
                <a:lnTo>
                  <a:pt x="516630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29E72C-CE49-D744-33BE-4E61D55CF0A7}"/>
              </a:ext>
            </a:extLst>
          </p:cNvPr>
          <p:cNvSpPr>
            <a:spLocks noGrp="1"/>
          </p:cNvSpPr>
          <p:nvPr>
            <p:ph type="title"/>
          </p:nvPr>
        </p:nvSpPr>
        <p:spPr>
          <a:xfrm>
            <a:off x="438912" y="1527048"/>
            <a:ext cx="5020056" cy="2770632"/>
          </a:xfrm>
        </p:spPr>
        <p:txBody>
          <a:bodyPr vert="horz" lIns="91440" tIns="45720" rIns="91440" bIns="45720" rtlCol="0" anchor="b">
            <a:normAutofit/>
          </a:bodyPr>
          <a:lstStyle/>
          <a:p>
            <a:r>
              <a:rPr lang="en-US" sz="5400" b="1" u="sng" kern="1200">
                <a:solidFill>
                  <a:schemeClr val="tx1"/>
                </a:solidFill>
                <a:latin typeface="+mj-lt"/>
                <a:ea typeface="+mj-ea"/>
                <a:cs typeface="+mj-cs"/>
              </a:rPr>
              <a:t>Research Task </a:t>
            </a:r>
          </a:p>
        </p:txBody>
      </p:sp>
      <p:sp>
        <p:nvSpPr>
          <p:cNvPr id="3" name="Content Placeholder 2">
            <a:extLst>
              <a:ext uri="{FF2B5EF4-FFF2-40B4-BE49-F238E27FC236}">
                <a16:creationId xmlns:a16="http://schemas.microsoft.com/office/drawing/2014/main" id="{0768AD98-7D0D-053A-F258-EAF3132BEC9D}"/>
              </a:ext>
            </a:extLst>
          </p:cNvPr>
          <p:cNvSpPr>
            <a:spLocks noGrp="1"/>
          </p:cNvSpPr>
          <p:nvPr>
            <p:ph idx="1"/>
          </p:nvPr>
        </p:nvSpPr>
        <p:spPr>
          <a:xfrm>
            <a:off x="438912" y="4690872"/>
            <a:ext cx="4919472" cy="1335024"/>
          </a:xfrm>
        </p:spPr>
        <p:txBody>
          <a:bodyPr vert="horz" lIns="91440" tIns="45720" rIns="91440" bIns="45720" rtlCol="0">
            <a:normAutofit/>
          </a:bodyPr>
          <a:lstStyle/>
          <a:p>
            <a:pPr marL="0" indent="0">
              <a:buNone/>
            </a:pPr>
            <a:r>
              <a:rPr lang="en-US" kern="1200">
                <a:solidFill>
                  <a:schemeClr val="tx1"/>
                </a:solidFill>
                <a:latin typeface="+mn-lt"/>
                <a:ea typeface="+mn-ea"/>
                <a:cs typeface="+mn-cs"/>
              </a:rPr>
              <a:t>Identify a controlled drug in each of the three classifications (A, B and C)</a:t>
            </a:r>
          </a:p>
        </p:txBody>
      </p:sp>
      <p:sp>
        <p:nvSpPr>
          <p:cNvPr id="4113" name="Rectangle 4112">
            <a:extLst>
              <a:ext uri="{FF2B5EF4-FFF2-40B4-BE49-F238E27FC236}">
                <a16:creationId xmlns:a16="http://schemas.microsoft.com/office/drawing/2014/main" id="{1A214C69-1234-4E5D-91CD-BEA002042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15" name="Rectangle 4114">
            <a:extLst>
              <a:ext uri="{FF2B5EF4-FFF2-40B4-BE49-F238E27FC236}">
                <a16:creationId xmlns:a16="http://schemas.microsoft.com/office/drawing/2014/main" id="{F86E49C8-40C0-4E80-BAC0-9A66298F1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2763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rugs 1a"/>
          <p:cNvPicPr>
            <a:picLocks noChangeAspect="1" noChangeArrowheads="1"/>
          </p:cNvPicPr>
          <p:nvPr/>
        </p:nvPicPr>
        <p:blipFill>
          <a:blip r:embed="rId3">
            <a:lum bright="50000" contrast="-50000"/>
            <a:extLst>
              <a:ext uri="{28A0092B-C50C-407E-A947-70E740481C1C}">
                <a14:useLocalDpi xmlns:a14="http://schemas.microsoft.com/office/drawing/2010/main" val="0"/>
              </a:ext>
            </a:extLst>
          </a:blip>
          <a:srcRect l="850" t="1050" r="850" b="1050"/>
          <a:stretch>
            <a:fillRect/>
          </a:stretch>
        </p:blipFill>
        <p:spPr bwMode="auto">
          <a:xfrm>
            <a:off x="1524000" y="-65511"/>
            <a:ext cx="9147176" cy="5294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5"/>
          <p:cNvSpPr>
            <a:spLocks noChangeArrowheads="1"/>
          </p:cNvSpPr>
          <p:nvPr/>
        </p:nvSpPr>
        <p:spPr bwMode="auto">
          <a:xfrm>
            <a:off x="1775520" y="1100562"/>
            <a:ext cx="4536976" cy="513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Heroin</a:t>
            </a: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 </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Cocaine</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Methadone</a:t>
            </a:r>
          </a:p>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r>
              <a:rPr lang="en-GB" altLang="en-US" dirty="0">
                <a:solidFill>
                  <a:schemeClr val="tx1"/>
                </a:solidFill>
              </a:rPr>
              <a:t> </a:t>
            </a:r>
          </a:p>
        </p:txBody>
      </p:sp>
      <p:pic>
        <p:nvPicPr>
          <p:cNvPr id="6" name="Picture 5"/>
          <p:cNvPicPr>
            <a:picLocks noChangeAspect="1"/>
          </p:cNvPicPr>
          <p:nvPr/>
        </p:nvPicPr>
        <p:blipFill>
          <a:blip r:embed="rId4"/>
          <a:stretch>
            <a:fillRect/>
          </a:stretch>
        </p:blipFill>
        <p:spPr>
          <a:xfrm>
            <a:off x="3924002" y="1307065"/>
            <a:ext cx="1473725" cy="1105293"/>
          </a:xfrm>
          <a:prstGeom prst="rect">
            <a:avLst/>
          </a:prstGeom>
        </p:spPr>
      </p:pic>
      <p:pic>
        <p:nvPicPr>
          <p:cNvPr id="7" name="Picture 6"/>
          <p:cNvPicPr>
            <a:picLocks noChangeAspect="1"/>
          </p:cNvPicPr>
          <p:nvPr/>
        </p:nvPicPr>
        <p:blipFill>
          <a:blip r:embed="rId5"/>
          <a:stretch>
            <a:fillRect/>
          </a:stretch>
        </p:blipFill>
        <p:spPr>
          <a:xfrm>
            <a:off x="3903772" y="2932959"/>
            <a:ext cx="1577723" cy="1105295"/>
          </a:xfrm>
          <a:prstGeom prst="rect">
            <a:avLst/>
          </a:prstGeom>
        </p:spPr>
      </p:pic>
      <p:pic>
        <p:nvPicPr>
          <p:cNvPr id="8" name="Picture 7"/>
          <p:cNvPicPr>
            <a:picLocks noChangeAspect="1"/>
          </p:cNvPicPr>
          <p:nvPr/>
        </p:nvPicPr>
        <p:blipFill>
          <a:blip r:embed="rId6"/>
          <a:stretch>
            <a:fillRect/>
          </a:stretch>
        </p:blipFill>
        <p:spPr>
          <a:xfrm>
            <a:off x="3903771" y="4746542"/>
            <a:ext cx="1599641" cy="1199730"/>
          </a:xfrm>
          <a:prstGeom prst="rect">
            <a:avLst/>
          </a:prstGeom>
        </p:spPr>
      </p:pic>
      <p:sp>
        <p:nvSpPr>
          <p:cNvPr id="9" name="TextBox 8"/>
          <p:cNvSpPr txBox="1"/>
          <p:nvPr/>
        </p:nvSpPr>
        <p:spPr>
          <a:xfrm>
            <a:off x="5984620" y="882039"/>
            <a:ext cx="4392488" cy="5570756"/>
          </a:xfrm>
          <a:prstGeom prst="rect">
            <a:avLst/>
          </a:prstGeom>
          <a:noFill/>
        </p:spPr>
        <p:txBody>
          <a:bodyPr wrap="square" rtlCol="0">
            <a:spAutoFit/>
          </a:bodyPr>
          <a:lstStyle/>
          <a:p>
            <a:r>
              <a:rPr lang="en-GB" sz="2400" dirty="0">
                <a:solidFill>
                  <a:schemeClr val="tx1"/>
                </a:solidFill>
                <a:latin typeface="Arial" panose="020B0604020202020204" pitchFamily="34" charset="0"/>
                <a:cs typeface="Arial" panose="020B0604020202020204" pitchFamily="34" charset="0"/>
              </a:rPr>
              <a:t>Ecstasy </a:t>
            </a:r>
          </a:p>
          <a:p>
            <a:endParaRPr lang="en-GB" sz="2800" dirty="0">
              <a:solidFill>
                <a:schemeClr val="tx1"/>
              </a:solidFill>
              <a:latin typeface="Arial" panose="020B0604020202020204" pitchFamily="34" charset="0"/>
              <a:cs typeface="Arial" panose="020B0604020202020204" pitchFamily="34" charset="0"/>
            </a:endParaRPr>
          </a:p>
          <a:p>
            <a:endParaRPr lang="en-GB" sz="2800" dirty="0">
              <a:solidFill>
                <a:schemeClr val="tx1"/>
              </a:solidFill>
              <a:latin typeface="Arial" panose="020B0604020202020204" pitchFamily="34" charset="0"/>
              <a:cs typeface="Arial" panose="020B0604020202020204" pitchFamily="34" charset="0"/>
            </a:endParaRPr>
          </a:p>
          <a:p>
            <a:r>
              <a:rPr lang="en-GB" altLang="en-US" sz="2400" dirty="0">
                <a:solidFill>
                  <a:schemeClr val="tx1"/>
                </a:solidFill>
                <a:latin typeface="Arial" panose="020B0604020202020204" pitchFamily="34" charset="0"/>
                <a:cs typeface="Arial" panose="020B0604020202020204" pitchFamily="34" charset="0"/>
              </a:rPr>
              <a:t>LSD</a:t>
            </a:r>
          </a:p>
          <a:p>
            <a:endParaRPr lang="en-GB" sz="2800" dirty="0">
              <a:solidFill>
                <a:schemeClr val="tx1"/>
              </a:solidFill>
              <a:latin typeface="Arial" panose="020B0604020202020204" pitchFamily="34" charset="0"/>
              <a:cs typeface="Arial" panose="020B0604020202020204" pitchFamily="34" charset="0"/>
            </a:endParaRPr>
          </a:p>
          <a:p>
            <a:endParaRPr lang="en-GB" sz="2800" dirty="0">
              <a:solidFill>
                <a:schemeClr val="tx1"/>
              </a:solidFill>
              <a:latin typeface="Arial" panose="020B0604020202020204" pitchFamily="34" charset="0"/>
              <a:cs typeface="Arial" panose="020B0604020202020204" pitchFamily="34" charset="0"/>
            </a:endParaRPr>
          </a:p>
          <a:p>
            <a:endParaRPr lang="en-GB" sz="2800" dirty="0">
              <a:solidFill>
                <a:schemeClr val="tx1"/>
              </a:solidFill>
              <a:latin typeface="Arial" panose="020B0604020202020204" pitchFamily="34" charset="0"/>
              <a:cs typeface="Arial" panose="020B0604020202020204" pitchFamily="34" charset="0"/>
            </a:endParaRPr>
          </a:p>
          <a:p>
            <a:r>
              <a:rPr lang="en-GB" altLang="en-US" sz="2400" dirty="0">
                <a:solidFill>
                  <a:schemeClr val="tx1"/>
                </a:solidFill>
                <a:latin typeface="Arial" panose="020B0604020202020204" pitchFamily="34" charset="0"/>
                <a:cs typeface="Arial" panose="020B0604020202020204" pitchFamily="34" charset="0"/>
              </a:rPr>
              <a:t>Magic </a:t>
            </a:r>
          </a:p>
          <a:p>
            <a:r>
              <a:rPr lang="en-GB" altLang="en-US" sz="2400" dirty="0">
                <a:solidFill>
                  <a:schemeClr val="tx1"/>
                </a:solidFill>
                <a:latin typeface="Arial" panose="020B0604020202020204" pitchFamily="34" charset="0"/>
                <a:cs typeface="Arial" panose="020B0604020202020204" pitchFamily="34" charset="0"/>
              </a:rPr>
              <a:t>Mushrooms</a:t>
            </a:r>
          </a:p>
          <a:p>
            <a:endParaRPr lang="en-GB" sz="2800" dirty="0">
              <a:solidFill>
                <a:schemeClr val="tx1"/>
              </a:solidFill>
              <a:latin typeface="Arial" panose="020B0604020202020204" pitchFamily="34" charset="0"/>
              <a:cs typeface="Arial" panose="020B0604020202020204" pitchFamily="34" charset="0"/>
            </a:endParaRPr>
          </a:p>
          <a:p>
            <a:endParaRPr lang="en-GB" sz="2800" dirty="0">
              <a:solidFill>
                <a:schemeClr val="tx1"/>
              </a:solidFill>
              <a:latin typeface="Arial" panose="020B0604020202020204" pitchFamily="34" charset="0"/>
              <a:cs typeface="Arial" panose="020B0604020202020204" pitchFamily="34" charset="0"/>
            </a:endParaRPr>
          </a:p>
          <a:p>
            <a:r>
              <a:rPr lang="en-GB" altLang="en-US" sz="2400" dirty="0">
                <a:solidFill>
                  <a:schemeClr val="tx1"/>
                </a:solidFill>
                <a:latin typeface="Arial" panose="020B0604020202020204" pitchFamily="34" charset="0"/>
                <a:cs typeface="Arial" panose="020B0604020202020204" pitchFamily="34" charset="0"/>
              </a:rPr>
              <a:t>Methamphetamine</a:t>
            </a:r>
            <a:r>
              <a:rPr lang="en-GB" altLang="en-US" dirty="0">
                <a:solidFill>
                  <a:schemeClr val="tx1"/>
                </a:solidFill>
                <a:latin typeface="Arial" panose="020B0604020202020204" pitchFamily="34" charset="0"/>
                <a:cs typeface="Arial" panose="020B0604020202020204" pitchFamily="34" charset="0"/>
              </a:rPr>
              <a:t> </a:t>
            </a:r>
          </a:p>
          <a:p>
            <a:endParaRPr lang="en-GB" dirty="0">
              <a:solidFill>
                <a:schemeClr val="tx1"/>
              </a:solidFill>
            </a:endParaRPr>
          </a:p>
        </p:txBody>
      </p:sp>
      <p:pic>
        <p:nvPicPr>
          <p:cNvPr id="10" name="Picture 9"/>
          <p:cNvPicPr>
            <a:picLocks noChangeAspect="1"/>
          </p:cNvPicPr>
          <p:nvPr/>
        </p:nvPicPr>
        <p:blipFill>
          <a:blip r:embed="rId7"/>
          <a:stretch>
            <a:fillRect/>
          </a:stretch>
        </p:blipFill>
        <p:spPr>
          <a:xfrm>
            <a:off x="8960010" y="747237"/>
            <a:ext cx="1386517" cy="1039888"/>
          </a:xfrm>
          <a:prstGeom prst="rect">
            <a:avLst/>
          </a:prstGeom>
        </p:spPr>
      </p:pic>
      <p:pic>
        <p:nvPicPr>
          <p:cNvPr id="11" name="Picture 10"/>
          <p:cNvPicPr>
            <a:picLocks noChangeAspect="1"/>
          </p:cNvPicPr>
          <p:nvPr/>
        </p:nvPicPr>
        <p:blipFill>
          <a:blip r:embed="rId8"/>
          <a:stretch>
            <a:fillRect/>
          </a:stretch>
        </p:blipFill>
        <p:spPr>
          <a:xfrm>
            <a:off x="8960009" y="2163045"/>
            <a:ext cx="1407038" cy="1055278"/>
          </a:xfrm>
          <a:prstGeom prst="rect">
            <a:avLst/>
          </a:prstGeom>
        </p:spPr>
      </p:pic>
      <p:pic>
        <p:nvPicPr>
          <p:cNvPr id="12" name="Picture 11"/>
          <p:cNvPicPr>
            <a:picLocks noChangeAspect="1"/>
          </p:cNvPicPr>
          <p:nvPr/>
        </p:nvPicPr>
        <p:blipFill>
          <a:blip r:embed="rId9"/>
          <a:stretch>
            <a:fillRect/>
          </a:stretch>
        </p:blipFill>
        <p:spPr>
          <a:xfrm>
            <a:off x="8960010" y="3543184"/>
            <a:ext cx="1407039" cy="1055279"/>
          </a:xfrm>
          <a:prstGeom prst="rect">
            <a:avLst/>
          </a:prstGeom>
        </p:spPr>
      </p:pic>
      <p:pic>
        <p:nvPicPr>
          <p:cNvPr id="13" name="Picture 12"/>
          <p:cNvPicPr>
            <a:picLocks noChangeAspect="1"/>
          </p:cNvPicPr>
          <p:nvPr/>
        </p:nvPicPr>
        <p:blipFill>
          <a:blip r:embed="rId10"/>
          <a:stretch>
            <a:fillRect/>
          </a:stretch>
        </p:blipFill>
        <p:spPr>
          <a:xfrm>
            <a:off x="8960010" y="4816143"/>
            <a:ext cx="1414039" cy="1060529"/>
          </a:xfrm>
          <a:prstGeom prst="rect">
            <a:avLst/>
          </a:prstGeom>
        </p:spPr>
      </p:pic>
      <p:sp>
        <p:nvSpPr>
          <p:cNvPr id="14" name="TextBox 13"/>
          <p:cNvSpPr txBox="1"/>
          <p:nvPr/>
        </p:nvSpPr>
        <p:spPr>
          <a:xfrm>
            <a:off x="3333430" y="224017"/>
            <a:ext cx="4847435"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dirty="0">
                <a:solidFill>
                  <a:schemeClr val="bg1"/>
                </a:solidFill>
              </a:rPr>
              <a:t>Class A</a:t>
            </a:r>
          </a:p>
        </p:txBody>
      </p:sp>
    </p:spTree>
    <p:extLst>
      <p:ext uri="{BB962C8B-B14F-4D97-AF65-F5344CB8AC3E}">
        <p14:creationId xmlns:p14="http://schemas.microsoft.com/office/powerpoint/2010/main" val="138782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animEffect transition="in" filter="fade">
                                      <p:cBhvr>
                                        <p:cTn id="17" dur="500"/>
                                        <p:tgtEl>
                                          <p:spTgt spid="5">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animEffect transition="in" filter="fade">
                                      <p:cBhvr>
                                        <p:cTn id="27" dur="500"/>
                                        <p:tgtEl>
                                          <p:spTgt spid="5">
                                            <p:txEl>
                                              <p:pRg st="10" end="1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Effect transition="in" filter="fade">
                                      <p:cBhvr>
                                        <p:cTn id="37" dur="500"/>
                                        <p:tgtEl>
                                          <p:spTgt spid="9">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9">
                                            <p:txEl>
                                              <p:pRg st="3" end="3"/>
                                            </p:txEl>
                                          </p:spTgt>
                                        </p:tgtEl>
                                        <p:attrNameLst>
                                          <p:attrName>style.visibility</p:attrName>
                                        </p:attrNameLst>
                                      </p:cBhvr>
                                      <p:to>
                                        <p:strVal val="visible"/>
                                      </p:to>
                                    </p:set>
                                    <p:animEffect transition="in" filter="fade">
                                      <p:cBhvr>
                                        <p:cTn id="47" dur="500"/>
                                        <p:tgtEl>
                                          <p:spTgt spid="9">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fade">
                                      <p:cBhvr>
                                        <p:cTn id="52" dur="500"/>
                                        <p:tgtEl>
                                          <p:spTgt spid="11"/>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9">
                                            <p:txEl>
                                              <p:pRg st="7" end="7"/>
                                            </p:txEl>
                                          </p:spTgt>
                                        </p:tgtEl>
                                        <p:attrNameLst>
                                          <p:attrName>style.visibility</p:attrName>
                                        </p:attrNameLst>
                                      </p:cBhvr>
                                      <p:to>
                                        <p:strVal val="visible"/>
                                      </p:to>
                                    </p:set>
                                    <p:animEffect transition="in" filter="fade">
                                      <p:cBhvr>
                                        <p:cTn id="57" dur="500"/>
                                        <p:tgtEl>
                                          <p:spTgt spid="9">
                                            <p:txEl>
                                              <p:pRg st="7" end="7"/>
                                            </p:txEl>
                                          </p:spTgt>
                                        </p:tgtEl>
                                      </p:cBhvr>
                                    </p:animEffect>
                                  </p:childTnLst>
                                </p:cTn>
                              </p:par>
                              <p:par>
                                <p:cTn id="58" presetID="10" presetClass="entr" presetSubtype="0" fill="hold" nodeType="withEffect">
                                  <p:stCondLst>
                                    <p:cond delay="0"/>
                                  </p:stCondLst>
                                  <p:childTnLst>
                                    <p:set>
                                      <p:cBhvr>
                                        <p:cTn id="59" dur="1" fill="hold">
                                          <p:stCondLst>
                                            <p:cond delay="0"/>
                                          </p:stCondLst>
                                        </p:cTn>
                                        <p:tgtEl>
                                          <p:spTgt spid="9">
                                            <p:txEl>
                                              <p:pRg st="8" end="8"/>
                                            </p:txEl>
                                          </p:spTgt>
                                        </p:tgtEl>
                                        <p:attrNameLst>
                                          <p:attrName>style.visibility</p:attrName>
                                        </p:attrNameLst>
                                      </p:cBhvr>
                                      <p:to>
                                        <p:strVal val="visible"/>
                                      </p:to>
                                    </p:set>
                                    <p:animEffect transition="in" filter="fade">
                                      <p:cBhvr>
                                        <p:cTn id="60" dur="500"/>
                                        <p:tgtEl>
                                          <p:spTgt spid="9">
                                            <p:txEl>
                                              <p:pRg st="8" end="8"/>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2"/>
                                        </p:tgtEl>
                                        <p:attrNameLst>
                                          <p:attrName>style.visibility</p:attrName>
                                        </p:attrNameLst>
                                      </p:cBhvr>
                                      <p:to>
                                        <p:strVal val="visible"/>
                                      </p:to>
                                    </p:set>
                                    <p:animEffect transition="in" filter="fade">
                                      <p:cBhvr>
                                        <p:cTn id="65" dur="500"/>
                                        <p:tgtEl>
                                          <p:spTgt spid="12"/>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9">
                                            <p:txEl>
                                              <p:pRg st="11" end="11"/>
                                            </p:txEl>
                                          </p:spTgt>
                                        </p:tgtEl>
                                        <p:attrNameLst>
                                          <p:attrName>style.visibility</p:attrName>
                                        </p:attrNameLst>
                                      </p:cBhvr>
                                      <p:to>
                                        <p:strVal val="visible"/>
                                      </p:to>
                                    </p:set>
                                    <p:animEffect transition="in" filter="fade">
                                      <p:cBhvr>
                                        <p:cTn id="70" dur="500"/>
                                        <p:tgtEl>
                                          <p:spTgt spid="9">
                                            <p:txEl>
                                              <p:pRg st="11" end="11"/>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13"/>
                                        </p:tgtEl>
                                        <p:attrNameLst>
                                          <p:attrName>style.visibility</p:attrName>
                                        </p:attrNameLst>
                                      </p:cBhvr>
                                      <p:to>
                                        <p:strVal val="visible"/>
                                      </p:to>
                                    </p:set>
                                    <p:animEffect transition="in" filter="fade">
                                      <p:cBhvr>
                                        <p:cTn id="7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rugs 1a"/>
          <p:cNvPicPr>
            <a:picLocks noChangeAspect="1" noChangeArrowheads="1"/>
          </p:cNvPicPr>
          <p:nvPr/>
        </p:nvPicPr>
        <p:blipFill>
          <a:blip r:embed="rId3">
            <a:lum bright="50000" contrast="-50000"/>
            <a:extLst>
              <a:ext uri="{28A0092B-C50C-407E-A947-70E740481C1C}">
                <a14:useLocalDpi xmlns:a14="http://schemas.microsoft.com/office/drawing/2010/main" val="0"/>
              </a:ext>
            </a:extLst>
          </a:blip>
          <a:srcRect l="850" t="1050" r="850" b="1050"/>
          <a:stretch>
            <a:fillRect/>
          </a:stretch>
        </p:blipFill>
        <p:spPr bwMode="auto">
          <a:xfrm>
            <a:off x="1522412" y="0"/>
            <a:ext cx="9147176" cy="5373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5"/>
          <p:cNvSpPr>
            <a:spLocks noChangeArrowheads="1"/>
          </p:cNvSpPr>
          <p:nvPr/>
        </p:nvSpPr>
        <p:spPr bwMode="auto">
          <a:xfrm>
            <a:off x="1878389" y="471970"/>
            <a:ext cx="3312840" cy="58539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Cannabis &amp; Cannabis </a:t>
            </a: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Resin</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Amphetamines</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err="1">
                <a:solidFill>
                  <a:schemeClr val="tx1"/>
                </a:solidFill>
                <a:latin typeface="Arial" panose="020B0604020202020204" pitchFamily="34" charset="0"/>
                <a:cs typeface="Arial" panose="020B0604020202020204" pitchFamily="34" charset="0"/>
              </a:rPr>
              <a:t>Mephedrone</a:t>
            </a: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endParaRPr lang="en-GB" altLang="en-US" dirty="0">
              <a:solidFill>
                <a:schemeClr val="tx1"/>
              </a:solidFill>
            </a:endParaRPr>
          </a:p>
        </p:txBody>
      </p:sp>
      <p:pic>
        <p:nvPicPr>
          <p:cNvPr id="5" name="Picture 4"/>
          <p:cNvPicPr>
            <a:picLocks noChangeAspect="1"/>
          </p:cNvPicPr>
          <p:nvPr/>
        </p:nvPicPr>
        <p:blipFill>
          <a:blip r:embed="rId4"/>
          <a:stretch>
            <a:fillRect/>
          </a:stretch>
        </p:blipFill>
        <p:spPr>
          <a:xfrm>
            <a:off x="4654470" y="1250831"/>
            <a:ext cx="1439688" cy="1079766"/>
          </a:xfrm>
          <a:prstGeom prst="rect">
            <a:avLst/>
          </a:prstGeom>
          <a:ln>
            <a:solidFill>
              <a:schemeClr val="tx1"/>
            </a:solidFill>
          </a:ln>
        </p:spPr>
      </p:pic>
      <p:pic>
        <p:nvPicPr>
          <p:cNvPr id="6" name="Picture 5"/>
          <p:cNvPicPr>
            <a:picLocks noChangeAspect="1"/>
          </p:cNvPicPr>
          <p:nvPr/>
        </p:nvPicPr>
        <p:blipFill>
          <a:blip r:embed="rId5"/>
          <a:stretch>
            <a:fillRect/>
          </a:stretch>
        </p:blipFill>
        <p:spPr>
          <a:xfrm>
            <a:off x="4656993" y="2834471"/>
            <a:ext cx="1444789" cy="1083592"/>
          </a:xfrm>
          <a:prstGeom prst="rect">
            <a:avLst/>
          </a:prstGeom>
          <a:ln>
            <a:solidFill>
              <a:schemeClr val="tx1"/>
            </a:solidFill>
          </a:ln>
        </p:spPr>
      </p:pic>
      <p:pic>
        <p:nvPicPr>
          <p:cNvPr id="7" name="Picture 6"/>
          <p:cNvPicPr>
            <a:picLocks noChangeAspect="1"/>
          </p:cNvPicPr>
          <p:nvPr/>
        </p:nvPicPr>
        <p:blipFill>
          <a:blip r:embed="rId6"/>
          <a:stretch>
            <a:fillRect/>
          </a:stretch>
        </p:blipFill>
        <p:spPr>
          <a:xfrm>
            <a:off x="4654471" y="4491769"/>
            <a:ext cx="1444789" cy="929356"/>
          </a:xfrm>
          <a:prstGeom prst="rect">
            <a:avLst/>
          </a:prstGeom>
          <a:ln>
            <a:solidFill>
              <a:srgbClr val="000000"/>
            </a:solidFill>
          </a:ln>
        </p:spPr>
      </p:pic>
      <p:sp>
        <p:nvSpPr>
          <p:cNvPr id="8" name="TextBox 7"/>
          <p:cNvSpPr txBox="1"/>
          <p:nvPr/>
        </p:nvSpPr>
        <p:spPr>
          <a:xfrm>
            <a:off x="6529245" y="1258829"/>
            <a:ext cx="3384376" cy="4647426"/>
          </a:xfrm>
          <a:prstGeom prst="rect">
            <a:avLst/>
          </a:prstGeom>
          <a:noFill/>
        </p:spPr>
        <p:txBody>
          <a:bodyPr wrap="square" rtlCol="0">
            <a:spAutoFit/>
          </a:bodyPr>
          <a:lstStyle/>
          <a:p>
            <a:r>
              <a:rPr lang="en-GB" altLang="en-US" sz="2800" dirty="0">
                <a:solidFill>
                  <a:schemeClr val="tx1"/>
                </a:solidFill>
                <a:latin typeface="Arial" panose="020B0604020202020204" pitchFamily="34" charset="0"/>
                <a:cs typeface="Arial" panose="020B0604020202020204" pitchFamily="34" charset="0"/>
              </a:rPr>
              <a:t>Ketamine</a:t>
            </a:r>
          </a:p>
          <a:p>
            <a:endParaRPr lang="en-GB" altLang="en-US" dirty="0">
              <a:solidFill>
                <a:srgbClr val="FF0000"/>
              </a:solidFill>
            </a:endParaRPr>
          </a:p>
          <a:p>
            <a:endParaRPr lang="en-GB" altLang="en-US" dirty="0">
              <a:solidFill>
                <a:srgbClr val="FF0000"/>
              </a:solidFill>
              <a:latin typeface="Arial" panose="020B0604020202020204" pitchFamily="34" charset="0"/>
              <a:cs typeface="Arial" panose="020B0604020202020204" pitchFamily="34" charset="0"/>
            </a:endParaRPr>
          </a:p>
          <a:p>
            <a:endParaRPr lang="en-GB" altLang="en-US" dirty="0">
              <a:solidFill>
                <a:srgbClr val="FF0000"/>
              </a:solidFill>
              <a:latin typeface="Arial" panose="020B0604020202020204" pitchFamily="34" charset="0"/>
              <a:cs typeface="Arial" panose="020B0604020202020204" pitchFamily="34" charset="0"/>
            </a:endParaRPr>
          </a:p>
          <a:p>
            <a:r>
              <a:rPr lang="en-GB" altLang="en-US" sz="2800" dirty="0">
                <a:solidFill>
                  <a:schemeClr val="tx1"/>
                </a:solidFill>
                <a:latin typeface="Arial" panose="020B0604020202020204" pitchFamily="34" charset="0"/>
                <a:cs typeface="Arial" panose="020B0604020202020204" pitchFamily="34" charset="0"/>
              </a:rPr>
              <a:t>Barbiturates</a:t>
            </a:r>
          </a:p>
          <a:p>
            <a:endParaRPr lang="en-GB" altLang="en-US" sz="2800" dirty="0">
              <a:solidFill>
                <a:schemeClr val="tx1"/>
              </a:solidFill>
              <a:latin typeface="Arial" panose="020B0604020202020204" pitchFamily="34" charset="0"/>
              <a:cs typeface="Arial" panose="020B0604020202020204" pitchFamily="34" charset="0"/>
            </a:endParaRPr>
          </a:p>
          <a:p>
            <a:endParaRPr lang="en-GB" altLang="en-US" sz="2800" dirty="0">
              <a:solidFill>
                <a:schemeClr val="tx1"/>
              </a:solidFill>
              <a:latin typeface="Arial" panose="020B0604020202020204" pitchFamily="34" charset="0"/>
              <a:cs typeface="Arial" panose="020B0604020202020204" pitchFamily="34" charset="0"/>
            </a:endParaRPr>
          </a:p>
          <a:p>
            <a:r>
              <a:rPr lang="en-GB" altLang="en-US" sz="2800" dirty="0">
                <a:solidFill>
                  <a:schemeClr val="tx1"/>
                </a:solidFill>
                <a:latin typeface="Arial" panose="020B0604020202020204" pitchFamily="34" charset="0"/>
                <a:cs typeface="Arial" panose="020B0604020202020204" pitchFamily="34" charset="0"/>
              </a:rPr>
              <a:t>Synthetic Cannabinoids</a:t>
            </a:r>
          </a:p>
          <a:p>
            <a:endParaRPr lang="en-GB" dirty="0">
              <a:solidFill>
                <a:srgbClr val="FF0000"/>
              </a:solidFill>
            </a:endParaRPr>
          </a:p>
        </p:txBody>
      </p:sp>
      <p:pic>
        <p:nvPicPr>
          <p:cNvPr id="9" name="Picture 8"/>
          <p:cNvPicPr>
            <a:picLocks noChangeAspect="1"/>
          </p:cNvPicPr>
          <p:nvPr/>
        </p:nvPicPr>
        <p:blipFill>
          <a:blip r:embed="rId7"/>
          <a:stretch>
            <a:fillRect/>
          </a:stretch>
        </p:blipFill>
        <p:spPr>
          <a:xfrm>
            <a:off x="9075990" y="1214221"/>
            <a:ext cx="1360651" cy="1020488"/>
          </a:xfrm>
          <a:prstGeom prst="rect">
            <a:avLst/>
          </a:prstGeom>
        </p:spPr>
      </p:pic>
      <p:pic>
        <p:nvPicPr>
          <p:cNvPr id="10" name="Picture 9"/>
          <p:cNvPicPr>
            <a:picLocks noChangeAspect="1"/>
          </p:cNvPicPr>
          <p:nvPr/>
        </p:nvPicPr>
        <p:blipFill>
          <a:blip r:embed="rId8"/>
          <a:stretch>
            <a:fillRect/>
          </a:stretch>
        </p:blipFill>
        <p:spPr>
          <a:xfrm>
            <a:off x="9080077" y="2897575"/>
            <a:ext cx="1360651" cy="1020488"/>
          </a:xfrm>
          <a:prstGeom prst="rect">
            <a:avLst/>
          </a:prstGeom>
        </p:spPr>
      </p:pic>
      <p:pic>
        <p:nvPicPr>
          <p:cNvPr id="11" name="Picture 10"/>
          <p:cNvPicPr>
            <a:picLocks noChangeAspect="1"/>
          </p:cNvPicPr>
          <p:nvPr/>
        </p:nvPicPr>
        <p:blipFill>
          <a:blip r:embed="rId9"/>
          <a:stretch>
            <a:fillRect/>
          </a:stretch>
        </p:blipFill>
        <p:spPr>
          <a:xfrm>
            <a:off x="9124099" y="4422649"/>
            <a:ext cx="1331303" cy="998477"/>
          </a:xfrm>
          <a:prstGeom prst="rect">
            <a:avLst/>
          </a:prstGeom>
          <a:ln>
            <a:solidFill>
              <a:schemeClr val="tx1"/>
            </a:solidFill>
          </a:ln>
        </p:spPr>
      </p:pic>
      <p:sp>
        <p:nvSpPr>
          <p:cNvPr id="12" name="TextBox 11"/>
          <p:cNvSpPr txBox="1"/>
          <p:nvPr/>
        </p:nvSpPr>
        <p:spPr>
          <a:xfrm>
            <a:off x="3678064" y="215069"/>
            <a:ext cx="4847435"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dirty="0">
                <a:solidFill>
                  <a:schemeClr val="bg1"/>
                </a:solidFill>
              </a:rPr>
              <a:t>Class B</a:t>
            </a:r>
          </a:p>
        </p:txBody>
      </p:sp>
    </p:spTree>
    <p:extLst>
      <p:ext uri="{BB962C8B-B14F-4D97-AF65-F5344CB8AC3E}">
        <p14:creationId xmlns:p14="http://schemas.microsoft.com/office/powerpoint/2010/main" val="3404370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fade">
                                      <p:cBhvr>
                                        <p:cTn id="10" dur="500"/>
                                        <p:tgtEl>
                                          <p:spTgt spid="4">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6" end="6"/>
                                            </p:txEl>
                                          </p:spTgt>
                                        </p:tgtEl>
                                        <p:attrNameLst>
                                          <p:attrName>style.visibility</p:attrName>
                                        </p:attrNameLst>
                                      </p:cBhvr>
                                      <p:to>
                                        <p:strVal val="visible"/>
                                      </p:to>
                                    </p:set>
                                    <p:animEffect transition="in" filter="fade">
                                      <p:cBhvr>
                                        <p:cTn id="20" dur="500"/>
                                        <p:tgtEl>
                                          <p:spTgt spid="4">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xEl>
                                              <p:pRg st="10" end="10"/>
                                            </p:txEl>
                                          </p:spTgt>
                                        </p:tgtEl>
                                        <p:attrNameLst>
                                          <p:attrName>style.visibility</p:attrName>
                                        </p:attrNameLst>
                                      </p:cBhvr>
                                      <p:to>
                                        <p:strVal val="visible"/>
                                      </p:to>
                                    </p:set>
                                    <p:animEffect transition="in" filter="fade">
                                      <p:cBhvr>
                                        <p:cTn id="30" dur="500"/>
                                        <p:tgtEl>
                                          <p:spTgt spid="4">
                                            <p:txEl>
                                              <p:pRg st="10" end="1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500"/>
                                        <p:tgtEl>
                                          <p:spTgt spid="7"/>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8">
                                            <p:txEl>
                                              <p:pRg st="0" end="0"/>
                                            </p:txEl>
                                          </p:spTgt>
                                        </p:tgtEl>
                                        <p:attrNameLst>
                                          <p:attrName>style.visibility</p:attrName>
                                        </p:attrNameLst>
                                      </p:cBhvr>
                                      <p:to>
                                        <p:strVal val="visible"/>
                                      </p:to>
                                    </p:set>
                                    <p:animEffect transition="in" filter="fade">
                                      <p:cBhvr>
                                        <p:cTn id="40" dur="500"/>
                                        <p:tgtEl>
                                          <p:spTgt spid="8">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9"/>
                                        </p:tgtEl>
                                        <p:attrNameLst>
                                          <p:attrName>style.visibility</p:attrName>
                                        </p:attrNameLst>
                                      </p:cBhvr>
                                      <p:to>
                                        <p:strVal val="visible"/>
                                      </p:to>
                                    </p:set>
                                    <p:animEffect transition="in" filter="fade">
                                      <p:cBhvr>
                                        <p:cTn id="45" dur="500"/>
                                        <p:tgtEl>
                                          <p:spTgt spid="9"/>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8">
                                            <p:txEl>
                                              <p:pRg st="4" end="4"/>
                                            </p:txEl>
                                          </p:spTgt>
                                        </p:tgtEl>
                                        <p:attrNameLst>
                                          <p:attrName>style.visibility</p:attrName>
                                        </p:attrNameLst>
                                      </p:cBhvr>
                                      <p:to>
                                        <p:strVal val="visible"/>
                                      </p:to>
                                    </p:set>
                                    <p:animEffect transition="in" filter="fade">
                                      <p:cBhvr>
                                        <p:cTn id="50" dur="500"/>
                                        <p:tgtEl>
                                          <p:spTgt spid="8">
                                            <p:txEl>
                                              <p:pRg st="4" end="4"/>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10"/>
                                        </p:tgtEl>
                                        <p:attrNameLst>
                                          <p:attrName>style.visibility</p:attrName>
                                        </p:attrNameLst>
                                      </p:cBhvr>
                                      <p:to>
                                        <p:strVal val="visible"/>
                                      </p:to>
                                    </p:set>
                                    <p:animEffect transition="in" filter="fade">
                                      <p:cBhvr>
                                        <p:cTn id="55" dur="500"/>
                                        <p:tgtEl>
                                          <p:spTgt spid="10"/>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8">
                                            <p:txEl>
                                              <p:pRg st="7" end="7"/>
                                            </p:txEl>
                                          </p:spTgt>
                                        </p:tgtEl>
                                        <p:attrNameLst>
                                          <p:attrName>style.visibility</p:attrName>
                                        </p:attrNameLst>
                                      </p:cBhvr>
                                      <p:to>
                                        <p:strVal val="visible"/>
                                      </p:to>
                                    </p:set>
                                    <p:animEffect transition="in" filter="fade">
                                      <p:cBhvr>
                                        <p:cTn id="60" dur="500"/>
                                        <p:tgtEl>
                                          <p:spTgt spid="8">
                                            <p:txEl>
                                              <p:pRg st="7" end="7"/>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1"/>
                                        </p:tgtEl>
                                        <p:attrNameLst>
                                          <p:attrName>style.visibility</p:attrName>
                                        </p:attrNameLst>
                                      </p:cBhvr>
                                      <p:to>
                                        <p:strVal val="visible"/>
                                      </p:to>
                                    </p:set>
                                    <p:animEffect transition="in" filter="fade">
                                      <p:cBhvr>
                                        <p:cTn id="6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rugs 1a"/>
          <p:cNvPicPr>
            <a:picLocks noChangeAspect="1" noChangeArrowheads="1"/>
          </p:cNvPicPr>
          <p:nvPr/>
        </p:nvPicPr>
        <p:blipFill>
          <a:blip r:embed="rId3">
            <a:lum bright="50000" contrast="-50000"/>
            <a:extLst>
              <a:ext uri="{28A0092B-C50C-407E-A947-70E740481C1C}">
                <a14:useLocalDpi xmlns:a14="http://schemas.microsoft.com/office/drawing/2010/main" val="0"/>
              </a:ext>
            </a:extLst>
          </a:blip>
          <a:srcRect l="850" t="1050" r="850" b="1050"/>
          <a:stretch>
            <a:fillRect/>
          </a:stretch>
        </p:blipFill>
        <p:spPr bwMode="auto">
          <a:xfrm>
            <a:off x="1630424" y="74387"/>
            <a:ext cx="9147176" cy="5373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5"/>
          <p:cNvSpPr>
            <a:spLocks noChangeArrowheads="1"/>
          </p:cNvSpPr>
          <p:nvPr/>
        </p:nvSpPr>
        <p:spPr bwMode="auto">
          <a:xfrm>
            <a:off x="1722753" y="625843"/>
            <a:ext cx="8497888" cy="55769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t>
            </a:r>
            <a:r>
              <a:rPr lang="en-GB" altLang="en-US" sz="3600" dirty="0" err="1">
                <a:solidFill>
                  <a:schemeClr val="tx1"/>
                </a:solidFill>
                <a:latin typeface="Arial" panose="020B0604020202020204" pitchFamily="34" charset="0"/>
                <a:cs typeface="Arial" panose="020B0604020202020204" pitchFamily="34" charset="0"/>
              </a:rPr>
              <a:t>Khat</a:t>
            </a: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t>
            </a: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Anabolic steroids</a:t>
            </a: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GHB </a:t>
            </a:r>
          </a:p>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4"/>
          <a:stretch>
            <a:fillRect/>
          </a:stretch>
        </p:blipFill>
        <p:spPr>
          <a:xfrm>
            <a:off x="5976989" y="1114572"/>
            <a:ext cx="1944216" cy="1458162"/>
          </a:xfrm>
          <a:prstGeom prst="rect">
            <a:avLst/>
          </a:prstGeom>
          <a:ln>
            <a:solidFill>
              <a:schemeClr val="tx1"/>
            </a:solidFill>
          </a:ln>
        </p:spPr>
      </p:pic>
      <p:pic>
        <p:nvPicPr>
          <p:cNvPr id="6" name="Picture 5"/>
          <p:cNvPicPr>
            <a:picLocks noChangeAspect="1"/>
          </p:cNvPicPr>
          <p:nvPr/>
        </p:nvPicPr>
        <p:blipFill>
          <a:blip r:embed="rId5"/>
          <a:stretch>
            <a:fillRect/>
          </a:stretch>
        </p:blipFill>
        <p:spPr>
          <a:xfrm>
            <a:off x="3287689" y="2825906"/>
            <a:ext cx="1736907" cy="1302680"/>
          </a:xfrm>
          <a:prstGeom prst="rect">
            <a:avLst/>
          </a:prstGeom>
          <a:ln>
            <a:solidFill>
              <a:schemeClr val="tx1"/>
            </a:solidFill>
          </a:ln>
        </p:spPr>
      </p:pic>
      <p:pic>
        <p:nvPicPr>
          <p:cNvPr id="7" name="Picture 6"/>
          <p:cNvPicPr>
            <a:picLocks noChangeAspect="1"/>
          </p:cNvPicPr>
          <p:nvPr/>
        </p:nvPicPr>
        <p:blipFill>
          <a:blip r:embed="rId6"/>
          <a:stretch>
            <a:fillRect/>
          </a:stretch>
        </p:blipFill>
        <p:spPr>
          <a:xfrm>
            <a:off x="7176120" y="4250975"/>
            <a:ext cx="1903648" cy="1427736"/>
          </a:xfrm>
          <a:prstGeom prst="rect">
            <a:avLst/>
          </a:prstGeom>
          <a:ln>
            <a:solidFill>
              <a:schemeClr val="tx1"/>
            </a:solidFill>
          </a:ln>
        </p:spPr>
      </p:pic>
      <p:sp>
        <p:nvSpPr>
          <p:cNvPr id="8" name="TextBox 7"/>
          <p:cNvSpPr txBox="1"/>
          <p:nvPr/>
        </p:nvSpPr>
        <p:spPr>
          <a:xfrm>
            <a:off x="3678064" y="215069"/>
            <a:ext cx="4847435"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dirty="0">
                <a:solidFill>
                  <a:schemeClr val="bg1"/>
                </a:solidFill>
              </a:rPr>
              <a:t>Class C</a:t>
            </a:r>
          </a:p>
        </p:txBody>
      </p:sp>
    </p:spTree>
    <p:extLst>
      <p:ext uri="{BB962C8B-B14F-4D97-AF65-F5344CB8AC3E}">
        <p14:creationId xmlns:p14="http://schemas.microsoft.com/office/powerpoint/2010/main" val="2953912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animEffect transition="in" filter="fade">
                                      <p:cBhvr>
                                        <p:cTn id="27" dur="500"/>
                                        <p:tgtEl>
                                          <p:spTgt spid="4">
                                            <p:txEl>
                                              <p:pRg st="9" end="9"/>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63369D5-7C42-3903-BF8A-051181F03027}"/>
              </a:ext>
            </a:extLst>
          </p:cNvPr>
          <p:cNvSpPr txBox="1"/>
          <p:nvPr/>
        </p:nvSpPr>
        <p:spPr>
          <a:xfrm>
            <a:off x="6805442" y="525982"/>
            <a:ext cx="4716556" cy="1200361"/>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2500" dirty="0">
                <a:solidFill>
                  <a:srgbClr val="FF0000"/>
                </a:solidFill>
                <a:latin typeface="+mj-lt"/>
                <a:ea typeface="+mj-ea"/>
                <a:cs typeface="+mj-cs"/>
              </a:rPr>
              <a:t>Sec 5 (2) Misuse of Drugs Act 1971 – Possession of Control Drugs </a:t>
            </a:r>
          </a:p>
        </p:txBody>
      </p:sp>
      <p:pic>
        <p:nvPicPr>
          <p:cNvPr id="5122" name="Picture 2" descr="Drug Possession - Gale Law Group - Attorneys In Corpus Christi">
            <a:extLst>
              <a:ext uri="{FF2B5EF4-FFF2-40B4-BE49-F238E27FC236}">
                <a16:creationId xmlns:a16="http://schemas.microsoft.com/office/drawing/2014/main" id="{0C7EC657-08B7-71B6-74BF-446832DE3B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777" r="18880"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0FFF7B6-DA36-4DE1-780D-90FB154DEF08}"/>
              </a:ext>
            </a:extLst>
          </p:cNvPr>
          <p:cNvSpPr txBox="1">
            <a:spLocks noChangeArrowheads="1"/>
          </p:cNvSpPr>
          <p:nvPr/>
        </p:nvSpPr>
        <p:spPr bwMode="auto">
          <a:xfrm>
            <a:off x="6510354" y="2252325"/>
            <a:ext cx="5148064" cy="372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 person who has </a:t>
            </a:r>
            <a:r>
              <a:rPr lang="en-GB" altLang="en-US" sz="1800" dirty="0">
                <a:solidFill>
                  <a:srgbClr val="FF0000"/>
                </a:solidFill>
                <a:latin typeface="Arial" panose="020B0604020202020204" pitchFamily="34" charset="0"/>
                <a:cs typeface="Arial" panose="020B0604020202020204" pitchFamily="34" charset="0"/>
              </a:rPr>
              <a:t>possession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of a </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controlled drug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without </a:t>
            </a: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lawful authority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and</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has</a:t>
            </a:r>
            <a:r>
              <a:rPr lang="en-GB" altLang="en-US" sz="1800" u="sng" dirty="0">
                <a:solidFill>
                  <a:srgbClr val="FF0000"/>
                </a:solidFill>
                <a:latin typeface="Arial" panose="020B0604020202020204" pitchFamily="34" charset="0"/>
                <a:cs typeface="Arial" panose="020B0604020202020204" pitchFamily="34" charset="0"/>
              </a:rPr>
              <a:t> knowledge </a:t>
            </a:r>
            <a:r>
              <a:rPr lang="en-GB" altLang="en-US" sz="1800" dirty="0">
                <a:solidFill>
                  <a:schemeClr val="tx1"/>
                </a:solidFill>
                <a:latin typeface="Arial" panose="020B0604020202020204" pitchFamily="34" charset="0"/>
                <a:cs typeface="Arial" panose="020B0604020202020204" pitchFamily="34" charset="0"/>
              </a:rPr>
              <a:t>that they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have a substance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commits an offence of unlawful possession</a:t>
            </a: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600" b="0" dirty="0">
                <a:solidFill>
                  <a:schemeClr val="tx1"/>
                </a:solidFill>
                <a:latin typeface="Arial" panose="020B0604020202020204" pitchFamily="34" charset="0"/>
                <a:cs typeface="Arial" panose="020B0604020202020204" pitchFamily="34" charset="0"/>
              </a:rPr>
              <a:t>  Contrary to:</a:t>
            </a:r>
          </a:p>
          <a:p>
            <a:pPr algn="ctr" eaLnBrk="1" hangingPunct="1">
              <a:spcBef>
                <a:spcPct val="0"/>
              </a:spcBef>
              <a:buNone/>
            </a:pPr>
            <a:r>
              <a:rPr lang="en-GB" altLang="en-US" sz="1600" b="0" dirty="0">
                <a:solidFill>
                  <a:schemeClr val="tx1"/>
                </a:solidFill>
                <a:latin typeface="Arial" panose="020B0604020202020204" pitchFamily="34" charset="0"/>
                <a:cs typeface="Arial" panose="020B0604020202020204" pitchFamily="34" charset="0"/>
              </a:rPr>
              <a:t> Sec 5(2) Misuse Drugs Act 1971</a:t>
            </a:r>
          </a:p>
          <a:p>
            <a:pPr algn="ctr" eaLnBrk="1" hangingPunct="1">
              <a:spcBef>
                <a:spcPct val="0"/>
              </a:spcBef>
              <a:buFontTx/>
              <a:buNone/>
            </a:pPr>
            <a:endParaRPr lang="en-GB" alt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4701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593917" y="847827"/>
            <a:ext cx="4709345" cy="116958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3700" dirty="0">
                <a:latin typeface="+mj-lt"/>
                <a:ea typeface="+mj-ea"/>
                <a:cs typeface="+mj-cs"/>
              </a:rPr>
              <a:t>Four things that YOU must prove ..</a:t>
            </a:r>
          </a:p>
        </p:txBody>
      </p:sp>
      <p:pic>
        <p:nvPicPr>
          <p:cNvPr id="6146" name="Picture 2" descr="It's Time to Decriminalize Personal Drug Use and Possession. Basic Rights  and Public Health Demand It. | News &amp; Commentary | American Civil Liberties  Union">
            <a:extLst>
              <a:ext uri="{FF2B5EF4-FFF2-40B4-BE49-F238E27FC236}">
                <a16:creationId xmlns:a16="http://schemas.microsoft.com/office/drawing/2014/main" id="{FE2DCA5D-6B2E-9F06-3973-3D13F8CBAF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20" r="33699"/>
          <a:stretch/>
        </p:blipFill>
        <p:spPr bwMode="auto">
          <a:xfrm>
            <a:off x="914401" y="847827"/>
            <a:ext cx="4929098" cy="528998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6595228" y="2508105"/>
            <a:ext cx="4709345" cy="3632493"/>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228600" defTabSz="914400" fontAlgn="auto">
              <a:spcAft>
                <a:spcPts val="0"/>
              </a:spcAft>
              <a:buSzPct val="80000"/>
              <a:defRPr/>
            </a:pPr>
            <a:r>
              <a:rPr lang="en-US" sz="1700" dirty="0"/>
              <a:t>1. Possession</a:t>
            </a:r>
          </a:p>
          <a:p>
            <a:pPr marL="0" indent="0" defTabSz="914400" fontAlgn="auto">
              <a:spcAft>
                <a:spcPts val="0"/>
              </a:spcAft>
              <a:buSzPct val="80000"/>
              <a:buNone/>
              <a:defRPr/>
            </a:pPr>
            <a:r>
              <a:rPr lang="en-US" sz="1700" b="0" dirty="0"/>
              <a:t>The accused had the substance in his/her </a:t>
            </a:r>
            <a:r>
              <a:rPr lang="en-US" sz="1700" dirty="0"/>
              <a:t>possession </a:t>
            </a:r>
            <a:r>
              <a:rPr lang="en-US" sz="1700" b="0" dirty="0"/>
              <a:t>(physical custody)</a:t>
            </a:r>
          </a:p>
          <a:p>
            <a:pPr marL="0" indent="-228600" defTabSz="914400" fontAlgn="auto">
              <a:spcAft>
                <a:spcPts val="0"/>
              </a:spcAft>
              <a:buSzPct val="80000"/>
              <a:defRPr/>
            </a:pPr>
            <a:r>
              <a:rPr lang="en-US" sz="1700" dirty="0"/>
              <a:t>2. Knowledge </a:t>
            </a:r>
          </a:p>
          <a:p>
            <a:pPr marL="0" indent="0" defTabSz="914400" fontAlgn="auto">
              <a:spcAft>
                <a:spcPts val="0"/>
              </a:spcAft>
              <a:buSzPct val="80000"/>
              <a:buNone/>
              <a:defRPr/>
            </a:pPr>
            <a:r>
              <a:rPr lang="en-US" sz="1700" b="0" dirty="0"/>
              <a:t>The accused knew they had</a:t>
            </a:r>
            <a:r>
              <a:rPr lang="en-US" sz="1700" dirty="0"/>
              <a:t> something </a:t>
            </a:r>
            <a:r>
              <a:rPr lang="en-US" sz="1700" b="0" dirty="0"/>
              <a:t>in their possession and that something contained an item</a:t>
            </a:r>
          </a:p>
          <a:p>
            <a:pPr marL="0" indent="-228600" defTabSz="914400" fontAlgn="auto">
              <a:spcAft>
                <a:spcPts val="0"/>
              </a:spcAft>
              <a:buSzPct val="80000"/>
              <a:defRPr/>
            </a:pPr>
            <a:r>
              <a:rPr lang="en-US" sz="1700" dirty="0"/>
              <a:t>3. Controlled Drug</a:t>
            </a:r>
          </a:p>
          <a:p>
            <a:pPr marL="0" indent="0" defTabSz="914400" fontAlgn="auto">
              <a:spcAft>
                <a:spcPts val="0"/>
              </a:spcAft>
              <a:buSzPct val="80000"/>
              <a:buNone/>
              <a:defRPr/>
            </a:pPr>
            <a:r>
              <a:rPr lang="en-US" sz="1700" b="0" dirty="0"/>
              <a:t>The substance was a controlled </a:t>
            </a:r>
            <a:r>
              <a:rPr lang="en-US" sz="1700" dirty="0"/>
              <a:t>drug</a:t>
            </a:r>
          </a:p>
          <a:p>
            <a:pPr marL="0" indent="-228600" defTabSz="914400" fontAlgn="auto">
              <a:spcAft>
                <a:spcPts val="0"/>
              </a:spcAft>
              <a:buSzPct val="80000"/>
              <a:defRPr/>
            </a:pPr>
            <a:r>
              <a:rPr lang="en-US" sz="1700" dirty="0"/>
              <a:t>4. Lawful Authority</a:t>
            </a:r>
          </a:p>
          <a:p>
            <a:pPr marL="0" indent="0" defTabSz="914400" fontAlgn="auto">
              <a:spcAft>
                <a:spcPts val="0"/>
              </a:spcAft>
              <a:buSzPct val="80000"/>
              <a:buNone/>
              <a:defRPr/>
            </a:pPr>
            <a:r>
              <a:rPr lang="en-US" sz="1700" b="0" dirty="0" err="1"/>
              <a:t>He/She</a:t>
            </a:r>
            <a:r>
              <a:rPr lang="en-US" sz="1700" b="0" dirty="0"/>
              <a:t> had </a:t>
            </a:r>
            <a:r>
              <a:rPr lang="en-US" sz="1700" dirty="0"/>
              <a:t>no authority </a:t>
            </a:r>
            <a:r>
              <a:rPr lang="en-US" sz="1700" b="0" dirty="0"/>
              <a:t>such as a Doctor’s prescription to possess</a:t>
            </a:r>
          </a:p>
          <a:p>
            <a:pPr marL="609600" indent="-228600" defTabSz="914400" fontAlgn="auto">
              <a:spcAft>
                <a:spcPts val="0"/>
              </a:spcAft>
              <a:buSzPct val="80000"/>
              <a:defRPr/>
            </a:pPr>
            <a:endParaRPr lang="en-US" sz="1700" b="0" dirty="0"/>
          </a:p>
        </p:txBody>
      </p:sp>
      <p:pic>
        <p:nvPicPr>
          <p:cNvPr id="6148" name="Picture 4" descr="IMPORTANT INFO REQUIRED ASAP - Douglas Valley Nursery">
            <a:extLst>
              <a:ext uri="{FF2B5EF4-FFF2-40B4-BE49-F238E27FC236}">
                <a16:creationId xmlns:a16="http://schemas.microsoft.com/office/drawing/2014/main" id="{07D0A4D2-634A-A1A1-1575-A67391B35C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080" y="4950363"/>
            <a:ext cx="1714500" cy="118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5546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2,819 Time To Think Stock Photos - Free &amp; Royalty-Free Stock Photos from  Dreamstime">
            <a:extLst>
              <a:ext uri="{FF2B5EF4-FFF2-40B4-BE49-F238E27FC236}">
                <a16:creationId xmlns:a16="http://schemas.microsoft.com/office/drawing/2014/main" id="{126A1A7F-6F62-B867-AE69-0F7EB45D75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13928"/>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When Can You Use The Statutory Defence Against Discrimination Claims?">
            <a:extLst>
              <a:ext uri="{FF2B5EF4-FFF2-40B4-BE49-F238E27FC236}">
                <a16:creationId xmlns:a16="http://schemas.microsoft.com/office/drawing/2014/main" id="{5613B17F-2BDE-B8B0-DD0C-CC007D6B18E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319" r="-1" b="3406"/>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2E5A6E9-0F76-6BD6-C50C-BD3799892701}"/>
              </a:ext>
            </a:extLst>
          </p:cNvPr>
          <p:cNvSpPr txBox="1"/>
          <p:nvPr/>
        </p:nvSpPr>
        <p:spPr>
          <a:xfrm>
            <a:off x="1296899" y="855884"/>
            <a:ext cx="4677229" cy="923330"/>
          </a:xfrm>
          <a:prstGeom prst="rect">
            <a:avLst/>
          </a:prstGeom>
          <a:noFill/>
        </p:spPr>
        <p:txBody>
          <a:bodyPr wrap="square" rtlCol="0">
            <a:spAutoFit/>
          </a:bodyPr>
          <a:lstStyle/>
          <a:p>
            <a:r>
              <a:rPr lang="en-US" sz="5400" dirty="0"/>
              <a:t>Research Task </a:t>
            </a:r>
          </a:p>
        </p:txBody>
      </p:sp>
      <p:graphicFrame>
        <p:nvGraphicFramePr>
          <p:cNvPr id="7191" name="TextBox 1">
            <a:extLst>
              <a:ext uri="{FF2B5EF4-FFF2-40B4-BE49-F238E27FC236}">
                <a16:creationId xmlns:a16="http://schemas.microsoft.com/office/drawing/2014/main" id="{4932987D-D137-6D24-EE89-F7601C6D9951}"/>
              </a:ext>
            </a:extLst>
          </p:cNvPr>
          <p:cNvGraphicFramePr/>
          <p:nvPr/>
        </p:nvGraphicFramePr>
        <p:xfrm>
          <a:off x="590719" y="2330505"/>
          <a:ext cx="5278066" cy="39795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950503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239549"/>
            <a:ext cx="5688632" cy="830997"/>
          </a:xfrm>
          <a:prstGeom prst="rect">
            <a:avLst/>
          </a:prstGeom>
          <a:solidFill>
            <a:schemeClr val="accent1">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800" b="1" dirty="0">
                <a:solidFill>
                  <a:schemeClr val="bg1"/>
                </a:solidFill>
              </a:rPr>
              <a:t>Defences</a:t>
            </a:r>
          </a:p>
        </p:txBody>
      </p:sp>
      <p:graphicFrame>
        <p:nvGraphicFramePr>
          <p:cNvPr id="6" name="TextBox 3">
            <a:extLst>
              <a:ext uri="{FF2B5EF4-FFF2-40B4-BE49-F238E27FC236}">
                <a16:creationId xmlns:a16="http://schemas.microsoft.com/office/drawing/2014/main" id="{1375EE83-9FBA-44EF-A597-9D6433996DF4}"/>
              </a:ext>
            </a:extLst>
          </p:cNvPr>
          <p:cNvGraphicFramePr/>
          <p:nvPr>
            <p:extLst>
              <p:ext uri="{D42A27DB-BD31-4B8C-83A1-F6EECF244321}">
                <p14:modId xmlns:p14="http://schemas.microsoft.com/office/powerpoint/2010/main" val="235217790"/>
              </p:ext>
            </p:extLst>
          </p:nvPr>
        </p:nvGraphicFramePr>
        <p:xfrm>
          <a:off x="242371" y="1751683"/>
          <a:ext cx="7172899" cy="4312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Kent City Council to repeal drug paraphernalia possession law | Kent  Reporter">
            <a:extLst>
              <a:ext uri="{FF2B5EF4-FFF2-40B4-BE49-F238E27FC236}">
                <a16:creationId xmlns:a16="http://schemas.microsoft.com/office/drawing/2014/main" id="{15A7BEF5-B6BE-4F4B-8AC7-4172BA7397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66253" y="2520338"/>
            <a:ext cx="3505200" cy="2194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98386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485423" y="1687073"/>
            <a:ext cx="8045422" cy="3847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endParaRPr lang="en-GB" altLang="en-US" dirty="0">
              <a:solidFill>
                <a:srgbClr val="0033CC"/>
              </a:solidFill>
            </a:endParaRPr>
          </a:p>
          <a:p>
            <a:pPr algn="ctr" eaLnBrk="1" hangingPunct="1">
              <a:spcBef>
                <a:spcPct val="0"/>
              </a:spcBef>
              <a:buFontTx/>
              <a:buNone/>
            </a:pPr>
            <a:r>
              <a:rPr lang="en-GB" altLang="en-US" sz="2800" dirty="0">
                <a:solidFill>
                  <a:schemeClr val="tx1"/>
                </a:solidFill>
              </a:rPr>
              <a:t>A person found to have unlawful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possession of a controlled drug,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has a defence if it can be proved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that…</a:t>
            </a:r>
          </a:p>
          <a:p>
            <a:pPr eaLnBrk="1" hangingPunct="1">
              <a:spcBef>
                <a:spcPct val="0"/>
              </a:spcBef>
              <a:buFontTx/>
              <a:buNone/>
            </a:pPr>
            <a:endParaRPr lang="en-GB" altLang="en-US" dirty="0">
              <a:solidFill>
                <a:srgbClr val="FFFF00"/>
              </a:solidFill>
            </a:endParaRPr>
          </a:p>
        </p:txBody>
      </p:sp>
      <p:sp>
        <p:nvSpPr>
          <p:cNvPr id="4" name="TextBox 3"/>
          <p:cNvSpPr txBox="1"/>
          <p:nvPr/>
        </p:nvSpPr>
        <p:spPr>
          <a:xfrm>
            <a:off x="0" y="272325"/>
            <a:ext cx="8045422" cy="646331"/>
          </a:xfrm>
          <a:prstGeom prst="rect">
            <a:avLst/>
          </a:prstGeom>
          <a:solidFill>
            <a:schemeClr val="accent6">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Statutory Defences</a:t>
            </a:r>
          </a:p>
        </p:txBody>
      </p:sp>
      <p:sp>
        <p:nvSpPr>
          <p:cNvPr id="5" name="Rectangle 4"/>
          <p:cNvSpPr/>
          <p:nvPr/>
        </p:nvSpPr>
        <p:spPr>
          <a:xfrm>
            <a:off x="0" y="918656"/>
            <a:ext cx="8045422" cy="400110"/>
          </a:xfrm>
          <a:prstGeom prst="rect">
            <a:avLst/>
          </a:prstGeom>
          <a:solidFill>
            <a:schemeClr val="accent1">
              <a:lumMod val="20000"/>
              <a:lumOff val="80000"/>
            </a:schemeClr>
          </a:solidFill>
        </p:spPr>
        <p:txBody>
          <a:bodyPr wrap="square">
            <a:spAutoFit/>
          </a:bodyPr>
          <a:lstStyle/>
          <a:p>
            <a:pPr algn="ctr" eaLnBrk="1" hangingPunct="1"/>
            <a:r>
              <a:rPr lang="en-GB" altLang="en-US" sz="2000" dirty="0">
                <a:solidFill>
                  <a:srgbClr val="002060"/>
                </a:solidFill>
              </a:rPr>
              <a:t>Sec 5(4) Misuse of Drugs Act 1971</a:t>
            </a:r>
          </a:p>
        </p:txBody>
      </p:sp>
      <p:pic>
        <p:nvPicPr>
          <p:cNvPr id="7170" name="Picture 2" descr="What is entrapment? Is it a defence? - VHS Fletchers Solicitors">
            <a:extLst>
              <a:ext uri="{FF2B5EF4-FFF2-40B4-BE49-F238E27FC236}">
                <a16:creationId xmlns:a16="http://schemas.microsoft.com/office/drawing/2014/main" id="{D6977AAA-8503-9643-9D89-5865DBF974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9591" y="2087183"/>
            <a:ext cx="5069747" cy="3373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844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323683" y="594650"/>
            <a:ext cx="5772317" cy="5816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defRPr/>
            </a:pPr>
            <a:endParaRPr lang="en-GB" altLang="en-US" dirty="0">
              <a:solidFill>
                <a:srgbClr val="FFFF00"/>
              </a:solidFill>
            </a:endParaRPr>
          </a:p>
          <a:p>
            <a:pPr algn="ctr" eaLnBrk="1" hangingPunct="1">
              <a:spcBef>
                <a:spcPct val="0"/>
              </a:spcBef>
              <a:buFontTx/>
              <a:buNone/>
              <a:defRPr/>
            </a:pPr>
            <a:r>
              <a:rPr lang="en-GB" altLang="en-US" sz="2000" dirty="0">
                <a:solidFill>
                  <a:srgbClr val="FF0000"/>
                </a:solidFill>
                <a:latin typeface="Arial" panose="020B0604020202020204" pitchFamily="34" charset="0"/>
                <a:cs typeface="Arial" panose="020B0604020202020204" pitchFamily="34" charset="0"/>
              </a:rPr>
              <a:t>1. The person took possession of the controlled drug to prevent another person: </a:t>
            </a:r>
          </a:p>
          <a:p>
            <a:pPr eaLnBrk="1" hangingPunct="1">
              <a:spcBef>
                <a:spcPct val="0"/>
              </a:spcBef>
              <a:buNone/>
              <a:defRPr/>
            </a:pPr>
            <a:endParaRPr lang="en-GB" altLang="en-US" sz="2000" dirty="0">
              <a:solidFill>
                <a:srgbClr val="0033CC"/>
              </a:solidFill>
            </a:endParaRPr>
          </a:p>
          <a:p>
            <a:pPr eaLnBrk="1" hangingPunct="1">
              <a:spcBef>
                <a:spcPct val="0"/>
              </a:spcBef>
              <a:buNone/>
              <a:defRPr/>
            </a:pPr>
            <a:endParaRPr lang="en-GB" altLang="en-US" sz="2000" dirty="0">
              <a:solidFill>
                <a:srgbClr val="0033CC"/>
              </a:solidFill>
            </a:endParaRPr>
          </a:p>
          <a:p>
            <a:pPr algn="ctr" eaLnBrk="1" hangingPunct="1">
              <a:spcBef>
                <a:spcPct val="0"/>
              </a:spcBef>
              <a:buNone/>
              <a:defRPr/>
            </a:pPr>
            <a:r>
              <a:rPr lang="en-GB" altLang="en-US" sz="2000" dirty="0">
                <a:solidFill>
                  <a:schemeClr val="tx1"/>
                </a:solidFill>
              </a:rPr>
              <a:t>From committing, or continuing to commit an offence in connection with that drug </a:t>
            </a:r>
          </a:p>
          <a:p>
            <a:pPr algn="ctr" eaLnBrk="1" hangingPunct="1">
              <a:spcBef>
                <a:spcPct val="0"/>
              </a:spcBef>
              <a:buNone/>
              <a:defRPr/>
            </a:pPr>
            <a:r>
              <a:rPr lang="en-GB" altLang="en-US" sz="2000" dirty="0">
                <a:solidFill>
                  <a:schemeClr val="tx1"/>
                </a:solidFill>
              </a:rPr>
              <a:t>and </a:t>
            </a:r>
          </a:p>
          <a:p>
            <a:pPr algn="ctr" eaLnBrk="1" hangingPunct="1">
              <a:spcBef>
                <a:spcPct val="0"/>
              </a:spcBef>
              <a:buNone/>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As soon as possible after taking possession of the drug, they took all reasonable steps to destroy the drug </a:t>
            </a:r>
          </a:p>
          <a:p>
            <a:pPr algn="ctr" eaLnBrk="1" hangingPunct="1">
              <a:spcBef>
                <a:spcPct val="0"/>
              </a:spcBef>
              <a:buNone/>
              <a:defRPr/>
            </a:pPr>
            <a:r>
              <a:rPr lang="en-GB" altLang="en-US" sz="2000" dirty="0">
                <a:solidFill>
                  <a:schemeClr val="tx1"/>
                </a:solidFill>
              </a:rPr>
              <a:t>or</a:t>
            </a:r>
            <a:r>
              <a:rPr lang="en-GB" altLang="en-US" sz="2000" u="sng" dirty="0">
                <a:solidFill>
                  <a:schemeClr val="tx1"/>
                </a:solidFill>
              </a:rPr>
              <a:t> </a:t>
            </a:r>
          </a:p>
          <a:p>
            <a:pPr algn="ctr" eaLnBrk="1" hangingPunct="1">
              <a:spcBef>
                <a:spcPct val="0"/>
              </a:spcBef>
              <a:buNone/>
              <a:defRPr/>
            </a:pPr>
            <a:endParaRPr lang="en-GB" altLang="en-US" sz="2000" u="sng" dirty="0">
              <a:solidFill>
                <a:schemeClr val="tx1"/>
              </a:solidFill>
            </a:endParaRPr>
          </a:p>
          <a:p>
            <a:pPr algn="ctr" eaLnBrk="1" hangingPunct="1">
              <a:spcBef>
                <a:spcPct val="0"/>
              </a:spcBef>
              <a:buNone/>
              <a:defRPr/>
            </a:pPr>
            <a:r>
              <a:rPr lang="en-GB" altLang="en-US" sz="2000" dirty="0">
                <a:solidFill>
                  <a:schemeClr val="tx1"/>
                </a:solidFill>
              </a:rPr>
              <a:t>Deliver it into the custody of a person lawfully entitled to take custody of it.</a:t>
            </a:r>
          </a:p>
          <a:p>
            <a:pPr eaLnBrk="1" hangingPunct="1">
              <a:spcBef>
                <a:spcPct val="0"/>
              </a:spcBef>
              <a:buFontTx/>
              <a:buNone/>
              <a:defRPr/>
            </a:pPr>
            <a:endParaRPr lang="en-GB" altLang="en-US" dirty="0">
              <a:solidFill>
                <a:schemeClr val="tx1"/>
              </a:solidFill>
            </a:endParaRPr>
          </a:p>
          <a:p>
            <a:pPr algn="ctr" eaLnBrk="1" hangingPunct="1">
              <a:spcBef>
                <a:spcPct val="0"/>
              </a:spcBef>
              <a:buFontTx/>
              <a:buNone/>
              <a:defRPr/>
            </a:pPr>
            <a:endParaRPr lang="en-GB" altLang="en-US" dirty="0">
              <a:solidFill>
                <a:srgbClr val="FF0000"/>
              </a:solidFill>
            </a:endParaRPr>
          </a:p>
        </p:txBody>
      </p:sp>
      <p:sp>
        <p:nvSpPr>
          <p:cNvPr id="3" name="Rectangle 1">
            <a:extLst>
              <a:ext uri="{FF2B5EF4-FFF2-40B4-BE49-F238E27FC236}">
                <a16:creationId xmlns:a16="http://schemas.microsoft.com/office/drawing/2014/main" id="{6E452400-B3C1-9A4A-971B-E907C4E8B592}"/>
              </a:ext>
            </a:extLst>
          </p:cNvPr>
          <p:cNvSpPr>
            <a:spLocks noChangeArrowheads="1"/>
          </p:cNvSpPr>
          <p:nvPr/>
        </p:nvSpPr>
        <p:spPr bwMode="auto">
          <a:xfrm>
            <a:off x="7293167" y="4592847"/>
            <a:ext cx="418641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Example</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A father finds his son in possession of a controlled drug and takes it from him.  He then immediately throws the drug into the fire, or he finds his son in possession of a controlled drug and takes it from him.</a:t>
            </a:r>
            <a:r>
              <a:rPr lang="en-GB" altLang="en-US" sz="1000" dirty="0"/>
              <a:t> </a:t>
            </a:r>
            <a:r>
              <a:rPr kumimoji="0" lang="en-GB" altLang="en-US" sz="1400" b="0"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He then immediately takes the drug to a local police station.</a:t>
            </a:r>
            <a:endParaRPr kumimoji="0" lang="en-GB" altLang="en-US" sz="24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1B465C7D-6157-4842-AAD2-D0BFA4840C63}"/>
              </a:ext>
            </a:extLst>
          </p:cNvPr>
          <p:cNvSpPr/>
          <p:nvPr/>
        </p:nvSpPr>
        <p:spPr>
          <a:xfrm>
            <a:off x="323683" y="594650"/>
            <a:ext cx="5849956" cy="5794873"/>
          </a:xfrm>
          <a:prstGeom prst="rect">
            <a:avLst/>
          </a:prstGeom>
          <a:solidFill>
            <a:schemeClr val="accent1">
              <a:lumMod val="60000"/>
              <a:lumOff val="40000"/>
              <a:alpha val="330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5" name="Picture 3" descr="Parents learn to find kids' drugs and spot signs of use | HeraldNet.com">
            <a:extLst>
              <a:ext uri="{FF2B5EF4-FFF2-40B4-BE49-F238E27FC236}">
                <a16:creationId xmlns:a16="http://schemas.microsoft.com/office/drawing/2014/main" id="{840FA583-9A32-864A-95BC-B35053A607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3167" y="805093"/>
            <a:ext cx="4186410" cy="2691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78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312667" y="458952"/>
            <a:ext cx="4887294"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defRPr/>
            </a:pPr>
            <a:endParaRPr lang="en-GB" altLang="en-US" sz="1600" dirty="0">
              <a:solidFill>
                <a:srgbClr val="FFFF00"/>
              </a:solidFill>
            </a:endParaRPr>
          </a:p>
          <a:p>
            <a:pPr algn="ctr" eaLnBrk="1" hangingPunct="1">
              <a:spcBef>
                <a:spcPct val="0"/>
              </a:spcBef>
              <a:buFontTx/>
              <a:buNone/>
              <a:defRPr/>
            </a:pPr>
            <a:r>
              <a:rPr lang="en-GB" altLang="en-US" sz="2000" dirty="0">
                <a:solidFill>
                  <a:srgbClr val="FF0000"/>
                </a:solidFill>
                <a:latin typeface="Arial" panose="020B0604020202020204" pitchFamily="34" charset="0"/>
                <a:cs typeface="Arial" panose="020B0604020202020204" pitchFamily="34" charset="0"/>
              </a:rPr>
              <a:t>2. The person took possession of the controlled drug for the purpose of:</a:t>
            </a:r>
          </a:p>
          <a:p>
            <a:pPr algn="ctr" eaLnBrk="1" hangingPunct="1">
              <a:spcBef>
                <a:spcPct val="0"/>
              </a:spcBef>
              <a:buFontTx/>
              <a:buNone/>
              <a:defRPr/>
            </a:pPr>
            <a:endParaRPr lang="en-GB" altLang="en-US" sz="2000" dirty="0">
              <a:solidFill>
                <a:schemeClr val="tx1"/>
              </a:solidFill>
            </a:endParaRPr>
          </a:p>
          <a:p>
            <a:pPr algn="ctr" eaLnBrk="1" hangingPunct="1">
              <a:spcBef>
                <a:spcPct val="0"/>
              </a:spcBef>
              <a:buFontTx/>
              <a:buNone/>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Delivering it into the custody of a person lawfully entitled to take custody of it </a:t>
            </a:r>
          </a:p>
          <a:p>
            <a:pPr algn="ctr" eaLnBrk="1" hangingPunct="1">
              <a:spcBef>
                <a:spcPct val="0"/>
              </a:spcBef>
              <a:buNone/>
              <a:defRPr/>
            </a:pPr>
            <a:endParaRPr lang="en-GB" altLang="en-US" sz="2000" u="sng" dirty="0">
              <a:solidFill>
                <a:schemeClr val="tx1"/>
              </a:solidFill>
            </a:endParaRPr>
          </a:p>
          <a:p>
            <a:pPr algn="ctr" eaLnBrk="1" hangingPunct="1">
              <a:spcBef>
                <a:spcPct val="0"/>
              </a:spcBef>
              <a:buNone/>
              <a:defRPr/>
            </a:pPr>
            <a:r>
              <a:rPr lang="en-GB" altLang="en-US" sz="2000" dirty="0">
                <a:solidFill>
                  <a:schemeClr val="tx1"/>
                </a:solidFill>
              </a:rPr>
              <a:t>and</a:t>
            </a:r>
          </a:p>
          <a:p>
            <a:pPr marL="457200" indent="-457200" algn="ctr">
              <a:spcBef>
                <a:spcPct val="0"/>
              </a:spcBef>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As soon as possible after taking possession of the drug, they took all reasonable steps to deliver it into the custody of such a person.</a:t>
            </a:r>
          </a:p>
          <a:p>
            <a:pPr eaLnBrk="1" hangingPunct="1">
              <a:spcBef>
                <a:spcPct val="0"/>
              </a:spcBef>
              <a:buFontTx/>
              <a:buNone/>
              <a:defRPr/>
            </a:pPr>
            <a:endParaRPr lang="en-GB" altLang="en-US" sz="3200" dirty="0">
              <a:solidFill>
                <a:schemeClr val="tx1"/>
              </a:solidFill>
            </a:endParaRPr>
          </a:p>
          <a:p>
            <a:pPr algn="ctr" eaLnBrk="1" hangingPunct="1">
              <a:spcBef>
                <a:spcPct val="0"/>
              </a:spcBef>
              <a:buFontTx/>
              <a:buNone/>
              <a:defRPr/>
            </a:pPr>
            <a:endParaRPr lang="en-GB" altLang="en-US" sz="3200" dirty="0">
              <a:solidFill>
                <a:srgbClr val="FF0000"/>
              </a:solidFill>
            </a:endParaRPr>
          </a:p>
        </p:txBody>
      </p:sp>
      <p:sp>
        <p:nvSpPr>
          <p:cNvPr id="3" name="Rectangle 2">
            <a:extLst>
              <a:ext uri="{FF2B5EF4-FFF2-40B4-BE49-F238E27FC236}">
                <a16:creationId xmlns:a16="http://schemas.microsoft.com/office/drawing/2014/main" id="{927D2F0E-AF22-F24F-8F90-F3640453EB91}"/>
              </a:ext>
            </a:extLst>
          </p:cNvPr>
          <p:cNvSpPr/>
          <p:nvPr/>
        </p:nvSpPr>
        <p:spPr>
          <a:xfrm>
            <a:off x="312667" y="458952"/>
            <a:ext cx="5195767" cy="5534224"/>
          </a:xfrm>
          <a:prstGeom prst="rect">
            <a:avLst/>
          </a:prstGeom>
          <a:solidFill>
            <a:schemeClr val="accent1">
              <a:alpha val="33873"/>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55FFABC-5490-D343-B9B1-729C7F58A64B}"/>
              </a:ext>
            </a:extLst>
          </p:cNvPr>
          <p:cNvSpPr txBox="1"/>
          <p:nvPr/>
        </p:nvSpPr>
        <p:spPr>
          <a:xfrm>
            <a:off x="6420079" y="4377349"/>
            <a:ext cx="5195767" cy="1615827"/>
          </a:xfrm>
          <a:prstGeom prst="rect">
            <a:avLst/>
          </a:prstGeom>
          <a:noFill/>
        </p:spPr>
        <p:txBody>
          <a:bodyPr wrap="square">
            <a:spAutoFit/>
          </a:bodyPr>
          <a:lstStyle/>
          <a:p>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Example</a:t>
            </a:r>
          </a:p>
          <a:p>
            <a:r>
              <a:rPr lang="en-GB" altLang="en-US" sz="1100" dirty="0">
                <a:ea typeface="ＭＳ Ｐゴシック" panose="020B0600070205080204" pitchFamily="34" charset="-128"/>
              </a:rPr>
              <a:t>A schoolteacher might come into possession of some cannabis abandoned by a pupil in panic during a spot check by staff.</a:t>
            </a:r>
          </a:p>
          <a:p>
            <a:r>
              <a:rPr lang="en-GB" altLang="en-US" sz="1100" dirty="0">
                <a:ea typeface="ＭＳ Ｐゴシック" panose="020B0600070205080204" pitchFamily="34" charset="-128"/>
              </a:rPr>
              <a:t>The teacher is protected for the purposes of handing it to their local schools liaison officer </a:t>
            </a:r>
            <a:r>
              <a:rPr lang="en-GB" altLang="en-US" sz="1100" b="1" dirty="0">
                <a:ea typeface="ＭＳ Ｐゴシック" panose="020B0600070205080204" pitchFamily="34" charset="-128"/>
              </a:rPr>
              <a:t>(provided this is done as soon as reasonably practicable).</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So, anyone who temporarily handles any controlled drug is acting in accordance with the law, as long as they act promptly and with the correct motives.</a:t>
            </a:r>
          </a:p>
        </p:txBody>
      </p:sp>
      <p:pic>
        <p:nvPicPr>
          <p:cNvPr id="9218" name="Picture 2" descr="What to Do If Your Kid Is Caught With Drugs at School">
            <a:extLst>
              <a:ext uri="{FF2B5EF4-FFF2-40B4-BE49-F238E27FC236}">
                <a16:creationId xmlns:a16="http://schemas.microsoft.com/office/drawing/2014/main" id="{C253FEC4-7B63-414F-AAFE-E1FBBF74B8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2825" y="458951"/>
            <a:ext cx="4887294" cy="3660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571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654296" y="329184"/>
            <a:ext cx="6894576" cy="1783080"/>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kern="1200">
                <a:solidFill>
                  <a:schemeClr val="tx1"/>
                </a:solidFill>
                <a:latin typeface="+mj-lt"/>
                <a:ea typeface="+mj-ea"/>
                <a:cs typeface="+mj-cs"/>
              </a:rPr>
              <a:t>General Defences</a:t>
            </a:r>
          </a:p>
        </p:txBody>
      </p:sp>
      <p:pic>
        <p:nvPicPr>
          <p:cNvPr id="10242" name="Picture 2" descr="A Lack of Knowledge | &quot;. . . let God be found true, though every man be  found a liar.&quot;">
            <a:extLst>
              <a:ext uri="{FF2B5EF4-FFF2-40B4-BE49-F238E27FC236}">
                <a16:creationId xmlns:a16="http://schemas.microsoft.com/office/drawing/2014/main" id="{E3A50115-54F9-6646-9B2F-9126A705BB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60" r="9566"/>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75"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4" name="Picture 4" descr="School too easily reassured by lack of social work action in case of drug-misusing  boy, review finds">
            <a:extLst>
              <a:ext uri="{FF2B5EF4-FFF2-40B4-BE49-F238E27FC236}">
                <a16:creationId xmlns:a16="http://schemas.microsoft.com/office/drawing/2014/main" id="{202B7DC9-5BCB-4640-9943-C1134B7639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546" b="-2"/>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4"/>
          <p:cNvSpPr txBox="1">
            <a:spLocks noChangeArrowheads="1"/>
          </p:cNvSpPr>
          <p:nvPr/>
        </p:nvSpPr>
        <p:spPr bwMode="auto">
          <a:xfrm>
            <a:off x="4654296" y="2706624"/>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000" dirty="0">
                <a:solidFill>
                  <a:schemeClr val="tx1"/>
                </a:solidFill>
                <a:latin typeface="+mn-lt"/>
                <a:ea typeface="+mn-ea"/>
              </a:rPr>
              <a:t>Section 28 Misuse of Drugs Act 1971 provides three general </a:t>
            </a:r>
            <a:r>
              <a:rPr lang="en-US" altLang="en-US" sz="2000" dirty="0" err="1">
                <a:solidFill>
                  <a:schemeClr val="tx1"/>
                </a:solidFill>
                <a:latin typeface="+mn-lt"/>
                <a:ea typeface="+mn-ea"/>
              </a:rPr>
              <a:t>defences</a:t>
            </a:r>
            <a:r>
              <a:rPr lang="en-US" altLang="en-US" sz="2000" dirty="0">
                <a:solidFill>
                  <a:schemeClr val="tx1"/>
                </a:solidFill>
                <a:latin typeface="+mn-lt"/>
                <a:ea typeface="+mn-ea"/>
              </a:rPr>
              <a:t>, namely:</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alleged fact</a:t>
            </a: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controlled drug</a:t>
            </a:r>
          </a:p>
          <a:p>
            <a:pPr marL="228600">
              <a:lnSpc>
                <a:spcPct val="90000"/>
              </a:lnSpc>
              <a:spcBef>
                <a:spcPct val="0"/>
              </a:spcBef>
              <a:spcAft>
                <a:spcPts val="600"/>
              </a:spcAft>
              <a:buNone/>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Belief that it was a drug he/she was entitled to produce, supply and possess.</a:t>
            </a:r>
          </a:p>
        </p:txBody>
      </p:sp>
    </p:spTree>
    <p:extLst>
      <p:ext uri="{BB962C8B-B14F-4D97-AF65-F5344CB8AC3E}">
        <p14:creationId xmlns:p14="http://schemas.microsoft.com/office/powerpoint/2010/main" val="43344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animEffect transition="in" filter="fade">
                                      <p:cBhvr>
                                        <p:cTn id="1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40658" y="0"/>
            <a:ext cx="7229625" cy="1783080"/>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dirty="0">
                <a:solidFill>
                  <a:srgbClr val="FF0000"/>
                </a:solidFill>
                <a:latin typeface="+mj-lt"/>
                <a:ea typeface="+mj-ea"/>
                <a:cs typeface="+mj-cs"/>
              </a:rPr>
              <a:t>Lack knowledge of the fact</a:t>
            </a:r>
          </a:p>
        </p:txBody>
      </p:sp>
      <p:pic>
        <p:nvPicPr>
          <p:cNvPr id="7" name="Picture 6" descr="A vintage weighing scales">
            <a:extLst>
              <a:ext uri="{FF2B5EF4-FFF2-40B4-BE49-F238E27FC236}">
                <a16:creationId xmlns:a16="http://schemas.microsoft.com/office/drawing/2014/main" id="{536EB08E-786C-4A75-B348-B9723E8B1CE2}"/>
              </a:ext>
            </a:extLst>
          </p:cNvPr>
          <p:cNvPicPr>
            <a:picLocks noChangeAspect="1"/>
          </p:cNvPicPr>
          <p:nvPr/>
        </p:nvPicPr>
        <p:blipFill rotWithShape="1">
          <a:blip r:embed="rId3"/>
          <a:srcRect r="11362"/>
          <a:stretch/>
        </p:blipFill>
        <p:spPr>
          <a:xfrm>
            <a:off x="9335603" y="0"/>
            <a:ext cx="2853349" cy="4828664"/>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3"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5"/>
          <p:cNvSpPr txBox="1">
            <a:spLocks noChangeArrowheads="1"/>
          </p:cNvSpPr>
          <p:nvPr/>
        </p:nvSpPr>
        <p:spPr bwMode="auto">
          <a:xfrm>
            <a:off x="218336" y="2578608"/>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Defendant must prove 3 things:</a:t>
            </a:r>
          </a:p>
          <a:p>
            <a:pPr>
              <a:lnSpc>
                <a:spcPct val="90000"/>
              </a:lnSpc>
              <a:spcBef>
                <a:spcPct val="0"/>
              </a:spcBef>
              <a:spcAft>
                <a:spcPts val="600"/>
              </a:spcAft>
              <a:buNone/>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did not know the existence of item</a:t>
            </a: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lacked suspicion of the item</a:t>
            </a: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had no reason to suspect the existence of the item</a:t>
            </a:r>
          </a:p>
        </p:txBody>
      </p:sp>
      <p:sp>
        <p:nvSpPr>
          <p:cNvPr id="8" name="TextBox 7">
            <a:extLst>
              <a:ext uri="{FF2B5EF4-FFF2-40B4-BE49-F238E27FC236}">
                <a16:creationId xmlns:a16="http://schemas.microsoft.com/office/drawing/2014/main" id="{4FF35CB9-7A3B-F349-AB2E-B75181F12F55}"/>
              </a:ext>
            </a:extLst>
          </p:cNvPr>
          <p:cNvSpPr txBox="1"/>
          <p:nvPr/>
        </p:nvSpPr>
        <p:spPr>
          <a:xfrm>
            <a:off x="7553678" y="3749457"/>
            <a:ext cx="4638322" cy="3108543"/>
          </a:xfrm>
          <a:prstGeom prst="rect">
            <a:avLst/>
          </a:prstGeom>
          <a:solidFill>
            <a:schemeClr val="accent6">
              <a:lumMod val="40000"/>
              <a:lumOff val="60000"/>
            </a:schemeClr>
          </a:solidFill>
        </p:spPr>
        <p:txBody>
          <a:bodyPr wrap="square">
            <a:spAutoFit/>
          </a:bodyPr>
          <a:lstStyle/>
          <a:p>
            <a:pPr>
              <a:lnSpc>
                <a:spcPct val="100000"/>
              </a:lnSpc>
            </a:pPr>
            <a:r>
              <a:rPr lang="en-GB" altLang="en-US" sz="1400" b="1" dirty="0">
                <a:ea typeface="ＭＳ Ｐゴシック" panose="020B0600070205080204" pitchFamily="34" charset="-128"/>
              </a:rPr>
              <a:t>Example</a:t>
            </a:r>
            <a:br>
              <a:rPr lang="en-GB" altLang="en-US" sz="1400" b="1" dirty="0">
                <a:ea typeface="ＭＳ Ｐゴシック" panose="020B0600070205080204" pitchFamily="34" charset="-128"/>
              </a:rPr>
            </a:br>
            <a:endParaRPr lang="en-GB" altLang="en-US" sz="1400" b="1"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Two men are walking together in the street when a police constable approaches them.  </a:t>
            </a:r>
            <a:br>
              <a:rPr lang="en-GB" altLang="en-US" sz="1400" dirty="0">
                <a:ea typeface="ＭＳ Ｐゴシック" panose="020B0600070205080204" pitchFamily="34" charset="-128"/>
              </a:rPr>
            </a:br>
            <a:r>
              <a:rPr lang="en-GB" altLang="en-US" sz="1400" dirty="0">
                <a:ea typeface="ＭＳ Ｐゴシック" panose="020B0600070205080204" pitchFamily="34" charset="-128"/>
              </a:rPr>
              <a:t>One is carrying a small packet of cannabis and, to avoid being found in possession of it, he slips the packet into the other’s pocket without his knowledge.</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Would the other person be guilty?</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‘Knowledge’ is a fact the prosecution have to prove for an offence of unlawful possession.</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In this case the person </a:t>
            </a:r>
            <a:r>
              <a:rPr lang="en-GB" altLang="en-US" sz="1400" b="1" dirty="0">
                <a:ea typeface="ＭＳ Ｐゴシック" panose="020B0600070205080204" pitchFamily="34" charset="-128"/>
              </a:rPr>
              <a:t>would not </a:t>
            </a:r>
            <a:r>
              <a:rPr lang="en-GB" altLang="en-US" sz="1400" dirty="0">
                <a:ea typeface="ＭＳ Ｐゴシック" panose="020B0600070205080204" pitchFamily="34" charset="-128"/>
              </a:rPr>
              <a:t>be guilty.</a:t>
            </a:r>
          </a:p>
        </p:txBody>
      </p:sp>
    </p:spTree>
    <p:extLst>
      <p:ext uri="{BB962C8B-B14F-4D97-AF65-F5344CB8AC3E}">
        <p14:creationId xmlns:p14="http://schemas.microsoft.com/office/powerpoint/2010/main" val="18043004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5"/>
          <p:cNvSpPr txBox="1">
            <a:spLocks noChangeArrowheads="1"/>
          </p:cNvSpPr>
          <p:nvPr/>
        </p:nvSpPr>
        <p:spPr bwMode="auto">
          <a:xfrm>
            <a:off x="0" y="2396905"/>
            <a:ext cx="7488832"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rPr>
              <a:t>Defendants will have a defence if they can prove </a:t>
            </a:r>
            <a:r>
              <a:rPr lang="en-GB" altLang="en-US" dirty="0">
                <a:solidFill>
                  <a:srgbClr val="FF0000"/>
                </a:solidFill>
              </a:rPr>
              <a:t>two </a:t>
            </a:r>
            <a:r>
              <a:rPr lang="en-GB" altLang="en-US" dirty="0">
                <a:solidFill>
                  <a:schemeClr val="tx1"/>
                </a:solidFill>
              </a:rPr>
              <a:t>things:</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That they did not believe or suspect it was a controlled drug</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and</a:t>
            </a:r>
            <a:r>
              <a:rPr lang="en-GB" altLang="en-US" u="sng" dirty="0">
                <a:solidFill>
                  <a:schemeClr val="tx1"/>
                </a:solidFill>
              </a:rPr>
              <a:t> </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That they had no reason to suspect it was a controlled drug</a:t>
            </a:r>
          </a:p>
        </p:txBody>
      </p:sp>
      <p:sp>
        <p:nvSpPr>
          <p:cNvPr id="5" name="TextBox 4"/>
          <p:cNvSpPr txBox="1">
            <a:spLocks noChangeArrowheads="1"/>
          </p:cNvSpPr>
          <p:nvPr/>
        </p:nvSpPr>
        <p:spPr bwMode="auto">
          <a:xfrm>
            <a:off x="0" y="486823"/>
            <a:ext cx="8351837" cy="523220"/>
          </a:xfrm>
          <a:prstGeom prst="rect">
            <a:avLst/>
          </a:prstGeom>
          <a:solidFill>
            <a:schemeClr val="accent6">
              <a:lumMod val="40000"/>
              <a:lumOff val="60000"/>
            </a:schemeClr>
          </a:solidFill>
          <a:ln>
            <a:noFill/>
          </a:ln>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FF0000"/>
                </a:solidFill>
              </a:rPr>
              <a:t>Lack knowledge of a controlled drug</a:t>
            </a:r>
          </a:p>
        </p:txBody>
      </p:sp>
      <p:sp>
        <p:nvSpPr>
          <p:cNvPr id="6" name="TextBox 5">
            <a:extLst>
              <a:ext uri="{FF2B5EF4-FFF2-40B4-BE49-F238E27FC236}">
                <a16:creationId xmlns:a16="http://schemas.microsoft.com/office/drawing/2014/main" id="{1DD9450B-A13F-5C4A-8BFF-5AF93CB19788}"/>
              </a:ext>
            </a:extLst>
          </p:cNvPr>
          <p:cNvSpPr txBox="1"/>
          <p:nvPr/>
        </p:nvSpPr>
        <p:spPr>
          <a:xfrm>
            <a:off x="7788924" y="486823"/>
            <a:ext cx="3781539" cy="2862322"/>
          </a:xfrm>
          <a:prstGeom prst="rect">
            <a:avLst/>
          </a:prstGeom>
          <a:solidFill>
            <a:schemeClr val="accent6">
              <a:lumMod val="40000"/>
              <a:lumOff val="60000"/>
            </a:schemeClr>
          </a:solidFill>
        </p:spPr>
        <p:txBody>
          <a:bodyPr wrap="square">
            <a:spAutoFit/>
          </a:bodyPr>
          <a:lstStyle/>
          <a:p>
            <a:r>
              <a:rPr lang="en-GB" altLang="en-US" sz="1800" b="1" dirty="0">
                <a:ea typeface="ＭＳ Ｐゴシック" panose="020B0600070205080204" pitchFamily="34" charset="-128"/>
              </a:rPr>
              <a:t>Example</a:t>
            </a:r>
          </a:p>
          <a:p>
            <a:r>
              <a:rPr lang="en-GB" altLang="en-US" sz="1800" dirty="0">
                <a:ea typeface="ＭＳ Ｐゴシック" panose="020B0600070205080204" pitchFamily="34" charset="-128"/>
              </a:rPr>
              <a:t>A man gives his employee a packet to deliver, informing her it contains tobacco.</a:t>
            </a:r>
          </a:p>
          <a:p>
            <a:r>
              <a:rPr lang="en-GB" altLang="en-US" sz="1800" dirty="0">
                <a:ea typeface="ＭＳ Ｐゴシック" panose="020B0600070205080204" pitchFamily="34" charset="-128"/>
              </a:rPr>
              <a:t>The package is found to contain cannabis.</a:t>
            </a:r>
          </a:p>
          <a:p>
            <a:r>
              <a:rPr lang="en-GB" altLang="en-US" sz="1800" dirty="0">
                <a:ea typeface="ＭＳ Ｐゴシック" panose="020B0600070205080204" pitchFamily="34" charset="-128"/>
              </a:rPr>
              <a:t>The employee did not know it was cannabis, did not suspect it was, and had no reason to suspect it; therefore she would not be guilty.</a:t>
            </a:r>
            <a:endParaRPr lang="en-US" dirty="0"/>
          </a:p>
        </p:txBody>
      </p:sp>
      <p:pic>
        <p:nvPicPr>
          <p:cNvPr id="11266" name="Picture 2" descr="Cigarette On Tabacco Stock Photo - Download Image Now - iStock">
            <a:extLst>
              <a:ext uri="{FF2B5EF4-FFF2-40B4-BE49-F238E27FC236}">
                <a16:creationId xmlns:a16="http://schemas.microsoft.com/office/drawing/2014/main" id="{903D5CA8-3E95-C746-A600-5E44AEF37D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8924" y="3858457"/>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0778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0" y="463561"/>
            <a:ext cx="9935034" cy="523220"/>
          </a:xfrm>
          <a:prstGeom prst="rect">
            <a:avLst/>
          </a:prstGeom>
          <a:solidFill>
            <a:schemeClr val="accent6">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FF0000"/>
                </a:solidFill>
              </a:rPr>
              <a:t>Belief it was a drug he/she was entitled to possess</a:t>
            </a:r>
          </a:p>
        </p:txBody>
      </p:sp>
      <p:sp>
        <p:nvSpPr>
          <p:cNvPr id="3" name="TextBox 5"/>
          <p:cNvSpPr txBox="1">
            <a:spLocks noChangeArrowheads="1"/>
          </p:cNvSpPr>
          <p:nvPr/>
        </p:nvSpPr>
        <p:spPr bwMode="auto">
          <a:xfrm>
            <a:off x="321714" y="1724326"/>
            <a:ext cx="5036349"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rPr>
              <a:t>The person </a:t>
            </a:r>
            <a:r>
              <a:rPr lang="en-GB" altLang="en-US" dirty="0">
                <a:solidFill>
                  <a:srgbClr val="FF0000"/>
                </a:solidFill>
              </a:rPr>
              <a:t>must</a:t>
            </a:r>
            <a:r>
              <a:rPr lang="en-GB" altLang="en-US" dirty="0">
                <a:solidFill>
                  <a:schemeClr val="tx1"/>
                </a:solidFill>
              </a:rPr>
              <a:t> prove that:</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He/she believed it was a controlled drug or a particular controlled drug</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He believed at the material time of his possession, he would not have been committing any offence to which this section applies</a:t>
            </a:r>
          </a:p>
        </p:txBody>
      </p:sp>
      <p:sp>
        <p:nvSpPr>
          <p:cNvPr id="5" name="TextBox 4">
            <a:extLst>
              <a:ext uri="{FF2B5EF4-FFF2-40B4-BE49-F238E27FC236}">
                <a16:creationId xmlns:a16="http://schemas.microsoft.com/office/drawing/2014/main" id="{91E5859B-D08F-F544-92CD-F66D18370B21}"/>
              </a:ext>
            </a:extLst>
          </p:cNvPr>
          <p:cNvSpPr txBox="1"/>
          <p:nvPr/>
        </p:nvSpPr>
        <p:spPr>
          <a:xfrm>
            <a:off x="7699338" y="3637547"/>
            <a:ext cx="4170948" cy="2585323"/>
          </a:xfrm>
          <a:prstGeom prst="rect">
            <a:avLst/>
          </a:prstGeom>
          <a:solidFill>
            <a:schemeClr val="accent6">
              <a:lumMod val="40000"/>
              <a:lumOff val="60000"/>
            </a:schemeClr>
          </a:solidFill>
        </p:spPr>
        <p:txBody>
          <a:bodyPr wrap="square">
            <a:spAutoFit/>
          </a:bodyPr>
          <a:lstStyle/>
          <a:p>
            <a:r>
              <a:rPr lang="en-GB" altLang="en-US" sz="1800" dirty="0">
                <a:ea typeface="ＭＳ Ｐゴシック" panose="020B0600070205080204" pitchFamily="34" charset="-128"/>
              </a:rPr>
              <a:t>Note: These circumstances would be quite unusual, but registered drug users have been known to claim ignorance when in possession of a drug other than that which they are lawfully permitted to possess.</a:t>
            </a:r>
          </a:p>
          <a:p>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A mistake by a dispensing chemist would be the only sort of example that might apply. </a:t>
            </a:r>
          </a:p>
        </p:txBody>
      </p:sp>
      <p:pic>
        <p:nvPicPr>
          <p:cNvPr id="12290" name="Picture 2" descr="Robots replace pharmacy dispensers as online drugs orders will be processed  almost entirely by machine">
            <a:extLst>
              <a:ext uri="{FF2B5EF4-FFF2-40B4-BE49-F238E27FC236}">
                <a16:creationId xmlns:a16="http://schemas.microsoft.com/office/drawing/2014/main" id="{7E57BF6B-9A65-5B45-AC04-97F090BBF4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9337" y="1181100"/>
            <a:ext cx="4170947"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14410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4"/>
          <p:cNvGraphicFramePr>
            <a:graphicFrameLocks/>
          </p:cNvGraphicFramePr>
          <p:nvPr>
            <p:extLst>
              <p:ext uri="{D42A27DB-BD31-4B8C-83A1-F6EECF244321}">
                <p14:modId xmlns:p14="http://schemas.microsoft.com/office/powerpoint/2010/main" val="3258700764"/>
              </p:ext>
            </p:extLst>
          </p:nvPr>
        </p:nvGraphicFramePr>
        <p:xfrm>
          <a:off x="434897" y="1124743"/>
          <a:ext cx="11374244" cy="5197997"/>
        </p:xfrm>
        <a:graphic>
          <a:graphicData uri="http://schemas.openxmlformats.org/drawingml/2006/table">
            <a:tbl>
              <a:tblPr firstRow="1" bandRow="1">
                <a:tableStyleId>{21E4AEA4-8DFA-4A89-87EB-49C32662AFE0}</a:tableStyleId>
              </a:tblPr>
              <a:tblGrid>
                <a:gridCol w="2843561">
                  <a:extLst>
                    <a:ext uri="{9D8B030D-6E8A-4147-A177-3AD203B41FA5}">
                      <a16:colId xmlns:a16="http://schemas.microsoft.com/office/drawing/2014/main" val="1679078417"/>
                    </a:ext>
                  </a:extLst>
                </a:gridCol>
                <a:gridCol w="2843561">
                  <a:extLst>
                    <a:ext uri="{9D8B030D-6E8A-4147-A177-3AD203B41FA5}">
                      <a16:colId xmlns:a16="http://schemas.microsoft.com/office/drawing/2014/main" val="2064139183"/>
                    </a:ext>
                  </a:extLst>
                </a:gridCol>
                <a:gridCol w="2843561">
                  <a:extLst>
                    <a:ext uri="{9D8B030D-6E8A-4147-A177-3AD203B41FA5}">
                      <a16:colId xmlns:a16="http://schemas.microsoft.com/office/drawing/2014/main" val="3128130626"/>
                    </a:ext>
                  </a:extLst>
                </a:gridCol>
                <a:gridCol w="2843561">
                  <a:extLst>
                    <a:ext uri="{9D8B030D-6E8A-4147-A177-3AD203B41FA5}">
                      <a16:colId xmlns:a16="http://schemas.microsoft.com/office/drawing/2014/main" val="2371383047"/>
                    </a:ext>
                  </a:extLst>
                </a:gridCol>
              </a:tblGrid>
              <a:tr h="605246">
                <a:tc>
                  <a:txBody>
                    <a:bodyPr/>
                    <a:lstStyle/>
                    <a:p>
                      <a:endParaRPr lang="en-GB" dirty="0"/>
                    </a:p>
                  </a:txBody>
                  <a:tcPr/>
                </a:tc>
                <a:tc>
                  <a:txBody>
                    <a:bodyPr/>
                    <a:lstStyle/>
                    <a:p>
                      <a:pPr algn="ctr"/>
                      <a:r>
                        <a:rPr lang="en-GB" sz="2800" u="sng" dirty="0">
                          <a:solidFill>
                            <a:schemeClr val="tx1"/>
                          </a:solidFill>
                        </a:rPr>
                        <a:t>Class A</a:t>
                      </a:r>
                    </a:p>
                  </a:txBody>
                  <a:tcPr/>
                </a:tc>
                <a:tc>
                  <a:txBody>
                    <a:bodyPr/>
                    <a:lstStyle/>
                    <a:p>
                      <a:pPr algn="ctr"/>
                      <a:r>
                        <a:rPr lang="en-GB" sz="2800" u="sng" dirty="0">
                          <a:solidFill>
                            <a:schemeClr val="tx1"/>
                          </a:solidFill>
                        </a:rPr>
                        <a:t>Class B</a:t>
                      </a:r>
                    </a:p>
                  </a:txBody>
                  <a:tcPr/>
                </a:tc>
                <a:tc>
                  <a:txBody>
                    <a:bodyPr/>
                    <a:lstStyle/>
                    <a:p>
                      <a:pPr algn="ctr"/>
                      <a:r>
                        <a:rPr lang="en-GB" sz="2800" u="sng" dirty="0">
                          <a:solidFill>
                            <a:schemeClr val="tx1"/>
                          </a:solidFill>
                        </a:rPr>
                        <a:t>Class</a:t>
                      </a:r>
                      <a:r>
                        <a:rPr lang="en-GB" sz="2800" u="sng" baseline="0" dirty="0">
                          <a:solidFill>
                            <a:schemeClr val="tx1"/>
                          </a:solidFill>
                        </a:rPr>
                        <a:t> C</a:t>
                      </a:r>
                      <a:endParaRPr lang="en-GB" sz="2800" u="sng" dirty="0">
                        <a:solidFill>
                          <a:schemeClr val="tx1"/>
                        </a:solidFill>
                      </a:endParaRPr>
                    </a:p>
                  </a:txBody>
                  <a:tcPr/>
                </a:tc>
                <a:extLst>
                  <a:ext uri="{0D108BD9-81ED-4DB2-BD59-A6C34878D82A}">
                    <a16:rowId xmlns:a16="http://schemas.microsoft.com/office/drawing/2014/main" val="161591325"/>
                  </a:ext>
                </a:extLst>
              </a:tr>
              <a:tr h="1388506">
                <a:tc>
                  <a:txBody>
                    <a:bodyPr/>
                    <a:lstStyle/>
                    <a:p>
                      <a:pPr algn="ctr"/>
                      <a:r>
                        <a:rPr lang="en-GB" sz="2400" b="1" u="sng" dirty="0"/>
                        <a:t>Category of offence</a:t>
                      </a:r>
                    </a:p>
                  </a:txBody>
                  <a:tcPr/>
                </a:tc>
                <a:tc>
                  <a:txBody>
                    <a:bodyPr/>
                    <a:lstStyle/>
                    <a:p>
                      <a:pPr algn="ctr"/>
                      <a:r>
                        <a:rPr lang="en-GB" sz="2400" dirty="0"/>
                        <a:t>Either Way Offence</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Either Way Offence</a:t>
                      </a:r>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Either Way Offence</a:t>
                      </a:r>
                    </a:p>
                    <a:p>
                      <a:pPr algn="ctr"/>
                      <a:endParaRPr lang="en-GB" sz="2400" dirty="0"/>
                    </a:p>
                  </a:txBody>
                  <a:tcPr/>
                </a:tc>
                <a:extLst>
                  <a:ext uri="{0D108BD9-81ED-4DB2-BD59-A6C34878D82A}">
                    <a16:rowId xmlns:a16="http://schemas.microsoft.com/office/drawing/2014/main" val="3076452266"/>
                  </a:ext>
                </a:extLst>
              </a:tr>
              <a:tr h="181573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u="sng" dirty="0"/>
                        <a:t>Penalty in Crown</a:t>
                      </a:r>
                      <a:r>
                        <a:rPr lang="en-GB" sz="2400" b="1" u="sng" baseline="0" dirty="0"/>
                        <a:t> Court</a:t>
                      </a:r>
                      <a:endParaRPr lang="en-GB" sz="2400" b="1" u="sng" dirty="0"/>
                    </a:p>
                    <a:p>
                      <a:pPr algn="ctr"/>
                      <a:endParaRPr lang="en-GB" sz="2400" b="1" u="sng" dirty="0"/>
                    </a:p>
                  </a:txBody>
                  <a:tcPr/>
                </a:tc>
                <a:tc>
                  <a:txBody>
                    <a:bodyPr/>
                    <a:lstStyle/>
                    <a:p>
                      <a:pPr algn="ctr"/>
                      <a:r>
                        <a:rPr lang="en-GB" sz="2400" dirty="0"/>
                        <a:t>7 years imprisonment and</a:t>
                      </a:r>
                      <a:r>
                        <a:rPr lang="en-GB" sz="2400" baseline="0" dirty="0"/>
                        <a:t> / or a fine</a:t>
                      </a: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5 years imprisonment and</a:t>
                      </a:r>
                      <a:r>
                        <a:rPr lang="en-GB" sz="2400" baseline="0" dirty="0"/>
                        <a:t> / or a fine</a:t>
                      </a:r>
                      <a:endParaRPr lang="en-GB" sz="2400" dirty="0"/>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2 years imprisonment and</a:t>
                      </a:r>
                      <a:r>
                        <a:rPr lang="en-GB" sz="2400" baseline="0" dirty="0"/>
                        <a:t> / or a fine</a:t>
                      </a:r>
                      <a:endParaRPr lang="en-GB" sz="2400" dirty="0"/>
                    </a:p>
                    <a:p>
                      <a:pPr algn="ctr"/>
                      <a:endParaRPr lang="en-GB" sz="2400" dirty="0"/>
                    </a:p>
                  </a:txBody>
                  <a:tcPr/>
                </a:tc>
                <a:extLst>
                  <a:ext uri="{0D108BD9-81ED-4DB2-BD59-A6C34878D82A}">
                    <a16:rowId xmlns:a16="http://schemas.microsoft.com/office/drawing/2014/main" val="2306662834"/>
                  </a:ext>
                </a:extLst>
              </a:tr>
              <a:tr h="1388506">
                <a:tc>
                  <a:txBody>
                    <a:bodyPr/>
                    <a:lstStyle/>
                    <a:p>
                      <a:pPr algn="ctr"/>
                      <a:r>
                        <a:rPr lang="en-GB" sz="2400" b="1" u="sng" dirty="0"/>
                        <a:t>Penalty in Magistrates Court</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6 months imprisonment and</a:t>
                      </a:r>
                      <a:r>
                        <a:rPr lang="en-GB" sz="2400" baseline="0" dirty="0"/>
                        <a:t> / or a fine</a:t>
                      </a: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3 months imprisonment and</a:t>
                      </a:r>
                      <a:r>
                        <a:rPr lang="en-GB" sz="2400" baseline="0" dirty="0"/>
                        <a:t> / or a fine</a:t>
                      </a: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3 months imprisonment and</a:t>
                      </a:r>
                      <a:r>
                        <a:rPr lang="en-GB" sz="2400" baseline="0" dirty="0"/>
                        <a:t> / or a fine</a:t>
                      </a:r>
                      <a:endParaRPr lang="en-GB" sz="2400" dirty="0"/>
                    </a:p>
                  </a:txBody>
                  <a:tcPr/>
                </a:tc>
                <a:extLst>
                  <a:ext uri="{0D108BD9-81ED-4DB2-BD59-A6C34878D82A}">
                    <a16:rowId xmlns:a16="http://schemas.microsoft.com/office/drawing/2014/main" val="3735333509"/>
                  </a:ext>
                </a:extLst>
              </a:tr>
            </a:tbl>
          </a:graphicData>
        </a:graphic>
      </p:graphicFrame>
      <p:sp>
        <p:nvSpPr>
          <p:cNvPr id="5" name="TextBox 4"/>
          <p:cNvSpPr txBox="1"/>
          <p:nvPr/>
        </p:nvSpPr>
        <p:spPr>
          <a:xfrm>
            <a:off x="2063552" y="332657"/>
            <a:ext cx="8045422" cy="646331"/>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dirty="0">
                <a:solidFill>
                  <a:schemeClr val="bg1"/>
                </a:solidFill>
              </a:rPr>
              <a:t>Sentence</a:t>
            </a:r>
          </a:p>
        </p:txBody>
      </p:sp>
    </p:spTree>
    <p:extLst>
      <p:ext uri="{BB962C8B-B14F-4D97-AF65-F5344CB8AC3E}">
        <p14:creationId xmlns:p14="http://schemas.microsoft.com/office/powerpoint/2010/main" val="2346245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642996" y="4571216"/>
            <a:ext cx="10906008" cy="1115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lnSpc>
                <a:spcPct val="90000"/>
              </a:lnSpc>
              <a:spcBef>
                <a:spcPct val="0"/>
              </a:spcBef>
              <a:spcAft>
                <a:spcPts val="600"/>
              </a:spcAft>
              <a:buNone/>
            </a:pPr>
            <a:r>
              <a:rPr lang="en-US" altLang="en-US" sz="6000" kern="1200">
                <a:solidFill>
                  <a:schemeClr val="tx1"/>
                </a:solidFill>
                <a:latin typeface="+mj-lt"/>
                <a:ea typeface="+mj-ea"/>
                <a:cs typeface="+mj-cs"/>
              </a:rPr>
              <a:t>Further Drug Offences</a:t>
            </a:r>
          </a:p>
        </p:txBody>
      </p:sp>
      <p:pic>
        <p:nvPicPr>
          <p:cNvPr id="13318" name="Picture 6" descr="Crime-fighting algorithm the new hero of drug forensics">
            <a:extLst>
              <a:ext uri="{FF2B5EF4-FFF2-40B4-BE49-F238E27FC236}">
                <a16:creationId xmlns:a16="http://schemas.microsoft.com/office/drawing/2014/main" id="{A57AA498-FD78-D84A-9B53-113DE7E0D0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258" r="23503" b="1"/>
          <a:stretch/>
        </p:blipFill>
        <p:spPr bwMode="auto">
          <a:xfrm>
            <a:off x="321628"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Drug Addiction: Different Types of Illegal Drugs">
            <a:extLst>
              <a:ext uri="{FF2B5EF4-FFF2-40B4-BE49-F238E27FC236}">
                <a16:creationId xmlns:a16="http://schemas.microsoft.com/office/drawing/2014/main" id="{89DDA43B-3229-EA49-9D66-C39718F712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328" r="27004" b="2"/>
          <a:stretch/>
        </p:blipFill>
        <p:spPr bwMode="auto">
          <a:xfrm>
            <a:off x="4198385"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Legalising drugs: 'Drug use should be treated as normal adult behaviour'">
            <a:extLst>
              <a:ext uri="{FF2B5EF4-FFF2-40B4-BE49-F238E27FC236}">
                <a16:creationId xmlns:a16="http://schemas.microsoft.com/office/drawing/2014/main" id="{8F153D84-AEE8-4241-8887-7FE6076D0DE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4776" r="21165" b="1"/>
          <a:stretch/>
        </p:blipFill>
        <p:spPr bwMode="auto">
          <a:xfrm>
            <a:off x="8075142"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60188E89-AF78-40F6-B787-E9BD9C6256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778706"/>
            <a:ext cx="9144000" cy="0"/>
          </a:xfrm>
          <a:prstGeom prst="line">
            <a:avLst/>
          </a:prstGeom>
          <a:ln w="19050">
            <a:solidFill>
              <a:srgbClr val="E6EA6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32687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p:cNvSpPr txBox="1"/>
          <p:nvPr/>
        </p:nvSpPr>
        <p:spPr>
          <a:xfrm>
            <a:off x="70947" y="3710613"/>
            <a:ext cx="3290887" cy="2452687"/>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3200" b="1" dirty="0">
                <a:solidFill>
                  <a:srgbClr val="00B050"/>
                </a:solidFill>
                <a:latin typeface="+mj-lt"/>
                <a:ea typeface="+mj-ea"/>
                <a:cs typeface="+mj-cs"/>
              </a:rPr>
              <a:t>Supplying of Drugs </a:t>
            </a:r>
          </a:p>
          <a:p>
            <a:pPr>
              <a:lnSpc>
                <a:spcPct val="90000"/>
              </a:lnSpc>
              <a:spcAft>
                <a:spcPts val="600"/>
              </a:spcAft>
            </a:pPr>
            <a:r>
              <a:rPr lang="en-US" sz="3200" b="1" dirty="0">
                <a:latin typeface="+mj-lt"/>
                <a:ea typeface="+mj-ea"/>
                <a:cs typeface="+mj-cs"/>
              </a:rPr>
              <a:t>Section 4 (3)Misuse of Drugs Act 1971</a:t>
            </a:r>
          </a:p>
        </p:txBody>
      </p:sp>
      <p:pic>
        <p:nvPicPr>
          <p:cNvPr id="3" name="Picture 2" descr="\\Client\G$\Roger Images\Images\thumbnail image\hoodies_drugs_deal.jpg"/>
          <p:cNvPicPr>
            <a:picLocks noChangeAspect="1" noChangeArrowheads="1"/>
          </p:cNvPicPr>
          <p:nvPr/>
        </p:nvPicPr>
        <p:blipFill rotWithShape="1">
          <a:blip r:embed="rId3">
            <a:extLst>
              <a:ext uri="{28A0092B-C50C-407E-A947-70E740481C1C}">
                <a14:useLocalDpi xmlns:a14="http://schemas.microsoft.com/office/drawing/2010/main" val="0"/>
              </a:ext>
            </a:extLst>
          </a:blip>
          <a:srcRect t="10519" b="7777"/>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p:cNvSpPr txBox="1">
            <a:spLocks noChangeArrowheads="1"/>
          </p:cNvSpPr>
          <p:nvPr/>
        </p:nvSpPr>
        <p:spPr bwMode="auto">
          <a:xfrm>
            <a:off x="3432760" y="2869271"/>
            <a:ext cx="8743447" cy="3988719"/>
          </a:xfrm>
          <a:prstGeom prst="rect">
            <a:avLst/>
          </a:prstGeom>
          <a:solidFill>
            <a:schemeClr val="accent1">
              <a:lumMod val="40000"/>
              <a:lumOff val="60000"/>
            </a:schemeClr>
          </a:solidFill>
        </p:spPr>
        <p:txBody>
          <a:bodyPr vert="horz" lIns="91440" tIns="45720" rIns="91440" bIns="45720" rtlCol="0" anchor="ctr">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endParaRPr lang="en-US" altLang="en-US" dirty="0">
              <a:solidFill>
                <a:schemeClr val="tx1"/>
              </a:solidFill>
              <a:latin typeface="+mn-lt"/>
              <a:ea typeface="+mn-ea"/>
            </a:endParaRPr>
          </a:p>
          <a:p>
            <a:pPr>
              <a:lnSpc>
                <a:spcPct val="90000"/>
              </a:lnSpc>
              <a:spcBef>
                <a:spcPct val="0"/>
              </a:spcBef>
              <a:spcAft>
                <a:spcPts val="600"/>
              </a:spcAft>
              <a:buNone/>
            </a:pPr>
            <a:r>
              <a:rPr lang="en-US" altLang="en-US" dirty="0">
                <a:solidFill>
                  <a:schemeClr val="tx1"/>
                </a:solidFill>
                <a:latin typeface="+mn-lt"/>
                <a:ea typeface="+mn-ea"/>
              </a:rPr>
              <a:t>It is an offence  for any person unlawfully to:</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Supply or offer to supply a controlled drug to another</a:t>
            </a:r>
          </a:p>
          <a:p>
            <a:pPr>
              <a:lnSpc>
                <a:spcPct val="90000"/>
              </a:lnSpc>
              <a:spcBef>
                <a:spcPct val="0"/>
              </a:spcBef>
              <a:spcAft>
                <a:spcPts val="600"/>
              </a:spcAft>
              <a:buNone/>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supply of such a drug to another</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making of an offer to supply a drug to another</a:t>
            </a:r>
          </a:p>
        </p:txBody>
      </p:sp>
    </p:spTree>
    <p:extLst>
      <p:ext uri="{BB962C8B-B14F-4D97-AF65-F5344CB8AC3E}">
        <p14:creationId xmlns:p14="http://schemas.microsoft.com/office/powerpoint/2010/main" val="106028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AFC842B7-73CE-42DB-96F1-3F2E51AF47BA}"/>
              </a:ext>
            </a:extLst>
          </p:cNvPr>
          <p:cNvGraphicFramePr/>
          <p:nvPr>
            <p:extLst>
              <p:ext uri="{D42A27DB-BD31-4B8C-83A1-F6EECF244321}">
                <p14:modId xmlns:p14="http://schemas.microsoft.com/office/powerpoint/2010/main" val="3399116826"/>
              </p:ext>
            </p:extLst>
          </p:nvPr>
        </p:nvGraphicFramePr>
        <p:xfrm>
          <a:off x="0" y="238922"/>
          <a:ext cx="12192000" cy="66190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40" name="Picture 4" descr="Common Drug Street Names | California Teen Addiction Treatment">
            <a:extLst>
              <a:ext uri="{FF2B5EF4-FFF2-40B4-BE49-F238E27FC236}">
                <a16:creationId xmlns:a16="http://schemas.microsoft.com/office/drawing/2014/main" id="{3E872F26-6EB3-5243-9A7C-E51EE5619F1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62021" y="4742599"/>
            <a:ext cx="3414963" cy="2017580"/>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When Legal Drugs Harm and Illegal Drugs Help - Scientific American Blog  Network">
            <a:extLst>
              <a:ext uri="{FF2B5EF4-FFF2-40B4-BE49-F238E27FC236}">
                <a16:creationId xmlns:a16="http://schemas.microsoft.com/office/drawing/2014/main" id="{FD0317C1-B3E2-E94E-A9B1-385B292D2D1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2571" y="4701404"/>
            <a:ext cx="3277409" cy="205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783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TextBox 2">
            <a:extLst>
              <a:ext uri="{FF2B5EF4-FFF2-40B4-BE49-F238E27FC236}">
                <a16:creationId xmlns:a16="http://schemas.microsoft.com/office/drawing/2014/main" id="{F41DF176-31FE-4AE4-8CE3-7304E640F658}"/>
              </a:ext>
            </a:extLst>
          </p:cNvPr>
          <p:cNvGraphicFramePr/>
          <p:nvPr>
            <p:extLst>
              <p:ext uri="{D42A27DB-BD31-4B8C-83A1-F6EECF244321}">
                <p14:modId xmlns:p14="http://schemas.microsoft.com/office/powerpoint/2010/main" val="1304301877"/>
              </p:ext>
            </p:extLst>
          </p:nvPr>
        </p:nvGraphicFramePr>
        <p:xfrm>
          <a:off x="838200" y="0"/>
          <a:ext cx="10515600" cy="66414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4" name="Picture 4" descr="Teenagers' Use Of Illicit Drugs Shows Record Decline During 2021">
            <a:extLst>
              <a:ext uri="{FF2B5EF4-FFF2-40B4-BE49-F238E27FC236}">
                <a16:creationId xmlns:a16="http://schemas.microsoft.com/office/drawing/2014/main" id="{01369791-98E6-8440-B341-E3FECA5D854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61300" y="45419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28383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nvSpPr>
        <p:spPr bwMode="auto">
          <a:xfrm>
            <a:off x="450049" y="2229079"/>
            <a:ext cx="4266329"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000" dirty="0">
                <a:solidFill>
                  <a:schemeClr val="tx1"/>
                </a:solidFill>
              </a:rPr>
              <a:t>It is an offence for a person to have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a </a:t>
            </a:r>
            <a:r>
              <a:rPr lang="en-GB" altLang="en-US" sz="2000" dirty="0">
                <a:solidFill>
                  <a:srgbClr val="FF0000"/>
                </a:solidFill>
              </a:rPr>
              <a:t>controlled drug in their possession,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whether </a:t>
            </a:r>
            <a:r>
              <a:rPr lang="en-GB" altLang="en-US" sz="2000" dirty="0">
                <a:solidFill>
                  <a:srgbClr val="FF0000"/>
                </a:solidFill>
              </a:rPr>
              <a:t>lawfully or not,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with </a:t>
            </a:r>
            <a:r>
              <a:rPr lang="en-GB" altLang="en-US" sz="2000" dirty="0">
                <a:solidFill>
                  <a:srgbClr val="FF0000"/>
                </a:solidFill>
              </a:rPr>
              <a:t>intent</a:t>
            </a:r>
            <a:r>
              <a:rPr lang="en-GB" altLang="en-US" sz="2000" dirty="0">
                <a:solidFill>
                  <a:schemeClr val="tx1"/>
                </a:solidFill>
              </a:rPr>
              <a:t> to supply it unlawfully to another.</a:t>
            </a:r>
          </a:p>
        </p:txBody>
      </p:sp>
      <p:sp>
        <p:nvSpPr>
          <p:cNvPr id="5" name="TextBox 4"/>
          <p:cNvSpPr txBox="1"/>
          <p:nvPr/>
        </p:nvSpPr>
        <p:spPr>
          <a:xfrm>
            <a:off x="0" y="396462"/>
            <a:ext cx="11229474" cy="954107"/>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2800" b="1" dirty="0">
                <a:solidFill>
                  <a:srgbClr val="0070C0"/>
                </a:solidFill>
              </a:rPr>
              <a:t>Possession with Intent to Supply  </a:t>
            </a:r>
            <a:br>
              <a:rPr lang="en-GB" sz="2800" b="1" dirty="0">
                <a:solidFill>
                  <a:schemeClr val="accent2"/>
                </a:solidFill>
              </a:rPr>
            </a:br>
            <a:r>
              <a:rPr lang="en-GB" sz="2800" b="1" dirty="0">
                <a:solidFill>
                  <a:schemeClr val="bg1"/>
                </a:solidFill>
              </a:rPr>
              <a:t>Section 5(3) Misuse of Drugs Act 1971</a:t>
            </a:r>
          </a:p>
        </p:txBody>
      </p:sp>
      <p:sp>
        <p:nvSpPr>
          <p:cNvPr id="2" name="TextBox 1">
            <a:extLst>
              <a:ext uri="{FF2B5EF4-FFF2-40B4-BE49-F238E27FC236}">
                <a16:creationId xmlns:a16="http://schemas.microsoft.com/office/drawing/2014/main" id="{DB5E4348-2A20-BB4E-B8D1-1F3BFFCA6DEE}"/>
              </a:ext>
            </a:extLst>
          </p:cNvPr>
          <p:cNvSpPr txBox="1"/>
          <p:nvPr/>
        </p:nvSpPr>
        <p:spPr>
          <a:xfrm>
            <a:off x="10154653" y="1820353"/>
            <a:ext cx="915122" cy="4780547"/>
          </a:xfrm>
          <a:prstGeom prst="rect">
            <a:avLst/>
          </a:prstGeom>
          <a:noFill/>
        </p:spPr>
        <p:txBody>
          <a:bodyPr vert="wordArtVert" wrap="square" rtlCol="0">
            <a:spAutoFit/>
          </a:bodyPr>
          <a:lstStyle/>
          <a:p>
            <a:r>
              <a:rPr lang="en-US" sz="4000" b="1" dirty="0">
                <a:solidFill>
                  <a:srgbClr val="0070C0"/>
                </a:solidFill>
              </a:rPr>
              <a:t>PWITTS</a:t>
            </a:r>
            <a:r>
              <a:rPr lang="en-US" sz="2400" dirty="0"/>
              <a:t> </a:t>
            </a:r>
          </a:p>
        </p:txBody>
      </p:sp>
      <p:pic>
        <p:nvPicPr>
          <p:cNvPr id="16386" name="Picture 2" descr="Teenager charged with burglary and possession with intent to supply class B  drugs - Manchester Evening News">
            <a:extLst>
              <a:ext uri="{FF2B5EF4-FFF2-40B4-BE49-F238E27FC236}">
                <a16:creationId xmlns:a16="http://schemas.microsoft.com/office/drawing/2014/main" id="{9FFFF8A7-B0BD-BF4F-8975-4079CE1AF1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7884" y="2229079"/>
            <a:ext cx="4763810" cy="37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3471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txBox="1">
            <a:spLocks noChangeArrowheads="1"/>
          </p:cNvSpPr>
          <p:nvPr/>
        </p:nvSpPr>
        <p:spPr>
          <a:xfrm>
            <a:off x="572493" y="238539"/>
            <a:ext cx="11018520" cy="1434415"/>
          </a:xfrm>
          <a:prstGeom prst="rect">
            <a:avLst/>
          </a:prstGeom>
        </p:spPr>
        <p:txBody>
          <a:bodyPr vert="horz" lIns="91440" tIns="45720" rIns="91440" bIns="45720" rtlCol="0" anchor="b">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914400">
              <a:spcAft>
                <a:spcPts val="600"/>
              </a:spcAft>
            </a:pPr>
            <a:r>
              <a:rPr lang="en-US" altLang="en-US" sz="5400" b="1"/>
              <a:t> Cannabis – Simple Possession</a:t>
            </a:r>
          </a:p>
        </p:txBody>
      </p:sp>
      <p:sp>
        <p:nvSpPr>
          <p:cNvPr id="174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019C03E-70D8-5B40-A7CE-F79BA5611CF8}"/>
              </a:ext>
            </a:extLst>
          </p:cNvPr>
          <p:cNvSpPr txBox="1"/>
          <p:nvPr/>
        </p:nvSpPr>
        <p:spPr>
          <a:xfrm>
            <a:off x="572493" y="2071316"/>
            <a:ext cx="6713552" cy="4119172"/>
          </a:xfrm>
          <a:prstGeom prst="rect">
            <a:avLst/>
          </a:prstGeom>
        </p:spPr>
        <p:txBody>
          <a:bodyPr vert="horz" lIns="91440" tIns="45720" rIns="91440" bIns="45720" rtlCol="0" anchor="t">
            <a:normAutofit lnSpcReduction="10000"/>
          </a:bodyPr>
          <a:lstStyle/>
          <a:p>
            <a:pPr>
              <a:lnSpc>
                <a:spcPct val="90000"/>
              </a:lnSpc>
              <a:spcAft>
                <a:spcPts val="600"/>
              </a:spcAft>
            </a:pPr>
            <a:r>
              <a:rPr lang="en-US" sz="2200" dirty="0">
                <a:effectLst/>
              </a:rPr>
              <a:t>The effects of cannabis vary from person to person:</a:t>
            </a:r>
            <a:br>
              <a:rPr lang="en-US" sz="2200" dirty="0">
                <a:effectLst/>
              </a:rPr>
            </a:br>
            <a:endParaRPr lang="en-US" sz="2200" dirty="0">
              <a:effectLst/>
            </a:endParaRPr>
          </a:p>
          <a:p>
            <a:pPr marL="170627" indent="-228600">
              <a:lnSpc>
                <a:spcPct val="90000"/>
              </a:lnSpc>
              <a:spcAft>
                <a:spcPts val="600"/>
              </a:spcAft>
              <a:buFont typeface="Arial" panose="020B0604020202020204" pitchFamily="34" charset="0"/>
              <a:buChar char="•"/>
            </a:pPr>
            <a:r>
              <a:rPr lang="en-US" sz="2200" dirty="0"/>
              <a:t>S</a:t>
            </a:r>
            <a:r>
              <a:rPr lang="en-US" sz="2200" dirty="0">
                <a:effectLst/>
              </a:rPr>
              <a:t>ome people may feel chilled out, relaxed and happy</a:t>
            </a:r>
            <a:br>
              <a:rPr lang="en-US" sz="2200" dirty="0">
                <a:effectLst/>
              </a:rPr>
            </a:br>
            <a:r>
              <a:rPr lang="en-US" sz="2200" dirty="0">
                <a:effectLst/>
              </a:rPr>
              <a:t> </a:t>
            </a:r>
          </a:p>
          <a:p>
            <a:pPr marL="170627" indent="-228600">
              <a:lnSpc>
                <a:spcPct val="90000"/>
              </a:lnSpc>
              <a:spcAft>
                <a:spcPts val="600"/>
              </a:spcAft>
              <a:buFont typeface="Arial" panose="020B0604020202020204" pitchFamily="34" charset="0"/>
              <a:buChar char="•"/>
            </a:pPr>
            <a:r>
              <a:rPr lang="en-US" sz="2200" dirty="0"/>
              <a:t>O</a:t>
            </a:r>
            <a:r>
              <a:rPr lang="en-US" sz="2200" dirty="0">
                <a:effectLst/>
              </a:rPr>
              <a:t>thers get the giggles or become more talkative </a:t>
            </a:r>
            <a:br>
              <a:rPr lang="en-US" sz="2200" dirty="0">
                <a:effectLst/>
              </a:rPr>
            </a:br>
            <a:endParaRPr lang="en-US" sz="2200" dirty="0">
              <a:effectLst/>
            </a:endParaRPr>
          </a:p>
          <a:p>
            <a:pPr marL="170627" indent="-228600">
              <a:lnSpc>
                <a:spcPct val="90000"/>
              </a:lnSpc>
              <a:spcAft>
                <a:spcPts val="600"/>
              </a:spcAft>
              <a:buFont typeface="Arial" panose="020B0604020202020204" pitchFamily="34" charset="0"/>
              <a:buChar char="•"/>
            </a:pPr>
            <a:r>
              <a:rPr lang="en-US" sz="2200" dirty="0"/>
              <a:t>H</a:t>
            </a:r>
            <a:r>
              <a:rPr lang="en-US" sz="2200" dirty="0">
                <a:effectLst/>
              </a:rPr>
              <a:t>unger pangs are common – this is sometimes known as "getting the munchies" </a:t>
            </a:r>
            <a:br>
              <a:rPr lang="en-US" sz="2200" dirty="0">
                <a:effectLst/>
              </a:rPr>
            </a:br>
            <a:endParaRPr lang="en-US" sz="2200" dirty="0">
              <a:effectLst/>
            </a:endParaRPr>
          </a:p>
          <a:p>
            <a:pPr marL="170627" indent="-228600">
              <a:lnSpc>
                <a:spcPct val="90000"/>
              </a:lnSpc>
              <a:spcAft>
                <a:spcPts val="600"/>
              </a:spcAft>
              <a:buFont typeface="Arial" panose="020B0604020202020204" pitchFamily="34" charset="0"/>
              <a:buChar char="•"/>
            </a:pPr>
            <a:r>
              <a:rPr lang="en-US" sz="2200" dirty="0"/>
              <a:t>Y</a:t>
            </a:r>
            <a:r>
              <a:rPr lang="en-US" sz="2200" dirty="0">
                <a:effectLst/>
              </a:rPr>
              <a:t>ou may become more aware of your senses – </a:t>
            </a:r>
            <a:r>
              <a:rPr lang="en-US" sz="2200" dirty="0" err="1">
                <a:effectLst/>
              </a:rPr>
              <a:t>colours</a:t>
            </a:r>
            <a:r>
              <a:rPr lang="en-US" sz="2200" dirty="0">
                <a:effectLst/>
              </a:rPr>
              <a:t> may look more intense and music may sound better </a:t>
            </a:r>
            <a:br>
              <a:rPr lang="en-US" sz="2200" dirty="0">
                <a:effectLst/>
              </a:rPr>
            </a:br>
            <a:endParaRPr lang="en-US" sz="2200" dirty="0">
              <a:effectLst/>
            </a:endParaRPr>
          </a:p>
          <a:p>
            <a:pPr marL="170627" indent="-228600">
              <a:lnSpc>
                <a:spcPct val="90000"/>
              </a:lnSpc>
              <a:spcAft>
                <a:spcPts val="600"/>
              </a:spcAft>
              <a:buFont typeface="Arial" panose="020B0604020202020204" pitchFamily="34" charset="0"/>
              <a:buChar char="•"/>
            </a:pPr>
            <a:r>
              <a:rPr lang="en-US" sz="2200" dirty="0"/>
              <a:t>I</a:t>
            </a:r>
            <a:r>
              <a:rPr lang="en-US" sz="2200" dirty="0">
                <a:effectLst/>
              </a:rPr>
              <a:t>t’s common to feel as though time is slowing down </a:t>
            </a:r>
          </a:p>
        </p:txBody>
      </p:sp>
      <p:pic>
        <p:nvPicPr>
          <p:cNvPr id="17410" name="Picture 2" descr="Luxembourg to legalise growing and using cannabis at home | Euronews">
            <a:extLst>
              <a:ext uri="{FF2B5EF4-FFF2-40B4-BE49-F238E27FC236}">
                <a16:creationId xmlns:a16="http://schemas.microsoft.com/office/drawing/2014/main" id="{5116A520-8BC2-964B-A7FF-2041B4A1ECB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71" r="26954"/>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48534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txBox="1">
            <a:spLocks noChangeArrowheads="1"/>
          </p:cNvSpPr>
          <p:nvPr/>
        </p:nvSpPr>
        <p:spPr>
          <a:xfrm>
            <a:off x="572493" y="238539"/>
            <a:ext cx="11018520" cy="1434415"/>
          </a:xfrm>
          <a:prstGeom prst="rect">
            <a:avLst/>
          </a:prstGeom>
        </p:spPr>
        <p:txBody>
          <a:bodyPr vert="horz" lIns="91440" tIns="45720" rIns="91440" bIns="45720" rtlCol="0" anchor="b">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914400">
              <a:spcAft>
                <a:spcPts val="600"/>
              </a:spcAft>
            </a:pPr>
            <a:r>
              <a:rPr lang="en-US" altLang="en-US" sz="5400" b="1"/>
              <a:t> Cannabis – Simple Possession</a:t>
            </a:r>
          </a:p>
        </p:txBody>
      </p:sp>
      <p:sp>
        <p:nvSpPr>
          <p:cNvPr id="174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019C03E-70D8-5B40-A7CE-F79BA5611CF8}"/>
              </a:ext>
            </a:extLst>
          </p:cNvPr>
          <p:cNvSpPr txBox="1"/>
          <p:nvPr/>
        </p:nvSpPr>
        <p:spPr>
          <a:xfrm>
            <a:off x="572493" y="2071316"/>
            <a:ext cx="6713552" cy="4119172"/>
          </a:xfrm>
          <a:prstGeom prst="rect">
            <a:avLst/>
          </a:prstGeom>
        </p:spPr>
        <p:txBody>
          <a:bodyPr vert="horz" lIns="91440" tIns="45720" rIns="91440" bIns="45720" rtlCol="0" anchor="t">
            <a:normAutofit/>
          </a:bodyPr>
          <a:lstStyle/>
          <a:p>
            <a:pPr>
              <a:lnSpc>
                <a:spcPct val="90000"/>
              </a:lnSpc>
              <a:spcAft>
                <a:spcPts val="600"/>
              </a:spcAft>
            </a:pPr>
            <a:br>
              <a:rPr lang="en-US" sz="2200" dirty="0">
                <a:effectLst/>
              </a:rPr>
            </a:br>
            <a:r>
              <a:rPr lang="en-US" sz="2400" dirty="0">
                <a:effectLst/>
              </a:rPr>
              <a:t>Cannabis can have other effects too:</a:t>
            </a:r>
          </a:p>
          <a:p>
            <a:pPr marL="170627" indent="-228600">
              <a:lnSpc>
                <a:spcPct val="90000"/>
              </a:lnSpc>
              <a:buFont typeface="Arial" panose="020B0604020202020204" pitchFamily="34" charset="0"/>
              <a:buChar char="•"/>
            </a:pPr>
            <a:r>
              <a:rPr lang="en-US" sz="2400" dirty="0"/>
              <a:t>I</a:t>
            </a:r>
            <a:r>
              <a:rPr lang="en-US" sz="2400" dirty="0">
                <a:effectLst/>
              </a:rPr>
              <a:t>t makes some people feel faint and/or sick – this is sometimes known as a "whitey" </a:t>
            </a:r>
          </a:p>
          <a:p>
            <a:pPr marL="170627" indent="-228600">
              <a:lnSpc>
                <a:spcPct val="90000"/>
              </a:lnSpc>
              <a:buFont typeface="Arial" panose="020B0604020202020204" pitchFamily="34" charset="0"/>
              <a:buChar char="•"/>
            </a:pPr>
            <a:r>
              <a:rPr lang="en-US" sz="2400" dirty="0"/>
              <a:t>I</a:t>
            </a:r>
            <a:r>
              <a:rPr lang="en-US" sz="2400" dirty="0">
                <a:effectLst/>
              </a:rPr>
              <a:t>t can make you feel sleepy and lethargic </a:t>
            </a:r>
          </a:p>
          <a:p>
            <a:pPr marL="170627" indent="-228600">
              <a:lnSpc>
                <a:spcPct val="90000"/>
              </a:lnSpc>
              <a:buFont typeface="Arial" panose="020B0604020202020204" pitchFamily="34" charset="0"/>
              <a:buChar char="•"/>
            </a:pPr>
            <a:r>
              <a:rPr lang="en-US" sz="2400" dirty="0"/>
              <a:t>S</a:t>
            </a:r>
            <a:r>
              <a:rPr lang="en-US" sz="2400" dirty="0">
                <a:effectLst/>
              </a:rPr>
              <a:t>ome people find it affects their memory, making it harder to remember things </a:t>
            </a:r>
          </a:p>
          <a:p>
            <a:pPr marL="170627" indent="-228600">
              <a:lnSpc>
                <a:spcPct val="90000"/>
              </a:lnSpc>
              <a:buFont typeface="Arial" panose="020B0604020202020204" pitchFamily="34" charset="0"/>
              <a:buChar char="•"/>
            </a:pPr>
            <a:r>
              <a:rPr lang="en-US" sz="2400" dirty="0"/>
              <a:t>I</a:t>
            </a:r>
            <a:r>
              <a:rPr lang="en-US" sz="2400" dirty="0">
                <a:effectLst/>
              </a:rPr>
              <a:t>t makes some people feel confused, anxious or paranoid, and some experience panic attacks and hallucinations. These effects are particularly common with stronger forms of cannabis, such as skunk and sinsemilla </a:t>
            </a:r>
          </a:p>
          <a:p>
            <a:pPr>
              <a:lnSpc>
                <a:spcPct val="90000"/>
              </a:lnSpc>
              <a:spcAft>
                <a:spcPts val="600"/>
              </a:spcAft>
            </a:pPr>
            <a:endParaRPr lang="en-US" sz="2200" dirty="0">
              <a:effectLst/>
            </a:endParaRPr>
          </a:p>
        </p:txBody>
      </p:sp>
      <p:pic>
        <p:nvPicPr>
          <p:cNvPr id="17410" name="Picture 2" descr="Luxembourg to legalise growing and using cannabis at home | Euronews">
            <a:extLst>
              <a:ext uri="{FF2B5EF4-FFF2-40B4-BE49-F238E27FC236}">
                <a16:creationId xmlns:a16="http://schemas.microsoft.com/office/drawing/2014/main" id="{5116A520-8BC2-964B-A7FF-2041B4A1ECB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71" r="26954"/>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03778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A1E93B5B-70FF-4420-8775-6ECF0B990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5" name="Group 1034">
            <a:extLst>
              <a:ext uri="{FF2B5EF4-FFF2-40B4-BE49-F238E27FC236}">
                <a16:creationId xmlns:a16="http://schemas.microsoft.com/office/drawing/2014/main" id="{263D035D-07A2-4491-8495-4D4639179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8" cy="6858000"/>
            <a:chOff x="0" y="-1"/>
            <a:chExt cx="12150168" cy="6858001"/>
          </a:xfrm>
          <a:solidFill>
            <a:schemeClr val="bg1">
              <a:lumMod val="95000"/>
              <a:alpha val="50000"/>
            </a:schemeClr>
          </a:solidFill>
        </p:grpSpPr>
        <p:pic>
          <p:nvPicPr>
            <p:cNvPr id="1036" name="Graphic 1035">
              <a:extLst>
                <a:ext uri="{FF2B5EF4-FFF2-40B4-BE49-F238E27FC236}">
                  <a16:creationId xmlns:a16="http://schemas.microsoft.com/office/drawing/2014/main" id="{343BB7C1-5FE6-4BEA-8A57-4E8D6295DCD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034555" y="-1"/>
              <a:ext cx="3052480" cy="6858001"/>
            </a:xfrm>
            <a:prstGeom prst="rect">
              <a:avLst/>
            </a:prstGeom>
          </p:spPr>
        </p:pic>
        <p:pic>
          <p:nvPicPr>
            <p:cNvPr id="1037" name="Graphic 1036">
              <a:extLst>
                <a:ext uri="{FF2B5EF4-FFF2-40B4-BE49-F238E27FC236}">
                  <a16:creationId xmlns:a16="http://schemas.microsoft.com/office/drawing/2014/main" id="{825D627A-CF3F-4EFD-8B01-F65B179ABF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1"/>
              <a:ext cx="3052480" cy="6858001"/>
            </a:xfrm>
            <a:prstGeom prst="rect">
              <a:avLst/>
            </a:prstGeom>
          </p:spPr>
        </p:pic>
        <p:pic>
          <p:nvPicPr>
            <p:cNvPr id="1038" name="Graphic 1037">
              <a:extLst>
                <a:ext uri="{FF2B5EF4-FFF2-40B4-BE49-F238E27FC236}">
                  <a16:creationId xmlns:a16="http://schemas.microsoft.com/office/drawing/2014/main" id="{E9127400-4A41-48CE-96C8-8534E9EF5D0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97688" y="-1"/>
              <a:ext cx="3052480" cy="6858001"/>
            </a:xfrm>
            <a:prstGeom prst="rect">
              <a:avLst/>
            </a:prstGeom>
          </p:spPr>
        </p:pic>
        <p:pic>
          <p:nvPicPr>
            <p:cNvPr id="1039" name="Graphic 1038">
              <a:extLst>
                <a:ext uri="{FF2B5EF4-FFF2-40B4-BE49-F238E27FC236}">
                  <a16:creationId xmlns:a16="http://schemas.microsoft.com/office/drawing/2014/main" id="{03BCD860-FF2B-4351-9EF3-3078B1C62FC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63134" y="-1"/>
              <a:ext cx="3052480" cy="6858001"/>
            </a:xfrm>
            <a:prstGeom prst="rect">
              <a:avLst/>
            </a:prstGeom>
          </p:spPr>
        </p:pic>
      </p:grpSp>
      <p:sp>
        <p:nvSpPr>
          <p:cNvPr id="1041" name="Rectangle 1040">
            <a:extLst>
              <a:ext uri="{FF2B5EF4-FFF2-40B4-BE49-F238E27FC236}">
                <a16:creationId xmlns:a16="http://schemas.microsoft.com/office/drawing/2014/main" id="{9BD1CCF1-7B5E-4D15-A049-46B52D5F0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2" name="TextBox 1">
            <a:extLst>
              <a:ext uri="{FF2B5EF4-FFF2-40B4-BE49-F238E27FC236}">
                <a16:creationId xmlns:a16="http://schemas.microsoft.com/office/drawing/2014/main" id="{55E3E2EF-B286-3453-543F-4C71238FD5DA}"/>
              </a:ext>
            </a:extLst>
          </p:cNvPr>
          <p:cNvSpPr txBox="1"/>
          <p:nvPr/>
        </p:nvSpPr>
        <p:spPr>
          <a:xfrm>
            <a:off x="1463040" y="685797"/>
            <a:ext cx="5713502" cy="282416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600" kern="1200" dirty="0">
                <a:solidFill>
                  <a:schemeClr val="tx1"/>
                </a:solidFill>
                <a:latin typeface="+mj-lt"/>
                <a:ea typeface="+mj-ea"/>
                <a:cs typeface="+mj-cs"/>
              </a:rPr>
              <a:t>Discuss: How do you deal with this incident? What are the options? </a:t>
            </a:r>
          </a:p>
        </p:txBody>
      </p:sp>
      <p:sp>
        <p:nvSpPr>
          <p:cNvPr id="1043" name="Rectangle 1042">
            <a:extLst>
              <a:ext uri="{FF2B5EF4-FFF2-40B4-BE49-F238E27FC236}">
                <a16:creationId xmlns:a16="http://schemas.microsoft.com/office/drawing/2014/main" id="{2B60D6C2-3E33-4C9F-BA04-3EE084D3B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oman, 60, with terminal cancer used cannabis to ease her pain and sold it  - Wales Online">
            <a:extLst>
              <a:ext uri="{FF2B5EF4-FFF2-40B4-BE49-F238E27FC236}">
                <a16:creationId xmlns:a16="http://schemas.microsoft.com/office/drawing/2014/main" id="{DBDE3A2B-76AA-02CC-F462-1BEBD581C47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5224" r="1" b="8089"/>
          <a:stretch/>
        </p:blipFill>
        <p:spPr bwMode="auto">
          <a:xfrm>
            <a:off x="7662790" y="685799"/>
            <a:ext cx="4047261" cy="269902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force for good: empowering the police and out of court disposals through  low code - Fujitsu UK &amp; Ireland Blog">
            <a:extLst>
              <a:ext uri="{FF2B5EF4-FFF2-40B4-BE49-F238E27FC236}">
                <a16:creationId xmlns:a16="http://schemas.microsoft.com/office/drawing/2014/main" id="{5C44317E-A9BC-D0B0-D269-929B2F93056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567" b="1"/>
          <a:stretch/>
        </p:blipFill>
        <p:spPr bwMode="auto">
          <a:xfrm>
            <a:off x="7663148" y="3465482"/>
            <a:ext cx="4044461" cy="2706719"/>
          </a:xfrm>
          <a:prstGeom prst="rect">
            <a:avLst/>
          </a:prstGeom>
          <a:noFill/>
          <a:extLst>
            <a:ext uri="{909E8E84-426E-40DD-AFC4-6F175D3DCCD1}">
              <a14:hiddenFill xmlns:a14="http://schemas.microsoft.com/office/drawing/2010/main">
                <a:solidFill>
                  <a:srgbClr val="FFFFFF"/>
                </a:solidFill>
              </a14:hiddenFill>
            </a:ext>
          </a:extLst>
        </p:spPr>
      </p:pic>
      <p:sp>
        <p:nvSpPr>
          <p:cNvPr id="1045" name="Rectangle 1044">
            <a:extLst>
              <a:ext uri="{FF2B5EF4-FFF2-40B4-BE49-F238E27FC236}">
                <a16:creationId xmlns:a16="http://schemas.microsoft.com/office/drawing/2014/main" id="{EA0BC7B8-51A6-40C5-AB5F-CE8D32DC1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B949864-CE74-5828-0BB3-13A7C0E739C9}"/>
              </a:ext>
            </a:extLst>
          </p:cNvPr>
          <p:cNvSpPr txBox="1"/>
          <p:nvPr/>
        </p:nvSpPr>
        <p:spPr>
          <a:xfrm rot="19943622">
            <a:off x="638978" y="3966072"/>
            <a:ext cx="3040656" cy="369332"/>
          </a:xfrm>
          <a:prstGeom prst="rect">
            <a:avLst/>
          </a:prstGeom>
          <a:noFill/>
        </p:spPr>
        <p:txBody>
          <a:bodyPr wrap="square" rtlCol="0">
            <a:spAutoFit/>
          </a:bodyPr>
          <a:lstStyle/>
          <a:p>
            <a:r>
              <a:rPr lang="en-US" dirty="0"/>
              <a:t>Summons? </a:t>
            </a:r>
          </a:p>
        </p:txBody>
      </p:sp>
      <p:sp>
        <p:nvSpPr>
          <p:cNvPr id="5" name="TextBox 4">
            <a:extLst>
              <a:ext uri="{FF2B5EF4-FFF2-40B4-BE49-F238E27FC236}">
                <a16:creationId xmlns:a16="http://schemas.microsoft.com/office/drawing/2014/main" id="{E7134875-5D3A-9274-1D03-DD68CF3D7B31}"/>
              </a:ext>
            </a:extLst>
          </p:cNvPr>
          <p:cNvSpPr txBox="1"/>
          <p:nvPr/>
        </p:nvSpPr>
        <p:spPr>
          <a:xfrm rot="1034209">
            <a:off x="4028326" y="3468144"/>
            <a:ext cx="1619480" cy="646331"/>
          </a:xfrm>
          <a:prstGeom prst="rect">
            <a:avLst/>
          </a:prstGeom>
          <a:noFill/>
        </p:spPr>
        <p:txBody>
          <a:bodyPr wrap="square" rtlCol="0">
            <a:spAutoFit/>
          </a:bodyPr>
          <a:lstStyle/>
          <a:p>
            <a:pPr algn="ctr"/>
            <a:r>
              <a:rPr lang="en-US" dirty="0"/>
              <a:t>Community Resolution? </a:t>
            </a:r>
          </a:p>
        </p:txBody>
      </p:sp>
      <p:sp>
        <p:nvSpPr>
          <p:cNvPr id="6" name="TextBox 5">
            <a:extLst>
              <a:ext uri="{FF2B5EF4-FFF2-40B4-BE49-F238E27FC236}">
                <a16:creationId xmlns:a16="http://schemas.microsoft.com/office/drawing/2014/main" id="{2103D0A5-4971-80FC-6CFA-91383303A8DF}"/>
              </a:ext>
            </a:extLst>
          </p:cNvPr>
          <p:cNvSpPr txBox="1"/>
          <p:nvPr/>
        </p:nvSpPr>
        <p:spPr>
          <a:xfrm>
            <a:off x="1578893" y="3105834"/>
            <a:ext cx="1480424" cy="646331"/>
          </a:xfrm>
          <a:prstGeom prst="rect">
            <a:avLst/>
          </a:prstGeom>
          <a:noFill/>
        </p:spPr>
        <p:txBody>
          <a:bodyPr wrap="square" rtlCol="0">
            <a:spAutoFit/>
          </a:bodyPr>
          <a:lstStyle/>
          <a:p>
            <a:pPr algn="ctr"/>
            <a:r>
              <a:rPr lang="en-US" dirty="0"/>
              <a:t>Out of Court Disposals?</a:t>
            </a:r>
          </a:p>
        </p:txBody>
      </p:sp>
      <p:sp>
        <p:nvSpPr>
          <p:cNvPr id="7" name="TextBox 6">
            <a:extLst>
              <a:ext uri="{FF2B5EF4-FFF2-40B4-BE49-F238E27FC236}">
                <a16:creationId xmlns:a16="http://schemas.microsoft.com/office/drawing/2014/main" id="{BBBA8774-0EA2-9BE7-F774-A638CF9E9FC6}"/>
              </a:ext>
            </a:extLst>
          </p:cNvPr>
          <p:cNvSpPr txBox="1"/>
          <p:nvPr/>
        </p:nvSpPr>
        <p:spPr>
          <a:xfrm>
            <a:off x="3071808" y="5027373"/>
            <a:ext cx="1564395" cy="369332"/>
          </a:xfrm>
          <a:prstGeom prst="rect">
            <a:avLst/>
          </a:prstGeom>
          <a:noFill/>
        </p:spPr>
        <p:txBody>
          <a:bodyPr wrap="square" rtlCol="0">
            <a:spAutoFit/>
          </a:bodyPr>
          <a:lstStyle/>
          <a:p>
            <a:r>
              <a:rPr lang="en-US" dirty="0"/>
              <a:t>Adult/Youth? </a:t>
            </a:r>
          </a:p>
        </p:txBody>
      </p:sp>
      <p:sp>
        <p:nvSpPr>
          <p:cNvPr id="9" name="TextBox 8">
            <a:extLst>
              <a:ext uri="{FF2B5EF4-FFF2-40B4-BE49-F238E27FC236}">
                <a16:creationId xmlns:a16="http://schemas.microsoft.com/office/drawing/2014/main" id="{BC67982C-2910-F96F-B470-05B122F3A078}"/>
              </a:ext>
            </a:extLst>
          </p:cNvPr>
          <p:cNvSpPr txBox="1"/>
          <p:nvPr/>
        </p:nvSpPr>
        <p:spPr>
          <a:xfrm>
            <a:off x="5551203" y="4848110"/>
            <a:ext cx="1533604" cy="646331"/>
          </a:xfrm>
          <a:prstGeom prst="rect">
            <a:avLst/>
          </a:prstGeom>
          <a:noFill/>
        </p:spPr>
        <p:txBody>
          <a:bodyPr wrap="square" rtlCol="0">
            <a:spAutoFit/>
          </a:bodyPr>
          <a:lstStyle/>
          <a:p>
            <a:pPr algn="ctr"/>
            <a:r>
              <a:rPr lang="en-US" dirty="0"/>
              <a:t>Conditional Cautions? </a:t>
            </a:r>
          </a:p>
        </p:txBody>
      </p:sp>
      <p:sp>
        <p:nvSpPr>
          <p:cNvPr id="10" name="TextBox 9">
            <a:extLst>
              <a:ext uri="{FF2B5EF4-FFF2-40B4-BE49-F238E27FC236}">
                <a16:creationId xmlns:a16="http://schemas.microsoft.com/office/drawing/2014/main" id="{22D7CB1E-6B4F-99C3-3528-6A65355EAE8C}"/>
              </a:ext>
            </a:extLst>
          </p:cNvPr>
          <p:cNvSpPr txBox="1"/>
          <p:nvPr/>
        </p:nvSpPr>
        <p:spPr>
          <a:xfrm rot="19583928">
            <a:off x="1185971" y="5363861"/>
            <a:ext cx="1323278" cy="923330"/>
          </a:xfrm>
          <a:prstGeom prst="rect">
            <a:avLst/>
          </a:prstGeom>
          <a:noFill/>
        </p:spPr>
        <p:txBody>
          <a:bodyPr wrap="square" rtlCol="0">
            <a:spAutoFit/>
          </a:bodyPr>
          <a:lstStyle/>
          <a:p>
            <a:pPr algn="ctr"/>
            <a:r>
              <a:rPr lang="en-US" dirty="0"/>
              <a:t>Youth Resolution Disorder? </a:t>
            </a:r>
          </a:p>
        </p:txBody>
      </p:sp>
    </p:spTree>
    <p:extLst>
      <p:ext uri="{BB962C8B-B14F-4D97-AF65-F5344CB8AC3E}">
        <p14:creationId xmlns:p14="http://schemas.microsoft.com/office/powerpoint/2010/main" val="12248067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6" name="Rectangle 2075">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298B4CB-9AEC-AFA4-22B7-827E8A7F60CD}"/>
              </a:ext>
            </a:extLst>
          </p:cNvPr>
          <p:cNvSpPr txBox="1"/>
          <p:nvPr/>
        </p:nvSpPr>
        <p:spPr>
          <a:xfrm>
            <a:off x="838201" y="372217"/>
            <a:ext cx="4933462" cy="5804746"/>
          </a:xfrm>
          <a:prstGeom prst="rect">
            <a:avLst/>
          </a:prstGeom>
        </p:spPr>
        <p:txBody>
          <a:bodyPr vert="horz" lIns="91440" tIns="45720" rIns="91440" bIns="45720" rtlCol="0">
            <a:normAutofit/>
          </a:bodyPr>
          <a:lstStyle/>
          <a:p>
            <a:pPr>
              <a:lnSpc>
                <a:spcPct val="90000"/>
              </a:lnSpc>
              <a:spcAft>
                <a:spcPts val="600"/>
              </a:spcAft>
            </a:pPr>
            <a:r>
              <a:rPr lang="en-US" sz="4000" b="1" u="sng" dirty="0"/>
              <a:t>Research Task: </a:t>
            </a:r>
            <a:br>
              <a:rPr lang="en-US" sz="4000" b="1" u="sng" dirty="0"/>
            </a:br>
            <a:r>
              <a:rPr lang="en-US" sz="4000" b="1" u="sng" dirty="0"/>
              <a:t>What is an ‘Out of Court Disposal’?</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marL="342900" indent="-228600">
              <a:lnSpc>
                <a:spcPct val="90000"/>
              </a:lnSpc>
              <a:spcAft>
                <a:spcPts val="600"/>
              </a:spcAft>
              <a:buFont typeface="Arial" panose="020B0604020202020204" pitchFamily="34" charset="0"/>
              <a:buChar char="•"/>
            </a:pPr>
            <a:r>
              <a:rPr lang="en-US" dirty="0"/>
              <a:t>What is a Community Resolution? </a:t>
            </a:r>
            <a:br>
              <a:rPr lang="en-US" dirty="0"/>
            </a:br>
            <a:br>
              <a:rPr lang="en-US" dirty="0"/>
            </a:br>
            <a:br>
              <a:rPr lang="en-US" dirty="0"/>
            </a:br>
            <a:endParaRPr lang="en-US" dirty="0"/>
          </a:p>
          <a:p>
            <a:pPr marL="342900" indent="-228600">
              <a:lnSpc>
                <a:spcPct val="90000"/>
              </a:lnSpc>
              <a:spcAft>
                <a:spcPts val="600"/>
              </a:spcAft>
              <a:buFont typeface="Arial" panose="020B0604020202020204" pitchFamily="34" charset="0"/>
              <a:buChar char="•"/>
            </a:pPr>
            <a:r>
              <a:rPr lang="en-US" dirty="0"/>
              <a:t>What is a Conditional Caution? </a:t>
            </a:r>
            <a:br>
              <a:rPr lang="en-US" dirty="0"/>
            </a:br>
            <a:br>
              <a:rPr lang="en-US" dirty="0"/>
            </a:br>
            <a:br>
              <a:rPr lang="en-US" dirty="0"/>
            </a:br>
            <a:endParaRPr lang="en-US" dirty="0"/>
          </a:p>
          <a:p>
            <a:pPr marL="342900" indent="-228600">
              <a:lnSpc>
                <a:spcPct val="90000"/>
              </a:lnSpc>
              <a:spcAft>
                <a:spcPts val="600"/>
              </a:spcAft>
              <a:buFont typeface="Arial" panose="020B0604020202020204" pitchFamily="34" charset="0"/>
              <a:buChar char="•"/>
            </a:pPr>
            <a:r>
              <a:rPr lang="en-US" dirty="0"/>
              <a:t>What’s the different between Adult and Youth offenders? </a:t>
            </a:r>
          </a:p>
          <a:p>
            <a:pPr indent="-228600">
              <a:lnSpc>
                <a:spcPct val="90000"/>
              </a:lnSpc>
              <a:spcAft>
                <a:spcPts val="600"/>
              </a:spcAft>
              <a:buFont typeface="Arial" panose="020B0604020202020204" pitchFamily="34" charset="0"/>
              <a:buChar char="•"/>
            </a:pPr>
            <a:endParaRPr lang="en-US" dirty="0"/>
          </a:p>
        </p:txBody>
      </p:sp>
      <p:pic>
        <p:nvPicPr>
          <p:cNvPr id="2054" name="Picture 6" descr="20,841 10 Minutes Images, Stock Photos &amp; Vectors | Shutterstock">
            <a:extLst>
              <a:ext uri="{FF2B5EF4-FFF2-40B4-BE49-F238E27FC236}">
                <a16:creationId xmlns:a16="http://schemas.microsoft.com/office/drawing/2014/main" id="{0F5125F0-4475-0AEB-D5B5-40F1997353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827"/>
          <a:stretch/>
        </p:blipFill>
        <p:spPr bwMode="auto">
          <a:xfrm>
            <a:off x="5940850" y="3591321"/>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a:noFill/>
          <a:extLst>
            <a:ext uri="{909E8E84-426E-40DD-AFC4-6F175D3DCCD1}">
              <a14:hiddenFill xmlns:a14="http://schemas.microsoft.com/office/drawing/2010/main">
                <a:solidFill>
                  <a:srgbClr val="FFFFFF"/>
                </a:solidFill>
              </a14:hiddenFill>
            </a:ext>
          </a:extLst>
        </p:spPr>
      </p:pic>
      <p:sp>
        <p:nvSpPr>
          <p:cNvPr id="2078" name="Arc 2077">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050" name="Picture 2" descr="Out of court: what we learned from Thames Valley | Crest Advisory">
            <a:extLst>
              <a:ext uri="{FF2B5EF4-FFF2-40B4-BE49-F238E27FC236}">
                <a16:creationId xmlns:a16="http://schemas.microsoft.com/office/drawing/2014/main" id="{5192DD89-72BB-8370-E8D0-445B4AA23B1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134" r="15366" b="2"/>
          <a:stretch/>
        </p:blipFill>
        <p:spPr bwMode="auto">
          <a:xfrm>
            <a:off x="6058397" y="0"/>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Information - Simple English Wikipedia, the free encyclopedia">
            <a:extLst>
              <a:ext uri="{FF2B5EF4-FFF2-40B4-BE49-F238E27FC236}">
                <a16:creationId xmlns:a16="http://schemas.microsoft.com/office/drawing/2014/main" id="{0FD7D2C9-3CCD-C530-E261-43CE235D012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95" r="17970" b="3"/>
          <a:stretch/>
        </p:blipFill>
        <p:spPr bwMode="auto">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8EE9E3-D5A3-BE8E-8AD5-7110B3525F61}"/>
              </a:ext>
            </a:extLst>
          </p:cNvPr>
          <p:cNvSpPr txBox="1"/>
          <p:nvPr/>
        </p:nvSpPr>
        <p:spPr>
          <a:xfrm>
            <a:off x="551467" y="6176963"/>
            <a:ext cx="4551182" cy="369332"/>
          </a:xfrm>
          <a:prstGeom prst="rect">
            <a:avLst/>
          </a:prstGeom>
          <a:noFill/>
        </p:spPr>
        <p:txBody>
          <a:bodyPr wrap="square" rtlCol="0">
            <a:spAutoFit/>
          </a:bodyPr>
          <a:lstStyle/>
          <a:p>
            <a:r>
              <a:rPr lang="en-US" dirty="0"/>
              <a:t>Click </a:t>
            </a:r>
            <a:r>
              <a:rPr lang="en-US" dirty="0">
                <a:hlinkClick r:id="rId5"/>
              </a:rPr>
              <a:t>here</a:t>
            </a:r>
            <a:r>
              <a:rPr lang="en-US" dirty="0"/>
              <a:t> for more information</a:t>
            </a:r>
          </a:p>
        </p:txBody>
      </p:sp>
      <p:pic>
        <p:nvPicPr>
          <p:cNvPr id="6" name="Picture 5" descr="Graphical user interface&#10;&#10;Description automatically generated">
            <a:extLst>
              <a:ext uri="{FF2B5EF4-FFF2-40B4-BE49-F238E27FC236}">
                <a16:creationId xmlns:a16="http://schemas.microsoft.com/office/drawing/2014/main" id="{27932C5B-FE17-FFB2-BE77-B50A924C9CAD}"/>
              </a:ext>
            </a:extLst>
          </p:cNvPr>
          <p:cNvPicPr>
            <a:picLocks noChangeAspect="1"/>
          </p:cNvPicPr>
          <p:nvPr/>
        </p:nvPicPr>
        <p:blipFill>
          <a:blip r:embed="rId6"/>
          <a:stretch>
            <a:fillRect/>
          </a:stretch>
        </p:blipFill>
        <p:spPr>
          <a:xfrm>
            <a:off x="9366840" y="229451"/>
            <a:ext cx="2831881" cy="4769579"/>
          </a:xfrm>
          <a:prstGeom prst="rect">
            <a:avLst/>
          </a:prstGeom>
        </p:spPr>
      </p:pic>
    </p:spTree>
    <p:extLst>
      <p:ext uri="{BB962C8B-B14F-4D97-AF65-F5344CB8AC3E}">
        <p14:creationId xmlns:p14="http://schemas.microsoft.com/office/powerpoint/2010/main" val="21792332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1" name="Rectangle 3080">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Freeform: Shape 3082">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5" name="Freeform: Shape 3084">
            <a:extLst>
              <a:ext uri="{FF2B5EF4-FFF2-40B4-BE49-F238E27FC236}">
                <a16:creationId xmlns:a16="http://schemas.microsoft.com/office/drawing/2014/main" id="{F78796AF-79A0-47AC-BEFD-BFFC00F96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1514A47A-CACF-9241-77EE-C5FBAFF0AB3F}"/>
              </a:ext>
            </a:extLst>
          </p:cNvPr>
          <p:cNvSpPr txBox="1"/>
          <p:nvPr/>
        </p:nvSpPr>
        <p:spPr>
          <a:xfrm>
            <a:off x="804672" y="338328"/>
            <a:ext cx="3877056" cy="224942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a:latin typeface="+mj-lt"/>
                <a:ea typeface="+mj-ea"/>
                <a:cs typeface="+mj-cs"/>
              </a:rPr>
              <a:t>Additional Information for SC Project</a:t>
            </a:r>
          </a:p>
        </p:txBody>
      </p:sp>
      <p:pic>
        <p:nvPicPr>
          <p:cNvPr id="3076" name="Picture 4" descr="South Wales Police - Wikipedia">
            <a:extLst>
              <a:ext uri="{FF2B5EF4-FFF2-40B4-BE49-F238E27FC236}">
                <a16:creationId xmlns:a16="http://schemas.microsoft.com/office/drawing/2014/main" id="{5827F254-7FBB-F599-C5D7-0945CD46365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65154" y="724632"/>
            <a:ext cx="2146134" cy="2704129"/>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Heddlu Dyfed-Powys Police - Home | Facebook">
            <a:extLst>
              <a:ext uri="{FF2B5EF4-FFF2-40B4-BE49-F238E27FC236}">
                <a16:creationId xmlns:a16="http://schemas.microsoft.com/office/drawing/2014/main" id="{A1B2DA6D-4F53-C846-4860-A252F5713F7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273262" y="590295"/>
            <a:ext cx="3147238" cy="31472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6F454A9-C0C2-79EA-5F6D-CE1E9B583D8A}"/>
              </a:ext>
            </a:extLst>
          </p:cNvPr>
          <p:cNvSpPr txBox="1"/>
          <p:nvPr/>
        </p:nvSpPr>
        <p:spPr>
          <a:xfrm>
            <a:off x="6096000" y="4251824"/>
            <a:ext cx="4181708" cy="2400657"/>
          </a:xfrm>
          <a:prstGeom prst="rect">
            <a:avLst/>
          </a:prstGeom>
          <a:noFill/>
        </p:spPr>
        <p:txBody>
          <a:bodyPr wrap="square" rtlCol="0">
            <a:spAutoFit/>
          </a:bodyPr>
          <a:lstStyle/>
          <a:p>
            <a:r>
              <a:rPr lang="en-US" dirty="0">
                <a:solidFill>
                  <a:schemeClr val="bg1"/>
                </a:solidFill>
              </a:rPr>
              <a:t>Adult: </a:t>
            </a:r>
            <a:br>
              <a:rPr lang="en-US" dirty="0">
                <a:solidFill>
                  <a:schemeClr val="bg1"/>
                </a:solidFill>
              </a:rPr>
            </a:br>
            <a:r>
              <a:rPr lang="en-US" sz="1200" dirty="0">
                <a:solidFill>
                  <a:schemeClr val="bg1"/>
                </a:solidFill>
              </a:rPr>
              <a:t>No Previous = ACR (+ Referral to Diversionary Scheme)</a:t>
            </a:r>
            <a:br>
              <a:rPr lang="en-US" sz="1200" dirty="0">
                <a:solidFill>
                  <a:schemeClr val="bg1"/>
                </a:solidFill>
              </a:rPr>
            </a:br>
            <a:r>
              <a:rPr lang="en-US" sz="1200" dirty="0">
                <a:solidFill>
                  <a:schemeClr val="bg1"/>
                </a:solidFill>
              </a:rPr>
              <a:t>Previous (3 years) =  CC (=Referral to Diversionary Scheme)</a:t>
            </a:r>
          </a:p>
          <a:p>
            <a:r>
              <a:rPr lang="en-US" sz="1200" dirty="0">
                <a:solidFill>
                  <a:schemeClr val="bg1"/>
                </a:solidFill>
              </a:rPr>
              <a:t>Previous (Inc. CC) = Charge / Report to Court  </a:t>
            </a:r>
          </a:p>
          <a:p>
            <a:endParaRPr lang="en-US" sz="1200" dirty="0">
              <a:solidFill>
                <a:schemeClr val="bg1"/>
              </a:solidFill>
            </a:endParaRPr>
          </a:p>
          <a:p>
            <a:r>
              <a:rPr lang="en-US" dirty="0">
                <a:solidFill>
                  <a:schemeClr val="bg1"/>
                </a:solidFill>
              </a:rPr>
              <a:t>Juveniles:</a:t>
            </a:r>
            <a:br>
              <a:rPr lang="en-US" sz="1200" dirty="0">
                <a:solidFill>
                  <a:schemeClr val="bg1"/>
                </a:solidFill>
              </a:rPr>
            </a:br>
            <a:r>
              <a:rPr lang="en-US" sz="1200" dirty="0">
                <a:solidFill>
                  <a:schemeClr val="bg1"/>
                </a:solidFill>
              </a:rPr>
              <a:t>Exactly the same = YRD (Child’s version of an ACR)  </a:t>
            </a:r>
            <a:br>
              <a:rPr lang="en-US" sz="1200" dirty="0">
                <a:solidFill>
                  <a:schemeClr val="bg1"/>
                </a:solidFill>
              </a:rPr>
            </a:br>
            <a:r>
              <a:rPr lang="en-US" sz="1200" dirty="0">
                <a:solidFill>
                  <a:schemeClr val="bg1"/>
                </a:solidFill>
              </a:rPr>
              <a:t>-Via the Youth Offending Team = Therefore, through an RJ/1)</a:t>
            </a:r>
            <a:br>
              <a:rPr lang="en-US" sz="1200" dirty="0">
                <a:solidFill>
                  <a:schemeClr val="bg1"/>
                </a:solidFill>
              </a:rPr>
            </a:br>
            <a:r>
              <a:rPr lang="en-US" sz="1200" dirty="0">
                <a:solidFill>
                  <a:schemeClr val="bg1"/>
                </a:solidFill>
              </a:rPr>
              <a:t>-No access to Diversionary Scheme (18+ only)  </a:t>
            </a:r>
            <a:br>
              <a:rPr lang="en-US" sz="1200" dirty="0">
                <a:solidFill>
                  <a:schemeClr val="bg1"/>
                </a:solidFill>
              </a:rPr>
            </a:br>
            <a:br>
              <a:rPr lang="en-US" sz="1200" dirty="0">
                <a:solidFill>
                  <a:schemeClr val="bg1"/>
                </a:solidFill>
              </a:rPr>
            </a:br>
            <a:endParaRPr lang="en-US" dirty="0">
              <a:solidFill>
                <a:schemeClr val="bg1"/>
              </a:solidFill>
            </a:endParaRPr>
          </a:p>
        </p:txBody>
      </p:sp>
    </p:spTree>
    <p:extLst>
      <p:ext uri="{BB962C8B-B14F-4D97-AF65-F5344CB8AC3E}">
        <p14:creationId xmlns:p14="http://schemas.microsoft.com/office/powerpoint/2010/main" val="2393332676"/>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69004" y="478155"/>
            <a:ext cx="8092680" cy="2148841"/>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dirty="0">
                <a:latin typeface="+mj-lt"/>
                <a:ea typeface="+mj-ea"/>
                <a:cs typeface="+mj-cs"/>
              </a:rPr>
              <a:t>Section 6 </a:t>
            </a:r>
            <a:br>
              <a:rPr lang="en-US" sz="4400" b="1" dirty="0">
                <a:latin typeface="+mj-lt"/>
                <a:ea typeface="+mj-ea"/>
                <a:cs typeface="+mj-cs"/>
              </a:rPr>
            </a:br>
            <a:r>
              <a:rPr lang="en-US" sz="4400" b="1" dirty="0">
                <a:latin typeface="+mj-lt"/>
                <a:ea typeface="+mj-ea"/>
                <a:cs typeface="+mj-cs"/>
              </a:rPr>
              <a:t>Misuse of Drugs Act 1971</a:t>
            </a:r>
          </a:p>
        </p:txBody>
      </p:sp>
      <p:pic>
        <p:nvPicPr>
          <p:cNvPr id="2052" name="Picture 4" descr="Cannabis farms are a modern slavery 'blind spot' for UK police, study  suggests | University of Cambridge">
            <a:extLst>
              <a:ext uri="{FF2B5EF4-FFF2-40B4-BE49-F238E27FC236}">
                <a16:creationId xmlns:a16="http://schemas.microsoft.com/office/drawing/2014/main" id="{66760750-F409-CF4B-B657-2B7F0E6323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7013"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039570" y="1552575"/>
            <a:ext cx="4555782" cy="544507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ltLang="en-US" sz="3200" dirty="0"/>
              <a:t>It shall not be lawful for a person to cultivate any plant of the genus Cannabis…</a:t>
            </a:r>
          </a:p>
          <a:p>
            <a:pPr indent="-228600">
              <a:lnSpc>
                <a:spcPct val="90000"/>
              </a:lnSpc>
              <a:spcAft>
                <a:spcPts val="600"/>
              </a:spcAft>
              <a:buFont typeface="Arial" panose="020B0604020202020204" pitchFamily="34" charset="0"/>
              <a:buChar char="•"/>
            </a:pPr>
            <a:endParaRPr lang="en-US" altLang="en-US" sz="3200" dirty="0"/>
          </a:p>
          <a:p>
            <a:pPr indent="-228600">
              <a:lnSpc>
                <a:spcPct val="90000"/>
              </a:lnSpc>
              <a:spcAft>
                <a:spcPts val="600"/>
              </a:spcAft>
              <a:buFont typeface="Arial" panose="020B0604020202020204" pitchFamily="34" charset="0"/>
              <a:buChar char="•"/>
            </a:pPr>
            <a:r>
              <a:rPr lang="en-US" altLang="en-US" sz="3200" dirty="0"/>
              <a:t>It is an offence to cultivate any such plant in contravention of subsection (1).</a:t>
            </a:r>
          </a:p>
          <a:p>
            <a:pPr indent="-228600">
              <a:lnSpc>
                <a:spcPct val="90000"/>
              </a:lnSpc>
              <a:spcAft>
                <a:spcPts val="600"/>
              </a:spcAft>
              <a:buFont typeface="Arial" panose="020B0604020202020204" pitchFamily="34" charset="0"/>
              <a:buChar char="•"/>
            </a:pPr>
            <a:endParaRPr lang="en-US" altLang="en-US" sz="2000" dirty="0"/>
          </a:p>
        </p:txBody>
      </p:sp>
    </p:spTree>
    <p:extLst>
      <p:ext uri="{BB962C8B-B14F-4D97-AF65-F5344CB8AC3E}">
        <p14:creationId xmlns:p14="http://schemas.microsoft.com/office/powerpoint/2010/main" val="42923683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Drugs\Drugs search.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7871" y="1340768"/>
            <a:ext cx="7056784" cy="43473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2063552" y="332656"/>
            <a:ext cx="8045422"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dirty="0">
                <a:solidFill>
                  <a:schemeClr val="bg1"/>
                </a:solidFill>
              </a:rPr>
              <a:t>Search &amp; Seizure: Police Powers</a:t>
            </a:r>
          </a:p>
        </p:txBody>
      </p:sp>
    </p:spTree>
    <p:extLst>
      <p:ext uri="{BB962C8B-B14F-4D97-AF65-F5344CB8AC3E}">
        <p14:creationId xmlns:p14="http://schemas.microsoft.com/office/powerpoint/2010/main" val="17062100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a:latin typeface="+mj-lt"/>
                <a:ea typeface="+mj-ea"/>
                <a:cs typeface="+mj-cs"/>
              </a:rPr>
              <a:t>Section 23 Misuse of Drugs Act 1971</a:t>
            </a:r>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a:spcBef>
                <a:spcPct val="0"/>
              </a:spcBef>
              <a:buNone/>
            </a:pPr>
            <a:r>
              <a:rPr lang="en-US" altLang="en-US" sz="3600" dirty="0"/>
              <a:t>If a constable has </a:t>
            </a:r>
            <a:r>
              <a:rPr lang="en-US" altLang="en-US" sz="3600" dirty="0">
                <a:solidFill>
                  <a:srgbClr val="FF0000"/>
                </a:solidFill>
              </a:rPr>
              <a:t>reasonable grounds to suspect </a:t>
            </a:r>
            <a:r>
              <a:rPr lang="en-US" altLang="en-US" sz="3600" dirty="0"/>
              <a:t>that any person is in </a:t>
            </a:r>
            <a:r>
              <a:rPr lang="en-US" altLang="en-US" sz="3600" dirty="0">
                <a:solidFill>
                  <a:srgbClr val="FF0000"/>
                </a:solidFill>
              </a:rPr>
              <a:t>possession</a:t>
            </a:r>
            <a:r>
              <a:rPr lang="en-US" altLang="en-US" sz="3600" dirty="0"/>
              <a:t> of a </a:t>
            </a:r>
            <a:r>
              <a:rPr lang="en-US" altLang="en-US" sz="3600" dirty="0">
                <a:solidFill>
                  <a:srgbClr val="FF0000"/>
                </a:solidFill>
              </a:rPr>
              <a:t>controlled drug </a:t>
            </a:r>
            <a:r>
              <a:rPr lang="en-US" altLang="en-US" sz="3600" dirty="0"/>
              <a:t>in contravention of the Misuse of Drugs Act 1971 or of any regulations made under it, the constable may…</a:t>
            </a:r>
          </a:p>
          <a:p>
            <a:pPr marL="0" indent="-228600" defTabSz="914400"/>
            <a:endParaRPr lang="en-US" sz="2200" dirty="0"/>
          </a:p>
        </p:txBody>
      </p:sp>
      <p:pic>
        <p:nvPicPr>
          <p:cNvPr id="22530" name="Picture 2" descr="Stop and Searches for Drugs in England and Wales 2015/16 | TalkingDrugs">
            <a:extLst>
              <a:ext uri="{FF2B5EF4-FFF2-40B4-BE49-F238E27FC236}">
                <a16:creationId xmlns:a16="http://schemas.microsoft.com/office/drawing/2014/main" id="{2C7145C8-2FC7-8344-90CE-9FB6121449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90" r="4197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7383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a:spLocks noChangeArrowheads="1"/>
          </p:cNvSpPr>
          <p:nvPr/>
        </p:nvSpPr>
        <p:spPr bwMode="auto">
          <a:xfrm>
            <a:off x="1196358" y="758423"/>
            <a:ext cx="5913090" cy="830263"/>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1. Search</a:t>
            </a:r>
            <a:r>
              <a:rPr lang="en-GB" altLang="en-US" dirty="0">
                <a:solidFill>
                  <a:schemeClr val="tx1"/>
                </a:solidFill>
              </a:rPr>
              <a:t> that person and </a:t>
            </a:r>
            <a:r>
              <a:rPr lang="en-GB" altLang="en-US" dirty="0">
                <a:solidFill>
                  <a:srgbClr val="FF0000"/>
                </a:solidFill>
              </a:rPr>
              <a:t>detain</a:t>
            </a:r>
            <a:r>
              <a:rPr lang="en-GB" altLang="en-US" dirty="0">
                <a:solidFill>
                  <a:schemeClr val="tx1"/>
                </a:solidFill>
              </a:rPr>
              <a:t> them for the purposes of that search</a:t>
            </a:r>
          </a:p>
        </p:txBody>
      </p:sp>
      <p:pic>
        <p:nvPicPr>
          <p:cNvPr id="3" name="Picture 2" descr="\\Client\G$\CKP Images\Drugs\Search perso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4789" y="431007"/>
            <a:ext cx="2520950" cy="20018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6"/>
          <p:cNvSpPr txBox="1">
            <a:spLocks noChangeArrowheads="1"/>
          </p:cNvSpPr>
          <p:nvPr/>
        </p:nvSpPr>
        <p:spPr bwMode="auto">
          <a:xfrm>
            <a:off x="4152903" y="2819909"/>
            <a:ext cx="6611350" cy="1201738"/>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chemeClr val="tx1"/>
                </a:solidFill>
              </a:rPr>
              <a:t>2. </a:t>
            </a:r>
            <a:r>
              <a:rPr lang="en-GB" altLang="en-US" dirty="0">
                <a:solidFill>
                  <a:srgbClr val="FF0000"/>
                </a:solidFill>
              </a:rPr>
              <a:t>Search</a:t>
            </a:r>
            <a:r>
              <a:rPr lang="en-GB" altLang="en-US" dirty="0">
                <a:solidFill>
                  <a:schemeClr val="tx1"/>
                </a:solidFill>
              </a:rPr>
              <a:t> any </a:t>
            </a:r>
            <a:r>
              <a:rPr lang="en-GB" altLang="en-US" dirty="0">
                <a:solidFill>
                  <a:srgbClr val="FF0000"/>
                </a:solidFill>
              </a:rPr>
              <a:t>vehicle</a:t>
            </a:r>
            <a:r>
              <a:rPr lang="en-GB" altLang="en-US" dirty="0">
                <a:solidFill>
                  <a:schemeClr val="tx1"/>
                </a:solidFill>
              </a:rPr>
              <a:t> or vessel in which the constable suspects that the drug may be found</a:t>
            </a:r>
          </a:p>
        </p:txBody>
      </p:sp>
      <p:pic>
        <p:nvPicPr>
          <p:cNvPr id="5" name="Picture 3" descr="\\Client\G$\CKP Images\Drugs\Vehicle search.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626" y="2226827"/>
            <a:ext cx="2841267" cy="226090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 name="TextBox 7"/>
          <p:cNvSpPr txBox="1">
            <a:spLocks noChangeArrowheads="1"/>
          </p:cNvSpPr>
          <p:nvPr/>
        </p:nvSpPr>
        <p:spPr bwMode="auto">
          <a:xfrm>
            <a:off x="1203948" y="4857212"/>
            <a:ext cx="6752936" cy="1200150"/>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3. Seize</a:t>
            </a:r>
            <a:r>
              <a:rPr lang="en-GB" altLang="en-US" dirty="0">
                <a:solidFill>
                  <a:schemeClr val="tx1"/>
                </a:solidFill>
              </a:rPr>
              <a:t> and </a:t>
            </a:r>
            <a:r>
              <a:rPr lang="en-GB" altLang="en-US" dirty="0">
                <a:solidFill>
                  <a:srgbClr val="FF0000"/>
                </a:solidFill>
              </a:rPr>
              <a:t>detain</a:t>
            </a:r>
            <a:r>
              <a:rPr lang="en-GB" altLang="en-US" dirty="0">
                <a:solidFill>
                  <a:schemeClr val="tx1"/>
                </a:solidFill>
              </a:rPr>
              <a:t> anything found which appears to be evidence of an offence under this Act</a:t>
            </a:r>
          </a:p>
        </p:txBody>
      </p:sp>
      <p:pic>
        <p:nvPicPr>
          <p:cNvPr id="7" name="Picture 2" descr="amphetamines"/>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a:xfrm>
            <a:off x="8582605" y="4408712"/>
            <a:ext cx="2663648" cy="1895835"/>
          </a:xfrm>
          <a:prstGeom prst="rect">
            <a:avLst/>
          </a:prstGeom>
          <a:ln>
            <a:solidFill>
              <a:schemeClr val="tx1"/>
            </a:solidFill>
          </a:ln>
        </p:spPr>
      </p:pic>
      <p:sp>
        <p:nvSpPr>
          <p:cNvPr id="8" name="TextBox 7">
            <a:extLst>
              <a:ext uri="{FF2B5EF4-FFF2-40B4-BE49-F238E27FC236}">
                <a16:creationId xmlns:a16="http://schemas.microsoft.com/office/drawing/2014/main" id="{56B8F719-3A8E-5C42-8328-9BFEF4C303D3}"/>
              </a:ext>
            </a:extLst>
          </p:cNvPr>
          <p:cNvSpPr txBox="1"/>
          <p:nvPr/>
        </p:nvSpPr>
        <p:spPr>
          <a:xfrm>
            <a:off x="2387068" y="6426844"/>
            <a:ext cx="8859185" cy="400110"/>
          </a:xfrm>
          <a:prstGeom prst="rect">
            <a:avLst/>
          </a:prstGeom>
          <a:noFill/>
        </p:spPr>
        <p:txBody>
          <a:bodyPr wrap="square">
            <a:spAutoFit/>
          </a:bodyPr>
          <a:lstStyle/>
          <a:p>
            <a:pPr>
              <a:lnSpc>
                <a:spcPct val="100000"/>
              </a:lnSpc>
              <a:buFont typeface="Arial" panose="020B0604020202020204" pitchFamily="34" charset="0"/>
              <a:buNone/>
              <a:defRPr/>
            </a:pPr>
            <a:r>
              <a:rPr lang="en-GB" sz="2000" i="0" dirty="0">
                <a:solidFill>
                  <a:srgbClr val="FF0000"/>
                </a:solidFill>
                <a:effectLst/>
              </a:rPr>
              <a:t>Remember: You </a:t>
            </a:r>
            <a:r>
              <a:rPr lang="en-GB" sz="2000" b="1" i="0" dirty="0">
                <a:solidFill>
                  <a:srgbClr val="FF0000"/>
                </a:solidFill>
                <a:effectLst/>
              </a:rPr>
              <a:t>MUST</a:t>
            </a:r>
            <a:r>
              <a:rPr lang="en-GB" sz="2000" i="0" dirty="0">
                <a:solidFill>
                  <a:srgbClr val="FF0000"/>
                </a:solidFill>
                <a:effectLst/>
              </a:rPr>
              <a:t> be able </a:t>
            </a:r>
            <a:r>
              <a:rPr lang="en-GB" sz="2000" b="1" i="0" dirty="0">
                <a:solidFill>
                  <a:srgbClr val="FF0000"/>
                </a:solidFill>
                <a:effectLst/>
              </a:rPr>
              <a:t>to justify your grounds for suspicion</a:t>
            </a:r>
            <a:r>
              <a:rPr lang="en-GB" sz="1800" i="0" dirty="0">
                <a:solidFill>
                  <a:srgbClr val="FF0000"/>
                </a:solidFill>
                <a:effectLst/>
              </a:rPr>
              <a:t>. </a:t>
            </a:r>
          </a:p>
        </p:txBody>
      </p:sp>
    </p:spTree>
    <p:extLst>
      <p:ext uri="{BB962C8B-B14F-4D97-AF65-F5344CB8AC3E}">
        <p14:creationId xmlns:p14="http://schemas.microsoft.com/office/powerpoint/2010/main" val="49363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EC4F618C-69F6-4A21-97DA-B826D664867E}"/>
              </a:ext>
            </a:extLst>
          </p:cNvPr>
          <p:cNvGraphicFramePr/>
          <p:nvPr>
            <p:extLst>
              <p:ext uri="{D42A27DB-BD31-4B8C-83A1-F6EECF244321}">
                <p14:modId xmlns:p14="http://schemas.microsoft.com/office/powerpoint/2010/main" val="2314507136"/>
              </p:ext>
            </p:extLst>
          </p:nvPr>
        </p:nvGraphicFramePr>
        <p:xfrm>
          <a:off x="128337" y="238923"/>
          <a:ext cx="12063663" cy="63801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59172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3F5B8A24-E128-4EA2-9A64-7C66189C0693}"/>
              </a:ext>
            </a:extLst>
          </p:cNvPr>
          <p:cNvGraphicFramePr/>
          <p:nvPr>
            <p:extLst>
              <p:ext uri="{D42A27DB-BD31-4B8C-83A1-F6EECF244321}">
                <p14:modId xmlns:p14="http://schemas.microsoft.com/office/powerpoint/2010/main" val="4252727777"/>
              </p:ext>
            </p:extLst>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20"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Isosceles Triangle 2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TextBox 2">
            <a:extLst>
              <a:ext uri="{FF2B5EF4-FFF2-40B4-BE49-F238E27FC236}">
                <a16:creationId xmlns:a16="http://schemas.microsoft.com/office/drawing/2014/main" id="{7FD4D182-0480-45A0-A8FE-6DCFBA1DD54E}"/>
              </a:ext>
            </a:extLst>
          </p:cNvPr>
          <p:cNvGraphicFramePr/>
          <p:nvPr>
            <p:extLst>
              <p:ext uri="{D42A27DB-BD31-4B8C-83A1-F6EECF244321}">
                <p14:modId xmlns:p14="http://schemas.microsoft.com/office/powerpoint/2010/main" val="1164639562"/>
              </p:ext>
            </p:extLst>
          </p:nvPr>
        </p:nvGraphicFramePr>
        <p:xfrm>
          <a:off x="-2" y="238924"/>
          <a:ext cx="8582527" cy="6619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5602" name="Picture 2" descr="What is Drug Abuse?">
            <a:extLst>
              <a:ext uri="{FF2B5EF4-FFF2-40B4-BE49-F238E27FC236}">
                <a16:creationId xmlns:a16="http://schemas.microsoft.com/office/drawing/2014/main" id="{390CEE42-E0C2-3945-9F7C-0065CB2EA6D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99499" y="23892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Drug-related deaths hit record high in England and Wales after rising for  eighth year in a row | UK News | Sky News">
            <a:extLst>
              <a:ext uri="{FF2B5EF4-FFF2-40B4-BE49-F238E27FC236}">
                <a16:creationId xmlns:a16="http://schemas.microsoft.com/office/drawing/2014/main" id="{656EA6A3-49A8-0F46-90AC-775D570DD4F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99499" y="2699084"/>
            <a:ext cx="3492501" cy="2133600"/>
          </a:xfrm>
          <a:prstGeom prst="rect">
            <a:avLst/>
          </a:prstGeom>
          <a:noFill/>
          <a:extLst>
            <a:ext uri="{909E8E84-426E-40DD-AFC4-6F175D3DCCD1}">
              <a14:hiddenFill xmlns:a14="http://schemas.microsoft.com/office/drawing/2010/main">
                <a:solidFill>
                  <a:srgbClr val="FFFFFF"/>
                </a:solidFill>
              </a14:hiddenFill>
            </a:ext>
          </a:extLst>
        </p:spPr>
      </p:pic>
      <p:pic>
        <p:nvPicPr>
          <p:cNvPr id="25606" name="Picture 6" descr="10 Facts About Drugs You Didn't Know - Frontline Diagnostics">
            <a:extLst>
              <a:ext uri="{FF2B5EF4-FFF2-40B4-BE49-F238E27FC236}">
                <a16:creationId xmlns:a16="http://schemas.microsoft.com/office/drawing/2014/main" id="{F9778922-4602-F848-8292-2220368C534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9499" y="4961847"/>
            <a:ext cx="3492501" cy="1856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8683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2" name="Rectangle 4111">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14" name="Rectangle 4113">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16" name="Rectangle 4115">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18" name="Rectangle 4117">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409573" y="2368296"/>
            <a:ext cx="5377909" cy="3502152"/>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1400" b="0" dirty="0"/>
              <a:t>Who, if anyone, in the following circumstances, is </a:t>
            </a:r>
            <a:r>
              <a:rPr lang="en-US" sz="1400" b="0" dirty="0">
                <a:solidFill>
                  <a:srgbClr val="FF0000"/>
                </a:solidFill>
              </a:rPr>
              <a:t>guilty</a:t>
            </a:r>
            <a:r>
              <a:rPr lang="en-US" sz="1400" b="0" dirty="0"/>
              <a:t> of an offence of unlawful possession of a Controlled Drug, contrary to the Misuse of Drugs Act 1971?</a:t>
            </a:r>
          </a:p>
          <a:p>
            <a:pPr>
              <a:lnSpc>
                <a:spcPct val="90000"/>
              </a:lnSpc>
              <a:spcAft>
                <a:spcPts val="600"/>
              </a:spcAft>
            </a:pPr>
            <a:endParaRPr lang="en-US" sz="1400" dirty="0"/>
          </a:p>
          <a:p>
            <a:pPr>
              <a:lnSpc>
                <a:spcPct val="90000"/>
              </a:lnSpc>
              <a:spcAft>
                <a:spcPts val="600"/>
              </a:spcAft>
            </a:pPr>
            <a:r>
              <a:rPr lang="en-US" sz="1400" b="0" dirty="0"/>
              <a:t>READER is smoking cannabis in the house of his friend TOMKINS.  </a:t>
            </a:r>
          </a:p>
          <a:p>
            <a:pPr>
              <a:lnSpc>
                <a:spcPct val="90000"/>
              </a:lnSpc>
              <a:spcAft>
                <a:spcPts val="600"/>
              </a:spcAft>
            </a:pPr>
            <a:r>
              <a:rPr lang="en-US" sz="1400" b="0" dirty="0"/>
              <a:t>TOMKINS objects to this and takes all the cannabis in READER's possession from him and flushes it down the toilet.</a:t>
            </a:r>
          </a:p>
          <a:p>
            <a:pPr>
              <a:lnSpc>
                <a:spcPct val="90000"/>
              </a:lnSpc>
              <a:spcAft>
                <a:spcPts val="600"/>
              </a:spcAft>
            </a:pPr>
            <a:endParaRPr lang="en-US" sz="1400" dirty="0"/>
          </a:p>
          <a:p>
            <a:pPr>
              <a:lnSpc>
                <a:spcPct val="90000"/>
              </a:lnSpc>
              <a:spcAft>
                <a:spcPts val="600"/>
              </a:spcAft>
            </a:pPr>
            <a:r>
              <a:rPr lang="en-US" sz="1400" b="0" dirty="0"/>
              <a:t>CLARKE, a juvenile, is found in possession of cannabis resin whilst at school.  His teacher JAMES, confiscates the drug and drops it into the local Police Station.</a:t>
            </a:r>
          </a:p>
          <a:p>
            <a:pPr>
              <a:lnSpc>
                <a:spcPct val="90000"/>
              </a:lnSpc>
              <a:spcAft>
                <a:spcPts val="600"/>
              </a:spcAft>
            </a:pPr>
            <a:endParaRPr lang="en-US" sz="1400" b="0" dirty="0"/>
          </a:p>
          <a:p>
            <a:pPr indent="-228600">
              <a:lnSpc>
                <a:spcPct val="90000"/>
              </a:lnSpc>
              <a:spcAft>
                <a:spcPts val="600"/>
              </a:spcAft>
              <a:buFont typeface="Arial" panose="020B0604020202020204" pitchFamily="34" charset="0"/>
              <a:buChar char="•"/>
            </a:pPr>
            <a:r>
              <a:rPr lang="en-US" sz="1400" b="0" dirty="0"/>
              <a:t>(a) JAMES &amp; TOMKINS			</a:t>
            </a:r>
          </a:p>
          <a:p>
            <a:pPr indent="-228600">
              <a:lnSpc>
                <a:spcPct val="90000"/>
              </a:lnSpc>
              <a:spcAft>
                <a:spcPts val="600"/>
              </a:spcAft>
              <a:buFont typeface="Arial" panose="020B0604020202020204" pitchFamily="34" charset="0"/>
              <a:buChar char="•"/>
            </a:pPr>
            <a:r>
              <a:rPr lang="en-US" sz="1400" b="0" dirty="0"/>
              <a:t>(b) CLARKE &amp; JAMES</a:t>
            </a:r>
          </a:p>
          <a:p>
            <a:pPr indent="-228600">
              <a:lnSpc>
                <a:spcPct val="90000"/>
              </a:lnSpc>
              <a:spcAft>
                <a:spcPts val="600"/>
              </a:spcAft>
              <a:buFont typeface="Arial" panose="020B0604020202020204" pitchFamily="34" charset="0"/>
              <a:buChar char="•"/>
            </a:pPr>
            <a:r>
              <a:rPr lang="en-US" sz="1400" b="0" dirty="0"/>
              <a:t>(c) CLARKE &amp; READER	</a:t>
            </a:r>
          </a:p>
          <a:p>
            <a:pPr indent="-228600">
              <a:lnSpc>
                <a:spcPct val="90000"/>
              </a:lnSpc>
              <a:spcAft>
                <a:spcPts val="600"/>
              </a:spcAft>
              <a:buFont typeface="Arial" panose="020B0604020202020204" pitchFamily="34" charset="0"/>
              <a:buChar char="•"/>
            </a:pPr>
            <a:r>
              <a:rPr lang="en-US" sz="1400" b="0" dirty="0"/>
              <a:t>(d) CLARKE, READER &amp; TOMKINS</a:t>
            </a:r>
          </a:p>
        </p:txBody>
      </p:sp>
      <p:pic>
        <p:nvPicPr>
          <p:cNvPr id="4098" name="Picture 2" descr="No plans to make cannabis a Class A drug', says Downing Street | STV News">
            <a:extLst>
              <a:ext uri="{FF2B5EF4-FFF2-40B4-BE49-F238E27FC236}">
                <a16:creationId xmlns:a16="http://schemas.microsoft.com/office/drawing/2014/main" id="{DEACC272-ED21-B930-6DAD-35C3073A96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18" r="-1" b="-1"/>
          <a:stretch/>
        </p:blipFill>
        <p:spPr bwMode="auto">
          <a:xfrm>
            <a:off x="6324599" y="10"/>
            <a:ext cx="5457817" cy="3337549"/>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Group Discussion Icon Vector Art, Icons, and Graphics for Free Download">
            <a:extLst>
              <a:ext uri="{FF2B5EF4-FFF2-40B4-BE49-F238E27FC236}">
                <a16:creationId xmlns:a16="http://schemas.microsoft.com/office/drawing/2014/main" id="{3947EF5C-C425-55CA-AB06-C6EE17C88F3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89" r="892" b="-2"/>
          <a:stretch/>
        </p:blipFill>
        <p:spPr bwMode="auto">
          <a:xfrm>
            <a:off x="6324590" y="3520439"/>
            <a:ext cx="5457817" cy="33375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00DD030-98A2-04B8-B007-CDE7A0A6D878}"/>
              </a:ext>
            </a:extLst>
          </p:cNvPr>
          <p:cNvSpPr txBox="1"/>
          <p:nvPr/>
        </p:nvSpPr>
        <p:spPr>
          <a:xfrm>
            <a:off x="780585" y="807712"/>
            <a:ext cx="4543355" cy="830997"/>
          </a:xfrm>
          <a:prstGeom prst="rect">
            <a:avLst/>
          </a:prstGeom>
          <a:noFill/>
        </p:spPr>
        <p:txBody>
          <a:bodyPr wrap="square" rtlCol="0">
            <a:spAutoFit/>
          </a:bodyPr>
          <a:lstStyle/>
          <a:p>
            <a:r>
              <a:rPr lang="en-US" sz="4800" u="sng" dirty="0"/>
              <a:t>Discuss &amp; Decide</a:t>
            </a:r>
          </a:p>
        </p:txBody>
      </p:sp>
    </p:spTree>
    <p:extLst>
      <p:ext uri="{BB962C8B-B14F-4D97-AF65-F5344CB8AC3E}">
        <p14:creationId xmlns:p14="http://schemas.microsoft.com/office/powerpoint/2010/main" val="35375662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DADDE68-5CDE-33F6-6A43-7D36D294C70F}"/>
              </a:ext>
            </a:extLst>
          </p:cNvPr>
          <p:cNvSpPr txBox="1"/>
          <p:nvPr/>
        </p:nvSpPr>
        <p:spPr>
          <a:xfrm>
            <a:off x="133815" y="334659"/>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dirty="0">
                <a:solidFill>
                  <a:schemeClr val="tx1"/>
                </a:solidFill>
                <a:latin typeface="+mj-lt"/>
                <a:ea typeface="+mj-ea"/>
                <a:cs typeface="+mj-cs"/>
              </a:rPr>
              <a:t>Discuss &amp; Decide</a:t>
            </a:r>
          </a:p>
        </p:txBody>
      </p:sp>
      <p:sp>
        <p:nvSpPr>
          <p:cNvPr id="2" name="TextBox 1"/>
          <p:cNvSpPr txBox="1"/>
          <p:nvPr/>
        </p:nvSpPr>
        <p:spPr>
          <a:xfrm>
            <a:off x="133815" y="1825625"/>
            <a:ext cx="6289287" cy="5032374"/>
          </a:xfrm>
          <a:prstGeom prst="rect">
            <a:avLst/>
          </a:prstGeom>
        </p:spPr>
        <p:txBody>
          <a:bodyPr vert="horz" lIns="91440" tIns="45720" rIns="91440" bIns="45720" rtlCol="0">
            <a:normAutofit/>
          </a:bodyPr>
          <a:lstStyle/>
          <a:p>
            <a:pPr>
              <a:lnSpc>
                <a:spcPct val="90000"/>
              </a:lnSpc>
              <a:spcAft>
                <a:spcPts val="600"/>
              </a:spcAft>
            </a:pPr>
            <a:r>
              <a:rPr lang="en-US" sz="1600" b="0" dirty="0"/>
              <a:t>JOHNSON is addicted to heroin. </a:t>
            </a:r>
            <a:br>
              <a:rPr lang="en-US" sz="1600" b="0" dirty="0"/>
            </a:br>
            <a:br>
              <a:rPr lang="en-US" sz="1600" b="0" dirty="0"/>
            </a:br>
            <a:r>
              <a:rPr lang="en-US" sz="1600" b="0" dirty="0"/>
              <a:t>To help feed his habit he buys a number of wraps, with the intention of using one himself and taking the rest to Sandford College to sell them to other students. </a:t>
            </a:r>
            <a:br>
              <a:rPr lang="en-US" sz="1600" b="0" dirty="0"/>
            </a:br>
            <a:endParaRPr lang="en-US" sz="1600" b="0" dirty="0"/>
          </a:p>
          <a:p>
            <a:pPr>
              <a:lnSpc>
                <a:spcPct val="90000"/>
              </a:lnSpc>
              <a:spcAft>
                <a:spcPts val="600"/>
              </a:spcAft>
            </a:pPr>
            <a:r>
              <a:rPr lang="en-US" sz="1600" b="0" dirty="0"/>
              <a:t>He goes to the college and attempts to sell wraps to a number of students but is unsuccessful in making any sales. He becomes nervous and so he meets up with MARTIN and gives him the wraps free of charge to get rid of them.</a:t>
            </a:r>
          </a:p>
          <a:p>
            <a:pPr indent="-228600">
              <a:lnSpc>
                <a:spcPct val="90000"/>
              </a:lnSpc>
              <a:spcAft>
                <a:spcPts val="600"/>
              </a:spcAft>
              <a:buFont typeface="Arial" panose="020B0604020202020204" pitchFamily="34" charset="0"/>
              <a:buChar char="•"/>
            </a:pPr>
            <a:endParaRPr lang="en-US" sz="1600" b="0" dirty="0"/>
          </a:p>
          <a:p>
            <a:pPr>
              <a:lnSpc>
                <a:spcPct val="90000"/>
              </a:lnSpc>
              <a:spcAft>
                <a:spcPts val="600"/>
              </a:spcAft>
            </a:pPr>
            <a:r>
              <a:rPr lang="en-US" sz="1600" b="0" dirty="0"/>
              <a:t>At what point, if any, does JOHNSON commit an offence of unlawfully supplying a Controlled Drug contrary to Sec 4 of the Misuse of Drugs Act 1971?</a:t>
            </a:r>
          </a:p>
          <a:p>
            <a:pPr indent="-228600">
              <a:lnSpc>
                <a:spcPct val="90000"/>
              </a:lnSpc>
              <a:spcAft>
                <a:spcPts val="600"/>
              </a:spcAft>
              <a:buFont typeface="Arial" panose="020B0604020202020204" pitchFamily="34" charset="0"/>
              <a:buChar char="•"/>
            </a:pPr>
            <a:endParaRPr lang="en-US" sz="1600" b="0" dirty="0"/>
          </a:p>
          <a:p>
            <a:pPr indent="-228600">
              <a:lnSpc>
                <a:spcPct val="90000"/>
              </a:lnSpc>
              <a:spcAft>
                <a:spcPts val="600"/>
              </a:spcAft>
              <a:buFont typeface="Arial" panose="020B0604020202020204" pitchFamily="34" charset="0"/>
              <a:buChar char="•"/>
            </a:pPr>
            <a:r>
              <a:rPr lang="en-US" sz="1600" b="0" dirty="0"/>
              <a:t>(a) When he buys the wraps  </a:t>
            </a:r>
          </a:p>
          <a:p>
            <a:pPr indent="-228600">
              <a:lnSpc>
                <a:spcPct val="90000"/>
              </a:lnSpc>
              <a:spcAft>
                <a:spcPts val="600"/>
              </a:spcAft>
              <a:buFont typeface="Arial" panose="020B0604020202020204" pitchFamily="34" charset="0"/>
              <a:buChar char="•"/>
            </a:pPr>
            <a:r>
              <a:rPr lang="en-US" sz="1600" b="0" dirty="0"/>
              <a:t>(b) When he goes to the </a:t>
            </a:r>
            <a:r>
              <a:rPr lang="en-US" sz="1600" dirty="0"/>
              <a:t>c</a:t>
            </a:r>
            <a:r>
              <a:rPr lang="en-US" sz="1600" b="0" dirty="0"/>
              <a:t>ollege  </a:t>
            </a:r>
          </a:p>
          <a:p>
            <a:pPr indent="-228600">
              <a:lnSpc>
                <a:spcPct val="90000"/>
              </a:lnSpc>
              <a:spcAft>
                <a:spcPts val="600"/>
              </a:spcAft>
              <a:buFont typeface="Arial" panose="020B0604020202020204" pitchFamily="34" charset="0"/>
              <a:buChar char="•"/>
            </a:pPr>
            <a:r>
              <a:rPr lang="en-US" sz="1600" b="0" dirty="0"/>
              <a:t>(c) When he offers the wraps to students  </a:t>
            </a:r>
          </a:p>
          <a:p>
            <a:pPr indent="-228600">
              <a:lnSpc>
                <a:spcPct val="90000"/>
              </a:lnSpc>
              <a:spcAft>
                <a:spcPts val="600"/>
              </a:spcAft>
              <a:buFont typeface="Arial" panose="020B0604020202020204" pitchFamily="34" charset="0"/>
              <a:buChar char="•"/>
            </a:pPr>
            <a:r>
              <a:rPr lang="en-US" sz="1600" b="0" dirty="0"/>
              <a:t>(d) When he gives the wraps to MARTIN </a:t>
            </a:r>
          </a:p>
        </p:txBody>
      </p:sp>
      <p:sp>
        <p:nvSpPr>
          <p:cNvPr id="6160" name="Oval 6159">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146" name="Picture 2" descr="Supplying drugs or possession with intent to supply">
            <a:extLst>
              <a:ext uri="{FF2B5EF4-FFF2-40B4-BE49-F238E27FC236}">
                <a16:creationId xmlns:a16="http://schemas.microsoft.com/office/drawing/2014/main" id="{E2F6D42A-7D65-BAF1-6BEB-3B0A01D541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604" r="22974" b="2"/>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6162" name="Arc 6161">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6" descr="Group Discussion Icon Vector Art, Icons, and Graphics for Free Download">
            <a:extLst>
              <a:ext uri="{FF2B5EF4-FFF2-40B4-BE49-F238E27FC236}">
                <a16:creationId xmlns:a16="http://schemas.microsoft.com/office/drawing/2014/main" id="{5D0ECDD0-AFF7-428B-7C3C-44C3A908EB9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947" r="14853" b="1"/>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65125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Supplying drugs or possessing drugs with intent to supply - the law - VHS  Fletchers Solicitors">
            <a:extLst>
              <a:ext uri="{FF2B5EF4-FFF2-40B4-BE49-F238E27FC236}">
                <a16:creationId xmlns:a16="http://schemas.microsoft.com/office/drawing/2014/main" id="{C6B171F5-9039-FF90-CCA5-527558735B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496" b="14320"/>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3" name="Picture 6" descr="Group Discussion Icon Vector Art, Icons, and Graphics for Free Download">
            <a:extLst>
              <a:ext uri="{FF2B5EF4-FFF2-40B4-BE49-F238E27FC236}">
                <a16:creationId xmlns:a16="http://schemas.microsoft.com/office/drawing/2014/main" id="{230B8AE7-3F5D-1A16-192B-88A3BAB7397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479" r="-1" b="12788"/>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177" name="Freeform: Shape 7176">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179" name="Freeform: Shape 7178">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181" name="Rectangle 7180">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7183" name="Rectangle 7182">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85" name="Rectangle 7184">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extBox 1"/>
          <p:cNvSpPr txBox="1"/>
          <p:nvPr/>
        </p:nvSpPr>
        <p:spPr>
          <a:xfrm>
            <a:off x="128016" y="2340865"/>
            <a:ext cx="5737525" cy="3836098"/>
          </a:xfrm>
          <a:prstGeom prst="rect">
            <a:avLst/>
          </a:prstGeom>
        </p:spPr>
        <p:txBody>
          <a:bodyPr vert="horz" lIns="91440" tIns="45720" rIns="91440" bIns="45720" rtlCol="0">
            <a:normAutofit fontScale="92500"/>
          </a:bodyPr>
          <a:lstStyle/>
          <a:p>
            <a:pPr>
              <a:lnSpc>
                <a:spcPct val="90000"/>
              </a:lnSpc>
              <a:spcAft>
                <a:spcPts val="600"/>
              </a:spcAft>
            </a:pPr>
            <a:r>
              <a:rPr lang="en-US" sz="1600" b="0" dirty="0"/>
              <a:t>Which, if any, of the below constitutes an offence of supplying a controlled drug contrary to Sec 4(3) Misuse of Drugs Act 1971.</a:t>
            </a:r>
          </a:p>
          <a:p>
            <a:pPr>
              <a:lnSpc>
                <a:spcPct val="90000"/>
              </a:lnSpc>
              <a:spcAft>
                <a:spcPts val="600"/>
              </a:spcAft>
            </a:pPr>
            <a:endParaRPr lang="en-US" sz="1600" dirty="0"/>
          </a:p>
          <a:p>
            <a:pPr>
              <a:lnSpc>
                <a:spcPct val="90000"/>
              </a:lnSpc>
              <a:spcAft>
                <a:spcPts val="600"/>
              </a:spcAft>
            </a:pPr>
            <a:r>
              <a:rPr lang="en-US" sz="1600" dirty="0"/>
              <a:t>(</a:t>
            </a:r>
            <a:r>
              <a:rPr lang="en-US" sz="1600" dirty="0" err="1"/>
              <a:t>i</a:t>
            </a:r>
            <a:r>
              <a:rPr lang="en-US" sz="1600" dirty="0"/>
              <a:t>) </a:t>
            </a:r>
            <a:r>
              <a:rPr lang="en-US" sz="1600" b="0" dirty="0"/>
              <a:t>STEWART has a quantity of controlled drugs which he has bought.  He then decides to give the drugs out to his friends for their own use.</a:t>
            </a:r>
          </a:p>
          <a:p>
            <a:pPr indent="-228600">
              <a:lnSpc>
                <a:spcPct val="90000"/>
              </a:lnSpc>
              <a:spcAft>
                <a:spcPts val="600"/>
              </a:spcAft>
              <a:buFont typeface="Arial" panose="020B0604020202020204" pitchFamily="34" charset="0"/>
              <a:buChar char="•"/>
            </a:pPr>
            <a:endParaRPr lang="en-US" sz="1600" b="0" dirty="0"/>
          </a:p>
          <a:p>
            <a:pPr>
              <a:lnSpc>
                <a:spcPct val="90000"/>
              </a:lnSpc>
              <a:spcAft>
                <a:spcPts val="600"/>
              </a:spcAft>
            </a:pPr>
            <a:r>
              <a:rPr lang="en-US" sz="1600" b="0" dirty="0"/>
              <a:t>(ii)  MASON doesn’t want his mother to know he has some controlled drugs and so he gives them to a friend for safekeeping on the understanding that they will be returned to him when it is safe.</a:t>
            </a:r>
          </a:p>
          <a:p>
            <a:pPr indent="-228600">
              <a:lnSpc>
                <a:spcPct val="90000"/>
              </a:lnSpc>
              <a:spcAft>
                <a:spcPts val="600"/>
              </a:spcAft>
              <a:buFont typeface="Arial" panose="020B0604020202020204" pitchFamily="34" charset="0"/>
              <a:buChar char="•"/>
            </a:pPr>
            <a:r>
              <a:rPr lang="en-US" sz="1600" b="0" dirty="0"/>
              <a:t> </a:t>
            </a:r>
          </a:p>
          <a:p>
            <a:pPr indent="-228600">
              <a:lnSpc>
                <a:spcPct val="90000"/>
              </a:lnSpc>
              <a:spcAft>
                <a:spcPts val="600"/>
              </a:spcAft>
              <a:buFont typeface="Arial" panose="020B0604020202020204" pitchFamily="34" charset="0"/>
              <a:buChar char="•"/>
            </a:pPr>
            <a:r>
              <a:rPr lang="en-US" sz="1600" b="0" dirty="0"/>
              <a:t>A.	(</a:t>
            </a:r>
            <a:r>
              <a:rPr lang="en-US" sz="1600" b="0" dirty="0" err="1"/>
              <a:t>i</a:t>
            </a:r>
            <a:r>
              <a:rPr lang="en-US" sz="1600" b="0" dirty="0"/>
              <a:t>) only</a:t>
            </a:r>
          </a:p>
          <a:p>
            <a:pPr indent="-228600">
              <a:lnSpc>
                <a:spcPct val="90000"/>
              </a:lnSpc>
              <a:spcAft>
                <a:spcPts val="600"/>
              </a:spcAft>
              <a:buFont typeface="Arial" panose="020B0604020202020204" pitchFamily="34" charset="0"/>
              <a:buChar char="•"/>
            </a:pPr>
            <a:r>
              <a:rPr lang="en-US" sz="1600" b="0" dirty="0"/>
              <a:t>B.	(ii) only</a:t>
            </a:r>
          </a:p>
          <a:p>
            <a:pPr indent="-228600">
              <a:lnSpc>
                <a:spcPct val="90000"/>
              </a:lnSpc>
              <a:spcAft>
                <a:spcPts val="600"/>
              </a:spcAft>
              <a:buFont typeface="Arial" panose="020B0604020202020204" pitchFamily="34" charset="0"/>
              <a:buChar char="•"/>
            </a:pPr>
            <a:r>
              <a:rPr lang="en-US" sz="1600" b="0" dirty="0"/>
              <a:t>C.	Both</a:t>
            </a:r>
          </a:p>
          <a:p>
            <a:pPr indent="-228600">
              <a:lnSpc>
                <a:spcPct val="90000"/>
              </a:lnSpc>
              <a:spcAft>
                <a:spcPts val="600"/>
              </a:spcAft>
              <a:buFont typeface="Arial" panose="020B0604020202020204" pitchFamily="34" charset="0"/>
              <a:buChar char="•"/>
            </a:pPr>
            <a:r>
              <a:rPr lang="en-US" sz="1600" b="0" dirty="0"/>
              <a:t>D.	Neither</a:t>
            </a:r>
          </a:p>
        </p:txBody>
      </p:sp>
      <p:sp>
        <p:nvSpPr>
          <p:cNvPr id="4" name="TextBox 3">
            <a:extLst>
              <a:ext uri="{FF2B5EF4-FFF2-40B4-BE49-F238E27FC236}">
                <a16:creationId xmlns:a16="http://schemas.microsoft.com/office/drawing/2014/main" id="{36A6A06D-28C8-3FAB-ED51-6F81E2CB8136}"/>
              </a:ext>
            </a:extLst>
          </p:cNvPr>
          <p:cNvSpPr txBox="1"/>
          <p:nvPr/>
        </p:nvSpPr>
        <p:spPr>
          <a:xfrm>
            <a:off x="221023" y="593524"/>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dirty="0">
                <a:solidFill>
                  <a:schemeClr val="tx1"/>
                </a:solidFill>
                <a:latin typeface="+mj-lt"/>
                <a:ea typeface="+mj-ea"/>
                <a:cs typeface="+mj-cs"/>
              </a:rPr>
              <a:t>Discuss &amp; Decide</a:t>
            </a:r>
          </a:p>
        </p:txBody>
      </p:sp>
    </p:spTree>
    <p:extLst>
      <p:ext uri="{BB962C8B-B14F-4D97-AF65-F5344CB8AC3E}">
        <p14:creationId xmlns:p14="http://schemas.microsoft.com/office/powerpoint/2010/main" val="15827809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01" name="Rectangle 8200">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3" name="Rectangle 8202">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205" name="Rectangle 8204">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841246" y="2368296"/>
            <a:ext cx="4607052" cy="3502152"/>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1400" b="0" dirty="0"/>
              <a:t>ROPER is arrested in possession of a controlled drug. He has cannabis resin concealed in a compartment in a tobacco tin. </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What do the prosecution have to show to prove possession?</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A. That ROPER knew that what he had in the tin was a controlled drug.</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B. That ROPER knew of the presence of a substance in the tin and that this transpired to be a controlled drug.</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C. That ROPER knew or suspected that what he had in the tin was a controlled drug and that it transpired to be one.</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D. Merely that ROPER had with him what transpired to be a controlled drug.</a:t>
            </a:r>
          </a:p>
        </p:txBody>
      </p:sp>
      <p:pic>
        <p:nvPicPr>
          <p:cNvPr id="8194" name="Picture 2" descr="Retro Tin Metal Pill Box 'CANNABIS Leaf' Black filled with Mints 6 x 4cm -  Weed | eBay">
            <a:extLst>
              <a:ext uri="{FF2B5EF4-FFF2-40B4-BE49-F238E27FC236}">
                <a16:creationId xmlns:a16="http://schemas.microsoft.com/office/drawing/2014/main" id="{372917D5-0CBA-E8D3-CAFE-0EF0CB3B8E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476" r="-2" b="11028"/>
          <a:stretch/>
        </p:blipFill>
        <p:spPr bwMode="auto">
          <a:xfrm>
            <a:off x="6324599" y="10"/>
            <a:ext cx="5457817" cy="333754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Group Discussion Icon Vector Art, Icons, and Graphics for Free Download">
            <a:extLst>
              <a:ext uri="{FF2B5EF4-FFF2-40B4-BE49-F238E27FC236}">
                <a16:creationId xmlns:a16="http://schemas.microsoft.com/office/drawing/2014/main" id="{FD651956-5EFE-991B-20A6-147079BE3ED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89" r="892" b="-2"/>
          <a:stretch/>
        </p:blipFill>
        <p:spPr bwMode="auto">
          <a:xfrm>
            <a:off x="6324590" y="3520439"/>
            <a:ext cx="5457817" cy="33375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5BB09B8-DBF8-2FD5-7E6E-D2370C124034}"/>
              </a:ext>
            </a:extLst>
          </p:cNvPr>
          <p:cNvSpPr txBox="1"/>
          <p:nvPr/>
        </p:nvSpPr>
        <p:spPr>
          <a:xfrm>
            <a:off x="819146" y="902579"/>
            <a:ext cx="4543355" cy="830997"/>
          </a:xfrm>
          <a:prstGeom prst="rect">
            <a:avLst/>
          </a:prstGeom>
          <a:noFill/>
        </p:spPr>
        <p:txBody>
          <a:bodyPr wrap="square" rtlCol="0">
            <a:spAutoFit/>
          </a:bodyPr>
          <a:lstStyle/>
          <a:p>
            <a:r>
              <a:rPr lang="en-US" sz="4800" u="sng" dirty="0"/>
              <a:t>Discuss &amp; Decide</a:t>
            </a:r>
          </a:p>
        </p:txBody>
      </p:sp>
    </p:spTree>
    <p:extLst>
      <p:ext uri="{BB962C8B-B14F-4D97-AF65-F5344CB8AC3E}">
        <p14:creationId xmlns:p14="http://schemas.microsoft.com/office/powerpoint/2010/main" val="28451388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89210" y="1777095"/>
            <a:ext cx="6333893" cy="4812231"/>
          </a:xfrm>
          <a:prstGeom prst="rect">
            <a:avLst/>
          </a:prstGeom>
        </p:spPr>
        <p:txBody>
          <a:bodyPr vert="horz" lIns="91440" tIns="45720" rIns="91440" bIns="45720" rtlCol="0">
            <a:normAutofit/>
          </a:bodyPr>
          <a:lstStyle/>
          <a:p>
            <a:pPr>
              <a:lnSpc>
                <a:spcPct val="90000"/>
              </a:lnSpc>
              <a:spcAft>
                <a:spcPts val="600"/>
              </a:spcAft>
            </a:pPr>
            <a:r>
              <a:rPr lang="en-US" sz="1600" b="0" dirty="0"/>
              <a:t>Susan found a bag of white powder in her son’s bedroom which she believed to be cocaine. Susan took the powder intending to hand it in to the police. However, as a leader of the local youth group, Susan decided to keep the drugs to show fellow youth workers, so they will be able to </a:t>
            </a:r>
            <a:r>
              <a:rPr lang="en-US" sz="1600" b="0" dirty="0" err="1"/>
              <a:t>recognise</a:t>
            </a:r>
            <a:r>
              <a:rPr lang="en-US" sz="1600" b="0" dirty="0"/>
              <a:t> the drugs should they find any. </a:t>
            </a:r>
          </a:p>
          <a:p>
            <a:pPr indent="-228600">
              <a:lnSpc>
                <a:spcPct val="90000"/>
              </a:lnSpc>
              <a:spcAft>
                <a:spcPts val="600"/>
              </a:spcAft>
              <a:buFont typeface="Arial" panose="020B0604020202020204" pitchFamily="34" charset="0"/>
              <a:buChar char="•"/>
            </a:pPr>
            <a:endParaRPr lang="en-US" sz="1600" b="0" dirty="0"/>
          </a:p>
          <a:p>
            <a:pPr>
              <a:lnSpc>
                <a:spcPct val="90000"/>
              </a:lnSpc>
              <a:spcAft>
                <a:spcPts val="600"/>
              </a:spcAft>
            </a:pPr>
            <a:r>
              <a:rPr lang="en-US" sz="1600" b="0" dirty="0"/>
              <a:t>Would Susan be able to claim a statutory </a:t>
            </a:r>
            <a:r>
              <a:rPr lang="en-US" sz="1600" b="0" dirty="0" err="1"/>
              <a:t>defence</a:t>
            </a:r>
            <a:r>
              <a:rPr lang="en-US" sz="1600" b="0" dirty="0"/>
              <a:t> to the offence of possession of a controlled drug, under s.5 (4) Misuse of Drugs Act 1971?</a:t>
            </a:r>
          </a:p>
          <a:p>
            <a:pPr marL="228600">
              <a:lnSpc>
                <a:spcPct val="90000"/>
              </a:lnSpc>
              <a:spcAft>
                <a:spcPts val="600"/>
              </a:spcAft>
            </a:pPr>
            <a:r>
              <a:rPr lang="en-US" sz="1600" b="0" dirty="0"/>
              <a:t> </a:t>
            </a:r>
          </a:p>
          <a:p>
            <a:pPr marL="342900" indent="-228600">
              <a:lnSpc>
                <a:spcPct val="90000"/>
              </a:lnSpc>
              <a:spcAft>
                <a:spcPts val="600"/>
              </a:spcAft>
              <a:buFont typeface="Arial" panose="020B0604020202020204" pitchFamily="34" charset="0"/>
              <a:buChar char="•"/>
            </a:pPr>
            <a:r>
              <a:rPr lang="en-US" sz="1600" b="0" dirty="0"/>
              <a:t>Yes, providing it was her intent to destroy the drugs when she took possession of them to prevent her son from committing an offence. </a:t>
            </a:r>
          </a:p>
          <a:p>
            <a:pPr marL="342900" indent="-228600">
              <a:lnSpc>
                <a:spcPct val="90000"/>
              </a:lnSpc>
              <a:spcAft>
                <a:spcPts val="600"/>
              </a:spcAft>
              <a:buFont typeface="Arial" panose="020B0604020202020204" pitchFamily="34" charset="0"/>
              <a:buChar char="•"/>
            </a:pPr>
            <a:r>
              <a:rPr lang="en-US" sz="1600" b="0" dirty="0"/>
              <a:t>No, the </a:t>
            </a:r>
            <a:r>
              <a:rPr lang="en-US" sz="1600" b="0" dirty="0" err="1"/>
              <a:t>defence</a:t>
            </a:r>
            <a:r>
              <a:rPr lang="en-US" sz="1600" b="0" dirty="0"/>
              <a:t> would only apply if she took possession of the drugs and handed them into the police station the following week. </a:t>
            </a:r>
          </a:p>
          <a:p>
            <a:pPr marL="342900" indent="-228600">
              <a:lnSpc>
                <a:spcPct val="90000"/>
              </a:lnSpc>
              <a:spcAft>
                <a:spcPts val="600"/>
              </a:spcAft>
              <a:buFont typeface="Arial" panose="020B0604020202020204" pitchFamily="34" charset="0"/>
              <a:buChar char="•"/>
            </a:pPr>
            <a:r>
              <a:rPr lang="en-US" sz="1600" b="0" dirty="0"/>
              <a:t>Yes, the </a:t>
            </a:r>
            <a:r>
              <a:rPr lang="en-US" sz="1600" b="0" dirty="0" err="1"/>
              <a:t>defence</a:t>
            </a:r>
            <a:r>
              <a:rPr lang="en-US" sz="1600" b="0" dirty="0"/>
              <a:t> would apply if she took possession of the drugs and subsequently delivered them to a person lawfully entitled to possess them. </a:t>
            </a:r>
          </a:p>
          <a:p>
            <a:pPr marL="342900" indent="-228600">
              <a:lnSpc>
                <a:spcPct val="90000"/>
              </a:lnSpc>
              <a:spcAft>
                <a:spcPts val="600"/>
              </a:spcAft>
              <a:buFont typeface="Arial" panose="020B0604020202020204" pitchFamily="34" charset="0"/>
              <a:buChar char="•"/>
            </a:pPr>
            <a:r>
              <a:rPr lang="en-US" sz="1600" b="0" dirty="0"/>
              <a:t>No, the </a:t>
            </a:r>
            <a:r>
              <a:rPr lang="en-US" sz="1600" b="0" dirty="0" err="1"/>
              <a:t>defence</a:t>
            </a:r>
            <a:r>
              <a:rPr lang="en-US" sz="1600" b="0" dirty="0"/>
              <a:t> would only apply if she took possession of the drugs and either destroyed them immediately or delivered them to a person lawfully entitled to possess them. </a:t>
            </a:r>
          </a:p>
        </p:txBody>
      </p:sp>
      <p:sp>
        <p:nvSpPr>
          <p:cNvPr id="9225" name="Oval 922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9218" name="Picture 2" descr="Three children taken to hospital after swallowing white powder found at a  Melbourne leisure centre | Daily Mail Online">
            <a:extLst>
              <a:ext uri="{FF2B5EF4-FFF2-40B4-BE49-F238E27FC236}">
                <a16:creationId xmlns:a16="http://schemas.microsoft.com/office/drawing/2014/main" id="{4F191242-9CF3-57ED-9A87-3BCA5F57F7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9227" name="Arc 922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3" name="Picture 6" descr="Group Discussion Icon Vector Art, Icons, and Graphics for Free Download">
            <a:extLst>
              <a:ext uri="{FF2B5EF4-FFF2-40B4-BE49-F238E27FC236}">
                <a16:creationId xmlns:a16="http://schemas.microsoft.com/office/drawing/2014/main" id="{07362D14-D825-A78C-59FD-2CADD1C6524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947" r="14853" b="1"/>
          <a:stretch/>
        </p:blipFill>
        <p:spPr bwMode="auto">
          <a:xfrm>
            <a:off x="6450497" y="0"/>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0FA96CD-F526-0C76-F9F0-C44FE5FE196A}"/>
              </a:ext>
            </a:extLst>
          </p:cNvPr>
          <p:cNvSpPr txBox="1"/>
          <p:nvPr/>
        </p:nvSpPr>
        <p:spPr>
          <a:xfrm>
            <a:off x="317341" y="497314"/>
            <a:ext cx="4543355" cy="830997"/>
          </a:xfrm>
          <a:prstGeom prst="rect">
            <a:avLst/>
          </a:prstGeom>
          <a:noFill/>
        </p:spPr>
        <p:txBody>
          <a:bodyPr wrap="square" rtlCol="0">
            <a:spAutoFit/>
          </a:bodyPr>
          <a:lstStyle/>
          <a:p>
            <a:r>
              <a:rPr lang="en-US" sz="4800" u="sng" dirty="0"/>
              <a:t>Discuss &amp; Decide</a:t>
            </a:r>
          </a:p>
        </p:txBody>
      </p:sp>
    </p:spTree>
    <p:extLst>
      <p:ext uri="{BB962C8B-B14F-4D97-AF65-F5344CB8AC3E}">
        <p14:creationId xmlns:p14="http://schemas.microsoft.com/office/powerpoint/2010/main" val="21860355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472B52B5-CAED-474E-9C54-17CFA21A6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Ephedrine - The Mix">
            <a:extLst>
              <a:ext uri="{FF2B5EF4-FFF2-40B4-BE49-F238E27FC236}">
                <a16:creationId xmlns:a16="http://schemas.microsoft.com/office/drawing/2014/main" id="{66F7EA28-2FEE-A215-9489-169565255D6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13319" r="1" b="1"/>
          <a:stretch/>
        </p:blipFill>
        <p:spPr bwMode="auto">
          <a:xfrm>
            <a:off x="7991436" y="-2725"/>
            <a:ext cx="4064043" cy="2335724"/>
          </a:xfrm>
          <a:custGeom>
            <a:avLst/>
            <a:gdLst/>
            <a:ahLst/>
            <a:cxnLst/>
            <a:rect l="l" t="t" r="r" b="b"/>
            <a:pathLst>
              <a:path w="4548867" h="2614366">
                <a:moveTo>
                  <a:pt x="28132" y="0"/>
                </a:moveTo>
                <a:lnTo>
                  <a:pt x="4520736" y="0"/>
                </a:lnTo>
                <a:lnTo>
                  <a:pt x="4537124" y="107385"/>
                </a:lnTo>
                <a:cubicBezTo>
                  <a:pt x="4544889" y="183845"/>
                  <a:pt x="4548867" y="261424"/>
                  <a:pt x="4548867" y="339933"/>
                </a:cubicBezTo>
                <a:cubicBezTo>
                  <a:pt x="4548867" y="1596068"/>
                  <a:pt x="3530568" y="2614366"/>
                  <a:pt x="2274434" y="2614366"/>
                </a:cubicBezTo>
                <a:cubicBezTo>
                  <a:pt x="1018299" y="2614366"/>
                  <a:pt x="0" y="1596068"/>
                  <a:pt x="0" y="339933"/>
                </a:cubicBezTo>
                <a:cubicBezTo>
                  <a:pt x="0" y="261424"/>
                  <a:pt x="3978" y="183845"/>
                  <a:pt x="11743" y="107385"/>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36521" y="1698739"/>
            <a:ext cx="7102167" cy="4846188"/>
          </a:xfrm>
          <a:prstGeom prst="rect">
            <a:avLst/>
          </a:prstGeom>
        </p:spPr>
        <p:txBody>
          <a:bodyPr vert="horz" lIns="91440" tIns="45720" rIns="91440" bIns="45720" rtlCol="0" anchor="ctr">
            <a:normAutofit/>
          </a:bodyPr>
          <a:lstStyle/>
          <a:p>
            <a:pPr>
              <a:lnSpc>
                <a:spcPct val="90000"/>
              </a:lnSpc>
              <a:spcAft>
                <a:spcPts val="600"/>
              </a:spcAft>
            </a:pPr>
            <a:r>
              <a:rPr lang="en-US" sz="1400" b="0" dirty="0"/>
              <a:t>TEAL, a nurse, is contacted by a friend MEDLAM who is suffering stress following a relationship break up.  MEDLAM informs TEAL that he has run out of </a:t>
            </a:r>
            <a:r>
              <a:rPr lang="en-US" sz="1400" b="0" dirty="0" err="1"/>
              <a:t>tranquilisers</a:t>
            </a:r>
            <a:r>
              <a:rPr lang="en-US" sz="1400" b="0" dirty="0"/>
              <a:t> prescribed by his doctor.  </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MEDLAM also tells TEAL that he is not able to see his doctor until the following day and asked TEAL to provide a small quantity of the class C drugs to cover the time to the next appointment.  </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TEAL agrees to provide the drugs.  She obtains the keys to the drugs cabinet and then removes the drugs.  Later that day she hands the drugs over to MEDLAM.  </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What is the earliest point at which TEAL commits an offence contrary to Section 4 of the Misuse of Drugs Act 1971?</a:t>
            </a:r>
          </a:p>
          <a:p>
            <a:pPr indent="-228600">
              <a:lnSpc>
                <a:spcPct val="90000"/>
              </a:lnSpc>
              <a:spcAft>
                <a:spcPts val="600"/>
              </a:spcAft>
              <a:buFont typeface="Arial" panose="020B0604020202020204" pitchFamily="34" charset="0"/>
              <a:buChar char="•"/>
            </a:pPr>
            <a:endParaRPr lang="en-US" sz="1400" b="0" dirty="0"/>
          </a:p>
          <a:p>
            <a:pPr marL="342900" indent="-228600">
              <a:lnSpc>
                <a:spcPct val="90000"/>
              </a:lnSpc>
              <a:spcAft>
                <a:spcPts val="600"/>
              </a:spcAft>
              <a:buFont typeface="Arial" panose="020B0604020202020204" pitchFamily="34" charset="0"/>
              <a:buChar char="•"/>
            </a:pPr>
            <a:r>
              <a:rPr lang="en-US" sz="1400" b="0" dirty="0"/>
              <a:t>When the provision of the drugs was agreed.  </a:t>
            </a:r>
          </a:p>
          <a:p>
            <a:pPr marL="342900" indent="-228600">
              <a:lnSpc>
                <a:spcPct val="90000"/>
              </a:lnSpc>
              <a:spcAft>
                <a:spcPts val="600"/>
              </a:spcAft>
              <a:buFont typeface="Arial" panose="020B0604020202020204" pitchFamily="34" charset="0"/>
              <a:buChar char="•"/>
            </a:pPr>
            <a:r>
              <a:rPr lang="en-US" sz="1400" b="0" dirty="0"/>
              <a:t>When the drugs cabinet keys were obtained.</a:t>
            </a:r>
          </a:p>
          <a:p>
            <a:pPr marL="342900" indent="-228600">
              <a:lnSpc>
                <a:spcPct val="90000"/>
              </a:lnSpc>
              <a:spcAft>
                <a:spcPts val="600"/>
              </a:spcAft>
              <a:buFont typeface="Arial" panose="020B0604020202020204" pitchFamily="34" charset="0"/>
              <a:buChar char="•"/>
            </a:pPr>
            <a:r>
              <a:rPr lang="en-US" sz="1400" b="0" dirty="0"/>
              <a:t>When the drugs were removed from the cabinet.  </a:t>
            </a:r>
          </a:p>
          <a:p>
            <a:pPr marL="342900" indent="-228600">
              <a:lnSpc>
                <a:spcPct val="90000"/>
              </a:lnSpc>
              <a:spcAft>
                <a:spcPts val="600"/>
              </a:spcAft>
              <a:buFont typeface="Arial" panose="020B0604020202020204" pitchFamily="34" charset="0"/>
              <a:buChar char="•"/>
            </a:pPr>
            <a:r>
              <a:rPr lang="en-US" sz="1400" b="0" dirty="0"/>
              <a:t>When the drugs were handed over.  </a:t>
            </a:r>
          </a:p>
        </p:txBody>
      </p:sp>
      <p:pic>
        <p:nvPicPr>
          <p:cNvPr id="3" name="Picture 6" descr="Group Discussion Icon Vector Art, Icons, and Graphics for Free Download">
            <a:extLst>
              <a:ext uri="{FF2B5EF4-FFF2-40B4-BE49-F238E27FC236}">
                <a16:creationId xmlns:a16="http://schemas.microsoft.com/office/drawing/2014/main" id="{2FD7728C-64AE-53AC-D210-2C6B8E86C69A}"/>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13722" r="13629" b="2"/>
          <a:stretch/>
        </p:blipFill>
        <p:spPr bwMode="auto">
          <a:xfrm>
            <a:off x="7150077" y="2691526"/>
            <a:ext cx="5041618" cy="4163753"/>
          </a:xfrm>
          <a:custGeom>
            <a:avLst/>
            <a:gdLst/>
            <a:ahLst/>
            <a:cxnLst/>
            <a:rect l="l" t="t" r="r" b="b"/>
            <a:pathLst>
              <a:path w="5485419" h="4610469">
                <a:moveTo>
                  <a:pt x="3140343" y="0"/>
                </a:moveTo>
                <a:cubicBezTo>
                  <a:pt x="4007525" y="0"/>
                  <a:pt x="4792611" y="351495"/>
                  <a:pt x="5360901" y="919786"/>
                </a:cubicBezTo>
                <a:lnTo>
                  <a:pt x="5485419" y="1056789"/>
                </a:lnTo>
                <a:lnTo>
                  <a:pt x="5485419" y="4610469"/>
                </a:lnTo>
                <a:lnTo>
                  <a:pt x="366137" y="4610469"/>
                </a:lnTo>
                <a:lnTo>
                  <a:pt x="246784" y="4362707"/>
                </a:lnTo>
                <a:cubicBezTo>
                  <a:pt x="87874" y="3987002"/>
                  <a:pt x="0" y="3573935"/>
                  <a:pt x="0" y="3140344"/>
                </a:cubicBezTo>
                <a:cubicBezTo>
                  <a:pt x="0" y="1405980"/>
                  <a:pt x="1405980" y="0"/>
                  <a:pt x="3140343"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grpSp>
        <p:nvGrpSpPr>
          <p:cNvPr id="10249" name="Group 10248">
            <a:extLst>
              <a:ext uri="{FF2B5EF4-FFF2-40B4-BE49-F238E27FC236}">
                <a16:creationId xmlns:a16="http://schemas.microsoft.com/office/drawing/2014/main" id="{8283797C-C2D3-4D1E-BAE3-FAC0DBD272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30168" y="2243097"/>
            <a:ext cx="5361527" cy="4612178"/>
            <a:chOff x="6865288" y="2243097"/>
            <a:chExt cx="5361527" cy="4612178"/>
          </a:xfrm>
        </p:grpSpPr>
        <p:sp>
          <p:nvSpPr>
            <p:cNvPr id="10250" name="Freeform: Shape 10249">
              <a:extLst>
                <a:ext uri="{FF2B5EF4-FFF2-40B4-BE49-F238E27FC236}">
                  <a16:creationId xmlns:a16="http://schemas.microsoft.com/office/drawing/2014/main" id="{33779C89-87B1-443C-8A2D-28ECB8770E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17588" y="2582697"/>
              <a:ext cx="4909227" cy="4272578"/>
            </a:xfrm>
            <a:custGeom>
              <a:avLst/>
              <a:gdLst>
                <a:gd name="connsiteX0" fmla="*/ 4909227 w 4909227"/>
                <a:gd name="connsiteY0" fmla="*/ 4175460 h 4272578"/>
                <a:gd name="connsiteX1" fmla="*/ 4909227 w 4909227"/>
                <a:gd name="connsiteY1" fmla="*/ 4272578 h 4272578"/>
                <a:gd name="connsiteX2" fmla="*/ 4845585 w 4909227"/>
                <a:gd name="connsiteY2" fmla="*/ 4272578 h 4272578"/>
                <a:gd name="connsiteX3" fmla="*/ 4858157 w 4909227"/>
                <a:gd name="connsiteY3" fmla="*/ 4254703 h 4272578"/>
                <a:gd name="connsiteX4" fmla="*/ 4891455 w 4909227"/>
                <a:gd name="connsiteY4" fmla="*/ 4203934 h 4272578"/>
                <a:gd name="connsiteX5" fmla="*/ 2779325 w 4909227"/>
                <a:gd name="connsiteY5" fmla="*/ 1 h 4272578"/>
                <a:gd name="connsiteX6" fmla="*/ 2923168 w 4909227"/>
                <a:gd name="connsiteY6" fmla="*/ 4226 h 4272578"/>
                <a:gd name="connsiteX7" fmla="*/ 3066195 w 4909227"/>
                <a:gd name="connsiteY7" fmla="*/ 16887 h 4272578"/>
                <a:gd name="connsiteX8" fmla="*/ 3101700 w 4909227"/>
                <a:gd name="connsiteY8" fmla="*/ 21414 h 4272578"/>
                <a:gd name="connsiteX9" fmla="*/ 3137091 w 4909227"/>
                <a:gd name="connsiteY9" fmla="*/ 26711 h 4272578"/>
                <a:gd name="connsiteX10" fmla="*/ 3207802 w 4909227"/>
                <a:gd name="connsiteY10" fmla="*/ 37432 h 4272578"/>
                <a:gd name="connsiteX11" fmla="*/ 3243005 w 4909227"/>
                <a:gd name="connsiteY11" fmla="*/ 43626 h 4272578"/>
                <a:gd name="connsiteX12" fmla="*/ 3260547 w 4909227"/>
                <a:gd name="connsiteY12" fmla="*/ 46898 h 4272578"/>
                <a:gd name="connsiteX13" fmla="*/ 3277715 w 4909227"/>
                <a:gd name="connsiteY13" fmla="*/ 51961 h 4272578"/>
                <a:gd name="connsiteX14" fmla="*/ 3346016 w 4909227"/>
                <a:gd name="connsiteY14" fmla="*/ 72845 h 4272578"/>
                <a:gd name="connsiteX15" fmla="*/ 3379885 w 4909227"/>
                <a:gd name="connsiteY15" fmla="*/ 83628 h 4272578"/>
                <a:gd name="connsiteX16" fmla="*/ 3413175 w 4909227"/>
                <a:gd name="connsiteY16" fmla="*/ 95836 h 4272578"/>
                <a:gd name="connsiteX17" fmla="*/ 3479391 w 4909227"/>
                <a:gd name="connsiteY17" fmla="*/ 120878 h 4272578"/>
                <a:gd name="connsiteX18" fmla="*/ 3970615 w 4909227"/>
                <a:gd name="connsiteY18" fmla="*/ 373606 h 4272578"/>
                <a:gd name="connsiteX19" fmla="*/ 4028283 w 4909227"/>
                <a:gd name="connsiteY19" fmla="*/ 408892 h 4272578"/>
                <a:gd name="connsiteX20" fmla="*/ 4084580 w 4909227"/>
                <a:gd name="connsiteY20" fmla="*/ 445817 h 4272578"/>
                <a:gd name="connsiteX21" fmla="*/ 4140771 w 4909227"/>
                <a:gd name="connsiteY21" fmla="*/ 482348 h 4272578"/>
                <a:gd name="connsiteX22" fmla="*/ 4195883 w 4909227"/>
                <a:gd name="connsiteY22" fmla="*/ 520018 h 4272578"/>
                <a:gd name="connsiteX23" fmla="*/ 4305143 w 4909227"/>
                <a:gd name="connsiteY23" fmla="*/ 595724 h 4272578"/>
                <a:gd name="connsiteX24" fmla="*/ 4359509 w 4909227"/>
                <a:gd name="connsiteY24" fmla="*/ 633384 h 4272578"/>
                <a:gd name="connsiteX25" fmla="*/ 4414317 w 4909227"/>
                <a:gd name="connsiteY25" fmla="*/ 670713 h 4272578"/>
                <a:gd name="connsiteX26" fmla="*/ 4632086 w 4909227"/>
                <a:gd name="connsiteY26" fmla="*/ 825710 h 4272578"/>
                <a:gd name="connsiteX27" fmla="*/ 4836284 w 4909227"/>
                <a:gd name="connsiteY27" fmla="*/ 1000872 h 4272578"/>
                <a:gd name="connsiteX28" fmla="*/ 4909227 w 4909227"/>
                <a:gd name="connsiteY28" fmla="*/ 1077825 h 4272578"/>
                <a:gd name="connsiteX29" fmla="*/ 4909227 w 4909227"/>
                <a:gd name="connsiteY29" fmla="*/ 1590628 h 4272578"/>
                <a:gd name="connsiteX30" fmla="*/ 4847198 w 4909227"/>
                <a:gd name="connsiteY30" fmla="*/ 1496990 h 4272578"/>
                <a:gd name="connsiteX31" fmla="*/ 4615719 w 4909227"/>
                <a:gd name="connsiteY31" fmla="*/ 1226591 h 4272578"/>
                <a:gd name="connsiteX32" fmla="*/ 4437905 w 4909227"/>
                <a:gd name="connsiteY32" fmla="*/ 1064032 h 4272578"/>
                <a:gd name="connsiteX33" fmla="*/ 4245822 w 4909227"/>
                <a:gd name="connsiteY33" fmla="*/ 915380 h 4272578"/>
                <a:gd name="connsiteX34" fmla="*/ 4032524 w 4909227"/>
                <a:gd name="connsiteY34" fmla="*/ 793724 h 4272578"/>
                <a:gd name="connsiteX35" fmla="*/ 3921484 w 4909227"/>
                <a:gd name="connsiteY35" fmla="*/ 742591 h 4272578"/>
                <a:gd name="connsiteX36" fmla="*/ 3865450 w 4909227"/>
                <a:gd name="connsiteY36" fmla="*/ 718695 h 4272578"/>
                <a:gd name="connsiteX37" fmla="*/ 3808411 w 4909227"/>
                <a:gd name="connsiteY37" fmla="*/ 697821 h 4272578"/>
                <a:gd name="connsiteX38" fmla="*/ 3346886 w 4909227"/>
                <a:gd name="connsiteY38" fmla="*/ 583799 h 4272578"/>
                <a:gd name="connsiteX39" fmla="*/ 3289295 w 4909227"/>
                <a:gd name="connsiteY39" fmla="*/ 576494 h 4272578"/>
                <a:gd name="connsiteX40" fmla="*/ 3260731 w 4909227"/>
                <a:gd name="connsiteY40" fmla="*/ 572514 h 4272578"/>
                <a:gd name="connsiteX41" fmla="*/ 3232038 w 4909227"/>
                <a:gd name="connsiteY41" fmla="*/ 570048 h 4272578"/>
                <a:gd name="connsiteX42" fmla="*/ 3174781 w 4909227"/>
                <a:gd name="connsiteY42" fmla="*/ 565611 h 4272578"/>
                <a:gd name="connsiteX43" fmla="*/ 3160547 w 4909227"/>
                <a:gd name="connsiteY43" fmla="*/ 564400 h 4272578"/>
                <a:gd name="connsiteX44" fmla="*/ 3146660 w 4909227"/>
                <a:gd name="connsiteY44" fmla="*/ 561299 h 4272578"/>
                <a:gd name="connsiteX45" fmla="*/ 3118665 w 4909227"/>
                <a:gd name="connsiteY45" fmla="*/ 557058 h 4272578"/>
                <a:gd name="connsiteX46" fmla="*/ 3062520 w 4909227"/>
                <a:gd name="connsiteY46" fmla="*/ 549995 h 4272578"/>
                <a:gd name="connsiteX47" fmla="*/ 3034483 w 4909227"/>
                <a:gd name="connsiteY47" fmla="*/ 546400 h 4272578"/>
                <a:gd name="connsiteX48" fmla="*/ 3006404 w 4909227"/>
                <a:gd name="connsiteY48" fmla="*/ 543450 h 4272578"/>
                <a:gd name="connsiteX49" fmla="*/ 2894004 w 4909227"/>
                <a:gd name="connsiteY49" fmla="*/ 536537 h 4272578"/>
                <a:gd name="connsiteX50" fmla="*/ 2445324 w 4909227"/>
                <a:gd name="connsiteY50" fmla="*/ 576994 h 4272578"/>
                <a:gd name="connsiteX51" fmla="*/ 2389729 w 4909227"/>
                <a:gd name="connsiteY51" fmla="*/ 588061 h 4272578"/>
                <a:gd name="connsiteX52" fmla="*/ 2334445 w 4909227"/>
                <a:gd name="connsiteY52" fmla="*/ 602318 h 4272578"/>
                <a:gd name="connsiteX53" fmla="*/ 2279209 w 4909227"/>
                <a:gd name="connsiteY53" fmla="*/ 616351 h 4272578"/>
                <a:gd name="connsiteX54" fmla="*/ 2252405 w 4909227"/>
                <a:gd name="connsiteY54" fmla="*/ 623833 h 4272578"/>
                <a:gd name="connsiteX55" fmla="*/ 2226352 w 4909227"/>
                <a:gd name="connsiteY55" fmla="*/ 631746 h 4272578"/>
                <a:gd name="connsiteX56" fmla="*/ 2174809 w 4909227"/>
                <a:gd name="connsiteY56" fmla="*/ 648898 h 4272578"/>
                <a:gd name="connsiteX57" fmla="*/ 2124133 w 4909227"/>
                <a:gd name="connsiteY57" fmla="*/ 667717 h 4272578"/>
                <a:gd name="connsiteX58" fmla="*/ 2098971 w 4909227"/>
                <a:gd name="connsiteY58" fmla="*/ 677395 h 4272578"/>
                <a:gd name="connsiteX59" fmla="*/ 2074244 w 4909227"/>
                <a:gd name="connsiteY59" fmla="*/ 687907 h 4272578"/>
                <a:gd name="connsiteX60" fmla="*/ 2049516 w 4909227"/>
                <a:gd name="connsiteY60" fmla="*/ 698418 h 4272578"/>
                <a:gd name="connsiteX61" fmla="*/ 2025247 w 4909227"/>
                <a:gd name="connsiteY61" fmla="*/ 709863 h 4272578"/>
                <a:gd name="connsiteX62" fmla="*/ 1663893 w 4909227"/>
                <a:gd name="connsiteY62" fmla="*/ 946619 h 4272578"/>
                <a:gd name="connsiteX63" fmla="*/ 1354664 w 4909227"/>
                <a:gd name="connsiteY63" fmla="*/ 1282399 h 4272578"/>
                <a:gd name="connsiteX64" fmla="*/ 1075458 w 4909227"/>
                <a:gd name="connsiteY64" fmla="*/ 1681042 h 4272578"/>
                <a:gd name="connsiteX65" fmla="*/ 934948 w 4909227"/>
                <a:gd name="connsiteY65" fmla="*/ 1895400 h 4272578"/>
                <a:gd name="connsiteX66" fmla="*/ 782359 w 4909227"/>
                <a:gd name="connsiteY66" fmla="*/ 2111874 h 4272578"/>
                <a:gd name="connsiteX67" fmla="*/ 475595 w 4909227"/>
                <a:gd name="connsiteY67" fmla="*/ 2511546 h 4272578"/>
                <a:gd name="connsiteX68" fmla="*/ 342590 w 4909227"/>
                <a:gd name="connsiteY68" fmla="*/ 2711719 h 4272578"/>
                <a:gd name="connsiteX69" fmla="*/ 243835 w 4909227"/>
                <a:gd name="connsiteY69" fmla="*/ 2925317 h 4272578"/>
                <a:gd name="connsiteX70" fmla="*/ 195943 w 4909227"/>
                <a:gd name="connsiteY70" fmla="*/ 3154915 h 4272578"/>
                <a:gd name="connsiteX71" fmla="*/ 205998 w 4909227"/>
                <a:gd name="connsiteY71" fmla="*/ 3392356 h 4272578"/>
                <a:gd name="connsiteX72" fmla="*/ 210868 w 4909227"/>
                <a:gd name="connsiteY72" fmla="*/ 3421994 h 4272578"/>
                <a:gd name="connsiteX73" fmla="*/ 217078 w 4909227"/>
                <a:gd name="connsiteY73" fmla="*/ 3451480 h 4272578"/>
                <a:gd name="connsiteX74" fmla="*/ 223513 w 4909227"/>
                <a:gd name="connsiteY74" fmla="*/ 3481009 h 4272578"/>
                <a:gd name="connsiteX75" fmla="*/ 231518 w 4909227"/>
                <a:gd name="connsiteY75" fmla="*/ 3510853 h 4272578"/>
                <a:gd name="connsiteX76" fmla="*/ 248149 w 4909227"/>
                <a:gd name="connsiteY76" fmla="*/ 3570478 h 4272578"/>
                <a:gd name="connsiteX77" fmla="*/ 256676 w 4909227"/>
                <a:gd name="connsiteY77" fmla="*/ 3600287 h 4272578"/>
                <a:gd name="connsiteX78" fmla="*/ 260939 w 4909227"/>
                <a:gd name="connsiteY78" fmla="*/ 3615190 h 4272578"/>
                <a:gd name="connsiteX79" fmla="*/ 266068 w 4909227"/>
                <a:gd name="connsiteY79" fmla="*/ 3629754 h 4272578"/>
                <a:gd name="connsiteX80" fmla="*/ 308144 w 4909227"/>
                <a:gd name="connsiteY80" fmla="*/ 3746191 h 4272578"/>
                <a:gd name="connsiteX81" fmla="*/ 357690 w 4909227"/>
                <a:gd name="connsiteY81" fmla="*/ 3859545 h 4272578"/>
                <a:gd name="connsiteX82" fmla="*/ 477426 w 4909227"/>
                <a:gd name="connsiteY82" fmla="*/ 4075211 h 4272578"/>
                <a:gd name="connsiteX83" fmla="*/ 617812 w 4909227"/>
                <a:gd name="connsiteY83" fmla="*/ 4272578 h 4272578"/>
                <a:gd name="connsiteX84" fmla="*/ 364357 w 4909227"/>
                <a:gd name="connsiteY84" fmla="*/ 4272578 h 4272578"/>
                <a:gd name="connsiteX85" fmla="*/ 308528 w 4909227"/>
                <a:gd name="connsiteY85" fmla="*/ 4169169 h 4272578"/>
                <a:gd name="connsiteX86" fmla="*/ 202203 w 4909227"/>
                <a:gd name="connsiteY86" fmla="*/ 3927821 h 4272578"/>
                <a:gd name="connsiteX87" fmla="*/ 155448 w 4909227"/>
                <a:gd name="connsiteY87" fmla="*/ 3804941 h 4272578"/>
                <a:gd name="connsiteX88" fmla="*/ 113098 w 4909227"/>
                <a:gd name="connsiteY88" fmla="*/ 3680654 h 4272578"/>
                <a:gd name="connsiteX89" fmla="*/ 107709 w 4909227"/>
                <a:gd name="connsiteY89" fmla="*/ 3665104 h 4272578"/>
                <a:gd name="connsiteX90" fmla="*/ 103012 w 4909227"/>
                <a:gd name="connsiteY90" fmla="*/ 3649367 h 4272578"/>
                <a:gd name="connsiteX91" fmla="*/ 93619 w 4909227"/>
                <a:gd name="connsiteY91" fmla="*/ 3617891 h 4272578"/>
                <a:gd name="connsiteX92" fmla="*/ 74438 w 4909227"/>
                <a:gd name="connsiteY92" fmla="*/ 3555048 h 4272578"/>
                <a:gd name="connsiteX93" fmla="*/ 64821 w 4909227"/>
                <a:gd name="connsiteY93" fmla="*/ 3523529 h 4272578"/>
                <a:gd name="connsiteX94" fmla="*/ 56309 w 4909227"/>
                <a:gd name="connsiteY94" fmla="*/ 3490970 h 4272578"/>
                <a:gd name="connsiteX95" fmla="*/ 47699 w 4909227"/>
                <a:gd name="connsiteY95" fmla="*/ 3458437 h 4272578"/>
                <a:gd name="connsiteX96" fmla="*/ 40350 w 4909227"/>
                <a:gd name="connsiteY96" fmla="*/ 3425456 h 4272578"/>
                <a:gd name="connsiteX97" fmla="*/ 2339 w 4909227"/>
                <a:gd name="connsiteY97" fmla="*/ 3155024 h 4272578"/>
                <a:gd name="connsiteX98" fmla="*/ 11637 w 4909227"/>
                <a:gd name="connsiteY98" fmla="*/ 2876727 h 4272578"/>
                <a:gd name="connsiteX99" fmla="*/ 157636 w 4909227"/>
                <a:gd name="connsiteY99" fmla="*/ 2339984 h 4272578"/>
                <a:gd name="connsiteX100" fmla="*/ 388920 w 4909227"/>
                <a:gd name="connsiteY100" fmla="*/ 1864213 h 4272578"/>
                <a:gd name="connsiteX101" fmla="*/ 507656 w 4909227"/>
                <a:gd name="connsiteY101" fmla="*/ 1644243 h 4272578"/>
                <a:gd name="connsiteX102" fmla="*/ 566187 w 4909227"/>
                <a:gd name="connsiteY102" fmla="*/ 1531896 h 4272578"/>
                <a:gd name="connsiteX103" fmla="*/ 628379 w 4909227"/>
                <a:gd name="connsiteY103" fmla="*/ 1416126 h 4272578"/>
                <a:gd name="connsiteX104" fmla="*/ 915962 w 4909227"/>
                <a:gd name="connsiteY104" fmla="*/ 957627 h 4272578"/>
                <a:gd name="connsiteX105" fmla="*/ 1296389 w 4909227"/>
                <a:gd name="connsiteY105" fmla="*/ 532479 h 4272578"/>
                <a:gd name="connsiteX106" fmla="*/ 1790562 w 4909227"/>
                <a:gd name="connsiteY106" fmla="*/ 204009 h 4272578"/>
                <a:gd name="connsiteX107" fmla="*/ 1824547 w 4909227"/>
                <a:gd name="connsiteY107" fmla="*/ 188344 h 4272578"/>
                <a:gd name="connsiteX108" fmla="*/ 1858945 w 4909227"/>
                <a:gd name="connsiteY108" fmla="*/ 173835 h 4272578"/>
                <a:gd name="connsiteX109" fmla="*/ 1893494 w 4909227"/>
                <a:gd name="connsiteY109" fmla="*/ 159497 h 4272578"/>
                <a:gd name="connsiteX110" fmla="*/ 1928332 w 4909227"/>
                <a:gd name="connsiteY110" fmla="*/ 146243 h 4272578"/>
                <a:gd name="connsiteX111" fmla="*/ 1998599 w 4909227"/>
                <a:gd name="connsiteY111" fmla="*/ 121582 h 4272578"/>
                <a:gd name="connsiteX112" fmla="*/ 2069445 w 4909227"/>
                <a:gd name="connsiteY112" fmla="*/ 99511 h 4272578"/>
                <a:gd name="connsiteX113" fmla="*/ 2105017 w 4909227"/>
                <a:gd name="connsiteY113" fmla="*/ 89439 h 4272578"/>
                <a:gd name="connsiteX114" fmla="*/ 2140277 w 4909227"/>
                <a:gd name="connsiteY114" fmla="*/ 80190 h 4272578"/>
                <a:gd name="connsiteX115" fmla="*/ 2209909 w 4909227"/>
                <a:gd name="connsiteY115" fmla="*/ 64365 h 4272578"/>
                <a:gd name="connsiteX116" fmla="*/ 2279594 w 4909227"/>
                <a:gd name="connsiteY116" fmla="*/ 48739 h 4272578"/>
                <a:gd name="connsiteX117" fmla="*/ 2350191 w 4909227"/>
                <a:gd name="connsiteY117" fmla="*/ 36561 h 4272578"/>
                <a:gd name="connsiteX118" fmla="*/ 2779325 w 4909227"/>
                <a:gd name="connsiteY118" fmla="*/ 1 h 427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Lst>
              <a:rect l="l" t="t" r="r" b="b"/>
              <a:pathLst>
                <a:path w="4909227" h="4272578">
                  <a:moveTo>
                    <a:pt x="4909227" y="4175460"/>
                  </a:moveTo>
                  <a:lnTo>
                    <a:pt x="4909227" y="4272578"/>
                  </a:lnTo>
                  <a:lnTo>
                    <a:pt x="4845585" y="4272578"/>
                  </a:lnTo>
                  <a:lnTo>
                    <a:pt x="4858157" y="4254703"/>
                  </a:lnTo>
                  <a:lnTo>
                    <a:pt x="4891455" y="4203934"/>
                  </a:lnTo>
                  <a:close/>
                  <a:moveTo>
                    <a:pt x="2779325" y="1"/>
                  </a:moveTo>
                  <a:cubicBezTo>
                    <a:pt x="2827304" y="-1"/>
                    <a:pt x="2875285" y="1394"/>
                    <a:pt x="2923168" y="4226"/>
                  </a:cubicBezTo>
                  <a:lnTo>
                    <a:pt x="3066195" y="16887"/>
                  </a:lnTo>
                  <a:cubicBezTo>
                    <a:pt x="3078087" y="17675"/>
                    <a:pt x="3089896" y="19754"/>
                    <a:pt x="3101700" y="21414"/>
                  </a:cubicBezTo>
                  <a:lnTo>
                    <a:pt x="3137091" y="26711"/>
                  </a:lnTo>
                  <a:lnTo>
                    <a:pt x="3207802" y="37432"/>
                  </a:lnTo>
                  <a:cubicBezTo>
                    <a:pt x="3219631" y="39189"/>
                    <a:pt x="3231363" y="40973"/>
                    <a:pt x="3243005" y="43626"/>
                  </a:cubicBezTo>
                  <a:cubicBezTo>
                    <a:pt x="3248837" y="44791"/>
                    <a:pt x="3254763" y="45508"/>
                    <a:pt x="3260547" y="46898"/>
                  </a:cubicBezTo>
                  <a:cubicBezTo>
                    <a:pt x="3266259" y="48413"/>
                    <a:pt x="3271977" y="50349"/>
                    <a:pt x="3277715" y="51961"/>
                  </a:cubicBezTo>
                  <a:lnTo>
                    <a:pt x="3346016" y="72845"/>
                  </a:lnTo>
                  <a:cubicBezTo>
                    <a:pt x="3357273" y="76449"/>
                    <a:pt x="3368795" y="79451"/>
                    <a:pt x="3379885" y="83628"/>
                  </a:cubicBezTo>
                  <a:lnTo>
                    <a:pt x="3413175" y="95836"/>
                  </a:lnTo>
                  <a:lnTo>
                    <a:pt x="3479391" y="120878"/>
                  </a:lnTo>
                  <a:cubicBezTo>
                    <a:pt x="3654569" y="190008"/>
                    <a:pt x="3816871" y="279114"/>
                    <a:pt x="3970615" y="373606"/>
                  </a:cubicBezTo>
                  <a:cubicBezTo>
                    <a:pt x="3989807" y="385518"/>
                    <a:pt x="4009070" y="397303"/>
                    <a:pt x="4028283" y="408892"/>
                  </a:cubicBezTo>
                  <a:lnTo>
                    <a:pt x="4084580" y="445817"/>
                  </a:lnTo>
                  <a:lnTo>
                    <a:pt x="4140771" y="482348"/>
                  </a:lnTo>
                  <a:cubicBezTo>
                    <a:pt x="4159664" y="494340"/>
                    <a:pt x="4177432" y="507694"/>
                    <a:pt x="4195883" y="520018"/>
                  </a:cubicBezTo>
                  <a:cubicBezTo>
                    <a:pt x="4232247" y="545445"/>
                    <a:pt x="4269493" y="569787"/>
                    <a:pt x="4305143" y="595724"/>
                  </a:cubicBezTo>
                  <a:cubicBezTo>
                    <a:pt x="4323150" y="608378"/>
                    <a:pt x="4341283" y="621106"/>
                    <a:pt x="4359509" y="633384"/>
                  </a:cubicBezTo>
                  <a:cubicBezTo>
                    <a:pt x="4377662" y="645788"/>
                    <a:pt x="4396133" y="657789"/>
                    <a:pt x="4414317" y="670713"/>
                  </a:cubicBezTo>
                  <a:cubicBezTo>
                    <a:pt x="4487709" y="720858"/>
                    <a:pt x="4561105" y="771425"/>
                    <a:pt x="4632086" y="825710"/>
                  </a:cubicBezTo>
                  <a:cubicBezTo>
                    <a:pt x="4703239" y="879844"/>
                    <a:pt x="4770925" y="938933"/>
                    <a:pt x="4836284" y="1000872"/>
                  </a:cubicBezTo>
                  <a:lnTo>
                    <a:pt x="4909227" y="1077825"/>
                  </a:lnTo>
                  <a:lnTo>
                    <a:pt x="4909227" y="1590628"/>
                  </a:lnTo>
                  <a:lnTo>
                    <a:pt x="4847198" y="1496990"/>
                  </a:lnTo>
                  <a:cubicBezTo>
                    <a:pt x="4779017" y="1401272"/>
                    <a:pt x="4700641" y="1311172"/>
                    <a:pt x="4615719" y="1226591"/>
                  </a:cubicBezTo>
                  <a:cubicBezTo>
                    <a:pt x="4559129" y="1170093"/>
                    <a:pt x="4499097" y="1116641"/>
                    <a:pt x="4437905" y="1064032"/>
                  </a:cubicBezTo>
                  <a:cubicBezTo>
                    <a:pt x="4376643" y="1011548"/>
                    <a:pt x="4313015" y="960973"/>
                    <a:pt x="4245822" y="915380"/>
                  </a:cubicBezTo>
                  <a:cubicBezTo>
                    <a:pt x="4177670" y="870577"/>
                    <a:pt x="4106226" y="828991"/>
                    <a:pt x="4032524" y="793724"/>
                  </a:cubicBezTo>
                  <a:cubicBezTo>
                    <a:pt x="3996192" y="774838"/>
                    <a:pt x="3958849" y="758553"/>
                    <a:pt x="3921484" y="742591"/>
                  </a:cubicBezTo>
                  <a:cubicBezTo>
                    <a:pt x="3902789" y="734561"/>
                    <a:pt x="3884266" y="726377"/>
                    <a:pt x="3865450" y="718695"/>
                  </a:cubicBezTo>
                  <a:cubicBezTo>
                    <a:pt x="3846469" y="711588"/>
                    <a:pt x="3827512" y="704579"/>
                    <a:pt x="3808411" y="697821"/>
                  </a:cubicBezTo>
                  <a:cubicBezTo>
                    <a:pt x="3656570" y="642224"/>
                    <a:pt x="3500471" y="605851"/>
                    <a:pt x="3346886" y="583799"/>
                  </a:cubicBezTo>
                  <a:lnTo>
                    <a:pt x="3289295" y="576494"/>
                  </a:lnTo>
                  <a:lnTo>
                    <a:pt x="3260731" y="572514"/>
                  </a:lnTo>
                  <a:cubicBezTo>
                    <a:pt x="3251217" y="571079"/>
                    <a:pt x="3241593" y="570838"/>
                    <a:pt x="3232038" y="570048"/>
                  </a:cubicBezTo>
                  <a:lnTo>
                    <a:pt x="3174781" y="565611"/>
                  </a:lnTo>
                  <a:cubicBezTo>
                    <a:pt x="3170003" y="565217"/>
                    <a:pt x="3165252" y="564919"/>
                    <a:pt x="3160547" y="564400"/>
                  </a:cubicBezTo>
                  <a:cubicBezTo>
                    <a:pt x="3155889" y="563655"/>
                    <a:pt x="3151372" y="562239"/>
                    <a:pt x="3146660" y="561299"/>
                  </a:cubicBezTo>
                  <a:cubicBezTo>
                    <a:pt x="3137413" y="559265"/>
                    <a:pt x="3128003" y="558224"/>
                    <a:pt x="3118665" y="557058"/>
                  </a:cubicBezTo>
                  <a:lnTo>
                    <a:pt x="3062520" y="549995"/>
                  </a:lnTo>
                  <a:lnTo>
                    <a:pt x="3034483" y="546400"/>
                  </a:lnTo>
                  <a:cubicBezTo>
                    <a:pt x="3025146" y="545234"/>
                    <a:pt x="3015831" y="543747"/>
                    <a:pt x="3006404" y="543450"/>
                  </a:cubicBezTo>
                  <a:lnTo>
                    <a:pt x="2894004" y="536537"/>
                  </a:lnTo>
                  <a:cubicBezTo>
                    <a:pt x="2743796" y="532061"/>
                    <a:pt x="2593557" y="546717"/>
                    <a:pt x="2445324" y="576994"/>
                  </a:cubicBezTo>
                  <a:cubicBezTo>
                    <a:pt x="2426803" y="580857"/>
                    <a:pt x="2408167" y="583483"/>
                    <a:pt x="2389729" y="588061"/>
                  </a:cubicBezTo>
                  <a:lnTo>
                    <a:pt x="2334445" y="602318"/>
                  </a:lnTo>
                  <a:lnTo>
                    <a:pt x="2279209" y="616351"/>
                  </a:lnTo>
                  <a:cubicBezTo>
                    <a:pt x="2269789" y="618483"/>
                    <a:pt x="2261022" y="621073"/>
                    <a:pt x="2252405" y="623833"/>
                  </a:cubicBezTo>
                  <a:lnTo>
                    <a:pt x="2226352" y="631746"/>
                  </a:lnTo>
                  <a:cubicBezTo>
                    <a:pt x="2208738" y="636630"/>
                    <a:pt x="2191964" y="643082"/>
                    <a:pt x="2174809" y="648898"/>
                  </a:cubicBezTo>
                  <a:cubicBezTo>
                    <a:pt x="2157576" y="654418"/>
                    <a:pt x="2140906" y="661264"/>
                    <a:pt x="2124133" y="667717"/>
                  </a:cubicBezTo>
                  <a:cubicBezTo>
                    <a:pt x="2115746" y="670943"/>
                    <a:pt x="2107181" y="673900"/>
                    <a:pt x="2098971" y="677395"/>
                  </a:cubicBezTo>
                  <a:lnTo>
                    <a:pt x="2074244" y="687907"/>
                  </a:lnTo>
                  <a:lnTo>
                    <a:pt x="2049516" y="698418"/>
                  </a:lnTo>
                  <a:lnTo>
                    <a:pt x="2025247" y="709863"/>
                  </a:lnTo>
                  <a:cubicBezTo>
                    <a:pt x="1895620" y="770702"/>
                    <a:pt x="1775019" y="849591"/>
                    <a:pt x="1663893" y="946619"/>
                  </a:cubicBezTo>
                  <a:cubicBezTo>
                    <a:pt x="1552588" y="1043379"/>
                    <a:pt x="1450953" y="1157803"/>
                    <a:pt x="1354664" y="1282399"/>
                  </a:cubicBezTo>
                  <a:cubicBezTo>
                    <a:pt x="1258428" y="1407193"/>
                    <a:pt x="1167389" y="1541989"/>
                    <a:pt x="1075458" y="1681042"/>
                  </a:cubicBezTo>
                  <a:lnTo>
                    <a:pt x="934948" y="1895400"/>
                  </a:lnTo>
                  <a:cubicBezTo>
                    <a:pt x="885020" y="1970018"/>
                    <a:pt x="834114" y="2042151"/>
                    <a:pt x="782359" y="2111874"/>
                  </a:cubicBezTo>
                  <a:cubicBezTo>
                    <a:pt x="679025" y="2251590"/>
                    <a:pt x="571805" y="2380631"/>
                    <a:pt x="475595" y="2511546"/>
                  </a:cubicBezTo>
                  <a:cubicBezTo>
                    <a:pt x="427490" y="2577003"/>
                    <a:pt x="382228" y="2643169"/>
                    <a:pt x="342590" y="2711719"/>
                  </a:cubicBezTo>
                  <a:cubicBezTo>
                    <a:pt x="302826" y="2780195"/>
                    <a:pt x="268711" y="2851157"/>
                    <a:pt x="243835" y="2925317"/>
                  </a:cubicBezTo>
                  <a:cubicBezTo>
                    <a:pt x="218582" y="2999262"/>
                    <a:pt x="202245" y="3076389"/>
                    <a:pt x="195943" y="3154915"/>
                  </a:cubicBezTo>
                  <a:cubicBezTo>
                    <a:pt x="189542" y="3233466"/>
                    <a:pt x="193251" y="3313292"/>
                    <a:pt x="205998" y="3392356"/>
                  </a:cubicBezTo>
                  <a:lnTo>
                    <a:pt x="210868" y="3421994"/>
                  </a:lnTo>
                  <a:lnTo>
                    <a:pt x="217078" y="3451480"/>
                  </a:lnTo>
                  <a:lnTo>
                    <a:pt x="223513" y="3481009"/>
                  </a:lnTo>
                  <a:cubicBezTo>
                    <a:pt x="225924" y="3490921"/>
                    <a:pt x="228784" y="3500923"/>
                    <a:pt x="231518" y="3510853"/>
                  </a:cubicBezTo>
                  <a:lnTo>
                    <a:pt x="248149" y="3570478"/>
                  </a:lnTo>
                  <a:lnTo>
                    <a:pt x="256676" y="3600287"/>
                  </a:lnTo>
                  <a:lnTo>
                    <a:pt x="260939" y="3615190"/>
                  </a:lnTo>
                  <a:lnTo>
                    <a:pt x="266068" y="3629754"/>
                  </a:lnTo>
                  <a:cubicBezTo>
                    <a:pt x="279682" y="3668748"/>
                    <a:pt x="293493" y="3707688"/>
                    <a:pt x="308144" y="3746191"/>
                  </a:cubicBezTo>
                  <a:cubicBezTo>
                    <a:pt x="324257" y="3784191"/>
                    <a:pt x="340937" y="3821930"/>
                    <a:pt x="357690" y="3859545"/>
                  </a:cubicBezTo>
                  <a:cubicBezTo>
                    <a:pt x="393077" y="3934052"/>
                    <a:pt x="433372" y="4005934"/>
                    <a:pt x="477426" y="4075211"/>
                  </a:cubicBezTo>
                  <a:lnTo>
                    <a:pt x="617812" y="4272578"/>
                  </a:lnTo>
                  <a:lnTo>
                    <a:pt x="364357" y="4272578"/>
                  </a:lnTo>
                  <a:lnTo>
                    <a:pt x="308528" y="4169169"/>
                  </a:lnTo>
                  <a:cubicBezTo>
                    <a:pt x="270101" y="4089847"/>
                    <a:pt x="234941" y="4009176"/>
                    <a:pt x="202203" y="3927821"/>
                  </a:cubicBezTo>
                  <a:cubicBezTo>
                    <a:pt x="186847" y="3886657"/>
                    <a:pt x="171445" y="3845720"/>
                    <a:pt x="155448" y="3804941"/>
                  </a:cubicBezTo>
                  <a:cubicBezTo>
                    <a:pt x="141380" y="3763428"/>
                    <a:pt x="127636" y="3721934"/>
                    <a:pt x="113098" y="3680654"/>
                  </a:cubicBezTo>
                  <a:lnTo>
                    <a:pt x="107709" y="3665104"/>
                  </a:lnTo>
                  <a:lnTo>
                    <a:pt x="103012" y="3649367"/>
                  </a:lnTo>
                  <a:lnTo>
                    <a:pt x="93619" y="3617891"/>
                  </a:lnTo>
                  <a:lnTo>
                    <a:pt x="74438" y="3555048"/>
                  </a:lnTo>
                  <a:cubicBezTo>
                    <a:pt x="71323" y="3544483"/>
                    <a:pt x="67763" y="3534247"/>
                    <a:pt x="64821" y="3523529"/>
                  </a:cubicBezTo>
                  <a:lnTo>
                    <a:pt x="56309" y="3490970"/>
                  </a:lnTo>
                  <a:lnTo>
                    <a:pt x="47699" y="3458437"/>
                  </a:lnTo>
                  <a:cubicBezTo>
                    <a:pt x="45126" y="3447512"/>
                    <a:pt x="42825" y="3436407"/>
                    <a:pt x="40350" y="3425456"/>
                  </a:cubicBezTo>
                  <a:cubicBezTo>
                    <a:pt x="20581" y="3337521"/>
                    <a:pt x="7369" y="3247066"/>
                    <a:pt x="2339" y="3155024"/>
                  </a:cubicBezTo>
                  <a:cubicBezTo>
                    <a:pt x="-2762" y="3063109"/>
                    <a:pt x="544" y="2969654"/>
                    <a:pt x="11637" y="2876727"/>
                  </a:cubicBezTo>
                  <a:cubicBezTo>
                    <a:pt x="34069" y="2690593"/>
                    <a:pt x="89274" y="2509096"/>
                    <a:pt x="157636" y="2339984"/>
                  </a:cubicBezTo>
                  <a:cubicBezTo>
                    <a:pt x="226467" y="2170638"/>
                    <a:pt x="308151" y="2013339"/>
                    <a:pt x="388920" y="1864213"/>
                  </a:cubicBezTo>
                  <a:cubicBezTo>
                    <a:pt x="429376" y="1789524"/>
                    <a:pt x="469807" y="1716745"/>
                    <a:pt x="507656" y="1644243"/>
                  </a:cubicBezTo>
                  <a:lnTo>
                    <a:pt x="566187" y="1531896"/>
                  </a:lnTo>
                  <a:cubicBezTo>
                    <a:pt x="586462" y="1493325"/>
                    <a:pt x="607259" y="1454715"/>
                    <a:pt x="628379" y="1416126"/>
                  </a:cubicBezTo>
                  <a:cubicBezTo>
                    <a:pt x="713184" y="1261784"/>
                    <a:pt x="806689" y="1107407"/>
                    <a:pt x="915962" y="957627"/>
                  </a:cubicBezTo>
                  <a:cubicBezTo>
                    <a:pt x="1024964" y="808027"/>
                    <a:pt x="1150428" y="662836"/>
                    <a:pt x="1296389" y="532479"/>
                  </a:cubicBezTo>
                  <a:cubicBezTo>
                    <a:pt x="1441951" y="402229"/>
                    <a:pt x="1609267" y="287950"/>
                    <a:pt x="1790562" y="204009"/>
                  </a:cubicBezTo>
                  <a:lnTo>
                    <a:pt x="1824547" y="188344"/>
                  </a:lnTo>
                  <a:cubicBezTo>
                    <a:pt x="1835970" y="183343"/>
                    <a:pt x="1847471" y="178638"/>
                    <a:pt x="1858945" y="173835"/>
                  </a:cubicBezTo>
                  <a:lnTo>
                    <a:pt x="1893494" y="159497"/>
                  </a:lnTo>
                  <a:cubicBezTo>
                    <a:pt x="1904996" y="154793"/>
                    <a:pt x="1916752" y="150652"/>
                    <a:pt x="1928332" y="146243"/>
                  </a:cubicBezTo>
                  <a:cubicBezTo>
                    <a:pt x="1951667" y="137695"/>
                    <a:pt x="1974951" y="128948"/>
                    <a:pt x="1998599" y="121582"/>
                  </a:cubicBezTo>
                  <a:cubicBezTo>
                    <a:pt x="2022195" y="114018"/>
                    <a:pt x="2045635" y="105864"/>
                    <a:pt x="2069445" y="99511"/>
                  </a:cubicBezTo>
                  <a:lnTo>
                    <a:pt x="2105017" y="89439"/>
                  </a:lnTo>
                  <a:cubicBezTo>
                    <a:pt x="2116957" y="85988"/>
                    <a:pt x="2128724" y="82691"/>
                    <a:pt x="2140277" y="80190"/>
                  </a:cubicBezTo>
                  <a:lnTo>
                    <a:pt x="2209909" y="64365"/>
                  </a:lnTo>
                  <a:lnTo>
                    <a:pt x="2279594" y="48739"/>
                  </a:lnTo>
                  <a:cubicBezTo>
                    <a:pt x="2302897" y="43685"/>
                    <a:pt x="2326724" y="40602"/>
                    <a:pt x="2350191" y="36561"/>
                  </a:cubicBezTo>
                  <a:cubicBezTo>
                    <a:pt x="2491459" y="12584"/>
                    <a:pt x="2635387" y="9"/>
                    <a:pt x="2779325" y="1"/>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51" name="Freeform: Shape 10250">
              <a:extLst>
                <a:ext uri="{FF2B5EF4-FFF2-40B4-BE49-F238E27FC236}">
                  <a16:creationId xmlns:a16="http://schemas.microsoft.com/office/drawing/2014/main" id="{856077B5-5F40-45AA-BDDA-F1DB7F8B5D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64890" y="2613525"/>
              <a:ext cx="4961924" cy="4241750"/>
            </a:xfrm>
            <a:custGeom>
              <a:avLst/>
              <a:gdLst>
                <a:gd name="connsiteX0" fmla="*/ 2860366 w 4961924"/>
                <a:gd name="connsiteY0" fmla="*/ 290 h 4241750"/>
                <a:gd name="connsiteX1" fmla="*/ 4503869 w 4961924"/>
                <a:gd name="connsiteY1" fmla="*/ 546588 h 4241750"/>
                <a:gd name="connsiteX2" fmla="*/ 4816879 w 4961924"/>
                <a:gd name="connsiteY2" fmla="*/ 783506 h 4241750"/>
                <a:gd name="connsiteX3" fmla="*/ 4961924 w 4961924"/>
                <a:gd name="connsiteY3" fmla="*/ 916878 h 4241750"/>
                <a:gd name="connsiteX4" fmla="*/ 4961924 w 4961924"/>
                <a:gd name="connsiteY4" fmla="*/ 4241750 h 4241750"/>
                <a:gd name="connsiteX5" fmla="*/ 4562919 w 4961924"/>
                <a:gd name="connsiteY5" fmla="*/ 4241750 h 4241750"/>
                <a:gd name="connsiteX6" fmla="*/ 4586822 w 4961924"/>
                <a:gd name="connsiteY6" fmla="*/ 4213637 h 4241750"/>
                <a:gd name="connsiteX7" fmla="*/ 4762695 w 4961924"/>
                <a:gd name="connsiteY7" fmla="*/ 3952854 h 4241750"/>
                <a:gd name="connsiteX8" fmla="*/ 4899352 w 4961924"/>
                <a:gd name="connsiteY8" fmla="*/ 3631238 h 4241750"/>
                <a:gd name="connsiteX9" fmla="*/ 4913697 w 4961924"/>
                <a:gd name="connsiteY9" fmla="*/ 3255629 h 4241750"/>
                <a:gd name="connsiteX10" fmla="*/ 4948868 w 4961924"/>
                <a:gd name="connsiteY10" fmla="*/ 2308976 h 4241750"/>
                <a:gd name="connsiteX11" fmla="*/ 4760464 w 4961924"/>
                <a:gd name="connsiteY11" fmla="*/ 1631653 h 4241750"/>
                <a:gd name="connsiteX12" fmla="*/ 4158265 w 4961924"/>
                <a:gd name="connsiteY12" fmla="*/ 1056752 h 4241750"/>
                <a:gd name="connsiteX13" fmla="*/ 3295504 w 4961924"/>
                <a:gd name="connsiteY13" fmla="*/ 659991 h 4241750"/>
                <a:gd name="connsiteX14" fmla="*/ 2400205 w 4961924"/>
                <a:gd name="connsiteY14" fmla="*/ 680861 h 4241750"/>
                <a:gd name="connsiteX15" fmla="*/ 1228363 w 4961924"/>
                <a:gd name="connsiteY15" fmla="*/ 1858090 h 4241750"/>
                <a:gd name="connsiteX16" fmla="*/ 995211 w 4961924"/>
                <a:gd name="connsiteY16" fmla="*/ 2234095 h 4241750"/>
                <a:gd name="connsiteX17" fmla="*/ 663293 w 4961924"/>
                <a:gd name="connsiteY17" fmla="*/ 2832893 h 4241750"/>
                <a:gd name="connsiteX18" fmla="*/ 644068 w 4961924"/>
                <a:gd name="connsiteY18" fmla="*/ 3301224 h 4241750"/>
                <a:gd name="connsiteX19" fmla="*/ 1051682 w 4961924"/>
                <a:gd name="connsiteY19" fmla="*/ 4121741 h 4241750"/>
                <a:gd name="connsiteX20" fmla="*/ 1155791 w 4961924"/>
                <a:gd name="connsiteY20" fmla="*/ 4241750 h 4241750"/>
                <a:gd name="connsiteX21" fmla="*/ 385252 w 4961924"/>
                <a:gd name="connsiteY21" fmla="*/ 4241750 h 4241750"/>
                <a:gd name="connsiteX22" fmla="*/ 291954 w 4961924"/>
                <a:gd name="connsiteY22" fmla="*/ 4081572 h 4241750"/>
                <a:gd name="connsiteX23" fmla="*/ 49334 w 4961924"/>
                <a:gd name="connsiteY23" fmla="*/ 3462450 h 4241750"/>
                <a:gd name="connsiteX24" fmla="*/ 697040 w 4961924"/>
                <a:gd name="connsiteY24" fmla="*/ 1553793 h 4241750"/>
                <a:gd name="connsiteX25" fmla="*/ 2243651 w 4961924"/>
                <a:gd name="connsiteY25" fmla="*/ 89360 h 4241750"/>
                <a:gd name="connsiteX26" fmla="*/ 2860366 w 4961924"/>
                <a:gd name="connsiteY26" fmla="*/ 290 h 4241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961924" h="4241750">
                  <a:moveTo>
                    <a:pt x="2860366" y="290"/>
                  </a:moveTo>
                  <a:cubicBezTo>
                    <a:pt x="3457635" y="-9057"/>
                    <a:pt x="3998796" y="208834"/>
                    <a:pt x="4503869" y="546588"/>
                  </a:cubicBezTo>
                  <a:cubicBezTo>
                    <a:pt x="4609235" y="617064"/>
                    <a:pt x="4715034" y="696136"/>
                    <a:pt x="4816879" y="783506"/>
                  </a:cubicBezTo>
                  <a:lnTo>
                    <a:pt x="4961924" y="916878"/>
                  </a:lnTo>
                  <a:lnTo>
                    <a:pt x="4961924" y="4241750"/>
                  </a:lnTo>
                  <a:lnTo>
                    <a:pt x="4562919" y="4241750"/>
                  </a:lnTo>
                  <a:lnTo>
                    <a:pt x="4586822" y="4213637"/>
                  </a:lnTo>
                  <a:cubicBezTo>
                    <a:pt x="4649485" y="4133877"/>
                    <a:pt x="4707815" y="4047166"/>
                    <a:pt x="4762695" y="3952854"/>
                  </a:cubicBezTo>
                  <a:cubicBezTo>
                    <a:pt x="4861622" y="3782848"/>
                    <a:pt x="4887296" y="3694842"/>
                    <a:pt x="4899352" y="3631238"/>
                  </a:cubicBezTo>
                  <a:cubicBezTo>
                    <a:pt x="4916960" y="3538446"/>
                    <a:pt x="4915626" y="3419833"/>
                    <a:pt x="4913697" y="3255629"/>
                  </a:cubicBezTo>
                  <a:cubicBezTo>
                    <a:pt x="4911196" y="3035896"/>
                    <a:pt x="4907780" y="2734844"/>
                    <a:pt x="4948868" y="2308976"/>
                  </a:cubicBezTo>
                  <a:cubicBezTo>
                    <a:pt x="4971361" y="2076125"/>
                    <a:pt x="4909748" y="1854571"/>
                    <a:pt x="4760464" y="1631653"/>
                  </a:cubicBezTo>
                  <a:cubicBezTo>
                    <a:pt x="4623847" y="1427699"/>
                    <a:pt x="4415624" y="1228904"/>
                    <a:pt x="4158265" y="1056752"/>
                  </a:cubicBezTo>
                  <a:cubicBezTo>
                    <a:pt x="3855104" y="854020"/>
                    <a:pt x="3572969" y="724304"/>
                    <a:pt x="3295504" y="659991"/>
                  </a:cubicBezTo>
                  <a:cubicBezTo>
                    <a:pt x="2998568" y="591135"/>
                    <a:pt x="2705635" y="598008"/>
                    <a:pt x="2400205" y="680861"/>
                  </a:cubicBezTo>
                  <a:cubicBezTo>
                    <a:pt x="1863373" y="826486"/>
                    <a:pt x="1575835" y="1260672"/>
                    <a:pt x="1228363" y="1858090"/>
                  </a:cubicBezTo>
                  <a:cubicBezTo>
                    <a:pt x="1150390" y="1992089"/>
                    <a:pt x="1071533" y="2115125"/>
                    <a:pt x="995211" y="2234095"/>
                  </a:cubicBezTo>
                  <a:cubicBezTo>
                    <a:pt x="851980" y="2457434"/>
                    <a:pt x="728279" y="2650222"/>
                    <a:pt x="663293" y="2832893"/>
                  </a:cubicBezTo>
                  <a:cubicBezTo>
                    <a:pt x="605703" y="2994540"/>
                    <a:pt x="599973" y="3134617"/>
                    <a:pt x="644068" y="3301224"/>
                  </a:cubicBezTo>
                  <a:cubicBezTo>
                    <a:pt x="723963" y="3603086"/>
                    <a:pt x="861058" y="3879078"/>
                    <a:pt x="1051682" y="4121741"/>
                  </a:cubicBezTo>
                  <a:lnTo>
                    <a:pt x="1155791" y="4241750"/>
                  </a:lnTo>
                  <a:lnTo>
                    <a:pt x="385252" y="4241750"/>
                  </a:lnTo>
                  <a:lnTo>
                    <a:pt x="291954" y="4081572"/>
                  </a:lnTo>
                  <a:cubicBezTo>
                    <a:pt x="189557" y="3889333"/>
                    <a:pt x="107520" y="3682294"/>
                    <a:pt x="49334" y="3462450"/>
                  </a:cubicBezTo>
                  <a:cubicBezTo>
                    <a:pt x="-155725" y="2687681"/>
                    <a:pt x="321044" y="2199945"/>
                    <a:pt x="697040" y="1553793"/>
                  </a:cubicBezTo>
                  <a:cubicBezTo>
                    <a:pt x="1073038" y="907639"/>
                    <a:pt x="1464813" y="300633"/>
                    <a:pt x="2243651" y="89360"/>
                  </a:cubicBezTo>
                  <a:cubicBezTo>
                    <a:pt x="2455952" y="31770"/>
                    <a:pt x="2661276" y="3405"/>
                    <a:pt x="2860366" y="29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52" name="Freeform: Shape 10251">
              <a:extLst>
                <a:ext uri="{FF2B5EF4-FFF2-40B4-BE49-F238E27FC236}">
                  <a16:creationId xmlns:a16="http://schemas.microsoft.com/office/drawing/2014/main" id="{2DC4B234-CD22-40BB-831E-DE40206AAE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64890" y="2613525"/>
              <a:ext cx="4961924" cy="4241750"/>
            </a:xfrm>
            <a:custGeom>
              <a:avLst/>
              <a:gdLst>
                <a:gd name="connsiteX0" fmla="*/ 4961924 w 4961924"/>
                <a:gd name="connsiteY0" fmla="*/ 3780120 h 4241750"/>
                <a:gd name="connsiteX1" fmla="*/ 4961924 w 4961924"/>
                <a:gd name="connsiteY1" fmla="*/ 4241750 h 4241750"/>
                <a:gd name="connsiteX2" fmla="*/ 4690594 w 4961924"/>
                <a:gd name="connsiteY2" fmla="*/ 4241750 h 4241750"/>
                <a:gd name="connsiteX3" fmla="*/ 4730832 w 4961924"/>
                <a:gd name="connsiteY3" fmla="*/ 4190580 h 4241750"/>
                <a:gd name="connsiteX4" fmla="*/ 4851056 w 4961924"/>
                <a:gd name="connsiteY4" fmla="*/ 4003378 h 4241750"/>
                <a:gd name="connsiteX5" fmla="*/ 4960390 w 4961924"/>
                <a:gd name="connsiteY5" fmla="*/ 3784651 h 4241750"/>
                <a:gd name="connsiteX6" fmla="*/ 2860366 w 4961924"/>
                <a:gd name="connsiteY6" fmla="*/ 290 h 4241750"/>
                <a:gd name="connsiteX7" fmla="*/ 4503870 w 4961924"/>
                <a:gd name="connsiteY7" fmla="*/ 546588 h 4241750"/>
                <a:gd name="connsiteX8" fmla="*/ 4816872 w 4961924"/>
                <a:gd name="connsiteY8" fmla="*/ 783509 h 4241750"/>
                <a:gd name="connsiteX9" fmla="*/ 4961924 w 4961924"/>
                <a:gd name="connsiteY9" fmla="*/ 916897 h 4241750"/>
                <a:gd name="connsiteX10" fmla="*/ 4961924 w 4961924"/>
                <a:gd name="connsiteY10" fmla="*/ 1784881 h 4241750"/>
                <a:gd name="connsiteX11" fmla="*/ 4950067 w 4961924"/>
                <a:gd name="connsiteY11" fmla="*/ 1756820 h 4241750"/>
                <a:gd name="connsiteX12" fmla="*/ 4845861 w 4961924"/>
                <a:gd name="connsiteY12" fmla="*/ 1574254 h 4241750"/>
                <a:gd name="connsiteX13" fmla="*/ 4215918 w 4961924"/>
                <a:gd name="connsiteY13" fmla="*/ 971588 h 4241750"/>
                <a:gd name="connsiteX14" fmla="*/ 3319590 w 4961924"/>
                <a:gd name="connsiteY14" fmla="*/ 560369 h 4241750"/>
                <a:gd name="connsiteX15" fmla="*/ 2374113 w 4961924"/>
                <a:gd name="connsiteY15" fmla="*/ 582278 h 4241750"/>
                <a:gd name="connsiteX16" fmla="*/ 1692486 w 4961924"/>
                <a:gd name="connsiteY16" fmla="*/ 1005131 h 4241750"/>
                <a:gd name="connsiteX17" fmla="*/ 1139674 w 4961924"/>
                <a:gd name="connsiteY17" fmla="*/ 1807128 h 4241750"/>
                <a:gd name="connsiteX18" fmla="*/ 908812 w 4961924"/>
                <a:gd name="connsiteY18" fmla="*/ 2179343 h 4241750"/>
                <a:gd name="connsiteX19" fmla="*/ 566543 w 4961924"/>
                <a:gd name="connsiteY19" fmla="*/ 2799229 h 4241750"/>
                <a:gd name="connsiteX20" fmla="*/ 544789 w 4961924"/>
                <a:gd name="connsiteY20" fmla="*/ 3327837 h 4241750"/>
                <a:gd name="connsiteX21" fmla="*/ 970585 w 4961924"/>
                <a:gd name="connsiteY21" fmla="*/ 4184948 h 4241750"/>
                <a:gd name="connsiteX22" fmla="*/ 1019856 w 4961924"/>
                <a:gd name="connsiteY22" fmla="*/ 4241750 h 4241750"/>
                <a:gd name="connsiteX23" fmla="*/ 385253 w 4961924"/>
                <a:gd name="connsiteY23" fmla="*/ 4241750 h 4241750"/>
                <a:gd name="connsiteX24" fmla="*/ 291955 w 4961924"/>
                <a:gd name="connsiteY24" fmla="*/ 4081572 h 4241750"/>
                <a:gd name="connsiteX25" fmla="*/ 49334 w 4961924"/>
                <a:gd name="connsiteY25" fmla="*/ 3462450 h 4241750"/>
                <a:gd name="connsiteX26" fmla="*/ 697041 w 4961924"/>
                <a:gd name="connsiteY26" fmla="*/ 1553792 h 4241750"/>
                <a:gd name="connsiteX27" fmla="*/ 2243651 w 4961924"/>
                <a:gd name="connsiteY27" fmla="*/ 89360 h 4241750"/>
                <a:gd name="connsiteX28" fmla="*/ 2860366 w 4961924"/>
                <a:gd name="connsiteY28" fmla="*/ 290 h 4241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961924" h="4241750">
                  <a:moveTo>
                    <a:pt x="4961924" y="3780120"/>
                  </a:moveTo>
                  <a:lnTo>
                    <a:pt x="4961924" y="4241750"/>
                  </a:lnTo>
                  <a:lnTo>
                    <a:pt x="4690594" y="4241750"/>
                  </a:lnTo>
                  <a:lnTo>
                    <a:pt x="4730832" y="4190580"/>
                  </a:lnTo>
                  <a:cubicBezTo>
                    <a:pt x="4772669" y="4131651"/>
                    <a:pt x="4812690" y="4069310"/>
                    <a:pt x="4851056" y="4003378"/>
                  </a:cubicBezTo>
                  <a:cubicBezTo>
                    <a:pt x="4904439" y="3911711"/>
                    <a:pt x="4938230" y="3841234"/>
                    <a:pt x="4960390" y="3784651"/>
                  </a:cubicBezTo>
                  <a:close/>
                  <a:moveTo>
                    <a:pt x="2860366" y="290"/>
                  </a:moveTo>
                  <a:cubicBezTo>
                    <a:pt x="3457635" y="-9057"/>
                    <a:pt x="3998796" y="208834"/>
                    <a:pt x="4503870" y="546588"/>
                  </a:cubicBezTo>
                  <a:cubicBezTo>
                    <a:pt x="4609236" y="617064"/>
                    <a:pt x="4715032" y="696137"/>
                    <a:pt x="4816872" y="783509"/>
                  </a:cubicBezTo>
                  <a:lnTo>
                    <a:pt x="4961924" y="916897"/>
                  </a:lnTo>
                  <a:lnTo>
                    <a:pt x="4961924" y="1784881"/>
                  </a:lnTo>
                  <a:lnTo>
                    <a:pt x="4950067" y="1756820"/>
                  </a:lnTo>
                  <a:cubicBezTo>
                    <a:pt x="4921279" y="1695818"/>
                    <a:pt x="4886564" y="1635036"/>
                    <a:pt x="4845861" y="1574254"/>
                  </a:cubicBezTo>
                  <a:cubicBezTo>
                    <a:pt x="4701995" y="1359374"/>
                    <a:pt x="4484232" y="1151017"/>
                    <a:pt x="4215918" y="971588"/>
                  </a:cubicBezTo>
                  <a:cubicBezTo>
                    <a:pt x="3902456" y="762036"/>
                    <a:pt x="3609271" y="627496"/>
                    <a:pt x="3319590" y="560369"/>
                  </a:cubicBezTo>
                  <a:cubicBezTo>
                    <a:pt x="3005602" y="487686"/>
                    <a:pt x="2696391" y="494854"/>
                    <a:pt x="2374113" y="582278"/>
                  </a:cubicBezTo>
                  <a:cubicBezTo>
                    <a:pt x="2112782" y="653168"/>
                    <a:pt x="1896224" y="787673"/>
                    <a:pt x="1692486" y="1005131"/>
                  </a:cubicBezTo>
                  <a:cubicBezTo>
                    <a:pt x="1482349" y="1229714"/>
                    <a:pt x="1304163" y="1524453"/>
                    <a:pt x="1139674" y="1807128"/>
                  </a:cubicBezTo>
                  <a:cubicBezTo>
                    <a:pt x="1062769" y="1939146"/>
                    <a:pt x="984523" y="2061278"/>
                    <a:pt x="908812" y="2179343"/>
                  </a:cubicBezTo>
                  <a:cubicBezTo>
                    <a:pt x="762092" y="2407960"/>
                    <a:pt x="635490" y="2605445"/>
                    <a:pt x="566543" y="2799229"/>
                  </a:cubicBezTo>
                  <a:cubicBezTo>
                    <a:pt x="502372" y="2979355"/>
                    <a:pt x="495683" y="3142303"/>
                    <a:pt x="544789" y="3327837"/>
                  </a:cubicBezTo>
                  <a:cubicBezTo>
                    <a:pt x="628232" y="3643108"/>
                    <a:pt x="771474" y="3931485"/>
                    <a:pt x="970585" y="4184948"/>
                  </a:cubicBezTo>
                  <a:lnTo>
                    <a:pt x="1019856" y="4241750"/>
                  </a:lnTo>
                  <a:lnTo>
                    <a:pt x="385253" y="4241750"/>
                  </a:lnTo>
                  <a:lnTo>
                    <a:pt x="291955" y="4081572"/>
                  </a:lnTo>
                  <a:cubicBezTo>
                    <a:pt x="189558" y="3889334"/>
                    <a:pt x="107521" y="3682295"/>
                    <a:pt x="49334" y="3462450"/>
                  </a:cubicBezTo>
                  <a:cubicBezTo>
                    <a:pt x="-155725" y="2687681"/>
                    <a:pt x="321045" y="2199945"/>
                    <a:pt x="697041" y="1553792"/>
                  </a:cubicBezTo>
                  <a:cubicBezTo>
                    <a:pt x="1073039" y="907639"/>
                    <a:pt x="1464813" y="300633"/>
                    <a:pt x="2243651" y="89360"/>
                  </a:cubicBezTo>
                  <a:cubicBezTo>
                    <a:pt x="2455952" y="31770"/>
                    <a:pt x="2661276" y="3405"/>
                    <a:pt x="2860366" y="29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253" name="Freeform: Shape 10252">
              <a:extLst>
                <a:ext uri="{FF2B5EF4-FFF2-40B4-BE49-F238E27FC236}">
                  <a16:creationId xmlns:a16="http://schemas.microsoft.com/office/drawing/2014/main" id="{7158934E-AE93-4B15-87B8-BF84C2EFB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5288" y="2243097"/>
              <a:ext cx="5361526" cy="4612178"/>
            </a:xfrm>
            <a:custGeom>
              <a:avLst/>
              <a:gdLst>
                <a:gd name="connsiteX0" fmla="*/ 5361526 w 5361526"/>
                <a:gd name="connsiteY0" fmla="*/ 4501915 h 4612178"/>
                <a:gd name="connsiteX1" fmla="*/ 5361526 w 5361526"/>
                <a:gd name="connsiteY1" fmla="*/ 4612178 h 4612178"/>
                <a:gd name="connsiteX2" fmla="*/ 5279125 w 5361526"/>
                <a:gd name="connsiteY2" fmla="*/ 4612178 h 4612178"/>
                <a:gd name="connsiteX3" fmla="*/ 5279916 w 5361526"/>
                <a:gd name="connsiteY3" fmla="*/ 4611262 h 4612178"/>
                <a:gd name="connsiteX4" fmla="*/ 5318906 w 5361526"/>
                <a:gd name="connsiteY4" fmla="*/ 4559954 h 4612178"/>
                <a:gd name="connsiteX5" fmla="*/ 5357310 w 5361526"/>
                <a:gd name="connsiteY5" fmla="*/ 4507987 h 4612178"/>
                <a:gd name="connsiteX6" fmla="*/ 3209114 w 5361526"/>
                <a:gd name="connsiteY6" fmla="*/ 1897 h 4612178"/>
                <a:gd name="connsiteX7" fmla="*/ 5286441 w 5361526"/>
                <a:gd name="connsiteY7" fmla="*/ 920072 h 4612178"/>
                <a:gd name="connsiteX8" fmla="*/ 5361526 w 5361526"/>
                <a:gd name="connsiteY8" fmla="*/ 1006088 h 4612178"/>
                <a:gd name="connsiteX9" fmla="*/ 5361526 w 5361526"/>
                <a:gd name="connsiteY9" fmla="*/ 1524438 h 4612178"/>
                <a:gd name="connsiteX10" fmla="*/ 5293717 w 5361526"/>
                <a:gd name="connsiteY10" fmla="*/ 1441145 h 4612178"/>
                <a:gd name="connsiteX11" fmla="*/ 5107511 w 5361526"/>
                <a:gd name="connsiteY11" fmla="*/ 1262343 h 4612178"/>
                <a:gd name="connsiteX12" fmla="*/ 4688624 w 5361526"/>
                <a:gd name="connsiteY12" fmla="*/ 963140 h 4612178"/>
                <a:gd name="connsiteX13" fmla="*/ 4232411 w 5361526"/>
                <a:gd name="connsiteY13" fmla="*/ 726973 h 4612178"/>
                <a:gd name="connsiteX14" fmla="*/ 3996189 w 5361526"/>
                <a:gd name="connsiteY14" fmla="*/ 634781 h 4612178"/>
                <a:gd name="connsiteX15" fmla="*/ 3755529 w 5361526"/>
                <a:gd name="connsiteY15" fmla="*/ 563136 h 4612178"/>
                <a:gd name="connsiteX16" fmla="*/ 3264120 w 5361526"/>
                <a:gd name="connsiteY16" fmla="*/ 492888 h 4612178"/>
                <a:gd name="connsiteX17" fmla="*/ 2770692 w 5361526"/>
                <a:gd name="connsiteY17" fmla="*/ 532792 h 4612178"/>
                <a:gd name="connsiteX18" fmla="*/ 2709666 w 5361526"/>
                <a:gd name="connsiteY18" fmla="*/ 545150 h 4612178"/>
                <a:gd name="connsiteX19" fmla="*/ 2648897 w 5361526"/>
                <a:gd name="connsiteY19" fmla="*/ 558872 h 4612178"/>
                <a:gd name="connsiteX20" fmla="*/ 2588416 w 5361526"/>
                <a:gd name="connsiteY20" fmla="*/ 574460 h 4612178"/>
                <a:gd name="connsiteX21" fmla="*/ 2529518 w 5361526"/>
                <a:gd name="connsiteY21" fmla="*/ 591358 h 4612178"/>
                <a:gd name="connsiteX22" fmla="*/ 2302604 w 5361526"/>
                <a:gd name="connsiteY22" fmla="*/ 677371 h 4612178"/>
                <a:gd name="connsiteX23" fmla="*/ 1895486 w 5361526"/>
                <a:gd name="connsiteY23" fmla="*/ 941931 h 4612178"/>
                <a:gd name="connsiteX24" fmla="*/ 1554603 w 5361526"/>
                <a:gd name="connsiteY24" fmla="*/ 1308258 h 4612178"/>
                <a:gd name="connsiteX25" fmla="*/ 1262322 w 5361526"/>
                <a:gd name="connsiteY25" fmla="*/ 1735392 h 4612178"/>
                <a:gd name="connsiteX26" fmla="*/ 1193322 w 5361526"/>
                <a:gd name="connsiteY26" fmla="*/ 1847443 h 4612178"/>
                <a:gd name="connsiteX27" fmla="*/ 1123654 w 5361526"/>
                <a:gd name="connsiteY27" fmla="*/ 1962027 h 4612178"/>
                <a:gd name="connsiteX28" fmla="*/ 977214 w 5361526"/>
                <a:gd name="connsiteY28" fmla="*/ 2189235 h 4612178"/>
                <a:gd name="connsiteX29" fmla="*/ 830163 w 5361526"/>
                <a:gd name="connsiteY29" fmla="*/ 2409855 h 4612178"/>
                <a:gd name="connsiteX30" fmla="*/ 692149 w 5361526"/>
                <a:gd name="connsiteY30" fmla="*/ 2629250 h 4612178"/>
                <a:gd name="connsiteX31" fmla="*/ 574779 w 5361526"/>
                <a:gd name="connsiteY31" fmla="*/ 2853179 h 4612178"/>
                <a:gd name="connsiteX32" fmla="*/ 490961 w 5361526"/>
                <a:gd name="connsiteY32" fmla="*/ 3085709 h 4612178"/>
                <a:gd name="connsiteX33" fmla="*/ 453705 w 5361526"/>
                <a:gd name="connsiteY33" fmla="*/ 3327816 h 4612178"/>
                <a:gd name="connsiteX34" fmla="*/ 466741 w 5361526"/>
                <a:gd name="connsiteY34" fmla="*/ 3574907 h 4612178"/>
                <a:gd name="connsiteX35" fmla="*/ 471534 w 5361526"/>
                <a:gd name="connsiteY35" fmla="*/ 3605843 h 4612178"/>
                <a:gd name="connsiteX36" fmla="*/ 477720 w 5361526"/>
                <a:gd name="connsiteY36" fmla="*/ 3636605 h 4612178"/>
                <a:gd name="connsiteX37" fmla="*/ 483838 w 5361526"/>
                <a:gd name="connsiteY37" fmla="*/ 3667491 h 4612178"/>
                <a:gd name="connsiteX38" fmla="*/ 491571 w 5361526"/>
                <a:gd name="connsiteY38" fmla="*/ 3698652 h 4612178"/>
                <a:gd name="connsiteX39" fmla="*/ 507280 w 5361526"/>
                <a:gd name="connsiteY39" fmla="*/ 3761116 h 4612178"/>
                <a:gd name="connsiteX40" fmla="*/ 515135 w 5361526"/>
                <a:gd name="connsiteY40" fmla="*/ 3792348 h 4612178"/>
                <a:gd name="connsiteX41" fmla="*/ 519062 w 5361526"/>
                <a:gd name="connsiteY41" fmla="*/ 3807963 h 4612178"/>
                <a:gd name="connsiteX42" fmla="*/ 523757 w 5361526"/>
                <a:gd name="connsiteY42" fmla="*/ 3823370 h 4612178"/>
                <a:gd name="connsiteX43" fmla="*/ 561944 w 5361526"/>
                <a:gd name="connsiteY43" fmla="*/ 3946665 h 4612178"/>
                <a:gd name="connsiteX44" fmla="*/ 606750 w 5361526"/>
                <a:gd name="connsiteY44" fmla="*/ 4067755 h 4612178"/>
                <a:gd name="connsiteX45" fmla="*/ 657836 w 5361526"/>
                <a:gd name="connsiteY45" fmla="*/ 4186528 h 4612178"/>
                <a:gd name="connsiteX46" fmla="*/ 664329 w 5361526"/>
                <a:gd name="connsiteY46" fmla="*/ 4201345 h 4612178"/>
                <a:gd name="connsiteX47" fmla="*/ 671540 w 5361526"/>
                <a:gd name="connsiteY47" fmla="*/ 4215764 h 4612178"/>
                <a:gd name="connsiteX48" fmla="*/ 685987 w 5361526"/>
                <a:gd name="connsiteY48" fmla="*/ 4244695 h 4612178"/>
                <a:gd name="connsiteX49" fmla="*/ 714907 w 5361526"/>
                <a:gd name="connsiteY49" fmla="*/ 4302653 h 4612178"/>
                <a:gd name="connsiteX50" fmla="*/ 846679 w 5361526"/>
                <a:gd name="connsiteY50" fmla="*/ 4525723 h 4612178"/>
                <a:gd name="connsiteX51" fmla="*/ 864285 w 5361526"/>
                <a:gd name="connsiteY51" fmla="*/ 4552977 h 4612178"/>
                <a:gd name="connsiteX52" fmla="*/ 883010 w 5361526"/>
                <a:gd name="connsiteY52" fmla="*/ 4579418 h 4612178"/>
                <a:gd name="connsiteX53" fmla="*/ 906594 w 5361526"/>
                <a:gd name="connsiteY53" fmla="*/ 4612178 h 4612178"/>
                <a:gd name="connsiteX54" fmla="*/ 410149 w 5361526"/>
                <a:gd name="connsiteY54" fmla="*/ 4612178 h 4612178"/>
                <a:gd name="connsiteX55" fmla="*/ 354704 w 5361526"/>
                <a:gd name="connsiteY55" fmla="*/ 4516478 h 4612178"/>
                <a:gd name="connsiteX56" fmla="*/ 101993 w 5361526"/>
                <a:gd name="connsiteY56" fmla="*/ 3869726 h 4612178"/>
                <a:gd name="connsiteX57" fmla="*/ 2290556 w 5361526"/>
                <a:gd name="connsiteY57" fmla="*/ 108671 h 4612178"/>
                <a:gd name="connsiteX58" fmla="*/ 3209114 w 5361526"/>
                <a:gd name="connsiteY58" fmla="*/ 1897 h 4612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61526" h="4612178">
                  <a:moveTo>
                    <a:pt x="5361526" y="4501915"/>
                  </a:moveTo>
                  <a:lnTo>
                    <a:pt x="5361526" y="4612178"/>
                  </a:lnTo>
                  <a:lnTo>
                    <a:pt x="5279125" y="4612178"/>
                  </a:lnTo>
                  <a:lnTo>
                    <a:pt x="5279916" y="4611262"/>
                  </a:lnTo>
                  <a:lnTo>
                    <a:pt x="5318906" y="4559954"/>
                  </a:lnTo>
                  <a:cubicBezTo>
                    <a:pt x="5331958" y="4542803"/>
                    <a:pt x="5345399" y="4525954"/>
                    <a:pt x="5357310" y="4507987"/>
                  </a:cubicBezTo>
                  <a:close/>
                  <a:moveTo>
                    <a:pt x="3209114" y="1897"/>
                  </a:moveTo>
                  <a:cubicBezTo>
                    <a:pt x="4001649" y="29839"/>
                    <a:pt x="4745275" y="365212"/>
                    <a:pt x="5286441" y="920072"/>
                  </a:cubicBezTo>
                  <a:lnTo>
                    <a:pt x="5361526" y="1006088"/>
                  </a:lnTo>
                  <a:lnTo>
                    <a:pt x="5361526" y="1524438"/>
                  </a:lnTo>
                  <a:lnTo>
                    <a:pt x="5293717" y="1441145"/>
                  </a:lnTo>
                  <a:cubicBezTo>
                    <a:pt x="5235105" y="1377989"/>
                    <a:pt x="5172668" y="1318454"/>
                    <a:pt x="5107511" y="1262343"/>
                  </a:cubicBezTo>
                  <a:cubicBezTo>
                    <a:pt x="4977170" y="1150025"/>
                    <a:pt x="4835850" y="1051023"/>
                    <a:pt x="4688624" y="963140"/>
                  </a:cubicBezTo>
                  <a:cubicBezTo>
                    <a:pt x="4540408" y="875014"/>
                    <a:pt x="4388126" y="794847"/>
                    <a:pt x="4232411" y="726973"/>
                  </a:cubicBezTo>
                  <a:cubicBezTo>
                    <a:pt x="4154434" y="693169"/>
                    <a:pt x="4075888" y="661874"/>
                    <a:pt x="3996189" y="634781"/>
                  </a:cubicBezTo>
                  <a:cubicBezTo>
                    <a:pt x="3916890" y="606864"/>
                    <a:pt x="3836465" y="583241"/>
                    <a:pt x="3755529" y="563136"/>
                  </a:cubicBezTo>
                  <a:cubicBezTo>
                    <a:pt x="3593710" y="523114"/>
                    <a:pt x="3429330" y="497910"/>
                    <a:pt x="3264120" y="492888"/>
                  </a:cubicBezTo>
                  <a:cubicBezTo>
                    <a:pt x="3098959" y="488056"/>
                    <a:pt x="2933721" y="501974"/>
                    <a:pt x="2770692" y="532792"/>
                  </a:cubicBezTo>
                  <a:cubicBezTo>
                    <a:pt x="2750302" y="536992"/>
                    <a:pt x="2729954" y="540568"/>
                    <a:pt x="2709666" y="545150"/>
                  </a:cubicBezTo>
                  <a:lnTo>
                    <a:pt x="2648897" y="558872"/>
                  </a:lnTo>
                  <a:lnTo>
                    <a:pt x="2588416" y="574460"/>
                  </a:lnTo>
                  <a:cubicBezTo>
                    <a:pt x="2568038" y="579476"/>
                    <a:pt x="2549240" y="585803"/>
                    <a:pt x="2529518" y="591358"/>
                  </a:cubicBezTo>
                  <a:cubicBezTo>
                    <a:pt x="2451654" y="614731"/>
                    <a:pt x="2376004" y="643746"/>
                    <a:pt x="2302604" y="677371"/>
                  </a:cubicBezTo>
                  <a:cubicBezTo>
                    <a:pt x="2155755" y="744838"/>
                    <a:pt x="2019903" y="834803"/>
                    <a:pt x="1895486" y="941931"/>
                  </a:cubicBezTo>
                  <a:cubicBezTo>
                    <a:pt x="1771362" y="1049387"/>
                    <a:pt x="1658379" y="1173675"/>
                    <a:pt x="1554603" y="1308258"/>
                  </a:cubicBezTo>
                  <a:cubicBezTo>
                    <a:pt x="1450514" y="1442824"/>
                    <a:pt x="1354827" y="1586982"/>
                    <a:pt x="1262322" y="1735392"/>
                  </a:cubicBezTo>
                  <a:cubicBezTo>
                    <a:pt x="1239143" y="1772586"/>
                    <a:pt x="1216208" y="1809918"/>
                    <a:pt x="1193322" y="1847443"/>
                  </a:cubicBezTo>
                  <a:lnTo>
                    <a:pt x="1123654" y="1962027"/>
                  </a:lnTo>
                  <a:cubicBezTo>
                    <a:pt x="1075912" y="2039348"/>
                    <a:pt x="1026679" y="2114926"/>
                    <a:pt x="977214" y="2189235"/>
                  </a:cubicBezTo>
                  <a:lnTo>
                    <a:pt x="830163" y="2409855"/>
                  </a:lnTo>
                  <a:cubicBezTo>
                    <a:pt x="782224" y="2482931"/>
                    <a:pt x="735411" y="2555600"/>
                    <a:pt x="692149" y="2629250"/>
                  </a:cubicBezTo>
                  <a:cubicBezTo>
                    <a:pt x="649106" y="2702945"/>
                    <a:pt x="608860" y="2777106"/>
                    <a:pt x="574779" y="2853179"/>
                  </a:cubicBezTo>
                  <a:cubicBezTo>
                    <a:pt x="540309" y="2928947"/>
                    <a:pt x="511325" y="3006400"/>
                    <a:pt x="490961" y="3085709"/>
                  </a:cubicBezTo>
                  <a:cubicBezTo>
                    <a:pt x="470474" y="3164950"/>
                    <a:pt x="457859" y="3245945"/>
                    <a:pt x="453705" y="3327816"/>
                  </a:cubicBezTo>
                  <a:cubicBezTo>
                    <a:pt x="449554" y="3409687"/>
                    <a:pt x="454297" y="3492522"/>
                    <a:pt x="466741" y="3574907"/>
                  </a:cubicBezTo>
                  <a:lnTo>
                    <a:pt x="471534" y="3605843"/>
                  </a:lnTo>
                  <a:lnTo>
                    <a:pt x="477720" y="3636605"/>
                  </a:lnTo>
                  <a:lnTo>
                    <a:pt x="483838" y="3667491"/>
                  </a:lnTo>
                  <a:cubicBezTo>
                    <a:pt x="486158" y="3677811"/>
                    <a:pt x="489033" y="3688288"/>
                    <a:pt x="491571" y="3698652"/>
                  </a:cubicBezTo>
                  <a:lnTo>
                    <a:pt x="507280" y="3761116"/>
                  </a:lnTo>
                  <a:lnTo>
                    <a:pt x="515135" y="3792348"/>
                  </a:lnTo>
                  <a:lnTo>
                    <a:pt x="519062" y="3807963"/>
                  </a:lnTo>
                  <a:lnTo>
                    <a:pt x="523757" y="3823370"/>
                  </a:lnTo>
                  <a:cubicBezTo>
                    <a:pt x="536575" y="3864411"/>
                    <a:pt x="548815" y="3905608"/>
                    <a:pt x="561944" y="3946665"/>
                  </a:cubicBezTo>
                  <a:lnTo>
                    <a:pt x="606750" y="4067755"/>
                  </a:lnTo>
                  <a:cubicBezTo>
                    <a:pt x="623068" y="4107641"/>
                    <a:pt x="640776" y="4146945"/>
                    <a:pt x="657836" y="4186528"/>
                  </a:cubicBezTo>
                  <a:lnTo>
                    <a:pt x="664329" y="4201345"/>
                  </a:lnTo>
                  <a:lnTo>
                    <a:pt x="671540" y="4215764"/>
                  </a:lnTo>
                  <a:lnTo>
                    <a:pt x="685987" y="4244695"/>
                  </a:lnTo>
                  <a:lnTo>
                    <a:pt x="714907" y="4302653"/>
                  </a:lnTo>
                  <a:cubicBezTo>
                    <a:pt x="755611" y="4378702"/>
                    <a:pt x="798470" y="4453960"/>
                    <a:pt x="846679" y="4525723"/>
                  </a:cubicBezTo>
                  <a:lnTo>
                    <a:pt x="864285" y="4552977"/>
                  </a:lnTo>
                  <a:cubicBezTo>
                    <a:pt x="870081" y="4562049"/>
                    <a:pt x="876760" y="4570573"/>
                    <a:pt x="883010" y="4579418"/>
                  </a:cubicBezTo>
                  <a:lnTo>
                    <a:pt x="906594" y="4612178"/>
                  </a:lnTo>
                  <a:lnTo>
                    <a:pt x="410149" y="4612178"/>
                  </a:lnTo>
                  <a:lnTo>
                    <a:pt x="354704" y="4516478"/>
                  </a:lnTo>
                  <a:cubicBezTo>
                    <a:pt x="248169" y="4315507"/>
                    <a:pt x="162738" y="4099239"/>
                    <a:pt x="101993" y="3869726"/>
                  </a:cubicBezTo>
                  <a:cubicBezTo>
                    <a:pt x="-329976" y="2237636"/>
                    <a:pt x="649892" y="553729"/>
                    <a:pt x="2290556" y="108671"/>
                  </a:cubicBezTo>
                  <a:cubicBezTo>
                    <a:pt x="2598180" y="25223"/>
                    <a:pt x="2907195" y="-8749"/>
                    <a:pt x="3209114" y="18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0255" name="Group 10254">
            <a:extLst>
              <a:ext uri="{FF2B5EF4-FFF2-40B4-BE49-F238E27FC236}">
                <a16:creationId xmlns:a16="http://schemas.microsoft.com/office/drawing/2014/main" id="{B8DE9038-209B-495C-9722-BBC6BA1890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23319" y="-2725"/>
            <a:ext cx="4353551" cy="2522814"/>
            <a:chOff x="7723319" y="-24157"/>
            <a:chExt cx="4353551" cy="2522814"/>
          </a:xfrm>
        </p:grpSpPr>
        <p:sp>
          <p:nvSpPr>
            <p:cNvPr id="10256" name="Freeform: Shape 10255">
              <a:extLst>
                <a:ext uri="{FF2B5EF4-FFF2-40B4-BE49-F238E27FC236}">
                  <a16:creationId xmlns:a16="http://schemas.microsoft.com/office/drawing/2014/main" id="{C191050E-85E0-4DEA-9F84-84EF195D7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9316" y="-24157"/>
              <a:ext cx="3870490" cy="2400813"/>
            </a:xfrm>
            <a:custGeom>
              <a:avLst/>
              <a:gdLst>
                <a:gd name="connsiteX0" fmla="*/ 52934 w 3870490"/>
                <a:gd name="connsiteY0" fmla="*/ 0 h 2400813"/>
                <a:gd name="connsiteX1" fmla="*/ 225844 w 3870490"/>
                <a:gd name="connsiteY1" fmla="*/ 0 h 2400813"/>
                <a:gd name="connsiteX2" fmla="*/ 185052 w 3870490"/>
                <a:gd name="connsiteY2" fmla="*/ 70375 h 2400813"/>
                <a:gd name="connsiteX3" fmla="*/ 153127 w 3870490"/>
                <a:gd name="connsiteY3" fmla="*/ 145729 h 2400813"/>
                <a:gd name="connsiteX4" fmla="*/ 117779 w 3870490"/>
                <a:gd name="connsiteY4" fmla="*/ 307391 h 2400813"/>
                <a:gd name="connsiteX5" fmla="*/ 115788 w 3870490"/>
                <a:gd name="connsiteY5" fmla="*/ 328230 h 2400813"/>
                <a:gd name="connsiteX6" fmla="*/ 114721 w 3870490"/>
                <a:gd name="connsiteY6" fmla="*/ 349211 h 2400813"/>
                <a:gd name="connsiteX7" fmla="*/ 113796 w 3870490"/>
                <a:gd name="connsiteY7" fmla="*/ 370263 h 2400813"/>
                <a:gd name="connsiteX8" fmla="*/ 113867 w 3870490"/>
                <a:gd name="connsiteY8" fmla="*/ 391814 h 2400813"/>
                <a:gd name="connsiteX9" fmla="*/ 114436 w 3870490"/>
                <a:gd name="connsiteY9" fmla="*/ 434985 h 2400813"/>
                <a:gd name="connsiteX10" fmla="*/ 114863 w 3870490"/>
                <a:gd name="connsiteY10" fmla="*/ 456606 h 2400813"/>
                <a:gd name="connsiteX11" fmla="*/ 115076 w 3870490"/>
                <a:gd name="connsiteY11" fmla="*/ 467417 h 2400813"/>
                <a:gd name="connsiteX12" fmla="*/ 115930 w 3870490"/>
                <a:gd name="connsiteY12" fmla="*/ 478156 h 2400813"/>
                <a:gd name="connsiteX13" fmla="*/ 123469 w 3870490"/>
                <a:gd name="connsiteY13" fmla="*/ 564215 h 2400813"/>
                <a:gd name="connsiteX14" fmla="*/ 136555 w 3870490"/>
                <a:gd name="connsiteY14" fmla="*/ 649562 h 2400813"/>
                <a:gd name="connsiteX15" fmla="*/ 238332 w 3870490"/>
                <a:gd name="connsiteY15" fmla="*/ 977224 h 2400813"/>
                <a:gd name="connsiteX16" fmla="*/ 397220 w 3870490"/>
                <a:gd name="connsiteY16" fmla="*/ 1277361 h 2400813"/>
                <a:gd name="connsiteX17" fmla="*/ 419623 w 3870490"/>
                <a:gd name="connsiteY17" fmla="*/ 1313207 h 2400813"/>
                <a:gd name="connsiteX18" fmla="*/ 443449 w 3870490"/>
                <a:gd name="connsiteY18" fmla="*/ 1348057 h 2400813"/>
                <a:gd name="connsiteX19" fmla="*/ 466991 w 3870490"/>
                <a:gd name="connsiteY19" fmla="*/ 1383049 h 2400813"/>
                <a:gd name="connsiteX20" fmla="*/ 491813 w 3870490"/>
                <a:gd name="connsiteY20" fmla="*/ 1417188 h 2400813"/>
                <a:gd name="connsiteX21" fmla="*/ 516279 w 3870490"/>
                <a:gd name="connsiteY21" fmla="*/ 1451611 h 2400813"/>
                <a:gd name="connsiteX22" fmla="*/ 542025 w 3870490"/>
                <a:gd name="connsiteY22" fmla="*/ 1485039 h 2400813"/>
                <a:gd name="connsiteX23" fmla="*/ 567629 w 3870490"/>
                <a:gd name="connsiteY23" fmla="*/ 1518609 h 2400813"/>
                <a:gd name="connsiteX24" fmla="*/ 594656 w 3870490"/>
                <a:gd name="connsiteY24" fmla="*/ 1551112 h 2400813"/>
                <a:gd name="connsiteX25" fmla="*/ 621896 w 3870490"/>
                <a:gd name="connsiteY25" fmla="*/ 1583401 h 2400813"/>
                <a:gd name="connsiteX26" fmla="*/ 650558 w 3870490"/>
                <a:gd name="connsiteY26" fmla="*/ 1614482 h 2400813"/>
                <a:gd name="connsiteX27" fmla="*/ 679719 w 3870490"/>
                <a:gd name="connsiteY27" fmla="*/ 1645136 h 2400813"/>
                <a:gd name="connsiteX28" fmla="*/ 687044 w 3870490"/>
                <a:gd name="connsiteY28" fmla="*/ 1652817 h 2400813"/>
                <a:gd name="connsiteX29" fmla="*/ 694726 w 3870490"/>
                <a:gd name="connsiteY29" fmla="*/ 1660072 h 2400813"/>
                <a:gd name="connsiteX30" fmla="*/ 710088 w 3870490"/>
                <a:gd name="connsiteY30" fmla="*/ 1674652 h 2400813"/>
                <a:gd name="connsiteX31" fmla="*/ 740742 w 3870490"/>
                <a:gd name="connsiteY31" fmla="*/ 1703812 h 2400813"/>
                <a:gd name="connsiteX32" fmla="*/ 748423 w 3870490"/>
                <a:gd name="connsiteY32" fmla="*/ 1711138 h 2400813"/>
                <a:gd name="connsiteX33" fmla="*/ 756389 w 3870490"/>
                <a:gd name="connsiteY33" fmla="*/ 1718037 h 2400813"/>
                <a:gd name="connsiteX34" fmla="*/ 772320 w 3870490"/>
                <a:gd name="connsiteY34" fmla="*/ 1731906 h 2400813"/>
                <a:gd name="connsiteX35" fmla="*/ 836971 w 3870490"/>
                <a:gd name="connsiteY35" fmla="*/ 1786528 h 2400813"/>
                <a:gd name="connsiteX36" fmla="*/ 1120323 w 3870490"/>
                <a:gd name="connsiteY36" fmla="*/ 1971162 h 2400813"/>
                <a:gd name="connsiteX37" fmla="*/ 1436677 w 3870490"/>
                <a:gd name="connsiteY37" fmla="*/ 2088301 h 2400813"/>
                <a:gd name="connsiteX38" fmla="*/ 1477785 w 3870490"/>
                <a:gd name="connsiteY38" fmla="*/ 2097618 h 2400813"/>
                <a:gd name="connsiteX39" fmla="*/ 1518965 w 3870490"/>
                <a:gd name="connsiteY39" fmla="*/ 2106153 h 2400813"/>
                <a:gd name="connsiteX40" fmla="*/ 1560430 w 3870490"/>
                <a:gd name="connsiteY40" fmla="*/ 2112981 h 2400813"/>
                <a:gd name="connsiteX41" fmla="*/ 1581127 w 3870490"/>
                <a:gd name="connsiteY41" fmla="*/ 2116394 h 2400813"/>
                <a:gd name="connsiteX42" fmla="*/ 1601894 w 3870490"/>
                <a:gd name="connsiteY42" fmla="*/ 2119381 h 2400813"/>
                <a:gd name="connsiteX43" fmla="*/ 1685179 w 3870490"/>
                <a:gd name="connsiteY43" fmla="*/ 2128414 h 2400813"/>
                <a:gd name="connsiteX44" fmla="*/ 1768606 w 3870490"/>
                <a:gd name="connsiteY44" fmla="*/ 2133250 h 2400813"/>
                <a:gd name="connsiteX45" fmla="*/ 1851962 w 3870490"/>
                <a:gd name="connsiteY45" fmla="*/ 2134246 h 2400813"/>
                <a:gd name="connsiteX46" fmla="*/ 1893568 w 3870490"/>
                <a:gd name="connsiteY46" fmla="*/ 2132966 h 2400813"/>
                <a:gd name="connsiteX47" fmla="*/ 1935033 w 3870490"/>
                <a:gd name="connsiteY47" fmla="*/ 2131686 h 2400813"/>
                <a:gd name="connsiteX48" fmla="*/ 1976924 w 3870490"/>
                <a:gd name="connsiteY48" fmla="*/ 2129339 h 2400813"/>
                <a:gd name="connsiteX49" fmla="*/ 2018957 w 3870490"/>
                <a:gd name="connsiteY49" fmla="*/ 2126494 h 2400813"/>
                <a:gd name="connsiteX50" fmla="*/ 2039939 w 3870490"/>
                <a:gd name="connsiteY50" fmla="*/ 2125285 h 2400813"/>
                <a:gd name="connsiteX51" fmla="*/ 2060777 w 3870490"/>
                <a:gd name="connsiteY51" fmla="*/ 2123222 h 2400813"/>
                <a:gd name="connsiteX52" fmla="*/ 2102384 w 3870490"/>
                <a:gd name="connsiteY52" fmla="*/ 2119239 h 2400813"/>
                <a:gd name="connsiteX53" fmla="*/ 2426774 w 3870490"/>
                <a:gd name="connsiteY53" fmla="*/ 2064902 h 2400813"/>
                <a:gd name="connsiteX54" fmla="*/ 2733597 w 3870490"/>
                <a:gd name="connsiteY54" fmla="*/ 1960209 h 2400813"/>
                <a:gd name="connsiteX55" fmla="*/ 2806925 w 3870490"/>
                <a:gd name="connsiteY55" fmla="*/ 1924292 h 2400813"/>
                <a:gd name="connsiteX56" fmla="*/ 2878474 w 3870490"/>
                <a:gd name="connsiteY56" fmla="*/ 1884037 h 2400813"/>
                <a:gd name="connsiteX57" fmla="*/ 2913324 w 3870490"/>
                <a:gd name="connsiteY57" fmla="*/ 1861989 h 2400813"/>
                <a:gd name="connsiteX58" fmla="*/ 2930749 w 3870490"/>
                <a:gd name="connsiteY58" fmla="*/ 1850894 h 2400813"/>
                <a:gd name="connsiteX59" fmla="*/ 2939497 w 3870490"/>
                <a:gd name="connsiteY59" fmla="*/ 1845346 h 2400813"/>
                <a:gd name="connsiteX60" fmla="*/ 2947961 w 3870490"/>
                <a:gd name="connsiteY60" fmla="*/ 1839301 h 2400813"/>
                <a:gd name="connsiteX61" fmla="*/ 2981815 w 3870490"/>
                <a:gd name="connsiteY61" fmla="*/ 1815261 h 2400813"/>
                <a:gd name="connsiteX62" fmla="*/ 3015314 w 3870490"/>
                <a:gd name="connsiteY62" fmla="*/ 1790439 h 2400813"/>
                <a:gd name="connsiteX63" fmla="*/ 3047959 w 3870490"/>
                <a:gd name="connsiteY63" fmla="*/ 1764266 h 2400813"/>
                <a:gd name="connsiteX64" fmla="*/ 3080035 w 3870490"/>
                <a:gd name="connsiteY64" fmla="*/ 1737311 h 2400813"/>
                <a:gd name="connsiteX65" fmla="*/ 3111329 w 3870490"/>
                <a:gd name="connsiteY65" fmla="*/ 1709217 h 2400813"/>
                <a:gd name="connsiteX66" fmla="*/ 3141912 w 3870490"/>
                <a:gd name="connsiteY66" fmla="*/ 1680484 h 2400813"/>
                <a:gd name="connsiteX67" fmla="*/ 3251512 w 3870490"/>
                <a:gd name="connsiteY67" fmla="*/ 1558722 h 2400813"/>
                <a:gd name="connsiteX68" fmla="*/ 3332236 w 3870490"/>
                <a:gd name="connsiteY68" fmla="*/ 1425936 h 2400813"/>
                <a:gd name="connsiteX69" fmla="*/ 3347599 w 3870490"/>
                <a:gd name="connsiteY69" fmla="*/ 1390304 h 2400813"/>
                <a:gd name="connsiteX70" fmla="*/ 3360756 w 3870490"/>
                <a:gd name="connsiteY70" fmla="*/ 1352751 h 2400813"/>
                <a:gd name="connsiteX71" fmla="*/ 3372776 w 3870490"/>
                <a:gd name="connsiteY71" fmla="*/ 1313847 h 2400813"/>
                <a:gd name="connsiteX72" fmla="*/ 3384085 w 3870490"/>
                <a:gd name="connsiteY72" fmla="*/ 1273805 h 2400813"/>
                <a:gd name="connsiteX73" fmla="*/ 3467298 w 3870490"/>
                <a:gd name="connsiteY73" fmla="*/ 927295 h 2400813"/>
                <a:gd name="connsiteX74" fmla="*/ 3576684 w 3870490"/>
                <a:gd name="connsiteY74" fmla="*/ 579150 h 2400813"/>
                <a:gd name="connsiteX75" fmla="*/ 3633583 w 3870490"/>
                <a:gd name="connsiteY75" fmla="*/ 271972 h 2400813"/>
                <a:gd name="connsiteX76" fmla="*/ 3622799 w 3870490"/>
                <a:gd name="connsiteY76" fmla="*/ 113831 h 2400813"/>
                <a:gd name="connsiteX77" fmla="*/ 3597198 w 3870490"/>
                <a:gd name="connsiteY77" fmla="*/ 0 h 2400813"/>
                <a:gd name="connsiteX78" fmla="*/ 3832669 w 3870490"/>
                <a:gd name="connsiteY78" fmla="*/ 0 h 2400813"/>
                <a:gd name="connsiteX79" fmla="*/ 3852116 w 3870490"/>
                <a:gd name="connsiteY79" fmla="*/ 76154 h 2400813"/>
                <a:gd name="connsiteX80" fmla="*/ 3870421 w 3870490"/>
                <a:gd name="connsiteY80" fmla="*/ 272399 h 2400813"/>
                <a:gd name="connsiteX81" fmla="*/ 3854063 w 3870490"/>
                <a:gd name="connsiteY81" fmla="*/ 470475 h 2400813"/>
                <a:gd name="connsiteX82" fmla="*/ 3802357 w 3870490"/>
                <a:gd name="connsiteY82" fmla="*/ 662435 h 2400813"/>
                <a:gd name="connsiteX83" fmla="*/ 3690765 w 3870490"/>
                <a:gd name="connsiteY83" fmla="*/ 990950 h 2400813"/>
                <a:gd name="connsiteX84" fmla="*/ 3665872 w 3870490"/>
                <a:gd name="connsiteY84" fmla="*/ 1074306 h 2400813"/>
                <a:gd name="connsiteX85" fmla="*/ 3641904 w 3870490"/>
                <a:gd name="connsiteY85" fmla="*/ 1158729 h 2400813"/>
                <a:gd name="connsiteX86" fmla="*/ 3618078 w 3870490"/>
                <a:gd name="connsiteY86" fmla="*/ 1244787 h 2400813"/>
                <a:gd name="connsiteX87" fmla="*/ 3605845 w 3870490"/>
                <a:gd name="connsiteY87" fmla="*/ 1288456 h 2400813"/>
                <a:gd name="connsiteX88" fmla="*/ 3592687 w 3870490"/>
                <a:gd name="connsiteY88" fmla="*/ 1333050 h 2400813"/>
                <a:gd name="connsiteX89" fmla="*/ 3578463 w 3870490"/>
                <a:gd name="connsiteY89" fmla="*/ 1378213 h 2400813"/>
                <a:gd name="connsiteX90" fmla="*/ 3562745 w 3870490"/>
                <a:gd name="connsiteY90" fmla="*/ 1423874 h 2400813"/>
                <a:gd name="connsiteX91" fmla="*/ 3545106 w 3870490"/>
                <a:gd name="connsiteY91" fmla="*/ 1469819 h 2400813"/>
                <a:gd name="connsiteX92" fmla="*/ 3524481 w 3870490"/>
                <a:gd name="connsiteY92" fmla="*/ 1515551 h 2400813"/>
                <a:gd name="connsiteX93" fmla="*/ 3420713 w 3870490"/>
                <a:gd name="connsiteY93" fmla="*/ 1686316 h 2400813"/>
                <a:gd name="connsiteX94" fmla="*/ 3296319 w 3870490"/>
                <a:gd name="connsiteY94" fmla="*/ 1832473 h 2400813"/>
                <a:gd name="connsiteX95" fmla="*/ 3263603 w 3870490"/>
                <a:gd name="connsiteY95" fmla="*/ 1866256 h 2400813"/>
                <a:gd name="connsiteX96" fmla="*/ 3230602 w 3870490"/>
                <a:gd name="connsiteY96" fmla="*/ 1899684 h 2400813"/>
                <a:gd name="connsiteX97" fmla="*/ 3196605 w 3870490"/>
                <a:gd name="connsiteY97" fmla="*/ 1932329 h 2400813"/>
                <a:gd name="connsiteX98" fmla="*/ 3162111 w 3870490"/>
                <a:gd name="connsiteY98" fmla="*/ 1964690 h 2400813"/>
                <a:gd name="connsiteX99" fmla="*/ 3126621 w 3870490"/>
                <a:gd name="connsiteY99" fmla="*/ 1996126 h 2400813"/>
                <a:gd name="connsiteX100" fmla="*/ 3090633 w 3870490"/>
                <a:gd name="connsiteY100" fmla="*/ 2027207 h 2400813"/>
                <a:gd name="connsiteX101" fmla="*/ 3081600 w 3870490"/>
                <a:gd name="connsiteY101" fmla="*/ 2034959 h 2400813"/>
                <a:gd name="connsiteX102" fmla="*/ 3072212 w 3870490"/>
                <a:gd name="connsiteY102" fmla="*/ 2042356 h 2400813"/>
                <a:gd name="connsiteX103" fmla="*/ 3053364 w 3870490"/>
                <a:gd name="connsiteY103" fmla="*/ 2057078 h 2400813"/>
                <a:gd name="connsiteX104" fmla="*/ 3015670 w 3870490"/>
                <a:gd name="connsiteY104" fmla="*/ 2086594 h 2400813"/>
                <a:gd name="connsiteX105" fmla="*/ 2937363 w 3870490"/>
                <a:gd name="connsiteY105" fmla="*/ 2142354 h 2400813"/>
                <a:gd name="connsiteX106" fmla="*/ 2855430 w 3870490"/>
                <a:gd name="connsiteY106" fmla="*/ 2193491 h 2400813"/>
                <a:gd name="connsiteX107" fmla="*/ 2498751 w 3870490"/>
                <a:gd name="connsiteY107" fmla="*/ 2342849 h 2400813"/>
                <a:gd name="connsiteX108" fmla="*/ 2120876 w 3870490"/>
                <a:gd name="connsiteY108" fmla="*/ 2399035 h 2400813"/>
                <a:gd name="connsiteX109" fmla="*/ 2073651 w 3870490"/>
                <a:gd name="connsiteY109" fmla="*/ 2400316 h 2400813"/>
                <a:gd name="connsiteX110" fmla="*/ 2050038 w 3870490"/>
                <a:gd name="connsiteY110" fmla="*/ 2400813 h 2400813"/>
                <a:gd name="connsiteX111" fmla="*/ 2026567 w 3870490"/>
                <a:gd name="connsiteY111" fmla="*/ 2400458 h 2400813"/>
                <a:gd name="connsiteX112" fmla="*/ 1979626 w 3870490"/>
                <a:gd name="connsiteY112" fmla="*/ 2399320 h 2400813"/>
                <a:gd name="connsiteX113" fmla="*/ 1932472 w 3870490"/>
                <a:gd name="connsiteY113" fmla="*/ 2397257 h 2400813"/>
                <a:gd name="connsiteX114" fmla="*/ 1837666 w 3870490"/>
                <a:gd name="connsiteY114" fmla="*/ 2389434 h 2400813"/>
                <a:gd name="connsiteX115" fmla="*/ 1743500 w 3870490"/>
                <a:gd name="connsiteY115" fmla="*/ 2376845 h 2400813"/>
                <a:gd name="connsiteX116" fmla="*/ 1650329 w 3870490"/>
                <a:gd name="connsiteY116" fmla="*/ 2359420 h 2400813"/>
                <a:gd name="connsiteX117" fmla="*/ 1558296 w 3870490"/>
                <a:gd name="connsiteY117" fmla="*/ 2337870 h 2400813"/>
                <a:gd name="connsiteX118" fmla="*/ 1467544 w 3870490"/>
                <a:gd name="connsiteY118" fmla="*/ 2312266 h 2400813"/>
                <a:gd name="connsiteX119" fmla="*/ 1422737 w 3870490"/>
                <a:gd name="connsiteY119" fmla="*/ 2297970 h 2400813"/>
                <a:gd name="connsiteX120" fmla="*/ 1378143 w 3870490"/>
                <a:gd name="connsiteY120" fmla="*/ 2283177 h 2400813"/>
                <a:gd name="connsiteX121" fmla="*/ 1035687 w 3870490"/>
                <a:gd name="connsiteY121" fmla="*/ 2133250 h 2400813"/>
                <a:gd name="connsiteX122" fmla="*/ 721894 w 3870490"/>
                <a:gd name="connsiteY122" fmla="*/ 1932187 h 2400813"/>
                <a:gd name="connsiteX123" fmla="*/ 649421 w 3870490"/>
                <a:gd name="connsiteY123" fmla="*/ 1873368 h 2400813"/>
                <a:gd name="connsiteX124" fmla="*/ 579934 w 3870490"/>
                <a:gd name="connsiteY124" fmla="*/ 1810994 h 2400813"/>
                <a:gd name="connsiteX125" fmla="*/ 562864 w 3870490"/>
                <a:gd name="connsiteY125" fmla="*/ 1795062 h 2400813"/>
                <a:gd name="connsiteX126" fmla="*/ 554330 w 3870490"/>
                <a:gd name="connsiteY126" fmla="*/ 1787097 h 2400813"/>
                <a:gd name="connsiteX127" fmla="*/ 546150 w 3870490"/>
                <a:gd name="connsiteY127" fmla="*/ 1778775 h 2400813"/>
                <a:gd name="connsiteX128" fmla="*/ 513434 w 3870490"/>
                <a:gd name="connsiteY128" fmla="*/ 1745419 h 2400813"/>
                <a:gd name="connsiteX129" fmla="*/ 480860 w 3870490"/>
                <a:gd name="connsiteY129" fmla="*/ 1711920 h 2400813"/>
                <a:gd name="connsiteX130" fmla="*/ 449424 w 3870490"/>
                <a:gd name="connsiteY130" fmla="*/ 1677355 h 2400813"/>
                <a:gd name="connsiteX131" fmla="*/ 418130 w 3870490"/>
                <a:gd name="connsiteY131" fmla="*/ 1642576 h 2400813"/>
                <a:gd name="connsiteX132" fmla="*/ 388401 w 3870490"/>
                <a:gd name="connsiteY132" fmla="*/ 1606445 h 2400813"/>
                <a:gd name="connsiteX133" fmla="*/ 358956 w 3870490"/>
                <a:gd name="connsiteY133" fmla="*/ 1570102 h 2400813"/>
                <a:gd name="connsiteX134" fmla="*/ 331431 w 3870490"/>
                <a:gd name="connsiteY134" fmla="*/ 1532264 h 2400813"/>
                <a:gd name="connsiteX135" fmla="*/ 304262 w 3870490"/>
                <a:gd name="connsiteY135" fmla="*/ 1494143 h 2400813"/>
                <a:gd name="connsiteX136" fmla="*/ 279370 w 3870490"/>
                <a:gd name="connsiteY136" fmla="*/ 1454456 h 2400813"/>
                <a:gd name="connsiteX137" fmla="*/ 254832 w 3870490"/>
                <a:gd name="connsiteY137" fmla="*/ 1414628 h 2400813"/>
                <a:gd name="connsiteX138" fmla="*/ 232215 w 3870490"/>
                <a:gd name="connsiteY138" fmla="*/ 1373661 h 2400813"/>
                <a:gd name="connsiteX139" fmla="*/ 91748 w 3870490"/>
                <a:gd name="connsiteY139" fmla="*/ 1029001 h 2400813"/>
                <a:gd name="connsiteX140" fmla="*/ 20341 w 3870490"/>
                <a:gd name="connsiteY140" fmla="*/ 667129 h 2400813"/>
                <a:gd name="connsiteX141" fmla="*/ 10811 w 3870490"/>
                <a:gd name="connsiteY141" fmla="*/ 575879 h 2400813"/>
                <a:gd name="connsiteX142" fmla="*/ 4481 w 3870490"/>
                <a:gd name="connsiteY142" fmla="*/ 484486 h 2400813"/>
                <a:gd name="connsiteX143" fmla="*/ 3627 w 3870490"/>
                <a:gd name="connsiteY143" fmla="*/ 473035 h 2400813"/>
                <a:gd name="connsiteX144" fmla="*/ 3272 w 3870490"/>
                <a:gd name="connsiteY144" fmla="*/ 461585 h 2400813"/>
                <a:gd name="connsiteX145" fmla="*/ 2560 w 3870490"/>
                <a:gd name="connsiteY145" fmla="*/ 438683 h 2400813"/>
                <a:gd name="connsiteX146" fmla="*/ 853 w 3870490"/>
                <a:gd name="connsiteY146" fmla="*/ 392880 h 2400813"/>
                <a:gd name="connsiteX147" fmla="*/ 0 w 3870490"/>
                <a:gd name="connsiteY147" fmla="*/ 369908 h 2400813"/>
                <a:gd name="connsiteX148" fmla="*/ 71 w 3870490"/>
                <a:gd name="connsiteY148" fmla="*/ 346437 h 2400813"/>
                <a:gd name="connsiteX149" fmla="*/ 71 w 3870490"/>
                <a:gd name="connsiteY149" fmla="*/ 322967 h 2400813"/>
                <a:gd name="connsiteX150" fmla="*/ 996 w 3870490"/>
                <a:gd name="connsiteY150" fmla="*/ 299425 h 2400813"/>
                <a:gd name="connsiteX151" fmla="*/ 23470 w 3870490"/>
                <a:gd name="connsiteY151" fmla="*/ 110452 h 2400813"/>
                <a:gd name="connsiteX152" fmla="*/ 47110 w 3870490"/>
                <a:gd name="connsiteY152" fmla="*/ 16784 h 2400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Lst>
              <a:rect l="l" t="t" r="r" b="b"/>
              <a:pathLst>
                <a:path w="3870490" h="2400813">
                  <a:moveTo>
                    <a:pt x="52934" y="0"/>
                  </a:moveTo>
                  <a:lnTo>
                    <a:pt x="225844" y="0"/>
                  </a:lnTo>
                  <a:lnTo>
                    <a:pt x="185052" y="70375"/>
                  </a:lnTo>
                  <a:cubicBezTo>
                    <a:pt x="172882" y="94717"/>
                    <a:pt x="162195" y="119876"/>
                    <a:pt x="153127" y="145729"/>
                  </a:cubicBezTo>
                  <a:cubicBezTo>
                    <a:pt x="134920" y="197435"/>
                    <a:pt x="123255" y="251844"/>
                    <a:pt x="117779" y="307391"/>
                  </a:cubicBezTo>
                  <a:lnTo>
                    <a:pt x="115788" y="328230"/>
                  </a:lnTo>
                  <a:lnTo>
                    <a:pt x="114721" y="349211"/>
                  </a:lnTo>
                  <a:lnTo>
                    <a:pt x="113796" y="370263"/>
                  </a:lnTo>
                  <a:cubicBezTo>
                    <a:pt x="113654" y="377375"/>
                    <a:pt x="113796" y="384630"/>
                    <a:pt x="113867" y="391814"/>
                  </a:cubicBezTo>
                  <a:lnTo>
                    <a:pt x="114436" y="434985"/>
                  </a:lnTo>
                  <a:lnTo>
                    <a:pt x="114863" y="456606"/>
                  </a:lnTo>
                  <a:lnTo>
                    <a:pt x="115076" y="467417"/>
                  </a:lnTo>
                  <a:lnTo>
                    <a:pt x="115930" y="478156"/>
                  </a:lnTo>
                  <a:cubicBezTo>
                    <a:pt x="118135" y="506890"/>
                    <a:pt x="120482" y="535623"/>
                    <a:pt x="123469" y="564215"/>
                  </a:cubicBezTo>
                  <a:cubicBezTo>
                    <a:pt x="127523" y="592735"/>
                    <a:pt x="132004" y="621184"/>
                    <a:pt x="136555" y="649562"/>
                  </a:cubicBezTo>
                  <a:cubicBezTo>
                    <a:pt x="157537" y="762789"/>
                    <a:pt x="193525" y="872531"/>
                    <a:pt x="238332" y="977224"/>
                  </a:cubicBezTo>
                  <a:cubicBezTo>
                    <a:pt x="283281" y="1082058"/>
                    <a:pt x="337335" y="1181843"/>
                    <a:pt x="397220" y="1277361"/>
                  </a:cubicBezTo>
                  <a:cubicBezTo>
                    <a:pt x="404688" y="1289309"/>
                    <a:pt x="411942" y="1301400"/>
                    <a:pt x="419623" y="1313207"/>
                  </a:cubicBezTo>
                  <a:cubicBezTo>
                    <a:pt x="427660" y="1324800"/>
                    <a:pt x="435697" y="1336393"/>
                    <a:pt x="443449" y="1348057"/>
                  </a:cubicBezTo>
                  <a:lnTo>
                    <a:pt x="466991" y="1383049"/>
                  </a:lnTo>
                  <a:lnTo>
                    <a:pt x="491813" y="1417188"/>
                  </a:lnTo>
                  <a:cubicBezTo>
                    <a:pt x="500063" y="1428568"/>
                    <a:pt x="508100" y="1440161"/>
                    <a:pt x="516279" y="1451611"/>
                  </a:cubicBezTo>
                  <a:lnTo>
                    <a:pt x="542025" y="1485039"/>
                  </a:lnTo>
                  <a:lnTo>
                    <a:pt x="567629" y="1518609"/>
                  </a:lnTo>
                  <a:cubicBezTo>
                    <a:pt x="576306" y="1529704"/>
                    <a:pt x="585695" y="1540230"/>
                    <a:pt x="594656" y="1551112"/>
                  </a:cubicBezTo>
                  <a:lnTo>
                    <a:pt x="621896" y="1583401"/>
                  </a:lnTo>
                  <a:cubicBezTo>
                    <a:pt x="631000" y="1594141"/>
                    <a:pt x="641028" y="1604098"/>
                    <a:pt x="650558" y="1614482"/>
                  </a:cubicBezTo>
                  <a:lnTo>
                    <a:pt x="679719" y="1645136"/>
                  </a:lnTo>
                  <a:lnTo>
                    <a:pt x="687044" y="1652817"/>
                  </a:lnTo>
                  <a:lnTo>
                    <a:pt x="694726" y="1660072"/>
                  </a:lnTo>
                  <a:lnTo>
                    <a:pt x="710088" y="1674652"/>
                  </a:lnTo>
                  <a:lnTo>
                    <a:pt x="740742" y="1703812"/>
                  </a:lnTo>
                  <a:lnTo>
                    <a:pt x="748423" y="1711138"/>
                  </a:lnTo>
                  <a:lnTo>
                    <a:pt x="756389" y="1718037"/>
                  </a:lnTo>
                  <a:lnTo>
                    <a:pt x="772320" y="1731906"/>
                  </a:lnTo>
                  <a:cubicBezTo>
                    <a:pt x="793586" y="1750397"/>
                    <a:pt x="814496" y="1769387"/>
                    <a:pt x="836971" y="1786528"/>
                  </a:cubicBezTo>
                  <a:cubicBezTo>
                    <a:pt x="924736" y="1857437"/>
                    <a:pt x="1019329" y="1920452"/>
                    <a:pt x="1120323" y="1971162"/>
                  </a:cubicBezTo>
                  <a:cubicBezTo>
                    <a:pt x="1221175" y="2022014"/>
                    <a:pt x="1327575" y="2061488"/>
                    <a:pt x="1436677" y="2088301"/>
                  </a:cubicBezTo>
                  <a:lnTo>
                    <a:pt x="1477785" y="2097618"/>
                  </a:lnTo>
                  <a:cubicBezTo>
                    <a:pt x="1491512" y="2100534"/>
                    <a:pt x="1505025" y="2104161"/>
                    <a:pt x="1518965" y="2106153"/>
                  </a:cubicBezTo>
                  <a:lnTo>
                    <a:pt x="1560430" y="2112981"/>
                  </a:lnTo>
                  <a:lnTo>
                    <a:pt x="1581127" y="2116394"/>
                  </a:lnTo>
                  <a:cubicBezTo>
                    <a:pt x="1588025" y="2117532"/>
                    <a:pt x="1594924" y="2118741"/>
                    <a:pt x="1601894" y="2119381"/>
                  </a:cubicBezTo>
                  <a:cubicBezTo>
                    <a:pt x="1629774" y="2122369"/>
                    <a:pt x="1657441" y="2125854"/>
                    <a:pt x="1685179" y="2128414"/>
                  </a:cubicBezTo>
                  <a:lnTo>
                    <a:pt x="1768606" y="2133250"/>
                  </a:lnTo>
                  <a:lnTo>
                    <a:pt x="1851962" y="2134246"/>
                  </a:lnTo>
                  <a:cubicBezTo>
                    <a:pt x="1865830" y="2134459"/>
                    <a:pt x="1879699" y="2133321"/>
                    <a:pt x="1893568" y="2132966"/>
                  </a:cubicBezTo>
                  <a:lnTo>
                    <a:pt x="1935033" y="2131686"/>
                  </a:lnTo>
                  <a:cubicBezTo>
                    <a:pt x="1948759" y="2131543"/>
                    <a:pt x="1962913" y="2130263"/>
                    <a:pt x="1976924" y="2129339"/>
                  </a:cubicBezTo>
                  <a:lnTo>
                    <a:pt x="2018957" y="2126494"/>
                  </a:lnTo>
                  <a:lnTo>
                    <a:pt x="2039939" y="2125285"/>
                  </a:lnTo>
                  <a:lnTo>
                    <a:pt x="2060777" y="2123222"/>
                  </a:lnTo>
                  <a:cubicBezTo>
                    <a:pt x="2074646" y="2121800"/>
                    <a:pt x="2088515" y="2120448"/>
                    <a:pt x="2102384" y="2119239"/>
                  </a:cubicBezTo>
                  <a:cubicBezTo>
                    <a:pt x="2213122" y="2108144"/>
                    <a:pt x="2321513" y="2090790"/>
                    <a:pt x="2426774" y="2064902"/>
                  </a:cubicBezTo>
                  <a:cubicBezTo>
                    <a:pt x="2532036" y="2038942"/>
                    <a:pt x="2634595" y="2004945"/>
                    <a:pt x="2733597" y="1960209"/>
                  </a:cubicBezTo>
                  <a:cubicBezTo>
                    <a:pt x="2758063" y="1948474"/>
                    <a:pt x="2782458" y="1936383"/>
                    <a:pt x="2806925" y="1924292"/>
                  </a:cubicBezTo>
                  <a:cubicBezTo>
                    <a:pt x="2830680" y="1910850"/>
                    <a:pt x="2854861" y="1898048"/>
                    <a:pt x="2878474" y="1884037"/>
                  </a:cubicBezTo>
                  <a:lnTo>
                    <a:pt x="2913324" y="1861989"/>
                  </a:lnTo>
                  <a:lnTo>
                    <a:pt x="2930749" y="1850894"/>
                  </a:lnTo>
                  <a:lnTo>
                    <a:pt x="2939497" y="1845346"/>
                  </a:lnTo>
                  <a:lnTo>
                    <a:pt x="2947961" y="1839301"/>
                  </a:lnTo>
                  <a:lnTo>
                    <a:pt x="2981815" y="1815261"/>
                  </a:lnTo>
                  <a:cubicBezTo>
                    <a:pt x="2993124" y="1807224"/>
                    <a:pt x="3004645" y="1799472"/>
                    <a:pt x="3015314" y="1790439"/>
                  </a:cubicBezTo>
                  <a:lnTo>
                    <a:pt x="3047959" y="1764266"/>
                  </a:lnTo>
                  <a:cubicBezTo>
                    <a:pt x="3058841" y="1755518"/>
                    <a:pt x="3069794" y="1746841"/>
                    <a:pt x="3080035" y="1737311"/>
                  </a:cubicBezTo>
                  <a:lnTo>
                    <a:pt x="3111329" y="1709217"/>
                  </a:lnTo>
                  <a:cubicBezTo>
                    <a:pt x="3121642" y="1699758"/>
                    <a:pt x="3132311" y="1690512"/>
                    <a:pt x="3141912" y="1680484"/>
                  </a:cubicBezTo>
                  <a:cubicBezTo>
                    <a:pt x="3181670" y="1641295"/>
                    <a:pt x="3219791" y="1601111"/>
                    <a:pt x="3251512" y="1558722"/>
                  </a:cubicBezTo>
                  <a:cubicBezTo>
                    <a:pt x="3284869" y="1516831"/>
                    <a:pt x="3310330" y="1472664"/>
                    <a:pt x="3332236" y="1425936"/>
                  </a:cubicBezTo>
                  <a:lnTo>
                    <a:pt x="3347599" y="1390304"/>
                  </a:lnTo>
                  <a:lnTo>
                    <a:pt x="3360756" y="1352751"/>
                  </a:lnTo>
                  <a:cubicBezTo>
                    <a:pt x="3365450" y="1340589"/>
                    <a:pt x="3368793" y="1326791"/>
                    <a:pt x="3372776" y="1313847"/>
                  </a:cubicBezTo>
                  <a:cubicBezTo>
                    <a:pt x="3376617" y="1300618"/>
                    <a:pt x="3380671" y="1287816"/>
                    <a:pt x="3384085" y="1273805"/>
                  </a:cubicBezTo>
                  <a:cubicBezTo>
                    <a:pt x="3412107" y="1164418"/>
                    <a:pt x="3435719" y="1044648"/>
                    <a:pt x="3467298" y="927295"/>
                  </a:cubicBezTo>
                  <a:cubicBezTo>
                    <a:pt x="3498165" y="809516"/>
                    <a:pt x="3535362" y="693373"/>
                    <a:pt x="3576684" y="579150"/>
                  </a:cubicBezTo>
                  <a:cubicBezTo>
                    <a:pt x="3612957" y="480503"/>
                    <a:pt x="3632018" y="377020"/>
                    <a:pt x="3633583" y="271972"/>
                  </a:cubicBezTo>
                  <a:cubicBezTo>
                    <a:pt x="3634436" y="219448"/>
                    <a:pt x="3630667" y="166568"/>
                    <a:pt x="3622799" y="113831"/>
                  </a:cubicBezTo>
                  <a:lnTo>
                    <a:pt x="3597198" y="0"/>
                  </a:lnTo>
                  <a:lnTo>
                    <a:pt x="3832669" y="0"/>
                  </a:lnTo>
                  <a:lnTo>
                    <a:pt x="3852116" y="76154"/>
                  </a:lnTo>
                  <a:cubicBezTo>
                    <a:pt x="3863469" y="140520"/>
                    <a:pt x="3869852" y="206184"/>
                    <a:pt x="3870421" y="272399"/>
                  </a:cubicBezTo>
                  <a:cubicBezTo>
                    <a:pt x="3871203" y="338543"/>
                    <a:pt x="3865371" y="405042"/>
                    <a:pt x="3854063" y="470475"/>
                  </a:cubicBezTo>
                  <a:cubicBezTo>
                    <a:pt x="3842612" y="535908"/>
                    <a:pt x="3824974" y="600274"/>
                    <a:pt x="3802357" y="662435"/>
                  </a:cubicBezTo>
                  <a:cubicBezTo>
                    <a:pt x="3762883" y="771395"/>
                    <a:pt x="3724620" y="880355"/>
                    <a:pt x="3690765" y="990950"/>
                  </a:cubicBezTo>
                  <a:lnTo>
                    <a:pt x="3665872" y="1074306"/>
                  </a:lnTo>
                  <a:lnTo>
                    <a:pt x="3641904" y="1158729"/>
                  </a:lnTo>
                  <a:lnTo>
                    <a:pt x="3618078" y="1244787"/>
                  </a:lnTo>
                  <a:lnTo>
                    <a:pt x="3605845" y="1288456"/>
                  </a:lnTo>
                  <a:lnTo>
                    <a:pt x="3592687" y="1333050"/>
                  </a:lnTo>
                  <a:cubicBezTo>
                    <a:pt x="3588633" y="1347772"/>
                    <a:pt x="3583370" y="1363135"/>
                    <a:pt x="3578463" y="1378213"/>
                  </a:cubicBezTo>
                  <a:cubicBezTo>
                    <a:pt x="3573271" y="1393433"/>
                    <a:pt x="3569074" y="1408440"/>
                    <a:pt x="3562745" y="1423874"/>
                  </a:cubicBezTo>
                  <a:lnTo>
                    <a:pt x="3545106" y="1469819"/>
                  </a:lnTo>
                  <a:cubicBezTo>
                    <a:pt x="3538492" y="1485110"/>
                    <a:pt x="3531379" y="1500330"/>
                    <a:pt x="3524481" y="1515551"/>
                  </a:cubicBezTo>
                  <a:cubicBezTo>
                    <a:pt x="3495463" y="1575791"/>
                    <a:pt x="3460683" y="1634752"/>
                    <a:pt x="3420713" y="1686316"/>
                  </a:cubicBezTo>
                  <a:cubicBezTo>
                    <a:pt x="3381809" y="1739373"/>
                    <a:pt x="3338993" y="1786385"/>
                    <a:pt x="3296319" y="1832473"/>
                  </a:cubicBezTo>
                  <a:cubicBezTo>
                    <a:pt x="3285864" y="1844350"/>
                    <a:pt x="3274627" y="1855161"/>
                    <a:pt x="3263603" y="1866256"/>
                  </a:cubicBezTo>
                  <a:lnTo>
                    <a:pt x="3230602" y="1899684"/>
                  </a:lnTo>
                  <a:cubicBezTo>
                    <a:pt x="3219862" y="1911063"/>
                    <a:pt x="3208056" y="1921518"/>
                    <a:pt x="3196605" y="1932329"/>
                  </a:cubicBezTo>
                  <a:lnTo>
                    <a:pt x="3162111" y="1964690"/>
                  </a:lnTo>
                  <a:cubicBezTo>
                    <a:pt x="3150802" y="1975643"/>
                    <a:pt x="3138569" y="1985742"/>
                    <a:pt x="3126621" y="1996126"/>
                  </a:cubicBezTo>
                  <a:lnTo>
                    <a:pt x="3090633" y="2027207"/>
                  </a:lnTo>
                  <a:lnTo>
                    <a:pt x="3081600" y="2034959"/>
                  </a:lnTo>
                  <a:lnTo>
                    <a:pt x="3072212" y="2042356"/>
                  </a:lnTo>
                  <a:lnTo>
                    <a:pt x="3053364" y="2057078"/>
                  </a:lnTo>
                  <a:lnTo>
                    <a:pt x="3015670" y="2086594"/>
                  </a:lnTo>
                  <a:cubicBezTo>
                    <a:pt x="2990065" y="2105726"/>
                    <a:pt x="2963537" y="2123720"/>
                    <a:pt x="2937363" y="2142354"/>
                  </a:cubicBezTo>
                  <a:cubicBezTo>
                    <a:pt x="2910337" y="2159637"/>
                    <a:pt x="2882955" y="2176706"/>
                    <a:pt x="2855430" y="2193491"/>
                  </a:cubicBezTo>
                  <a:cubicBezTo>
                    <a:pt x="2744052" y="2258639"/>
                    <a:pt x="2623215" y="2309279"/>
                    <a:pt x="2498751" y="2342849"/>
                  </a:cubicBezTo>
                  <a:cubicBezTo>
                    <a:pt x="2374286" y="2376561"/>
                    <a:pt x="2246905" y="2394199"/>
                    <a:pt x="2120876" y="2399035"/>
                  </a:cubicBezTo>
                  <a:lnTo>
                    <a:pt x="2073651" y="2400316"/>
                  </a:lnTo>
                  <a:lnTo>
                    <a:pt x="2050038" y="2400813"/>
                  </a:lnTo>
                  <a:lnTo>
                    <a:pt x="2026567" y="2400458"/>
                  </a:lnTo>
                  <a:lnTo>
                    <a:pt x="1979626" y="2399320"/>
                  </a:lnTo>
                  <a:cubicBezTo>
                    <a:pt x="1963980" y="2398893"/>
                    <a:pt x="1948475" y="2398751"/>
                    <a:pt x="1932472" y="2397257"/>
                  </a:cubicBezTo>
                  <a:cubicBezTo>
                    <a:pt x="1900752" y="2394839"/>
                    <a:pt x="1869173" y="2392919"/>
                    <a:pt x="1837666" y="2389434"/>
                  </a:cubicBezTo>
                  <a:lnTo>
                    <a:pt x="1743500" y="2376845"/>
                  </a:lnTo>
                  <a:lnTo>
                    <a:pt x="1650329" y="2359420"/>
                  </a:lnTo>
                  <a:cubicBezTo>
                    <a:pt x="1619533" y="2352450"/>
                    <a:pt x="1588879" y="2344982"/>
                    <a:pt x="1558296" y="2337870"/>
                  </a:cubicBezTo>
                  <a:cubicBezTo>
                    <a:pt x="1527785" y="2330118"/>
                    <a:pt x="1497771" y="2320659"/>
                    <a:pt x="1467544" y="2312266"/>
                  </a:cubicBezTo>
                  <a:cubicBezTo>
                    <a:pt x="1452395" y="2308354"/>
                    <a:pt x="1437601" y="2302807"/>
                    <a:pt x="1422737" y="2297970"/>
                  </a:cubicBezTo>
                  <a:lnTo>
                    <a:pt x="1378143" y="2283177"/>
                  </a:lnTo>
                  <a:cubicBezTo>
                    <a:pt x="1259866" y="2242068"/>
                    <a:pt x="1145430" y="2191926"/>
                    <a:pt x="1035687" y="2133250"/>
                  </a:cubicBezTo>
                  <a:cubicBezTo>
                    <a:pt x="926087" y="2074503"/>
                    <a:pt x="820470" y="2008146"/>
                    <a:pt x="721894" y="1932187"/>
                  </a:cubicBezTo>
                  <a:cubicBezTo>
                    <a:pt x="696717" y="1913837"/>
                    <a:pt x="673247" y="1893354"/>
                    <a:pt x="649421" y="1873368"/>
                  </a:cubicBezTo>
                  <a:cubicBezTo>
                    <a:pt x="625168" y="1853810"/>
                    <a:pt x="602764" y="1832188"/>
                    <a:pt x="579934" y="1810994"/>
                  </a:cubicBezTo>
                  <a:lnTo>
                    <a:pt x="562864" y="1795062"/>
                  </a:lnTo>
                  <a:lnTo>
                    <a:pt x="554330" y="1787097"/>
                  </a:lnTo>
                  <a:lnTo>
                    <a:pt x="546150" y="1778775"/>
                  </a:lnTo>
                  <a:lnTo>
                    <a:pt x="513434" y="1745419"/>
                  </a:lnTo>
                  <a:cubicBezTo>
                    <a:pt x="502623" y="1734181"/>
                    <a:pt x="491244" y="1723584"/>
                    <a:pt x="480860" y="1711920"/>
                  </a:cubicBezTo>
                  <a:lnTo>
                    <a:pt x="449424" y="1677355"/>
                  </a:lnTo>
                  <a:cubicBezTo>
                    <a:pt x="439040" y="1665762"/>
                    <a:pt x="428229" y="1654453"/>
                    <a:pt x="418130" y="1642576"/>
                  </a:cubicBezTo>
                  <a:lnTo>
                    <a:pt x="388401" y="1606445"/>
                  </a:lnTo>
                  <a:cubicBezTo>
                    <a:pt x="378586" y="1594354"/>
                    <a:pt x="368486" y="1582406"/>
                    <a:pt x="358956" y="1570102"/>
                  </a:cubicBezTo>
                  <a:lnTo>
                    <a:pt x="331431" y="1532264"/>
                  </a:lnTo>
                  <a:lnTo>
                    <a:pt x="304262" y="1494143"/>
                  </a:lnTo>
                  <a:lnTo>
                    <a:pt x="279370" y="1454456"/>
                  </a:lnTo>
                  <a:cubicBezTo>
                    <a:pt x="271048" y="1441299"/>
                    <a:pt x="262940" y="1427928"/>
                    <a:pt x="254832" y="1414628"/>
                  </a:cubicBezTo>
                  <a:cubicBezTo>
                    <a:pt x="247080" y="1401114"/>
                    <a:pt x="239754" y="1387316"/>
                    <a:pt x="232215" y="1373661"/>
                  </a:cubicBezTo>
                  <a:cubicBezTo>
                    <a:pt x="172259" y="1264274"/>
                    <a:pt x="125958" y="1147918"/>
                    <a:pt x="91748" y="1029001"/>
                  </a:cubicBezTo>
                  <a:cubicBezTo>
                    <a:pt x="57325" y="910013"/>
                    <a:pt x="35348" y="788606"/>
                    <a:pt x="20341" y="667129"/>
                  </a:cubicBezTo>
                  <a:cubicBezTo>
                    <a:pt x="17354" y="636617"/>
                    <a:pt x="14296" y="606248"/>
                    <a:pt x="10811" y="575879"/>
                  </a:cubicBezTo>
                  <a:cubicBezTo>
                    <a:pt x="8748" y="545367"/>
                    <a:pt x="6899" y="514927"/>
                    <a:pt x="4481" y="484486"/>
                  </a:cubicBezTo>
                  <a:lnTo>
                    <a:pt x="3627" y="473035"/>
                  </a:lnTo>
                  <a:lnTo>
                    <a:pt x="3272" y="461585"/>
                  </a:lnTo>
                  <a:lnTo>
                    <a:pt x="2560" y="438683"/>
                  </a:lnTo>
                  <a:lnTo>
                    <a:pt x="853" y="392880"/>
                  </a:lnTo>
                  <a:cubicBezTo>
                    <a:pt x="640" y="385199"/>
                    <a:pt x="71" y="377660"/>
                    <a:pt x="0" y="369908"/>
                  </a:cubicBezTo>
                  <a:lnTo>
                    <a:pt x="71" y="346437"/>
                  </a:lnTo>
                  <a:lnTo>
                    <a:pt x="71" y="322967"/>
                  </a:lnTo>
                  <a:cubicBezTo>
                    <a:pt x="284" y="315143"/>
                    <a:pt x="711" y="307249"/>
                    <a:pt x="996" y="299425"/>
                  </a:cubicBezTo>
                  <a:cubicBezTo>
                    <a:pt x="3343" y="236624"/>
                    <a:pt x="10526" y="173325"/>
                    <a:pt x="23470" y="110452"/>
                  </a:cubicBezTo>
                  <a:cubicBezTo>
                    <a:pt x="29907" y="79052"/>
                    <a:pt x="37820" y="47776"/>
                    <a:pt x="47110" y="1678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57" name="Freeform: Shape 10256">
              <a:extLst>
                <a:ext uri="{FF2B5EF4-FFF2-40B4-BE49-F238E27FC236}">
                  <a16:creationId xmlns:a16="http://schemas.microsoft.com/office/drawing/2014/main" id="{16CCB46E-D377-4168-9A68-275BCDD258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48279" y="-24157"/>
              <a:ext cx="3952629" cy="2362693"/>
            </a:xfrm>
            <a:custGeom>
              <a:avLst/>
              <a:gdLst>
                <a:gd name="connsiteX0" fmla="*/ 60739 w 3952629"/>
                <a:gd name="connsiteY0" fmla="*/ 0 h 2362693"/>
                <a:gd name="connsiteX1" fmla="*/ 543464 w 3952629"/>
                <a:gd name="connsiteY1" fmla="*/ 0 h 2362693"/>
                <a:gd name="connsiteX2" fmla="*/ 522680 w 3952629"/>
                <a:gd name="connsiteY2" fmla="*/ 26813 h 2362693"/>
                <a:gd name="connsiteX3" fmla="*/ 426807 w 3952629"/>
                <a:gd name="connsiteY3" fmla="*/ 338543 h 2362693"/>
                <a:gd name="connsiteX4" fmla="*/ 554330 w 3952629"/>
                <a:gd name="connsiteY4" fmla="*/ 965276 h 2362693"/>
                <a:gd name="connsiteX5" fmla="*/ 902404 w 3952629"/>
                <a:gd name="connsiteY5" fmla="*/ 1475794 h 2362693"/>
                <a:gd name="connsiteX6" fmla="*/ 2024292 w 3952629"/>
                <a:gd name="connsiteY6" fmla="*/ 1936028 h 2362693"/>
                <a:gd name="connsiteX7" fmla="*/ 3069154 w 3952629"/>
                <a:gd name="connsiteY7" fmla="*/ 1529207 h 2362693"/>
                <a:gd name="connsiteX8" fmla="*/ 3217658 w 3952629"/>
                <a:gd name="connsiteY8" fmla="*/ 1337674 h 2362693"/>
                <a:gd name="connsiteX9" fmla="*/ 3293830 w 3952629"/>
                <a:gd name="connsiteY9" fmla="*/ 1087464 h 2362693"/>
                <a:gd name="connsiteX10" fmla="*/ 3485150 w 3952629"/>
                <a:gd name="connsiteY10" fmla="*/ 456678 h 2362693"/>
                <a:gd name="connsiteX11" fmla="*/ 3513414 w 3952629"/>
                <a:gd name="connsiteY11" fmla="*/ 96310 h 2362693"/>
                <a:gd name="connsiteX12" fmla="*/ 3487933 w 3952629"/>
                <a:gd name="connsiteY12" fmla="*/ 0 h 2362693"/>
                <a:gd name="connsiteX13" fmla="*/ 3928375 w 3952629"/>
                <a:gd name="connsiteY13" fmla="*/ 0 h 2362693"/>
                <a:gd name="connsiteX14" fmla="*/ 3932162 w 3952629"/>
                <a:gd name="connsiteY14" fmla="*/ 14296 h 2362693"/>
                <a:gd name="connsiteX15" fmla="*/ 3885499 w 3952629"/>
                <a:gd name="connsiteY15" fmla="*/ 604400 h 2362693"/>
                <a:gd name="connsiteX16" fmla="*/ 3370856 w 3952629"/>
                <a:gd name="connsiteY16" fmla="*/ 1830909 h 2362693"/>
                <a:gd name="connsiteX17" fmla="*/ 2024220 w 3952629"/>
                <a:gd name="connsiteY17" fmla="*/ 2362693 h 2362693"/>
                <a:gd name="connsiteX18" fmla="*/ 602622 w 3952629"/>
                <a:gd name="connsiteY18" fmla="*/ 1779487 h 2362693"/>
                <a:gd name="connsiteX19" fmla="*/ 0 w 3952629"/>
                <a:gd name="connsiteY19" fmla="*/ 338472 h 2362693"/>
                <a:gd name="connsiteX20" fmla="*/ 18147 w 3952629"/>
                <a:gd name="connsiteY20" fmla="*/ 142893 h 2362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2629" h="2362693">
                  <a:moveTo>
                    <a:pt x="60739" y="0"/>
                  </a:moveTo>
                  <a:lnTo>
                    <a:pt x="543464" y="0"/>
                  </a:lnTo>
                  <a:lnTo>
                    <a:pt x="522680" y="26813"/>
                  </a:lnTo>
                  <a:cubicBezTo>
                    <a:pt x="455469" y="125105"/>
                    <a:pt x="426807" y="218346"/>
                    <a:pt x="426807" y="338543"/>
                  </a:cubicBezTo>
                  <a:cubicBezTo>
                    <a:pt x="426807" y="556321"/>
                    <a:pt x="469694" y="767128"/>
                    <a:pt x="554330" y="965276"/>
                  </a:cubicBezTo>
                  <a:cubicBezTo>
                    <a:pt x="636121" y="1156880"/>
                    <a:pt x="753259" y="1328641"/>
                    <a:pt x="902404" y="1475794"/>
                  </a:cubicBezTo>
                  <a:cubicBezTo>
                    <a:pt x="1203181" y="1772588"/>
                    <a:pt x="1601610" y="1936028"/>
                    <a:pt x="2024292" y="1936028"/>
                  </a:cubicBezTo>
                  <a:cubicBezTo>
                    <a:pt x="2471511" y="1936028"/>
                    <a:pt x="2784023" y="1814337"/>
                    <a:pt x="3069154" y="1529207"/>
                  </a:cubicBezTo>
                  <a:cubicBezTo>
                    <a:pt x="3165525" y="1432836"/>
                    <a:pt x="3198312" y="1378285"/>
                    <a:pt x="3217658" y="1337674"/>
                  </a:cubicBezTo>
                  <a:cubicBezTo>
                    <a:pt x="3245893" y="1278429"/>
                    <a:pt x="3266021" y="1198345"/>
                    <a:pt x="3293830" y="1087464"/>
                  </a:cubicBezTo>
                  <a:cubicBezTo>
                    <a:pt x="3331098" y="939103"/>
                    <a:pt x="3382164" y="735834"/>
                    <a:pt x="3485150" y="456678"/>
                  </a:cubicBezTo>
                  <a:cubicBezTo>
                    <a:pt x="3527397" y="342206"/>
                    <a:pt x="3536838" y="223374"/>
                    <a:pt x="3513414" y="96310"/>
                  </a:cubicBezTo>
                  <a:lnTo>
                    <a:pt x="3487933" y="0"/>
                  </a:lnTo>
                  <a:lnTo>
                    <a:pt x="3928375" y="0"/>
                  </a:lnTo>
                  <a:lnTo>
                    <a:pt x="3932162" y="14296"/>
                  </a:lnTo>
                  <a:cubicBezTo>
                    <a:pt x="3967716" y="203579"/>
                    <a:pt x="3959858" y="402954"/>
                    <a:pt x="3885499" y="604400"/>
                  </a:cubicBezTo>
                  <a:cubicBezTo>
                    <a:pt x="3619571" y="1324872"/>
                    <a:pt x="3737137" y="1464628"/>
                    <a:pt x="3370856" y="1830909"/>
                  </a:cubicBezTo>
                  <a:cubicBezTo>
                    <a:pt x="3004503" y="2197190"/>
                    <a:pt x="2583173" y="2362693"/>
                    <a:pt x="2024220" y="2362693"/>
                  </a:cubicBezTo>
                  <a:cubicBezTo>
                    <a:pt x="1470175" y="2362693"/>
                    <a:pt x="968121" y="2140150"/>
                    <a:pt x="602622" y="1779487"/>
                  </a:cubicBezTo>
                  <a:cubicBezTo>
                    <a:pt x="230580" y="1412424"/>
                    <a:pt x="0" y="902403"/>
                    <a:pt x="0" y="338472"/>
                  </a:cubicBezTo>
                  <a:cubicBezTo>
                    <a:pt x="0" y="268603"/>
                    <a:pt x="6339" y="203698"/>
                    <a:pt x="18147" y="14289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58" name="Freeform: Shape 10257">
              <a:extLst>
                <a:ext uri="{FF2B5EF4-FFF2-40B4-BE49-F238E27FC236}">
                  <a16:creationId xmlns:a16="http://schemas.microsoft.com/office/drawing/2014/main" id="{14C162F3-BDBB-4E50-8067-E8FE902C1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48279" y="-24157"/>
              <a:ext cx="3952599" cy="2355436"/>
            </a:xfrm>
            <a:custGeom>
              <a:avLst/>
              <a:gdLst>
                <a:gd name="connsiteX0" fmla="*/ 58576 w 3952599"/>
                <a:gd name="connsiteY0" fmla="*/ 0 h 2355436"/>
                <a:gd name="connsiteX1" fmla="*/ 451628 w 3952599"/>
                <a:gd name="connsiteY1" fmla="*/ 0 h 2355436"/>
                <a:gd name="connsiteX2" fmla="*/ 415353 w 3952599"/>
                <a:gd name="connsiteY2" fmla="*/ 61589 h 2355436"/>
                <a:gd name="connsiteX3" fmla="*/ 355613 w 3952599"/>
                <a:gd name="connsiteY3" fmla="*/ 331073 h 2355436"/>
                <a:gd name="connsiteX4" fmla="*/ 488826 w 3952599"/>
                <a:gd name="connsiteY4" fmla="*/ 985757 h 2355436"/>
                <a:gd name="connsiteX5" fmla="*/ 852333 w 3952599"/>
                <a:gd name="connsiteY5" fmla="*/ 1518963 h 2355436"/>
                <a:gd name="connsiteX6" fmla="*/ 2024220 w 3952599"/>
                <a:gd name="connsiteY6" fmla="*/ 1999680 h 2355436"/>
                <a:gd name="connsiteX7" fmla="*/ 2639289 w 3952599"/>
                <a:gd name="connsiteY7" fmla="*/ 1895984 h 2355436"/>
                <a:gd name="connsiteX8" fmla="*/ 3119366 w 3952599"/>
                <a:gd name="connsiteY8" fmla="*/ 1572091 h 2355436"/>
                <a:gd name="connsiteX9" fmla="*/ 3281810 w 3952599"/>
                <a:gd name="connsiteY9" fmla="*/ 1360928 h 2355436"/>
                <a:gd name="connsiteX10" fmla="*/ 3362819 w 3952599"/>
                <a:gd name="connsiteY10" fmla="*/ 1097419 h 2355436"/>
                <a:gd name="connsiteX11" fmla="*/ 3551863 w 3952599"/>
                <a:gd name="connsiteY11" fmla="*/ 473958 h 2355436"/>
                <a:gd name="connsiteX12" fmla="*/ 3583808 w 3952599"/>
                <a:gd name="connsiteY12" fmla="*/ 77974 h 2355436"/>
                <a:gd name="connsiteX13" fmla="*/ 3563247 w 3952599"/>
                <a:gd name="connsiteY13" fmla="*/ 0 h 2355436"/>
                <a:gd name="connsiteX14" fmla="*/ 3930266 w 3952599"/>
                <a:gd name="connsiteY14" fmla="*/ 0 h 2355436"/>
                <a:gd name="connsiteX15" fmla="*/ 3932131 w 3952599"/>
                <a:gd name="connsiteY15" fmla="*/ 7039 h 2355436"/>
                <a:gd name="connsiteX16" fmla="*/ 3885499 w 3952599"/>
                <a:gd name="connsiteY16" fmla="*/ 597143 h 2355436"/>
                <a:gd name="connsiteX17" fmla="*/ 3370856 w 3952599"/>
                <a:gd name="connsiteY17" fmla="*/ 1823652 h 2355436"/>
                <a:gd name="connsiteX18" fmla="*/ 2024220 w 3952599"/>
                <a:gd name="connsiteY18" fmla="*/ 2355436 h 2355436"/>
                <a:gd name="connsiteX19" fmla="*/ 602622 w 3952599"/>
                <a:gd name="connsiteY19" fmla="*/ 1772230 h 2355436"/>
                <a:gd name="connsiteX20" fmla="*/ 0 w 3952599"/>
                <a:gd name="connsiteY20" fmla="*/ 331215 h 2355436"/>
                <a:gd name="connsiteX21" fmla="*/ 18147 w 3952599"/>
                <a:gd name="connsiteY21" fmla="*/ 135636 h 2355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952599" h="2355436">
                  <a:moveTo>
                    <a:pt x="58576" y="0"/>
                  </a:moveTo>
                  <a:lnTo>
                    <a:pt x="451628" y="0"/>
                  </a:lnTo>
                  <a:lnTo>
                    <a:pt x="415353" y="61589"/>
                  </a:lnTo>
                  <a:cubicBezTo>
                    <a:pt x="374377" y="144576"/>
                    <a:pt x="355613" y="230683"/>
                    <a:pt x="355613" y="331073"/>
                  </a:cubicBezTo>
                  <a:cubicBezTo>
                    <a:pt x="355613" y="558523"/>
                    <a:pt x="400420" y="778790"/>
                    <a:pt x="488826" y="985757"/>
                  </a:cubicBezTo>
                  <a:cubicBezTo>
                    <a:pt x="574244" y="1185896"/>
                    <a:pt x="696575" y="1365267"/>
                    <a:pt x="852333" y="1518963"/>
                  </a:cubicBezTo>
                  <a:cubicBezTo>
                    <a:pt x="1166553" y="1828915"/>
                    <a:pt x="1582762" y="1999680"/>
                    <a:pt x="2024220" y="1999680"/>
                  </a:cubicBezTo>
                  <a:cubicBezTo>
                    <a:pt x="2261130" y="1999680"/>
                    <a:pt x="2462336" y="1965755"/>
                    <a:pt x="2639289" y="1895984"/>
                  </a:cubicBezTo>
                  <a:cubicBezTo>
                    <a:pt x="2812828" y="1827564"/>
                    <a:pt x="2969867" y="1721591"/>
                    <a:pt x="3119366" y="1572091"/>
                  </a:cubicBezTo>
                  <a:cubicBezTo>
                    <a:pt x="3223348" y="1468181"/>
                    <a:pt x="3259833" y="1407016"/>
                    <a:pt x="3281810" y="1360928"/>
                  </a:cubicBezTo>
                  <a:cubicBezTo>
                    <a:pt x="3313104" y="1295282"/>
                    <a:pt x="3333943" y="1212282"/>
                    <a:pt x="3362819" y="1097419"/>
                  </a:cubicBezTo>
                  <a:cubicBezTo>
                    <a:pt x="3399660" y="950622"/>
                    <a:pt x="3450157" y="749487"/>
                    <a:pt x="3551863" y="473958"/>
                  </a:cubicBezTo>
                  <a:cubicBezTo>
                    <a:pt x="3598537" y="347485"/>
                    <a:pt x="3609205" y="216930"/>
                    <a:pt x="3583808" y="77974"/>
                  </a:cubicBezTo>
                  <a:lnTo>
                    <a:pt x="3563247" y="0"/>
                  </a:lnTo>
                  <a:lnTo>
                    <a:pt x="3930266" y="0"/>
                  </a:lnTo>
                  <a:lnTo>
                    <a:pt x="3932131" y="7039"/>
                  </a:lnTo>
                  <a:cubicBezTo>
                    <a:pt x="3967683" y="196322"/>
                    <a:pt x="3959831" y="395697"/>
                    <a:pt x="3885499" y="597143"/>
                  </a:cubicBezTo>
                  <a:cubicBezTo>
                    <a:pt x="3619571" y="1317615"/>
                    <a:pt x="3737137" y="1457371"/>
                    <a:pt x="3370856" y="1823652"/>
                  </a:cubicBezTo>
                  <a:cubicBezTo>
                    <a:pt x="3004503" y="2189933"/>
                    <a:pt x="2583173" y="2355436"/>
                    <a:pt x="2024220" y="2355436"/>
                  </a:cubicBezTo>
                  <a:cubicBezTo>
                    <a:pt x="1470175" y="2355436"/>
                    <a:pt x="968121" y="2132893"/>
                    <a:pt x="602622" y="1772230"/>
                  </a:cubicBezTo>
                  <a:cubicBezTo>
                    <a:pt x="230580" y="1405167"/>
                    <a:pt x="0" y="895146"/>
                    <a:pt x="0" y="331215"/>
                  </a:cubicBezTo>
                  <a:cubicBezTo>
                    <a:pt x="0" y="261346"/>
                    <a:pt x="6339" y="196441"/>
                    <a:pt x="18147" y="135636"/>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259" name="Freeform: Shape 10258">
              <a:extLst>
                <a:ext uri="{FF2B5EF4-FFF2-40B4-BE49-F238E27FC236}">
                  <a16:creationId xmlns:a16="http://schemas.microsoft.com/office/drawing/2014/main" id="{CAFC7818-B47B-4EFA-9E41-0AE3BC65D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23319" y="-24157"/>
              <a:ext cx="4353551" cy="2522814"/>
            </a:xfrm>
            <a:custGeom>
              <a:avLst/>
              <a:gdLst>
                <a:gd name="connsiteX0" fmla="*/ 36983 w 4353551"/>
                <a:gd name="connsiteY0" fmla="*/ 0 h 2522814"/>
                <a:gd name="connsiteX1" fmla="*/ 370548 w 4353551"/>
                <a:gd name="connsiteY1" fmla="*/ 0 h 2522814"/>
                <a:gd name="connsiteX2" fmla="*/ 369138 w 4353551"/>
                <a:gd name="connsiteY2" fmla="*/ 2842 h 2522814"/>
                <a:gd name="connsiteX3" fmla="*/ 338508 w 4353551"/>
                <a:gd name="connsiteY3" fmla="*/ 84383 h 2522814"/>
                <a:gd name="connsiteX4" fmla="*/ 302709 w 4353551"/>
                <a:gd name="connsiteY4" fmla="*/ 256626 h 2522814"/>
                <a:gd name="connsiteX5" fmla="*/ 300389 w 4353551"/>
                <a:gd name="connsiteY5" fmla="*/ 278781 h 2522814"/>
                <a:gd name="connsiteX6" fmla="*/ 299052 w 4353551"/>
                <a:gd name="connsiteY6" fmla="*/ 301076 h 2522814"/>
                <a:gd name="connsiteX7" fmla="*/ 297645 w 4353551"/>
                <a:gd name="connsiteY7" fmla="*/ 323441 h 2522814"/>
                <a:gd name="connsiteX8" fmla="*/ 297293 w 4353551"/>
                <a:gd name="connsiteY8" fmla="*/ 346299 h 2522814"/>
                <a:gd name="connsiteX9" fmla="*/ 296731 w 4353551"/>
                <a:gd name="connsiteY9" fmla="*/ 392156 h 2522814"/>
                <a:gd name="connsiteX10" fmla="*/ 296450 w 4353551"/>
                <a:gd name="connsiteY10" fmla="*/ 415084 h 2522814"/>
                <a:gd name="connsiteX11" fmla="*/ 296309 w 4353551"/>
                <a:gd name="connsiteY11" fmla="*/ 426548 h 2522814"/>
                <a:gd name="connsiteX12" fmla="*/ 296731 w 4353551"/>
                <a:gd name="connsiteY12" fmla="*/ 438012 h 2522814"/>
                <a:gd name="connsiteX13" fmla="*/ 300529 w 4353551"/>
                <a:gd name="connsiteY13" fmla="*/ 529866 h 2522814"/>
                <a:gd name="connsiteX14" fmla="*/ 309250 w 4353551"/>
                <a:gd name="connsiteY14" fmla="*/ 621438 h 2522814"/>
                <a:gd name="connsiteX15" fmla="*/ 322684 w 4353551"/>
                <a:gd name="connsiteY15" fmla="*/ 712589 h 2522814"/>
                <a:gd name="connsiteX16" fmla="*/ 324442 w 4353551"/>
                <a:gd name="connsiteY16" fmla="*/ 723983 h 2522814"/>
                <a:gd name="connsiteX17" fmla="*/ 326763 w 4353551"/>
                <a:gd name="connsiteY17" fmla="*/ 735235 h 2522814"/>
                <a:gd name="connsiteX18" fmla="*/ 331405 w 4353551"/>
                <a:gd name="connsiteY18" fmla="*/ 757813 h 2522814"/>
                <a:gd name="connsiteX19" fmla="*/ 340689 w 4353551"/>
                <a:gd name="connsiteY19" fmla="*/ 803035 h 2522814"/>
                <a:gd name="connsiteX20" fmla="*/ 390414 w 4353551"/>
                <a:gd name="connsiteY20" fmla="*/ 980905 h 2522814"/>
                <a:gd name="connsiteX21" fmla="*/ 397517 w 4353551"/>
                <a:gd name="connsiteY21" fmla="*/ 1002919 h 2522814"/>
                <a:gd name="connsiteX22" fmla="*/ 405535 w 4353551"/>
                <a:gd name="connsiteY22" fmla="*/ 1024582 h 2522814"/>
                <a:gd name="connsiteX23" fmla="*/ 421922 w 4353551"/>
                <a:gd name="connsiteY23" fmla="*/ 1067836 h 2522814"/>
                <a:gd name="connsiteX24" fmla="*/ 458002 w 4353551"/>
                <a:gd name="connsiteY24" fmla="*/ 1153078 h 2522814"/>
                <a:gd name="connsiteX25" fmla="*/ 467427 w 4353551"/>
                <a:gd name="connsiteY25" fmla="*/ 1174247 h 2522814"/>
                <a:gd name="connsiteX26" fmla="*/ 477273 w 4353551"/>
                <a:gd name="connsiteY26" fmla="*/ 1195207 h 2522814"/>
                <a:gd name="connsiteX27" fmla="*/ 498161 w 4353551"/>
                <a:gd name="connsiteY27" fmla="*/ 1236492 h 2522814"/>
                <a:gd name="connsiteX28" fmla="*/ 519613 w 4353551"/>
                <a:gd name="connsiteY28" fmla="*/ 1277566 h 2522814"/>
                <a:gd name="connsiteX29" fmla="*/ 542752 w 4353551"/>
                <a:gd name="connsiteY29" fmla="*/ 1317655 h 2522814"/>
                <a:gd name="connsiteX30" fmla="*/ 760148 w 4353551"/>
                <a:gd name="connsiteY30" fmla="*/ 1616777 h 2522814"/>
                <a:gd name="connsiteX31" fmla="*/ 1349319 w 4353551"/>
                <a:gd name="connsiteY31" fmla="*/ 2050725 h 2522814"/>
                <a:gd name="connsiteX32" fmla="*/ 1692258 w 4353551"/>
                <a:gd name="connsiteY32" fmla="*/ 2171978 h 2522814"/>
                <a:gd name="connsiteX33" fmla="*/ 1736427 w 4353551"/>
                <a:gd name="connsiteY33" fmla="*/ 2182247 h 2522814"/>
                <a:gd name="connsiteX34" fmla="*/ 1780595 w 4353551"/>
                <a:gd name="connsiteY34" fmla="*/ 2192093 h 2522814"/>
                <a:gd name="connsiteX35" fmla="*/ 1825045 w 4353551"/>
                <a:gd name="connsiteY35" fmla="*/ 2200392 h 2522814"/>
                <a:gd name="connsiteX36" fmla="*/ 1847270 w 4353551"/>
                <a:gd name="connsiteY36" fmla="*/ 2204542 h 2522814"/>
                <a:gd name="connsiteX37" fmla="*/ 1869565 w 4353551"/>
                <a:gd name="connsiteY37" fmla="*/ 2208269 h 2522814"/>
                <a:gd name="connsiteX38" fmla="*/ 1958958 w 4353551"/>
                <a:gd name="connsiteY38" fmla="*/ 2220788 h 2522814"/>
                <a:gd name="connsiteX39" fmla="*/ 2048630 w 4353551"/>
                <a:gd name="connsiteY39" fmla="*/ 2229299 h 2522814"/>
                <a:gd name="connsiteX40" fmla="*/ 2138515 w 4353551"/>
                <a:gd name="connsiteY40" fmla="*/ 2233729 h 2522814"/>
                <a:gd name="connsiteX41" fmla="*/ 2228400 w 4353551"/>
                <a:gd name="connsiteY41" fmla="*/ 2234644 h 2522814"/>
                <a:gd name="connsiteX42" fmla="*/ 2409434 w 4353551"/>
                <a:gd name="connsiteY42" fmla="*/ 2226836 h 2522814"/>
                <a:gd name="connsiteX43" fmla="*/ 2763626 w 4353551"/>
                <a:gd name="connsiteY43" fmla="*/ 2172189 h 2522814"/>
                <a:gd name="connsiteX44" fmla="*/ 3098969 w 4353551"/>
                <a:gd name="connsiteY44" fmla="*/ 2053750 h 2522814"/>
                <a:gd name="connsiteX45" fmla="*/ 3405757 w 4353551"/>
                <a:gd name="connsiteY45" fmla="*/ 1866174 h 2522814"/>
                <a:gd name="connsiteX46" fmla="*/ 3441697 w 4353551"/>
                <a:gd name="connsiteY46" fmla="*/ 1838182 h 2522814"/>
                <a:gd name="connsiteX47" fmla="*/ 3477355 w 4353551"/>
                <a:gd name="connsiteY47" fmla="*/ 1809627 h 2522814"/>
                <a:gd name="connsiteX48" fmla="*/ 3512240 w 4353551"/>
                <a:gd name="connsiteY48" fmla="*/ 1779947 h 2522814"/>
                <a:gd name="connsiteX49" fmla="*/ 3546632 w 4353551"/>
                <a:gd name="connsiteY49" fmla="*/ 1749705 h 2522814"/>
                <a:gd name="connsiteX50" fmla="*/ 3674004 w 4353551"/>
                <a:gd name="connsiteY50" fmla="*/ 1620013 h 2522814"/>
                <a:gd name="connsiteX51" fmla="*/ 3776056 w 4353551"/>
                <a:gd name="connsiteY51" fmla="*/ 1472174 h 2522814"/>
                <a:gd name="connsiteX52" fmla="*/ 3796522 w 4353551"/>
                <a:gd name="connsiteY52" fmla="*/ 1431733 h 2522814"/>
                <a:gd name="connsiteX53" fmla="*/ 3814456 w 4353551"/>
                <a:gd name="connsiteY53" fmla="*/ 1389745 h 2522814"/>
                <a:gd name="connsiteX54" fmla="*/ 3830984 w 4353551"/>
                <a:gd name="connsiteY54" fmla="*/ 1346772 h 2522814"/>
                <a:gd name="connsiteX55" fmla="*/ 3846246 w 4353551"/>
                <a:gd name="connsiteY55" fmla="*/ 1302956 h 2522814"/>
                <a:gd name="connsiteX56" fmla="*/ 3900402 w 4353551"/>
                <a:gd name="connsiteY56" fmla="*/ 1123258 h 2522814"/>
                <a:gd name="connsiteX57" fmla="*/ 3926918 w 4353551"/>
                <a:gd name="connsiteY57" fmla="*/ 1032670 h 2522814"/>
                <a:gd name="connsiteX58" fmla="*/ 3954206 w 4353551"/>
                <a:gd name="connsiteY58" fmla="*/ 942223 h 2522814"/>
                <a:gd name="connsiteX59" fmla="*/ 4074685 w 4353551"/>
                <a:gd name="connsiteY59" fmla="*/ 585076 h 2522814"/>
                <a:gd name="connsiteX60" fmla="*/ 4135310 w 4353551"/>
                <a:gd name="connsiteY60" fmla="*/ 219983 h 2522814"/>
                <a:gd name="connsiteX61" fmla="*/ 4114634 w 4353551"/>
                <a:gd name="connsiteY61" fmla="*/ 35994 h 2522814"/>
                <a:gd name="connsiteX62" fmla="*/ 4106672 w 4353551"/>
                <a:gd name="connsiteY62" fmla="*/ 0 h 2522814"/>
                <a:gd name="connsiteX63" fmla="*/ 4316568 w 4353551"/>
                <a:gd name="connsiteY63" fmla="*/ 0 h 2522814"/>
                <a:gd name="connsiteX64" fmla="*/ 4342312 w 4353551"/>
                <a:gd name="connsiteY64" fmla="*/ 168682 h 2522814"/>
                <a:gd name="connsiteX65" fmla="*/ 4353551 w 4353551"/>
                <a:gd name="connsiteY65" fmla="*/ 391242 h 2522814"/>
                <a:gd name="connsiteX66" fmla="*/ 2824077 w 4353551"/>
                <a:gd name="connsiteY66" fmla="*/ 2470152 h 2522814"/>
                <a:gd name="connsiteX67" fmla="*/ 2619271 w 4353551"/>
                <a:gd name="connsiteY67" fmla="*/ 2522814 h 2522814"/>
                <a:gd name="connsiteX68" fmla="*/ 1734280 w 4353551"/>
                <a:gd name="connsiteY68" fmla="*/ 2522814 h 2522814"/>
                <a:gd name="connsiteX69" fmla="*/ 1529475 w 4353551"/>
                <a:gd name="connsiteY69" fmla="*/ 2470152 h 2522814"/>
                <a:gd name="connsiteX70" fmla="*/ 0 w 4353551"/>
                <a:gd name="connsiteY70" fmla="*/ 391242 h 2522814"/>
                <a:gd name="connsiteX71" fmla="*/ 11239 w 4353551"/>
                <a:gd name="connsiteY71" fmla="*/ 168682 h 2522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4353551" h="2522814">
                  <a:moveTo>
                    <a:pt x="36983" y="0"/>
                  </a:moveTo>
                  <a:lnTo>
                    <a:pt x="370548" y="0"/>
                  </a:lnTo>
                  <a:lnTo>
                    <a:pt x="369138" y="2842"/>
                  </a:lnTo>
                  <a:cubicBezTo>
                    <a:pt x="357568" y="29436"/>
                    <a:pt x="347335" y="56637"/>
                    <a:pt x="338508" y="84383"/>
                  </a:cubicBezTo>
                  <a:cubicBezTo>
                    <a:pt x="320855" y="139875"/>
                    <a:pt x="309110" y="197688"/>
                    <a:pt x="302709" y="256626"/>
                  </a:cubicBezTo>
                  <a:lnTo>
                    <a:pt x="300389" y="278781"/>
                  </a:lnTo>
                  <a:lnTo>
                    <a:pt x="299052" y="301076"/>
                  </a:lnTo>
                  <a:lnTo>
                    <a:pt x="297645" y="323441"/>
                  </a:lnTo>
                  <a:cubicBezTo>
                    <a:pt x="297364" y="330968"/>
                    <a:pt x="297435" y="338704"/>
                    <a:pt x="297293" y="346299"/>
                  </a:cubicBezTo>
                  <a:lnTo>
                    <a:pt x="296731" y="392156"/>
                  </a:lnTo>
                  <a:lnTo>
                    <a:pt x="296450" y="415084"/>
                  </a:lnTo>
                  <a:lnTo>
                    <a:pt x="296309" y="426548"/>
                  </a:lnTo>
                  <a:lnTo>
                    <a:pt x="296731" y="438012"/>
                  </a:lnTo>
                  <a:cubicBezTo>
                    <a:pt x="298068" y="468606"/>
                    <a:pt x="298981" y="499201"/>
                    <a:pt x="300529" y="529866"/>
                  </a:cubicBezTo>
                  <a:lnTo>
                    <a:pt x="309250" y="621438"/>
                  </a:lnTo>
                  <a:cubicBezTo>
                    <a:pt x="313189" y="651892"/>
                    <a:pt x="318183" y="682205"/>
                    <a:pt x="322684" y="712589"/>
                  </a:cubicBezTo>
                  <a:lnTo>
                    <a:pt x="324442" y="723983"/>
                  </a:lnTo>
                  <a:lnTo>
                    <a:pt x="326763" y="735235"/>
                  </a:lnTo>
                  <a:lnTo>
                    <a:pt x="331405" y="757813"/>
                  </a:lnTo>
                  <a:lnTo>
                    <a:pt x="340689" y="803035"/>
                  </a:lnTo>
                  <a:cubicBezTo>
                    <a:pt x="354754" y="862888"/>
                    <a:pt x="370439" y="922600"/>
                    <a:pt x="390414" y="980905"/>
                  </a:cubicBezTo>
                  <a:lnTo>
                    <a:pt x="397517" y="1002919"/>
                  </a:lnTo>
                  <a:cubicBezTo>
                    <a:pt x="399838" y="1010234"/>
                    <a:pt x="402862" y="1017337"/>
                    <a:pt x="405535" y="1024582"/>
                  </a:cubicBezTo>
                  <a:lnTo>
                    <a:pt x="421922" y="1067836"/>
                  </a:lnTo>
                  <a:cubicBezTo>
                    <a:pt x="432261" y="1096953"/>
                    <a:pt x="445624" y="1124804"/>
                    <a:pt x="458002" y="1153078"/>
                  </a:cubicBezTo>
                  <a:lnTo>
                    <a:pt x="467427" y="1174247"/>
                  </a:lnTo>
                  <a:cubicBezTo>
                    <a:pt x="470451" y="1181352"/>
                    <a:pt x="473687" y="1188384"/>
                    <a:pt x="477273" y="1195207"/>
                  </a:cubicBezTo>
                  <a:lnTo>
                    <a:pt x="498161" y="1236492"/>
                  </a:lnTo>
                  <a:cubicBezTo>
                    <a:pt x="505336" y="1250207"/>
                    <a:pt x="512018" y="1264132"/>
                    <a:pt x="519613" y="1277566"/>
                  </a:cubicBezTo>
                  <a:lnTo>
                    <a:pt x="542752" y="1317655"/>
                  </a:lnTo>
                  <a:cubicBezTo>
                    <a:pt x="604504" y="1424630"/>
                    <a:pt x="677719" y="1524994"/>
                    <a:pt x="760148" y="1616777"/>
                  </a:cubicBezTo>
                  <a:cubicBezTo>
                    <a:pt x="924725" y="1800836"/>
                    <a:pt x="1127914" y="1948533"/>
                    <a:pt x="1349319" y="2050725"/>
                  </a:cubicBezTo>
                  <a:cubicBezTo>
                    <a:pt x="1460022" y="2101927"/>
                    <a:pt x="1574944" y="2142579"/>
                    <a:pt x="1692258" y="2171978"/>
                  </a:cubicBezTo>
                  <a:lnTo>
                    <a:pt x="1736427" y="2182247"/>
                  </a:lnTo>
                  <a:cubicBezTo>
                    <a:pt x="1751127" y="2185551"/>
                    <a:pt x="1765685" y="2189702"/>
                    <a:pt x="1780595" y="2192093"/>
                  </a:cubicBezTo>
                  <a:lnTo>
                    <a:pt x="1825045" y="2200392"/>
                  </a:lnTo>
                  <a:lnTo>
                    <a:pt x="1847270" y="2204542"/>
                  </a:lnTo>
                  <a:cubicBezTo>
                    <a:pt x="1854655" y="2205948"/>
                    <a:pt x="1862040" y="2207425"/>
                    <a:pt x="1869565" y="2208269"/>
                  </a:cubicBezTo>
                  <a:cubicBezTo>
                    <a:pt x="1899456" y="2212418"/>
                    <a:pt x="1929137" y="2216920"/>
                    <a:pt x="1958958" y="2220788"/>
                  </a:cubicBezTo>
                  <a:cubicBezTo>
                    <a:pt x="1988919" y="2223390"/>
                    <a:pt x="2018810" y="2226274"/>
                    <a:pt x="2048630" y="2229299"/>
                  </a:cubicBezTo>
                  <a:lnTo>
                    <a:pt x="2138515" y="2233729"/>
                  </a:lnTo>
                  <a:cubicBezTo>
                    <a:pt x="2168476" y="2234573"/>
                    <a:pt x="2198438" y="2234292"/>
                    <a:pt x="2228400" y="2234644"/>
                  </a:cubicBezTo>
                  <a:cubicBezTo>
                    <a:pt x="2288604" y="2233659"/>
                    <a:pt x="2349511" y="2231479"/>
                    <a:pt x="2409434" y="2226836"/>
                  </a:cubicBezTo>
                  <a:cubicBezTo>
                    <a:pt x="2529561" y="2217835"/>
                    <a:pt x="2648140" y="2200462"/>
                    <a:pt x="2763626" y="2172189"/>
                  </a:cubicBezTo>
                  <a:cubicBezTo>
                    <a:pt x="2879111" y="2143986"/>
                    <a:pt x="2991361" y="2104670"/>
                    <a:pt x="3098969" y="2053750"/>
                  </a:cubicBezTo>
                  <a:cubicBezTo>
                    <a:pt x="3206507" y="2002689"/>
                    <a:pt x="3308910" y="1939179"/>
                    <a:pt x="3405757" y="1866174"/>
                  </a:cubicBezTo>
                  <a:lnTo>
                    <a:pt x="3441697" y="1838182"/>
                  </a:lnTo>
                  <a:cubicBezTo>
                    <a:pt x="3453724" y="1828828"/>
                    <a:pt x="3465961" y="1819755"/>
                    <a:pt x="3477355" y="1809627"/>
                  </a:cubicBezTo>
                  <a:lnTo>
                    <a:pt x="3512240" y="1779947"/>
                  </a:lnTo>
                  <a:cubicBezTo>
                    <a:pt x="3523845" y="1769960"/>
                    <a:pt x="3535731" y="1760254"/>
                    <a:pt x="3546632" y="1749705"/>
                  </a:cubicBezTo>
                  <a:cubicBezTo>
                    <a:pt x="3591574" y="1708420"/>
                    <a:pt x="3635602" y="1666150"/>
                    <a:pt x="3674004" y="1620013"/>
                  </a:cubicBezTo>
                  <a:cubicBezTo>
                    <a:pt x="3713952" y="1574719"/>
                    <a:pt x="3747008" y="1524994"/>
                    <a:pt x="3776056" y="1472174"/>
                  </a:cubicBezTo>
                  <a:cubicBezTo>
                    <a:pt x="3782947" y="1458740"/>
                    <a:pt x="3789840" y="1445307"/>
                    <a:pt x="3796522" y="1431733"/>
                  </a:cubicBezTo>
                  <a:lnTo>
                    <a:pt x="3814456" y="1389745"/>
                  </a:lnTo>
                  <a:cubicBezTo>
                    <a:pt x="3820786" y="1375890"/>
                    <a:pt x="3825499" y="1361120"/>
                    <a:pt x="3830984" y="1346772"/>
                  </a:cubicBezTo>
                  <a:cubicBezTo>
                    <a:pt x="3836330" y="1332284"/>
                    <a:pt x="3841675" y="1317866"/>
                    <a:pt x="3846246" y="1302956"/>
                  </a:cubicBezTo>
                  <a:cubicBezTo>
                    <a:pt x="3865799" y="1244087"/>
                    <a:pt x="3883030" y="1183602"/>
                    <a:pt x="3900402" y="1123258"/>
                  </a:cubicBezTo>
                  <a:lnTo>
                    <a:pt x="3926918" y="1032670"/>
                  </a:lnTo>
                  <a:lnTo>
                    <a:pt x="3954206" y="942223"/>
                  </a:lnTo>
                  <a:cubicBezTo>
                    <a:pt x="3991271" y="821884"/>
                    <a:pt x="4032416" y="702953"/>
                    <a:pt x="4074685" y="585076"/>
                  </a:cubicBezTo>
                  <a:cubicBezTo>
                    <a:pt x="4117376" y="468255"/>
                    <a:pt x="4138265" y="343768"/>
                    <a:pt x="4135310" y="219983"/>
                  </a:cubicBezTo>
                  <a:cubicBezTo>
                    <a:pt x="4134044" y="158091"/>
                    <a:pt x="4126871" y="96480"/>
                    <a:pt x="4114634" y="35994"/>
                  </a:cubicBezTo>
                  <a:lnTo>
                    <a:pt x="4106672" y="0"/>
                  </a:lnTo>
                  <a:lnTo>
                    <a:pt x="4316568" y="0"/>
                  </a:lnTo>
                  <a:lnTo>
                    <a:pt x="4342312" y="168682"/>
                  </a:lnTo>
                  <a:cubicBezTo>
                    <a:pt x="4349744" y="241858"/>
                    <a:pt x="4353551" y="316105"/>
                    <a:pt x="4353551" y="391242"/>
                  </a:cubicBezTo>
                  <a:cubicBezTo>
                    <a:pt x="4353551" y="1368017"/>
                    <a:pt x="3710169" y="2194544"/>
                    <a:pt x="2824077" y="2470152"/>
                  </a:cubicBezTo>
                  <a:lnTo>
                    <a:pt x="2619271" y="2522814"/>
                  </a:lnTo>
                  <a:lnTo>
                    <a:pt x="1734280" y="2522814"/>
                  </a:lnTo>
                  <a:lnTo>
                    <a:pt x="1529475" y="2470152"/>
                  </a:lnTo>
                  <a:cubicBezTo>
                    <a:pt x="643383" y="2194544"/>
                    <a:pt x="0" y="1368017"/>
                    <a:pt x="0" y="391242"/>
                  </a:cubicBezTo>
                  <a:cubicBezTo>
                    <a:pt x="0" y="316105"/>
                    <a:pt x="3807" y="241858"/>
                    <a:pt x="11239" y="16868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 name="TextBox 3">
            <a:extLst>
              <a:ext uri="{FF2B5EF4-FFF2-40B4-BE49-F238E27FC236}">
                <a16:creationId xmlns:a16="http://schemas.microsoft.com/office/drawing/2014/main" id="{6DB630B7-7819-146E-9F1C-621C82062B32}"/>
              </a:ext>
            </a:extLst>
          </p:cNvPr>
          <p:cNvSpPr txBox="1"/>
          <p:nvPr/>
        </p:nvSpPr>
        <p:spPr>
          <a:xfrm>
            <a:off x="317341" y="497314"/>
            <a:ext cx="4543355" cy="830997"/>
          </a:xfrm>
          <a:prstGeom prst="rect">
            <a:avLst/>
          </a:prstGeom>
          <a:noFill/>
        </p:spPr>
        <p:txBody>
          <a:bodyPr wrap="square" rtlCol="0">
            <a:spAutoFit/>
          </a:bodyPr>
          <a:lstStyle/>
          <a:p>
            <a:r>
              <a:rPr lang="en-US" sz="4800" u="sng" dirty="0"/>
              <a:t>Discuss &amp; Decide</a:t>
            </a:r>
          </a:p>
        </p:txBody>
      </p:sp>
    </p:spTree>
    <p:extLst>
      <p:ext uri="{BB962C8B-B14F-4D97-AF65-F5344CB8AC3E}">
        <p14:creationId xmlns:p14="http://schemas.microsoft.com/office/powerpoint/2010/main" val="152639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42" name="Arc 104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extBox 4"/>
          <p:cNvSpPr txBox="1"/>
          <p:nvPr/>
        </p:nvSpPr>
        <p:spPr>
          <a:xfrm>
            <a:off x="5894962" y="479493"/>
            <a:ext cx="5458838"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a:solidFill>
                  <a:schemeClr val="tx1"/>
                </a:solidFill>
                <a:latin typeface="+mj-lt"/>
                <a:ea typeface="+mj-ea"/>
                <a:cs typeface="+mj-cs"/>
              </a:rPr>
              <a:t>What are Psychoactive Substances?</a:t>
            </a:r>
          </a:p>
        </p:txBody>
      </p:sp>
      <p:sp>
        <p:nvSpPr>
          <p:cNvPr id="1044" name="Freeform: Shape 104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Legal high' shopkeepers convicted after eight customers hospitalised |  Scotland | The Times">
            <a:extLst>
              <a:ext uri="{FF2B5EF4-FFF2-40B4-BE49-F238E27FC236}">
                <a16:creationId xmlns:a16="http://schemas.microsoft.com/office/drawing/2014/main" id="{B6643AAC-DB4B-479B-2803-75DCEC3A11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90" r="27164" b="-1"/>
          <a:stretch/>
        </p:blipFill>
        <p:spPr bwMode="auto">
          <a:xfrm>
            <a:off x="703182" y="955433"/>
            <a:ext cx="4777381" cy="477738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txBox="1">
            <a:spLocks/>
          </p:cNvSpPr>
          <p:nvPr/>
        </p:nvSpPr>
        <p:spPr>
          <a:xfrm>
            <a:off x="6143171" y="2324924"/>
            <a:ext cx="5458838" cy="41925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1500" dirty="0"/>
              <a:t>Formerly referred to as ‘Legal Highs’ they are made from assorted herbs, herbal extracts and ‘research chemicals’.  </a:t>
            </a:r>
          </a:p>
          <a:p>
            <a:pPr marL="0"/>
            <a:endParaRPr lang="en-US" sz="1500" dirty="0"/>
          </a:p>
          <a:p>
            <a:pPr marL="0"/>
            <a:r>
              <a:rPr lang="en-US" sz="1500" dirty="0"/>
              <a:t>They produce the same, or similar effects, to controlled drugs but are controlled by the Psychoactive Substances Act 2016  which came into effect 26th May 2016.</a:t>
            </a:r>
          </a:p>
          <a:p>
            <a:pPr marL="0"/>
            <a:endParaRPr lang="en-US" sz="1500" dirty="0"/>
          </a:p>
          <a:p>
            <a:pPr marL="0"/>
            <a:r>
              <a:rPr lang="en-US" sz="1500" dirty="0"/>
              <a:t>The main effects of New Psychoactive Substances (NPS) can be described using three main categories:  </a:t>
            </a:r>
          </a:p>
          <a:p>
            <a:pPr marL="0"/>
            <a:r>
              <a:rPr lang="en-US" sz="1500" b="1" dirty="0"/>
              <a:t>Stimulants </a:t>
            </a:r>
          </a:p>
          <a:p>
            <a:pPr marL="0"/>
            <a:r>
              <a:rPr lang="en-US" sz="1500" b="1" dirty="0"/>
              <a:t>Downers / sedatives</a:t>
            </a:r>
          </a:p>
          <a:p>
            <a:pPr marL="0"/>
            <a:r>
              <a:rPr lang="en-US" sz="1500" b="1" dirty="0"/>
              <a:t>Psychedelics  / hallucinogens.</a:t>
            </a:r>
          </a:p>
          <a:p>
            <a:pPr marL="0"/>
            <a:endParaRPr lang="en-US" sz="1500" dirty="0"/>
          </a:p>
          <a:p>
            <a:pPr marL="0"/>
            <a:endParaRPr lang="en-US" sz="1500" dirty="0"/>
          </a:p>
          <a:p>
            <a:pPr marL="0"/>
            <a:endParaRPr lang="en-US" sz="1500" dirty="0"/>
          </a:p>
        </p:txBody>
      </p:sp>
    </p:spTree>
    <p:extLst>
      <p:ext uri="{BB962C8B-B14F-4D97-AF65-F5344CB8AC3E}">
        <p14:creationId xmlns:p14="http://schemas.microsoft.com/office/powerpoint/2010/main" val="3979273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287867" y="841173"/>
            <a:ext cx="5120561"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dirty="0">
                <a:solidFill>
                  <a:schemeClr val="tx1"/>
                </a:solidFill>
                <a:latin typeface="+mj-lt"/>
                <a:ea typeface="+mj-ea"/>
                <a:cs typeface="+mj-cs"/>
              </a:rPr>
              <a:t>Stimulants</a:t>
            </a:r>
          </a:p>
        </p:txBody>
      </p:sp>
      <p:sp>
        <p:nvSpPr>
          <p:cNvPr id="3" name="Content Placeholder 2"/>
          <p:cNvSpPr txBox="1">
            <a:spLocks/>
          </p:cNvSpPr>
          <p:nvPr/>
        </p:nvSpPr>
        <p:spPr>
          <a:xfrm>
            <a:off x="296005" y="2972196"/>
            <a:ext cx="6740578"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400" dirty="0"/>
              <a:t>Act like amphetamines (‘speed’), cocaine, or ecstasy, in that they can make the user feel </a:t>
            </a:r>
            <a:r>
              <a:rPr lang="en-US" sz="2400" dirty="0" err="1"/>
              <a:t>energised</a:t>
            </a:r>
            <a:r>
              <a:rPr lang="en-US" sz="2400" dirty="0"/>
              <a:t>, physically active, fast-thinking, very chatty and euphoric. </a:t>
            </a:r>
          </a:p>
          <a:p>
            <a:pPr marL="0"/>
            <a:r>
              <a:rPr lang="en-US" sz="2400" dirty="0"/>
              <a:t>They can make the user feel overconfident and disinhibited</a:t>
            </a:r>
          </a:p>
          <a:p>
            <a:pPr marL="0" indent="0">
              <a:buNone/>
            </a:pPr>
            <a:r>
              <a:rPr lang="en-US" sz="2400" dirty="0"/>
              <a:t>or </a:t>
            </a:r>
          </a:p>
          <a:p>
            <a:pPr marL="0"/>
            <a:r>
              <a:rPr lang="en-US" sz="2400" dirty="0"/>
              <a:t>Can induce feelings of anxiety, panic, confusion, paranoia and can even cause psychosis.</a:t>
            </a:r>
          </a:p>
          <a:p>
            <a:pPr marL="0"/>
            <a:endParaRPr lang="en-US" sz="2400" dirty="0"/>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8744" b="51068"/>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8647" r="-1" b="46097"/>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1922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c 20">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 name="TextBox 6"/>
          <p:cNvSpPr txBox="1"/>
          <p:nvPr/>
        </p:nvSpPr>
        <p:spPr>
          <a:xfrm>
            <a:off x="4184542" y="486184"/>
            <a:ext cx="7363990"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a:solidFill>
                  <a:schemeClr val="tx1"/>
                </a:solidFill>
                <a:latin typeface="+mj-lt"/>
                <a:ea typeface="+mj-ea"/>
                <a:cs typeface="+mj-cs"/>
              </a:rPr>
              <a:t>Downers / Sedatives</a:t>
            </a:r>
          </a:p>
        </p:txBody>
      </p:sp>
      <p:pic>
        <p:nvPicPr>
          <p:cNvPr id="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3" b="17002"/>
          <a:stretch/>
        </p:blipFill>
        <p:spPr bwMode="auto">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p:cNvPicPr>
            <a:picLocks noChangeAspect="1"/>
          </p:cNvPicPr>
          <p:nvPr/>
        </p:nvPicPr>
        <p:blipFill rotWithShape="1">
          <a:blip r:embed="rId4"/>
          <a:srcRect r="3" b="43501"/>
          <a:stretch/>
        </p:blipFill>
        <p:spPr>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
        <p:nvSpPr>
          <p:cNvPr id="3" name="Content Placeholder 2"/>
          <p:cNvSpPr txBox="1">
            <a:spLocks/>
          </p:cNvSpPr>
          <p:nvPr/>
        </p:nvSpPr>
        <p:spPr>
          <a:xfrm>
            <a:off x="4184542" y="1946684"/>
            <a:ext cx="736399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dirty="0"/>
              <a:t>Act similar to benzodiazepines (Diazepam or Valium).</a:t>
            </a:r>
          </a:p>
          <a:p>
            <a:pPr marL="0"/>
            <a:r>
              <a:rPr lang="en-US" dirty="0"/>
              <a:t>They are also like cannabis in that they can make the user feel euphoric, relaxed or sleepy.</a:t>
            </a:r>
          </a:p>
          <a:p>
            <a:pPr marL="0"/>
            <a:r>
              <a:rPr lang="en-US" dirty="0"/>
              <a:t>Also they can reduce inhibitions and concentration, making the user forgetful, and slow down reactions.</a:t>
            </a:r>
          </a:p>
          <a:p>
            <a:pPr marL="0"/>
            <a:r>
              <a:rPr lang="en-US" dirty="0"/>
              <a:t>Commonly known as Synthetic Cannabinoids </a:t>
            </a:r>
          </a:p>
          <a:p>
            <a:pPr marL="0"/>
            <a:endParaRPr lang="en-US" dirty="0"/>
          </a:p>
        </p:txBody>
      </p:sp>
    </p:spTree>
    <p:extLst>
      <p:ext uri="{BB962C8B-B14F-4D97-AF65-F5344CB8AC3E}">
        <p14:creationId xmlns:p14="http://schemas.microsoft.com/office/powerpoint/2010/main" val="49639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838200" y="365125"/>
            <a:ext cx="10515599"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a:latin typeface="+mj-lt"/>
                <a:ea typeface="+mj-ea"/>
                <a:cs typeface="+mj-cs"/>
              </a:rPr>
              <a:t>Psychedelic / Hallucinogenic</a:t>
            </a:r>
          </a:p>
        </p:txBody>
      </p:sp>
      <p:sp>
        <p:nvSpPr>
          <p:cNvPr id="7" name="Content Placeholder 2"/>
          <p:cNvSpPr txBox="1">
            <a:spLocks/>
          </p:cNvSpPr>
          <p:nvPr/>
        </p:nvSpPr>
        <p:spPr>
          <a:xfrm>
            <a:off x="838200" y="1825625"/>
            <a:ext cx="5393361"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a:t>Act like LSD, magic mushrooms and ketamine. </a:t>
            </a:r>
          </a:p>
          <a:p>
            <a:pPr marL="0"/>
            <a:r>
              <a:rPr lang="en-US"/>
              <a:t>They create altered perceptions and can make the user hallucinate. </a:t>
            </a:r>
          </a:p>
          <a:p>
            <a:pPr marL="0"/>
            <a:r>
              <a:rPr lang="en-US"/>
              <a:t>They can also induce feelings of euphoria, warmth, ‘enlightenment’ and being detached from the world. </a:t>
            </a:r>
          </a:p>
          <a:p>
            <a:pPr marL="0"/>
            <a:r>
              <a:rPr lang="en-US"/>
              <a:t>They can also cause confusion and panics, making the user feel like their mind and body are separate.</a:t>
            </a:r>
          </a:p>
          <a:p>
            <a:pPr marL="0"/>
            <a:endParaRPr lang="en-US"/>
          </a:p>
        </p:txBody>
      </p:sp>
      <p:pic>
        <p:nvPicPr>
          <p:cNvPr id="8"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535" r="1" b="33716"/>
          <a:stretch/>
        </p:blipFill>
        <p:spPr bwMode="auto">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7918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fade">
                                      <p:cBhvr>
                                        <p:cTn id="10" dur="500"/>
                                        <p:tgtEl>
                                          <p:spTgt spid="7">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Effect transition="in" filter="fade">
                                      <p:cBhvr>
                                        <p:cTn id="13" dur="500"/>
                                        <p:tgtEl>
                                          <p:spTgt spid="7">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
                                            <p:txEl>
                                              <p:pRg st="3" end="3"/>
                                            </p:txEl>
                                          </p:spTgt>
                                        </p:tgtEl>
                                        <p:attrNameLst>
                                          <p:attrName>style.visibility</p:attrName>
                                        </p:attrNameLst>
                                      </p:cBhvr>
                                      <p:to>
                                        <p:strVal val="visible"/>
                                      </p:to>
                                    </p:set>
                                    <p:animEffect transition="in" filter="fade">
                                      <p:cBhvr>
                                        <p:cTn id="16"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171074" y="1396686"/>
            <a:ext cx="3240506" cy="406462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a:solidFill>
                  <a:srgbClr val="FFFFFF"/>
                </a:solidFill>
                <a:latin typeface="+mj-lt"/>
                <a:ea typeface="+mj-ea"/>
                <a:cs typeface="+mj-cs"/>
              </a:rPr>
              <a:t>Psychoactive Substances Act 2016</a:t>
            </a:r>
          </a:p>
        </p:txBody>
      </p:sp>
      <p:sp>
        <p:nvSpPr>
          <p:cNvPr id="13" name="Arc 1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txBox="1">
            <a:spLocks/>
          </p:cNvSpPr>
          <p:nvPr/>
        </p:nvSpPr>
        <p:spPr>
          <a:xfrm>
            <a:off x="5370153" y="1526033"/>
            <a:ext cx="5536397" cy="393528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600" b="1" dirty="0"/>
              <a:t>The PSA 2016 Definition of a Psychoactive Substance is: </a:t>
            </a:r>
          </a:p>
          <a:p>
            <a:pPr marL="0"/>
            <a:endParaRPr lang="en-US" sz="1800" b="1" dirty="0"/>
          </a:p>
          <a:p>
            <a:pPr marL="0" algn="ctr"/>
            <a:r>
              <a:rPr lang="en-US" sz="1800" dirty="0"/>
              <a:t>A substance capable of producing a psychoactive effect in a person who consumes it. </a:t>
            </a:r>
          </a:p>
          <a:p>
            <a:pPr marL="0" algn="ctr"/>
            <a:endParaRPr lang="en-US" sz="1800" dirty="0"/>
          </a:p>
          <a:p>
            <a:pPr marL="0" algn="ctr"/>
            <a:r>
              <a:rPr lang="en-US" sz="1800" dirty="0"/>
              <a:t>A substance produces a psychoactive effect in a person</a:t>
            </a:r>
          </a:p>
          <a:p>
            <a:pPr marL="0" indent="0" algn="ctr">
              <a:buNone/>
            </a:pPr>
            <a:endParaRPr lang="en-US" sz="1800" dirty="0"/>
          </a:p>
          <a:p>
            <a:pPr marL="0" algn="ctr"/>
            <a:r>
              <a:rPr lang="en-US" sz="1800" dirty="0"/>
              <a:t>(if by stimulating or depressing the persons central nervous system, it affects the persons mental functioning or emotional state)</a:t>
            </a:r>
          </a:p>
          <a:p>
            <a:pPr marL="0"/>
            <a:endParaRPr lang="en-US" sz="1800" dirty="0"/>
          </a:p>
          <a:p>
            <a:pPr marL="0"/>
            <a:endParaRPr lang="en-US" sz="1800" dirty="0"/>
          </a:p>
        </p:txBody>
      </p:sp>
    </p:spTree>
    <p:extLst>
      <p:ext uri="{BB962C8B-B14F-4D97-AF65-F5344CB8AC3E}">
        <p14:creationId xmlns:p14="http://schemas.microsoft.com/office/powerpoint/2010/main" val="3237417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2">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rc 14">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 name="TextBox 7"/>
          <p:cNvSpPr txBox="1"/>
          <p:nvPr/>
        </p:nvSpPr>
        <p:spPr>
          <a:xfrm>
            <a:off x="4184542" y="486184"/>
            <a:ext cx="7363990"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a:solidFill>
                  <a:schemeClr val="tx1"/>
                </a:solidFill>
                <a:latin typeface="+mj-lt"/>
                <a:ea typeface="+mj-ea"/>
                <a:cs typeface="+mj-cs"/>
              </a:rPr>
              <a:t>Consumes it ….</a:t>
            </a:r>
          </a:p>
        </p:txBody>
      </p:sp>
      <p:pic>
        <p:nvPicPr>
          <p:cNvPr id="7"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6135" r="21365"/>
          <a:stretch/>
        </p:blipFill>
        <p:spPr bwMode="auto">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0450" r="33300"/>
          <a:stretch/>
        </p:blipFill>
        <p:spPr bwMode="auto">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ontent Placeholder 2"/>
          <p:cNvSpPr txBox="1">
            <a:spLocks/>
          </p:cNvSpPr>
          <p:nvPr/>
        </p:nvSpPr>
        <p:spPr>
          <a:xfrm>
            <a:off x="4184542" y="2340959"/>
            <a:ext cx="736399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dirty="0"/>
              <a:t>An individual consumes a substance if the individual causes or allows the substance, or fumes given off by the substance, to enter the individual's body in any way, (section 2(3)). </a:t>
            </a:r>
          </a:p>
          <a:p>
            <a:pPr marL="0"/>
            <a:endParaRPr lang="en-US" dirty="0"/>
          </a:p>
          <a:p>
            <a:pPr marL="0"/>
            <a:r>
              <a:rPr lang="en-US" dirty="0"/>
              <a:t>This includes injecting, eating or drinking, snorting, inhaling and smoking.</a:t>
            </a:r>
          </a:p>
          <a:p>
            <a:pPr marL="0"/>
            <a:endParaRPr lang="en-US" dirty="0"/>
          </a:p>
        </p:txBody>
      </p:sp>
    </p:spTree>
    <p:extLst>
      <p:ext uri="{BB962C8B-B14F-4D97-AF65-F5344CB8AC3E}">
        <p14:creationId xmlns:p14="http://schemas.microsoft.com/office/powerpoint/2010/main" val="1613663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838200" y="365125"/>
            <a:ext cx="5387502"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a:latin typeface="+mj-lt"/>
                <a:ea typeface="+mj-ea"/>
                <a:cs typeface="+mj-cs"/>
              </a:rPr>
              <a:t>Exemptions ….</a:t>
            </a:r>
          </a:p>
        </p:txBody>
      </p:sp>
      <p:sp>
        <p:nvSpPr>
          <p:cNvPr id="3" name="Content Placeholder 2"/>
          <p:cNvSpPr txBox="1">
            <a:spLocks/>
          </p:cNvSpPr>
          <p:nvPr/>
        </p:nvSpPr>
        <p:spPr>
          <a:xfrm>
            <a:off x="838200" y="1825625"/>
            <a:ext cx="5387502"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t>Substances already controlled by the Misuse of Drugs Act</a:t>
            </a:r>
          </a:p>
          <a:p>
            <a:r>
              <a:rPr lang="en-US" sz="2000" dirty="0"/>
              <a:t>Nicotine</a:t>
            </a:r>
          </a:p>
          <a:p>
            <a:r>
              <a:rPr lang="en-US" sz="2000" dirty="0"/>
              <a:t>Alcohol</a:t>
            </a:r>
          </a:p>
          <a:p>
            <a:r>
              <a:rPr lang="en-US" sz="2000" dirty="0"/>
              <a:t>Caffeine</a:t>
            </a:r>
          </a:p>
          <a:p>
            <a:r>
              <a:rPr lang="en-US" sz="2000" dirty="0"/>
              <a:t>Some food products   (including drink such as red bull)</a:t>
            </a:r>
          </a:p>
          <a:p>
            <a:r>
              <a:rPr lang="en-US" sz="2000" dirty="0"/>
              <a:t>Medicinal products. </a:t>
            </a:r>
          </a:p>
          <a:p>
            <a:pPr marL="0"/>
            <a:endParaRPr lang="en-US" sz="2000" dirty="0"/>
          </a:p>
          <a:p>
            <a:pPr marL="0" indent="0">
              <a:buNone/>
            </a:pPr>
            <a:r>
              <a:rPr lang="en-US" sz="2000" b="1" dirty="0"/>
              <a:t>The main intention of the Act is to shut down shops and websites that currently trade in ‘legal highs’. </a:t>
            </a:r>
          </a:p>
          <a:p>
            <a:pPr marL="0"/>
            <a:endParaRPr lang="en-US" sz="2000" dirty="0"/>
          </a:p>
        </p:txBody>
      </p:sp>
      <p:pic>
        <p:nvPicPr>
          <p:cNvPr id="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31887" r="5521" b="-2"/>
          <a:stretch/>
        </p:blipFill>
        <p:spPr bwMode="auto">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2652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838200" y="365125"/>
            <a:ext cx="10515599"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dirty="0">
                <a:latin typeface="+mj-lt"/>
                <a:ea typeface="+mj-ea"/>
                <a:cs typeface="+mj-cs"/>
              </a:rPr>
              <a:t>Producing a Psychoactive Substance: </a:t>
            </a:r>
            <a:br>
              <a:rPr lang="en-US" sz="4400" b="1" dirty="0">
                <a:latin typeface="+mj-lt"/>
                <a:ea typeface="+mj-ea"/>
                <a:cs typeface="+mj-cs"/>
              </a:rPr>
            </a:br>
            <a:r>
              <a:rPr lang="en-US" sz="4400" b="1" dirty="0">
                <a:latin typeface="+mj-lt"/>
                <a:ea typeface="+mj-ea"/>
                <a:cs typeface="+mj-cs"/>
              </a:rPr>
              <a:t>Section 4</a:t>
            </a:r>
          </a:p>
        </p:txBody>
      </p:sp>
      <p:sp>
        <p:nvSpPr>
          <p:cNvPr id="3" name="Content Placeholder 2"/>
          <p:cNvSpPr txBox="1">
            <a:spLocks/>
          </p:cNvSpPr>
          <p:nvPr/>
        </p:nvSpPr>
        <p:spPr>
          <a:xfrm>
            <a:off x="838200" y="1825625"/>
            <a:ext cx="5393361"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endParaRPr lang="en-US" sz="2600"/>
          </a:p>
          <a:p>
            <a:pPr marL="0"/>
            <a:r>
              <a:rPr lang="en-US" sz="2600"/>
              <a:t>Intentionally produce a substance knowing or suspecting it to be PAS </a:t>
            </a:r>
          </a:p>
          <a:p>
            <a:pPr marL="0"/>
            <a:r>
              <a:rPr lang="en-US" sz="2600" b="1"/>
              <a:t>and</a:t>
            </a:r>
          </a:p>
          <a:p>
            <a:pPr marL="0"/>
            <a:r>
              <a:rPr lang="en-US" sz="2600"/>
              <a:t>Intends to consume PAS for its psychoactive effects, </a:t>
            </a:r>
          </a:p>
          <a:p>
            <a:pPr marL="0"/>
            <a:r>
              <a:rPr lang="en-US" sz="2600" b="1"/>
              <a:t>or</a:t>
            </a:r>
          </a:p>
          <a:p>
            <a:pPr marL="0"/>
            <a:r>
              <a:rPr lang="en-US" sz="2600"/>
              <a:t>Knows/reckless as to whether, the PAS is likely to be consumed by some other person for its effects.</a:t>
            </a:r>
          </a:p>
          <a:p>
            <a:pPr marL="0"/>
            <a:endParaRPr lang="en-US" sz="2600"/>
          </a:p>
        </p:txBody>
      </p:sp>
      <p:pic>
        <p:nvPicPr>
          <p:cNvPr id="2050" name="Picture 2" descr="What Are Legal Highs? - Sensi Seeds">
            <a:extLst>
              <a:ext uri="{FF2B5EF4-FFF2-40B4-BE49-F238E27FC236}">
                <a16:creationId xmlns:a16="http://schemas.microsoft.com/office/drawing/2014/main" id="{DFC10010-5C08-A3C9-1555-29D11CF156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5096"/>
          <a:stretch/>
        </p:blipFill>
        <p:spPr bwMode="auto">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205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5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5527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600" b="1">
                <a:latin typeface="+mj-lt"/>
                <a:ea typeface="+mj-ea"/>
                <a:cs typeface="+mj-cs"/>
              </a:rPr>
              <a:t>Supply a Psychoactive Substance and Offering to Supply a Psychoactive Substance: Section 5</a:t>
            </a:r>
          </a:p>
        </p:txBody>
      </p:sp>
      <p:sp>
        <p:nvSpPr>
          <p:cNvPr id="308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200" dirty="0"/>
              <a:t>Supply of a psychoactive substance </a:t>
            </a:r>
          </a:p>
          <a:p>
            <a:pPr marL="0" indent="0">
              <a:buNone/>
            </a:pPr>
            <a:endParaRPr lang="en-US" sz="2200" dirty="0"/>
          </a:p>
          <a:p>
            <a:pPr marL="0"/>
            <a:r>
              <a:rPr lang="en-US" sz="2200" dirty="0"/>
              <a:t>Offering to supply a psychoactive substance</a:t>
            </a:r>
          </a:p>
          <a:p>
            <a:pPr marL="0"/>
            <a:endParaRPr lang="en-US" sz="2200" dirty="0"/>
          </a:p>
          <a:p>
            <a:pPr marL="0"/>
            <a:r>
              <a:rPr lang="en-US" sz="2200" dirty="0"/>
              <a:t>For supply must be psychoactive substance and covers distribution</a:t>
            </a:r>
          </a:p>
          <a:p>
            <a:pPr marL="0"/>
            <a:endParaRPr lang="en-US" sz="2200" b="1" dirty="0"/>
          </a:p>
          <a:p>
            <a:pPr marL="0" indent="0">
              <a:buNone/>
            </a:pPr>
            <a:r>
              <a:rPr lang="en-US" sz="2200" b="1" dirty="0"/>
              <a:t>The transaction does not need to result in payment or reward and would include social supply between friends</a:t>
            </a:r>
          </a:p>
          <a:p>
            <a:pPr marL="0"/>
            <a:endParaRPr lang="en-US" sz="2200" dirty="0"/>
          </a:p>
          <a:p>
            <a:pPr marL="0"/>
            <a:endParaRPr lang="en-US" sz="2200" dirty="0"/>
          </a:p>
        </p:txBody>
      </p:sp>
      <p:pic>
        <p:nvPicPr>
          <p:cNvPr id="3074" name="Picture 2" descr="Chinese gangs 'supplying legal highs to Scotland' | The Scotsman">
            <a:extLst>
              <a:ext uri="{FF2B5EF4-FFF2-40B4-BE49-F238E27FC236}">
                <a16:creationId xmlns:a16="http://schemas.microsoft.com/office/drawing/2014/main" id="{2997322E-8365-1187-7FE8-42D34D14CF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380" r="7520"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3088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animEffect transition="in" filter="fade">
                                      <p:cBhvr>
                                        <p:cTn id="2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600" b="1">
                <a:latin typeface="+mj-lt"/>
                <a:ea typeface="+mj-ea"/>
                <a:cs typeface="+mj-cs"/>
              </a:rPr>
              <a:t>Aggravated Supply: Section 6 – an offence under Section 5 (supply or offer to supply)</a:t>
            </a:r>
          </a:p>
        </p:txBody>
      </p:sp>
      <p:sp>
        <p:nvSpPr>
          <p:cNvPr id="410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700" dirty="0"/>
              <a:t>Is committed when (offender must be over the age of 18):</a:t>
            </a:r>
            <a:br>
              <a:rPr lang="en-US" sz="1700" dirty="0"/>
            </a:br>
            <a:endParaRPr lang="en-US" sz="1700" dirty="0"/>
          </a:p>
          <a:p>
            <a:r>
              <a:rPr lang="en-US" sz="1700" dirty="0"/>
              <a:t>In the vicinity of school premises at a </a:t>
            </a:r>
            <a:r>
              <a:rPr lang="en-US" sz="1700" b="1" dirty="0"/>
              <a:t>relevant</a:t>
            </a:r>
            <a:r>
              <a:rPr lang="en-US" sz="1700" dirty="0"/>
              <a:t> time </a:t>
            </a:r>
            <a:r>
              <a:rPr lang="en-US" sz="1700" dirty="0" err="1"/>
              <a:t>i.e</a:t>
            </a:r>
            <a:endParaRPr lang="en-US" sz="1700" dirty="0"/>
          </a:p>
          <a:p>
            <a:pPr marL="0"/>
            <a:r>
              <a:rPr lang="en-US" sz="1700" dirty="0"/>
              <a:t>when the school premises are in use by persons under the age of 18</a:t>
            </a:r>
            <a:br>
              <a:rPr lang="en-US" sz="1700" dirty="0"/>
            </a:br>
            <a:endParaRPr lang="en-US" sz="1700" dirty="0"/>
          </a:p>
          <a:p>
            <a:pPr marL="0"/>
            <a:r>
              <a:rPr lang="en-US" sz="1700" b="1" dirty="0"/>
              <a:t>And this includes…</a:t>
            </a:r>
            <a:br>
              <a:rPr lang="en-US" sz="1700" b="1" dirty="0"/>
            </a:br>
            <a:endParaRPr lang="en-US" sz="1700" b="1" dirty="0"/>
          </a:p>
          <a:p>
            <a:pPr marL="0"/>
            <a:r>
              <a:rPr lang="en-US" sz="1700" dirty="0"/>
              <a:t>One hour before the start and one hour after the end of any such time </a:t>
            </a:r>
          </a:p>
          <a:p>
            <a:pPr marL="0"/>
            <a:r>
              <a:rPr lang="en-US" sz="1700" dirty="0"/>
              <a:t>OR</a:t>
            </a:r>
          </a:p>
          <a:p>
            <a:pPr marL="0"/>
            <a:r>
              <a:rPr lang="en-US" sz="1700" dirty="0"/>
              <a:t>A courier was used by the offender, who at the time of the offence was under the age of 18 </a:t>
            </a:r>
          </a:p>
          <a:p>
            <a:pPr marL="0"/>
            <a:r>
              <a:rPr lang="en-US" sz="1700" dirty="0"/>
              <a:t>OR</a:t>
            </a:r>
          </a:p>
          <a:p>
            <a:pPr marL="0"/>
            <a:r>
              <a:rPr lang="en-US" sz="1700" dirty="0"/>
              <a:t>Committed whilst in a custodial institution.</a:t>
            </a:r>
          </a:p>
          <a:p>
            <a:pPr marL="0"/>
            <a:endParaRPr lang="en-US" sz="1700" dirty="0"/>
          </a:p>
          <a:p>
            <a:pPr marL="0"/>
            <a:endParaRPr lang="en-US" sz="1700" dirty="0"/>
          </a:p>
          <a:p>
            <a:pPr marL="0"/>
            <a:endParaRPr lang="en-US" sz="1700" dirty="0"/>
          </a:p>
          <a:p>
            <a:pPr marL="0"/>
            <a:endParaRPr lang="en-US" sz="1700" dirty="0"/>
          </a:p>
          <a:p>
            <a:pPr marL="0"/>
            <a:endParaRPr lang="en-US" sz="1700" dirty="0"/>
          </a:p>
        </p:txBody>
      </p:sp>
      <p:pic>
        <p:nvPicPr>
          <p:cNvPr id="4098" name="Picture 2" descr="The Importance of Drug Education in Schools">
            <a:extLst>
              <a:ext uri="{FF2B5EF4-FFF2-40B4-BE49-F238E27FC236}">
                <a16:creationId xmlns:a16="http://schemas.microsoft.com/office/drawing/2014/main" id="{E875F12C-B39D-0396-A5DE-4136150021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049" r="16930"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2447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fade">
                                      <p:cBhvr>
                                        <p:cTn id="3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600" b="1">
                <a:latin typeface="+mj-lt"/>
                <a:ea typeface="+mj-ea"/>
                <a:cs typeface="+mj-cs"/>
              </a:rPr>
              <a:t>Possession with INTENT to supply: Section 7</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200" dirty="0"/>
              <a:t>(a)  the person is in possession of a psychoactive substance, </a:t>
            </a:r>
            <a:br>
              <a:rPr lang="en-US" sz="2200" dirty="0"/>
            </a:br>
            <a:endParaRPr lang="en-US" sz="2200" dirty="0"/>
          </a:p>
          <a:p>
            <a:pPr marL="0"/>
            <a:r>
              <a:rPr lang="en-US" sz="2200" dirty="0"/>
              <a:t>(b)  the person knows or suspects that the substance is a psychoactive substance, </a:t>
            </a:r>
            <a:r>
              <a:rPr lang="en-US" sz="2200" b="1" dirty="0"/>
              <a:t>and</a:t>
            </a:r>
            <a:r>
              <a:rPr lang="en-US" sz="2200" dirty="0"/>
              <a:t> </a:t>
            </a:r>
            <a:br>
              <a:rPr lang="en-US" sz="2200" dirty="0"/>
            </a:br>
            <a:endParaRPr lang="en-US" sz="2200" dirty="0"/>
          </a:p>
          <a:p>
            <a:pPr marL="0"/>
            <a:r>
              <a:rPr lang="en-US" sz="2200" dirty="0"/>
              <a:t>(c)  the person intends to supply the psychoactive substance to another person for its consumption, whether by any person to whom it is supplied or by some other person, for its psychoactive effects.</a:t>
            </a:r>
          </a:p>
          <a:p>
            <a:pPr marL="0"/>
            <a:endParaRPr lang="en-US" sz="2200" dirty="0"/>
          </a:p>
        </p:txBody>
      </p:sp>
      <p:pic>
        <p:nvPicPr>
          <p:cNvPr id="5"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4162" r="21723" b="2"/>
          <a:stretch/>
        </p:blipFill>
        <p:spPr bwMode="auto">
          <a:xfrm>
            <a:off x="7675658" y="2093976"/>
            <a:ext cx="3941064" cy="409651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6054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247185" y="200041"/>
            <a:ext cx="5570706"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2800" b="1" dirty="0">
                <a:latin typeface="+mj-lt"/>
                <a:ea typeface="+mj-ea"/>
                <a:cs typeface="+mj-cs"/>
              </a:rPr>
              <a:t>Simple possession of a psychoactive substance will NOT be an offence …</a:t>
            </a:r>
          </a:p>
        </p:txBody>
      </p:sp>
      <p:sp>
        <p:nvSpPr>
          <p:cNvPr id="3" name="Content Placeholder 2"/>
          <p:cNvSpPr txBox="1">
            <a:spLocks/>
          </p:cNvSpPr>
          <p:nvPr/>
        </p:nvSpPr>
        <p:spPr>
          <a:xfrm>
            <a:off x="838200" y="1825625"/>
            <a:ext cx="5387502"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1800" dirty="0"/>
              <a:t>Except in a ‘custodial institution’ (Section 9) such as:</a:t>
            </a:r>
          </a:p>
          <a:p>
            <a:pPr marL="0"/>
            <a:r>
              <a:rPr lang="en-US" sz="1800" dirty="0"/>
              <a:t>Prison, young offenders institution</a:t>
            </a:r>
          </a:p>
          <a:p>
            <a:pPr marL="0"/>
            <a:r>
              <a:rPr lang="en-US" sz="1800" dirty="0"/>
              <a:t>secure training </a:t>
            </a:r>
            <a:r>
              <a:rPr lang="en-US" sz="1800" dirty="0" err="1"/>
              <a:t>centre</a:t>
            </a:r>
            <a:r>
              <a:rPr lang="en-US" sz="1800" dirty="0"/>
              <a:t>, secure college </a:t>
            </a:r>
          </a:p>
          <a:p>
            <a:pPr marL="0"/>
            <a:r>
              <a:rPr lang="en-US" sz="1800" dirty="0"/>
              <a:t>juvenile justice </a:t>
            </a:r>
            <a:r>
              <a:rPr lang="en-US" sz="1800" dirty="0" err="1"/>
              <a:t>centre</a:t>
            </a:r>
            <a:r>
              <a:rPr lang="en-US" sz="1800" dirty="0"/>
              <a:t>, remand </a:t>
            </a:r>
            <a:r>
              <a:rPr lang="en-US" sz="1800" dirty="0" err="1"/>
              <a:t>centre</a:t>
            </a:r>
            <a:endParaRPr lang="en-US" sz="1800" dirty="0"/>
          </a:p>
          <a:p>
            <a:pPr marL="0"/>
            <a:r>
              <a:rPr lang="en-US" sz="1800" dirty="0"/>
              <a:t>short term holding facility, removal </a:t>
            </a:r>
            <a:r>
              <a:rPr lang="en-US" sz="1800" dirty="0" err="1"/>
              <a:t>centre</a:t>
            </a:r>
            <a:r>
              <a:rPr lang="en-US" sz="1800" dirty="0"/>
              <a:t> </a:t>
            </a:r>
          </a:p>
          <a:p>
            <a:pPr marL="0"/>
            <a:r>
              <a:rPr lang="en-US" sz="1800" dirty="0"/>
              <a:t>pre departure accommodation (immigration facility)</a:t>
            </a:r>
          </a:p>
          <a:p>
            <a:pPr marL="0"/>
            <a:r>
              <a:rPr lang="en-US" sz="1800" dirty="0"/>
              <a:t>service custody premises (armed forces).</a:t>
            </a:r>
          </a:p>
          <a:p>
            <a:pPr marL="0"/>
            <a:endParaRPr lang="en-US" sz="1800" dirty="0"/>
          </a:p>
          <a:p>
            <a:pPr marL="0" indent="0">
              <a:buNone/>
            </a:pPr>
            <a:r>
              <a:rPr lang="en-US" sz="1800" dirty="0"/>
              <a:t>This will also apply to those working and visiting these premises</a:t>
            </a:r>
          </a:p>
          <a:p>
            <a:pPr marL="0"/>
            <a:endParaRPr lang="en-US" sz="1800" dirty="0"/>
          </a:p>
        </p:txBody>
      </p:sp>
      <p:pic>
        <p:nvPicPr>
          <p:cNvPr id="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2470" r="15727" b="1"/>
          <a:stretch/>
        </p:blipFill>
        <p:spPr bwMode="auto">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169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500"/>
                                        <p:tgtEl>
                                          <p:spTgt spid="3">
                                            <p:txEl>
                                              <p:pRg st="8" end="8"/>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366</TotalTime>
  <Words>9253</Words>
  <Application>Microsoft Macintosh PowerPoint</Application>
  <PresentationFormat>Widescreen</PresentationFormat>
  <Paragraphs>867</Paragraphs>
  <Slides>57</Slides>
  <Notes>50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57</vt:i4>
      </vt:variant>
    </vt:vector>
  </HeadingPairs>
  <TitlesOfParts>
    <vt:vector size="63" baseType="lpstr">
      <vt:lpstr>Arial</vt:lpstr>
      <vt:lpstr>Calibri</vt:lpstr>
      <vt:lpstr>Calibri Light</vt:lpstr>
      <vt:lpstr>Helvetica Neue Medium</vt:lpstr>
      <vt:lpstr>Verdana</vt:lpstr>
      <vt:lpstr>Office Theme</vt:lpstr>
      <vt:lpstr>BMPL4010 Response Policing </vt:lpstr>
      <vt:lpstr>Learning Outcomes of Workshop </vt:lpstr>
      <vt:lpstr>Key Legislation </vt:lpstr>
      <vt:lpstr>What do we already know?   What is a ‘controlled drug’?</vt:lpstr>
      <vt:lpstr>PowerPoint Presentation</vt:lpstr>
      <vt:lpstr>PowerPoint Presentation</vt:lpstr>
      <vt:lpstr>Research Task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Policing </dc:title>
  <dc:creator>Rhiannon Lloyd</dc:creator>
  <cp:lastModifiedBy>Rhiannon Lloyd</cp:lastModifiedBy>
  <cp:revision>13</cp:revision>
  <dcterms:created xsi:type="dcterms:W3CDTF">2022-02-19T17:45:46Z</dcterms:created>
  <dcterms:modified xsi:type="dcterms:W3CDTF">2022-11-06T10:55:02Z</dcterms:modified>
</cp:coreProperties>
</file>