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4043" r:id="rId1"/>
  </p:sldMasterIdLst>
  <p:notesMasterIdLst>
    <p:notesMasterId r:id="rId54"/>
  </p:notesMasterIdLst>
  <p:sldIdLst>
    <p:sldId id="257" r:id="rId2"/>
    <p:sldId id="425" r:id="rId3"/>
    <p:sldId id="298" r:id="rId4"/>
    <p:sldId id="299" r:id="rId5"/>
    <p:sldId id="411" r:id="rId6"/>
    <p:sldId id="412" r:id="rId7"/>
    <p:sldId id="432" r:id="rId8"/>
    <p:sldId id="433" r:id="rId9"/>
    <p:sldId id="280" r:id="rId10"/>
    <p:sldId id="281" r:id="rId11"/>
    <p:sldId id="282" r:id="rId12"/>
    <p:sldId id="283" r:id="rId13"/>
    <p:sldId id="284" r:id="rId14"/>
    <p:sldId id="434" r:id="rId15"/>
    <p:sldId id="304" r:id="rId16"/>
    <p:sldId id="413" r:id="rId17"/>
    <p:sldId id="436" r:id="rId18"/>
    <p:sldId id="437" r:id="rId19"/>
    <p:sldId id="395" r:id="rId20"/>
    <p:sldId id="426" r:id="rId21"/>
    <p:sldId id="394" r:id="rId22"/>
    <p:sldId id="427" r:id="rId23"/>
    <p:sldId id="423" r:id="rId24"/>
    <p:sldId id="422" r:id="rId25"/>
    <p:sldId id="414" r:id="rId26"/>
    <p:sldId id="424" r:id="rId27"/>
    <p:sldId id="396" r:id="rId28"/>
    <p:sldId id="438" r:id="rId29"/>
    <p:sldId id="390" r:id="rId30"/>
    <p:sldId id="397" r:id="rId31"/>
    <p:sldId id="428" r:id="rId32"/>
    <p:sldId id="398" r:id="rId33"/>
    <p:sldId id="404" r:id="rId34"/>
    <p:sldId id="399" r:id="rId35"/>
    <p:sldId id="429" r:id="rId36"/>
    <p:sldId id="405" r:id="rId37"/>
    <p:sldId id="417" r:id="rId38"/>
    <p:sldId id="418" r:id="rId39"/>
    <p:sldId id="419" r:id="rId40"/>
    <p:sldId id="420" r:id="rId41"/>
    <p:sldId id="400" r:id="rId42"/>
    <p:sldId id="415" r:id="rId43"/>
    <p:sldId id="401" r:id="rId44"/>
    <p:sldId id="354" r:id="rId45"/>
    <p:sldId id="430" r:id="rId46"/>
    <p:sldId id="306" r:id="rId47"/>
    <p:sldId id="302" r:id="rId48"/>
    <p:sldId id="416" r:id="rId49"/>
    <p:sldId id="421" r:id="rId50"/>
    <p:sldId id="431" r:id="rId51"/>
    <p:sldId id="435" r:id="rId52"/>
    <p:sldId id="297" r:id="rId53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E0C1FF"/>
    <a:srgbClr val="6600CC"/>
    <a:srgbClr val="CC99FF"/>
    <a:srgbClr val="660066"/>
    <a:srgbClr val="FFCCCC"/>
    <a:srgbClr val="0066FF"/>
    <a:srgbClr val="777777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A15A206-FEA1-460F-B6AD-1437822FA631}" v="9" dt="2026-09-22T13:47:06.50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81" autoAdjust="0"/>
    <p:restoredTop sz="94660"/>
  </p:normalViewPr>
  <p:slideViewPr>
    <p:cSldViewPr>
      <p:cViewPr varScale="1">
        <p:scale>
          <a:sx n="105" d="100"/>
          <a:sy n="105" d="100"/>
        </p:scale>
        <p:origin x="1818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presProps" Target="presProp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tableStyles" Target="tableStyles.xml"/><Relationship Id="rId5" Type="http://schemas.openxmlformats.org/officeDocument/2006/relationships/slide" Target="slides/slide4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microsoft.com/office/2016/11/relationships/changesInfo" Target="changesInfos/changesInfo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heme" Target="theme/theme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ena Joseph" userId="cf2afdda-3d9d-41a3-a122-1e48d3b244a1" providerId="ADAL" clId="{62FAE8E6-B6D7-4502-96FA-F4B62E5B3DFB}"/>
    <pc:docChg chg="undo custSel addSld delSld modSld sldOrd">
      <pc:chgData name="Seena Joseph" userId="cf2afdda-3d9d-41a3-a122-1e48d3b244a1" providerId="ADAL" clId="{62FAE8E6-B6D7-4502-96FA-F4B62E5B3DFB}" dt="2026-09-22T13:47:18.003" v="391" actId="14100"/>
      <pc:docMkLst>
        <pc:docMk/>
      </pc:docMkLst>
      <pc:sldChg chg="modSp mod">
        <pc:chgData name="Seena Joseph" userId="cf2afdda-3d9d-41a3-a122-1e48d3b244a1" providerId="ADAL" clId="{62FAE8E6-B6D7-4502-96FA-F4B62E5B3DFB}" dt="2026-09-19T15:36:18.006" v="0" actId="6549"/>
        <pc:sldMkLst>
          <pc:docMk/>
          <pc:sldMk cId="0" sldId="257"/>
        </pc:sldMkLst>
        <pc:spChg chg="mod">
          <ac:chgData name="Seena Joseph" userId="cf2afdda-3d9d-41a3-a122-1e48d3b244a1" providerId="ADAL" clId="{62FAE8E6-B6D7-4502-96FA-F4B62E5B3DFB}" dt="2026-09-19T15:36:18.006" v="0" actId="6549"/>
          <ac:spMkLst>
            <pc:docMk/>
            <pc:sldMk cId="0" sldId="257"/>
            <ac:spMk id="3075" creationId="{00000000-0000-0000-0000-000000000000}"/>
          </ac:spMkLst>
        </pc:spChg>
      </pc:sldChg>
      <pc:sldChg chg="addSp delSp modSp add mod setBg">
        <pc:chgData name="Seena Joseph" userId="cf2afdda-3d9d-41a3-a122-1e48d3b244a1" providerId="ADAL" clId="{62FAE8E6-B6D7-4502-96FA-F4B62E5B3DFB}" dt="2026-09-19T16:17:41.132" v="65" actId="15"/>
        <pc:sldMkLst>
          <pc:docMk/>
          <pc:sldMk cId="2921512478" sldId="280"/>
        </pc:sldMkLst>
        <pc:spChg chg="mod">
          <ac:chgData name="Seena Joseph" userId="cf2afdda-3d9d-41a3-a122-1e48d3b244a1" providerId="ADAL" clId="{62FAE8E6-B6D7-4502-96FA-F4B62E5B3DFB}" dt="2026-09-19T16:17:41.132" v="65" actId="15"/>
          <ac:spMkLst>
            <pc:docMk/>
            <pc:sldMk cId="2921512478" sldId="280"/>
            <ac:spMk id="3" creationId="{935EC974-84A0-3405-9FE2-156E8771109F}"/>
          </ac:spMkLst>
        </pc:spChg>
        <pc:spChg chg="add">
          <ac:chgData name="Seena Joseph" userId="cf2afdda-3d9d-41a3-a122-1e48d3b244a1" providerId="ADAL" clId="{62FAE8E6-B6D7-4502-96FA-F4B62E5B3DFB}" dt="2026-09-19T16:17:26.033" v="61" actId="22"/>
          <ac:spMkLst>
            <pc:docMk/>
            <pc:sldMk cId="2921512478" sldId="280"/>
            <ac:spMk id="7" creationId="{A6C755A1-1777-9653-AB8F-7787DD6A2731}"/>
          </ac:spMkLst>
        </pc:spChg>
      </pc:sldChg>
      <pc:sldChg chg="addSp delSp modSp add mod setBg">
        <pc:chgData name="Seena Joseph" userId="cf2afdda-3d9d-41a3-a122-1e48d3b244a1" providerId="ADAL" clId="{62FAE8E6-B6D7-4502-96FA-F4B62E5B3DFB}" dt="2026-09-19T16:18:00.878" v="71" actId="1076"/>
        <pc:sldMkLst>
          <pc:docMk/>
          <pc:sldMk cId="1596791835" sldId="281"/>
        </pc:sldMkLst>
        <pc:spChg chg="mod">
          <ac:chgData name="Seena Joseph" userId="cf2afdda-3d9d-41a3-a122-1e48d3b244a1" providerId="ADAL" clId="{62FAE8E6-B6D7-4502-96FA-F4B62E5B3DFB}" dt="2026-09-19T16:18:00.878" v="71" actId="1076"/>
          <ac:spMkLst>
            <pc:docMk/>
            <pc:sldMk cId="1596791835" sldId="281"/>
            <ac:spMk id="3" creationId="{2C6B6B6D-6FD7-608C-3DA1-F23B4ECF126E}"/>
          </ac:spMkLst>
        </pc:spChg>
        <pc:spChg chg="add">
          <ac:chgData name="Seena Joseph" userId="cf2afdda-3d9d-41a3-a122-1e48d3b244a1" providerId="ADAL" clId="{62FAE8E6-B6D7-4502-96FA-F4B62E5B3DFB}" dt="2026-09-19T16:17:47.185" v="68" actId="22"/>
          <ac:spMkLst>
            <pc:docMk/>
            <pc:sldMk cId="1596791835" sldId="281"/>
            <ac:spMk id="14" creationId="{19094944-37D8-4A67-9A3F-10D3368BEAD0}"/>
          </ac:spMkLst>
        </pc:spChg>
      </pc:sldChg>
      <pc:sldChg chg="addSp delSp modSp add mod setBg">
        <pc:chgData name="Seena Joseph" userId="cf2afdda-3d9d-41a3-a122-1e48d3b244a1" providerId="ADAL" clId="{62FAE8E6-B6D7-4502-96FA-F4B62E5B3DFB}" dt="2026-09-19T16:18:20.627" v="79" actId="6549"/>
        <pc:sldMkLst>
          <pc:docMk/>
          <pc:sldMk cId="4186331407" sldId="282"/>
        </pc:sldMkLst>
        <pc:spChg chg="mod">
          <ac:chgData name="Seena Joseph" userId="cf2afdda-3d9d-41a3-a122-1e48d3b244a1" providerId="ADAL" clId="{62FAE8E6-B6D7-4502-96FA-F4B62E5B3DFB}" dt="2026-09-19T16:18:20.627" v="79" actId="6549"/>
          <ac:spMkLst>
            <pc:docMk/>
            <pc:sldMk cId="4186331407" sldId="282"/>
            <ac:spMk id="3" creationId="{94FDB0A1-F504-D2FD-917C-7C675F012BD6}"/>
          </ac:spMkLst>
        </pc:spChg>
        <pc:spChg chg="add mod">
          <ac:chgData name="Seena Joseph" userId="cf2afdda-3d9d-41a3-a122-1e48d3b244a1" providerId="ADAL" clId="{62FAE8E6-B6D7-4502-96FA-F4B62E5B3DFB}" dt="2026-09-19T16:18:10.017" v="75" actId="1076"/>
          <ac:spMkLst>
            <pc:docMk/>
            <pc:sldMk cId="4186331407" sldId="282"/>
            <ac:spMk id="7" creationId="{D8511D19-C28E-2337-4043-C7775FA85F44}"/>
          </ac:spMkLst>
        </pc:spChg>
      </pc:sldChg>
      <pc:sldChg chg="addSp delSp modSp add mod setBg">
        <pc:chgData name="Seena Joseph" userId="cf2afdda-3d9d-41a3-a122-1e48d3b244a1" providerId="ADAL" clId="{62FAE8E6-B6D7-4502-96FA-F4B62E5B3DFB}" dt="2026-09-19T16:18:38.763" v="85" actId="6549"/>
        <pc:sldMkLst>
          <pc:docMk/>
          <pc:sldMk cId="1112802999" sldId="283"/>
        </pc:sldMkLst>
        <pc:spChg chg="mod">
          <ac:chgData name="Seena Joseph" userId="cf2afdda-3d9d-41a3-a122-1e48d3b244a1" providerId="ADAL" clId="{62FAE8E6-B6D7-4502-96FA-F4B62E5B3DFB}" dt="2026-09-19T16:18:38.763" v="85" actId="6549"/>
          <ac:spMkLst>
            <pc:docMk/>
            <pc:sldMk cId="1112802999" sldId="283"/>
            <ac:spMk id="3" creationId="{56833FE1-A6AE-FBFF-9CC4-1F84C66F774B}"/>
          </ac:spMkLst>
        </pc:spChg>
        <pc:spChg chg="add">
          <ac:chgData name="Seena Joseph" userId="cf2afdda-3d9d-41a3-a122-1e48d3b244a1" providerId="ADAL" clId="{62FAE8E6-B6D7-4502-96FA-F4B62E5B3DFB}" dt="2026-09-19T16:18:29.446" v="83" actId="22"/>
          <ac:spMkLst>
            <pc:docMk/>
            <pc:sldMk cId="1112802999" sldId="283"/>
            <ac:spMk id="14" creationId="{73E1BC28-8D9C-D9F2-F729-75C93FB7C862}"/>
          </ac:spMkLst>
        </pc:spChg>
      </pc:sldChg>
      <pc:sldChg chg="addSp delSp modSp add mod setBg">
        <pc:chgData name="Seena Joseph" userId="cf2afdda-3d9d-41a3-a122-1e48d3b244a1" providerId="ADAL" clId="{62FAE8E6-B6D7-4502-96FA-F4B62E5B3DFB}" dt="2026-09-19T16:18:52.505" v="92" actId="6549"/>
        <pc:sldMkLst>
          <pc:docMk/>
          <pc:sldMk cId="3080969823" sldId="284"/>
        </pc:sldMkLst>
        <pc:spChg chg="mod">
          <ac:chgData name="Seena Joseph" userId="cf2afdda-3d9d-41a3-a122-1e48d3b244a1" providerId="ADAL" clId="{62FAE8E6-B6D7-4502-96FA-F4B62E5B3DFB}" dt="2026-09-19T16:18:52.505" v="92" actId="6549"/>
          <ac:spMkLst>
            <pc:docMk/>
            <pc:sldMk cId="3080969823" sldId="284"/>
            <ac:spMk id="3" creationId="{CA6A4AD5-5062-90AD-D627-5A3A50362A72}"/>
          </ac:spMkLst>
        </pc:spChg>
        <pc:spChg chg="add">
          <ac:chgData name="Seena Joseph" userId="cf2afdda-3d9d-41a3-a122-1e48d3b244a1" providerId="ADAL" clId="{62FAE8E6-B6D7-4502-96FA-F4B62E5B3DFB}" dt="2026-09-19T16:18:47.464" v="89" actId="22"/>
          <ac:spMkLst>
            <pc:docMk/>
            <pc:sldMk cId="3080969823" sldId="284"/>
            <ac:spMk id="8" creationId="{9841586B-8FD3-F0FC-E566-5CBEA1F70586}"/>
          </ac:spMkLst>
        </pc:spChg>
      </pc:sldChg>
      <pc:sldChg chg="modSp mod">
        <pc:chgData name="Seena Joseph" userId="cf2afdda-3d9d-41a3-a122-1e48d3b244a1" providerId="ADAL" clId="{62FAE8E6-B6D7-4502-96FA-F4B62E5B3DFB}" dt="2026-09-22T09:51:52.454" v="241" actId="20577"/>
        <pc:sldMkLst>
          <pc:docMk/>
          <pc:sldMk cId="0" sldId="298"/>
        </pc:sldMkLst>
        <pc:spChg chg="mod">
          <ac:chgData name="Seena Joseph" userId="cf2afdda-3d9d-41a3-a122-1e48d3b244a1" providerId="ADAL" clId="{62FAE8E6-B6D7-4502-96FA-F4B62E5B3DFB}" dt="2026-09-22T09:51:52.454" v="241" actId="20577"/>
          <ac:spMkLst>
            <pc:docMk/>
            <pc:sldMk cId="0" sldId="298"/>
            <ac:spMk id="3" creationId="{00000000-0000-0000-0000-000000000000}"/>
          </ac:spMkLst>
        </pc:spChg>
      </pc:sldChg>
      <pc:sldChg chg="addSp delSp modSp mod">
        <pc:chgData name="Seena Joseph" userId="cf2afdda-3d9d-41a3-a122-1e48d3b244a1" providerId="ADAL" clId="{62FAE8E6-B6D7-4502-96FA-F4B62E5B3DFB}" dt="2026-09-22T09:52:03.993" v="245" actId="20577"/>
        <pc:sldMkLst>
          <pc:docMk/>
          <pc:sldMk cId="0" sldId="299"/>
        </pc:sldMkLst>
        <pc:spChg chg="mod">
          <ac:chgData name="Seena Joseph" userId="cf2afdda-3d9d-41a3-a122-1e48d3b244a1" providerId="ADAL" clId="{62FAE8E6-B6D7-4502-96FA-F4B62E5B3DFB}" dt="2026-09-22T09:52:03.993" v="245" actId="20577"/>
          <ac:spMkLst>
            <pc:docMk/>
            <pc:sldMk cId="0" sldId="299"/>
            <ac:spMk id="3" creationId="{00000000-0000-0000-0000-000000000000}"/>
          </ac:spMkLst>
        </pc:spChg>
      </pc:sldChg>
      <pc:sldChg chg="modSp mod">
        <pc:chgData name="Seena Joseph" userId="cf2afdda-3d9d-41a3-a122-1e48d3b244a1" providerId="ADAL" clId="{62FAE8E6-B6D7-4502-96FA-F4B62E5B3DFB}" dt="2026-09-22T09:49:28.397" v="175" actId="20577"/>
        <pc:sldMkLst>
          <pc:docMk/>
          <pc:sldMk cId="0" sldId="304"/>
        </pc:sldMkLst>
        <pc:spChg chg="mod">
          <ac:chgData name="Seena Joseph" userId="cf2afdda-3d9d-41a3-a122-1e48d3b244a1" providerId="ADAL" clId="{62FAE8E6-B6D7-4502-96FA-F4B62E5B3DFB}" dt="2026-09-22T09:49:28.397" v="175" actId="20577"/>
          <ac:spMkLst>
            <pc:docMk/>
            <pc:sldMk cId="0" sldId="304"/>
            <ac:spMk id="3" creationId="{00000000-0000-0000-0000-000000000000}"/>
          </ac:spMkLst>
        </pc:spChg>
      </pc:sldChg>
      <pc:sldChg chg="modSp mod">
        <pc:chgData name="Seena Joseph" userId="cf2afdda-3d9d-41a3-a122-1e48d3b244a1" providerId="ADAL" clId="{62FAE8E6-B6D7-4502-96FA-F4B62E5B3DFB}" dt="2026-09-19T16:28:31.356" v="124" actId="20577"/>
        <pc:sldMkLst>
          <pc:docMk/>
          <pc:sldMk cId="2221558285" sldId="395"/>
        </pc:sldMkLst>
        <pc:spChg chg="mod">
          <ac:chgData name="Seena Joseph" userId="cf2afdda-3d9d-41a3-a122-1e48d3b244a1" providerId="ADAL" clId="{62FAE8E6-B6D7-4502-96FA-F4B62E5B3DFB}" dt="2026-09-19T16:28:31.356" v="124" actId="20577"/>
          <ac:spMkLst>
            <pc:docMk/>
            <pc:sldMk cId="2221558285" sldId="395"/>
            <ac:spMk id="3" creationId="{C79E3DF7-2107-9603-48A1-3D5E3DA897B9}"/>
          </ac:spMkLst>
        </pc:spChg>
      </pc:sldChg>
      <pc:sldChg chg="ord">
        <pc:chgData name="Seena Joseph" userId="cf2afdda-3d9d-41a3-a122-1e48d3b244a1" providerId="ADAL" clId="{62FAE8E6-B6D7-4502-96FA-F4B62E5B3DFB}" dt="2026-09-19T16:16:56.893" v="58"/>
        <pc:sldMkLst>
          <pc:docMk/>
          <pc:sldMk cId="3625070537" sldId="411"/>
        </pc:sldMkLst>
      </pc:sldChg>
      <pc:sldChg chg="modSp mod ord">
        <pc:chgData name="Seena Joseph" userId="cf2afdda-3d9d-41a3-a122-1e48d3b244a1" providerId="ADAL" clId="{62FAE8E6-B6D7-4502-96FA-F4B62E5B3DFB}" dt="2026-09-19T16:15:04.989" v="41"/>
        <pc:sldMkLst>
          <pc:docMk/>
          <pc:sldMk cId="3725665139" sldId="412"/>
        </pc:sldMkLst>
        <pc:spChg chg="mod">
          <ac:chgData name="Seena Joseph" userId="cf2afdda-3d9d-41a3-a122-1e48d3b244a1" providerId="ADAL" clId="{62FAE8E6-B6D7-4502-96FA-F4B62E5B3DFB}" dt="2026-09-19T16:14:54.495" v="39" actId="13926"/>
          <ac:spMkLst>
            <pc:docMk/>
            <pc:sldMk cId="3725665139" sldId="412"/>
            <ac:spMk id="3" creationId="{00000000-0000-0000-0000-000000000000}"/>
          </ac:spMkLst>
        </pc:spChg>
      </pc:sldChg>
      <pc:sldChg chg="modSp mod">
        <pc:chgData name="Seena Joseph" userId="cf2afdda-3d9d-41a3-a122-1e48d3b244a1" providerId="ADAL" clId="{62FAE8E6-B6D7-4502-96FA-F4B62E5B3DFB}" dt="2026-09-22T10:04:58.755" v="294" actId="13926"/>
        <pc:sldMkLst>
          <pc:docMk/>
          <pc:sldMk cId="3927698903" sldId="413"/>
        </pc:sldMkLst>
        <pc:spChg chg="mod">
          <ac:chgData name="Seena Joseph" userId="cf2afdda-3d9d-41a3-a122-1e48d3b244a1" providerId="ADAL" clId="{62FAE8E6-B6D7-4502-96FA-F4B62E5B3DFB}" dt="2026-09-22T10:04:31.286" v="290" actId="14100"/>
          <ac:spMkLst>
            <pc:docMk/>
            <pc:sldMk cId="3927698903" sldId="413"/>
            <ac:spMk id="2" creationId="{00000000-0000-0000-0000-000000000000}"/>
          </ac:spMkLst>
        </pc:spChg>
        <pc:spChg chg="mod">
          <ac:chgData name="Seena Joseph" userId="cf2afdda-3d9d-41a3-a122-1e48d3b244a1" providerId="ADAL" clId="{62FAE8E6-B6D7-4502-96FA-F4B62E5B3DFB}" dt="2026-09-22T10:04:58.755" v="294" actId="13926"/>
          <ac:spMkLst>
            <pc:docMk/>
            <pc:sldMk cId="3927698903" sldId="413"/>
            <ac:spMk id="3" creationId="{00000000-0000-0000-0000-000000000000}"/>
          </ac:spMkLst>
        </pc:spChg>
      </pc:sldChg>
      <pc:sldChg chg="modSp mod">
        <pc:chgData name="Seena Joseph" userId="cf2afdda-3d9d-41a3-a122-1e48d3b244a1" providerId="ADAL" clId="{62FAE8E6-B6D7-4502-96FA-F4B62E5B3DFB}" dt="2026-09-22T09:53:25.560" v="247" actId="1076"/>
        <pc:sldMkLst>
          <pc:docMk/>
          <pc:sldMk cId="888335160" sldId="414"/>
        </pc:sldMkLst>
        <pc:picChg chg="mod">
          <ac:chgData name="Seena Joseph" userId="cf2afdda-3d9d-41a3-a122-1e48d3b244a1" providerId="ADAL" clId="{62FAE8E6-B6D7-4502-96FA-F4B62E5B3DFB}" dt="2026-09-22T09:53:25.560" v="247" actId="1076"/>
          <ac:picMkLst>
            <pc:docMk/>
            <pc:sldMk cId="888335160" sldId="414"/>
            <ac:picMk id="6" creationId="{987BAD27-EF98-B062-C548-92F5FA6D8861}"/>
          </ac:picMkLst>
        </pc:picChg>
      </pc:sldChg>
      <pc:sldChg chg="modSp">
        <pc:chgData name="Seena Joseph" userId="cf2afdda-3d9d-41a3-a122-1e48d3b244a1" providerId="ADAL" clId="{62FAE8E6-B6D7-4502-96FA-F4B62E5B3DFB}" dt="2026-09-19T16:09:07.408" v="10"/>
        <pc:sldMkLst>
          <pc:docMk/>
          <pc:sldMk cId="0" sldId="425"/>
        </pc:sldMkLst>
        <pc:spChg chg="mod">
          <ac:chgData name="Seena Joseph" userId="cf2afdda-3d9d-41a3-a122-1e48d3b244a1" providerId="ADAL" clId="{62FAE8E6-B6D7-4502-96FA-F4B62E5B3DFB}" dt="2026-09-19T16:09:07.408" v="10"/>
          <ac:spMkLst>
            <pc:docMk/>
            <pc:sldMk cId="0" sldId="425"/>
            <ac:spMk id="3" creationId="{00000000-0000-0000-0000-000000000000}"/>
          </ac:spMkLst>
        </pc:spChg>
      </pc:sldChg>
      <pc:sldChg chg="modSp">
        <pc:chgData name="Seena Joseph" userId="cf2afdda-3d9d-41a3-a122-1e48d3b244a1" providerId="ADAL" clId="{62FAE8E6-B6D7-4502-96FA-F4B62E5B3DFB}" dt="2026-09-19T16:09:07.408" v="10"/>
        <pc:sldMkLst>
          <pc:docMk/>
          <pc:sldMk cId="0" sldId="426"/>
        </pc:sldMkLst>
        <pc:spChg chg="mod">
          <ac:chgData name="Seena Joseph" userId="cf2afdda-3d9d-41a3-a122-1e48d3b244a1" providerId="ADAL" clId="{62FAE8E6-B6D7-4502-96FA-F4B62E5B3DFB}" dt="2026-09-19T16:09:07.408" v="10"/>
          <ac:spMkLst>
            <pc:docMk/>
            <pc:sldMk cId="0" sldId="426"/>
            <ac:spMk id="3" creationId="{00000000-0000-0000-0000-000000000000}"/>
          </ac:spMkLst>
        </pc:spChg>
      </pc:sldChg>
      <pc:sldChg chg="modSp mod">
        <pc:chgData name="Seena Joseph" userId="cf2afdda-3d9d-41a3-a122-1e48d3b244a1" providerId="ADAL" clId="{62FAE8E6-B6D7-4502-96FA-F4B62E5B3DFB}" dt="2026-09-19T15:36:42.650" v="7" actId="27636"/>
        <pc:sldMkLst>
          <pc:docMk/>
          <pc:sldMk cId="0" sldId="427"/>
        </pc:sldMkLst>
        <pc:spChg chg="mod">
          <ac:chgData name="Seena Joseph" userId="cf2afdda-3d9d-41a3-a122-1e48d3b244a1" providerId="ADAL" clId="{62FAE8E6-B6D7-4502-96FA-F4B62E5B3DFB}" dt="2026-09-19T15:36:42.650" v="7" actId="27636"/>
          <ac:spMkLst>
            <pc:docMk/>
            <pc:sldMk cId="0" sldId="427"/>
            <ac:spMk id="3" creationId="{00000000-0000-0000-0000-000000000000}"/>
          </ac:spMkLst>
        </pc:spChg>
      </pc:sldChg>
      <pc:sldChg chg="modSp mod">
        <pc:chgData name="Seena Joseph" userId="cf2afdda-3d9d-41a3-a122-1e48d3b244a1" providerId="ADAL" clId="{62FAE8E6-B6D7-4502-96FA-F4B62E5B3DFB}" dt="2026-09-19T15:36:42.661" v="8" actId="27636"/>
        <pc:sldMkLst>
          <pc:docMk/>
          <pc:sldMk cId="0" sldId="428"/>
        </pc:sldMkLst>
        <pc:spChg chg="mod">
          <ac:chgData name="Seena Joseph" userId="cf2afdda-3d9d-41a3-a122-1e48d3b244a1" providerId="ADAL" clId="{62FAE8E6-B6D7-4502-96FA-F4B62E5B3DFB}" dt="2026-09-19T15:36:42.661" v="8" actId="27636"/>
          <ac:spMkLst>
            <pc:docMk/>
            <pc:sldMk cId="0" sldId="428"/>
            <ac:spMk id="3" creationId="{00000000-0000-0000-0000-000000000000}"/>
          </ac:spMkLst>
        </pc:spChg>
      </pc:sldChg>
      <pc:sldChg chg="modSp mod">
        <pc:chgData name="Seena Joseph" userId="cf2afdda-3d9d-41a3-a122-1e48d3b244a1" providerId="ADAL" clId="{62FAE8E6-B6D7-4502-96FA-F4B62E5B3DFB}" dt="2026-09-19T16:09:07.408" v="10"/>
        <pc:sldMkLst>
          <pc:docMk/>
          <pc:sldMk cId="0" sldId="429"/>
        </pc:sldMkLst>
        <pc:spChg chg="mod">
          <ac:chgData name="Seena Joseph" userId="cf2afdda-3d9d-41a3-a122-1e48d3b244a1" providerId="ADAL" clId="{62FAE8E6-B6D7-4502-96FA-F4B62E5B3DFB}" dt="2026-09-19T16:09:07.408" v="10"/>
          <ac:spMkLst>
            <pc:docMk/>
            <pc:sldMk cId="0" sldId="429"/>
            <ac:spMk id="3" creationId="{00000000-0000-0000-0000-000000000000}"/>
          </ac:spMkLst>
        </pc:spChg>
      </pc:sldChg>
      <pc:sldChg chg="modSp">
        <pc:chgData name="Seena Joseph" userId="cf2afdda-3d9d-41a3-a122-1e48d3b244a1" providerId="ADAL" clId="{62FAE8E6-B6D7-4502-96FA-F4B62E5B3DFB}" dt="2026-09-19T16:09:07.408" v="10"/>
        <pc:sldMkLst>
          <pc:docMk/>
          <pc:sldMk cId="0" sldId="430"/>
        </pc:sldMkLst>
        <pc:spChg chg="mod">
          <ac:chgData name="Seena Joseph" userId="cf2afdda-3d9d-41a3-a122-1e48d3b244a1" providerId="ADAL" clId="{62FAE8E6-B6D7-4502-96FA-F4B62E5B3DFB}" dt="2026-09-19T16:09:07.408" v="10"/>
          <ac:spMkLst>
            <pc:docMk/>
            <pc:sldMk cId="0" sldId="430"/>
            <ac:spMk id="3" creationId="{00000000-0000-0000-0000-000000000000}"/>
          </ac:spMkLst>
        </pc:spChg>
      </pc:sldChg>
      <pc:sldChg chg="modSp">
        <pc:chgData name="Seena Joseph" userId="cf2afdda-3d9d-41a3-a122-1e48d3b244a1" providerId="ADAL" clId="{62FAE8E6-B6D7-4502-96FA-F4B62E5B3DFB}" dt="2026-09-19T16:09:07.408" v="10"/>
        <pc:sldMkLst>
          <pc:docMk/>
          <pc:sldMk cId="0" sldId="431"/>
        </pc:sldMkLst>
        <pc:spChg chg="mod">
          <ac:chgData name="Seena Joseph" userId="cf2afdda-3d9d-41a3-a122-1e48d3b244a1" providerId="ADAL" clId="{62FAE8E6-B6D7-4502-96FA-F4B62E5B3DFB}" dt="2026-09-19T16:09:07.408" v="10"/>
          <ac:spMkLst>
            <pc:docMk/>
            <pc:sldMk cId="0" sldId="431"/>
            <ac:spMk id="3" creationId="{00000000-0000-0000-0000-000000000000}"/>
          </ac:spMkLst>
        </pc:spChg>
      </pc:sldChg>
      <pc:sldChg chg="addSp delSp modSp add mod ord setBg">
        <pc:chgData name="Seena Joseph" userId="cf2afdda-3d9d-41a3-a122-1e48d3b244a1" providerId="ADAL" clId="{62FAE8E6-B6D7-4502-96FA-F4B62E5B3DFB}" dt="2026-09-19T16:17:09.175" v="59" actId="478"/>
        <pc:sldMkLst>
          <pc:docMk/>
          <pc:sldMk cId="793188555" sldId="432"/>
        </pc:sldMkLst>
        <pc:spChg chg="mod">
          <ac:chgData name="Seena Joseph" userId="cf2afdda-3d9d-41a3-a122-1e48d3b244a1" providerId="ADAL" clId="{62FAE8E6-B6D7-4502-96FA-F4B62E5B3DFB}" dt="2026-09-19T16:11:38.008" v="15" actId="14100"/>
          <ac:spMkLst>
            <pc:docMk/>
            <pc:sldMk cId="793188555" sldId="432"/>
            <ac:spMk id="5" creationId="{1B574A9E-CADF-454E-CCA2-A10972AC3816}"/>
          </ac:spMkLst>
        </pc:spChg>
        <pc:spChg chg="mod">
          <ac:chgData name="Seena Joseph" userId="cf2afdda-3d9d-41a3-a122-1e48d3b244a1" providerId="ADAL" clId="{62FAE8E6-B6D7-4502-96FA-F4B62E5B3DFB}" dt="2026-09-19T16:11:46.473" v="18" actId="1076"/>
          <ac:spMkLst>
            <pc:docMk/>
            <pc:sldMk cId="793188555" sldId="432"/>
            <ac:spMk id="8" creationId="{7F431B09-A8E6-9347-4F94-26FB7680E684}"/>
          </ac:spMkLst>
        </pc:spChg>
        <pc:spChg chg="add mod">
          <ac:chgData name="Seena Joseph" userId="cf2afdda-3d9d-41a3-a122-1e48d3b244a1" providerId="ADAL" clId="{62FAE8E6-B6D7-4502-96FA-F4B62E5B3DFB}" dt="2026-09-19T16:15:43.658" v="49"/>
          <ac:spMkLst>
            <pc:docMk/>
            <pc:sldMk cId="793188555" sldId="432"/>
            <ac:spMk id="11" creationId="{17BB867A-477B-DBB3-81C0-667923E378CE}"/>
          </ac:spMkLst>
        </pc:spChg>
        <pc:picChg chg="mod">
          <ac:chgData name="Seena Joseph" userId="cf2afdda-3d9d-41a3-a122-1e48d3b244a1" providerId="ADAL" clId="{62FAE8E6-B6D7-4502-96FA-F4B62E5B3DFB}" dt="2026-09-19T16:11:41.044" v="17" actId="14100"/>
          <ac:picMkLst>
            <pc:docMk/>
            <pc:sldMk cId="793188555" sldId="432"/>
            <ac:picMk id="7" creationId="{71126D0C-A3EF-A9DC-6857-26A780C13315}"/>
          </ac:picMkLst>
        </pc:picChg>
        <pc:cxnChg chg="mod">
          <ac:chgData name="Seena Joseph" userId="cf2afdda-3d9d-41a3-a122-1e48d3b244a1" providerId="ADAL" clId="{62FAE8E6-B6D7-4502-96FA-F4B62E5B3DFB}" dt="2026-09-19T16:11:59.105" v="20" actId="14100"/>
          <ac:cxnSpMkLst>
            <pc:docMk/>
            <pc:sldMk cId="793188555" sldId="432"/>
            <ac:cxnSpMk id="10" creationId="{D4A4D717-E87A-C890-0802-E54E50A5A92F}"/>
          </ac:cxnSpMkLst>
        </pc:cxnChg>
      </pc:sldChg>
      <pc:sldChg chg="addSp delSp modSp add mod ord setBg">
        <pc:chgData name="Seena Joseph" userId="cf2afdda-3d9d-41a3-a122-1e48d3b244a1" providerId="ADAL" clId="{62FAE8E6-B6D7-4502-96FA-F4B62E5B3DFB}" dt="2026-09-19T16:26:41.540" v="95" actId="1076"/>
        <pc:sldMkLst>
          <pc:docMk/>
          <pc:sldMk cId="3880272152" sldId="433"/>
        </pc:sldMkLst>
        <pc:spChg chg="mod">
          <ac:chgData name="Seena Joseph" userId="cf2afdda-3d9d-41a3-a122-1e48d3b244a1" providerId="ADAL" clId="{62FAE8E6-B6D7-4502-96FA-F4B62E5B3DFB}" dt="2026-09-19T16:26:37.864" v="93" actId="14100"/>
          <ac:spMkLst>
            <pc:docMk/>
            <pc:sldMk cId="3880272152" sldId="433"/>
            <ac:spMk id="5" creationId="{50C971F9-6969-12F2-16D1-2C383D1C5580}"/>
          </ac:spMkLst>
        </pc:spChg>
        <pc:spChg chg="add mod">
          <ac:chgData name="Seena Joseph" userId="cf2afdda-3d9d-41a3-a122-1e48d3b244a1" providerId="ADAL" clId="{62FAE8E6-B6D7-4502-96FA-F4B62E5B3DFB}" dt="2026-09-19T16:16:03.774" v="56" actId="113"/>
          <ac:spMkLst>
            <pc:docMk/>
            <pc:sldMk cId="3880272152" sldId="433"/>
            <ac:spMk id="8" creationId="{E1E3601D-AF25-3388-DBB5-624A46298AF4}"/>
          </ac:spMkLst>
        </pc:spChg>
        <pc:picChg chg="mod">
          <ac:chgData name="Seena Joseph" userId="cf2afdda-3d9d-41a3-a122-1e48d3b244a1" providerId="ADAL" clId="{62FAE8E6-B6D7-4502-96FA-F4B62E5B3DFB}" dt="2026-09-19T16:26:41.540" v="95" actId="1076"/>
          <ac:picMkLst>
            <pc:docMk/>
            <pc:sldMk cId="3880272152" sldId="433"/>
            <ac:picMk id="4" creationId="{1D7C3B84-AF11-8A66-3A19-8971D7173AF6}"/>
          </ac:picMkLst>
        </pc:picChg>
      </pc:sldChg>
      <pc:sldChg chg="modSp mod">
        <pc:chgData name="Seena Joseph" userId="cf2afdda-3d9d-41a3-a122-1e48d3b244a1" providerId="ADAL" clId="{62FAE8E6-B6D7-4502-96FA-F4B62E5B3DFB}" dt="2026-09-22T09:52:35.122" v="246"/>
        <pc:sldMkLst>
          <pc:docMk/>
          <pc:sldMk cId="0" sldId="434"/>
        </pc:sldMkLst>
        <pc:spChg chg="mod">
          <ac:chgData name="Seena Joseph" userId="cf2afdda-3d9d-41a3-a122-1e48d3b244a1" providerId="ADAL" clId="{62FAE8E6-B6D7-4502-96FA-F4B62E5B3DFB}" dt="2026-09-22T09:52:35.122" v="246"/>
          <ac:spMkLst>
            <pc:docMk/>
            <pc:sldMk cId="0" sldId="434"/>
            <ac:spMk id="3" creationId="{00000000-0000-0000-0000-000000000000}"/>
          </ac:spMkLst>
        </pc:spChg>
      </pc:sldChg>
      <pc:sldChg chg="delSp modSp add mod">
        <pc:chgData name="Seena Joseph" userId="cf2afdda-3d9d-41a3-a122-1e48d3b244a1" providerId="ADAL" clId="{62FAE8E6-B6D7-4502-96FA-F4B62E5B3DFB}" dt="2026-09-22T09:51:29.806" v="223" actId="5793"/>
        <pc:sldMkLst>
          <pc:docMk/>
          <pc:sldMk cId="1683283367" sldId="435"/>
        </pc:sldMkLst>
        <pc:spChg chg="mod">
          <ac:chgData name="Seena Joseph" userId="cf2afdda-3d9d-41a3-a122-1e48d3b244a1" providerId="ADAL" clId="{62FAE8E6-B6D7-4502-96FA-F4B62E5B3DFB}" dt="2026-09-22T09:51:15.911" v="212" actId="20577"/>
          <ac:spMkLst>
            <pc:docMk/>
            <pc:sldMk cId="1683283367" sldId="435"/>
            <ac:spMk id="2" creationId="{5C3CA467-882C-61FD-6082-E437322521CB}"/>
          </ac:spMkLst>
        </pc:spChg>
        <pc:spChg chg="mod">
          <ac:chgData name="Seena Joseph" userId="cf2afdda-3d9d-41a3-a122-1e48d3b244a1" providerId="ADAL" clId="{62FAE8E6-B6D7-4502-96FA-F4B62E5B3DFB}" dt="2026-09-22T09:51:29.806" v="223" actId="5793"/>
          <ac:spMkLst>
            <pc:docMk/>
            <pc:sldMk cId="1683283367" sldId="435"/>
            <ac:spMk id="3" creationId="{B259CAFA-DB69-C77E-8038-41942F7C6E43}"/>
          </ac:spMkLst>
        </pc:spChg>
        <pc:spChg chg="del">
          <ac:chgData name="Seena Joseph" userId="cf2afdda-3d9d-41a3-a122-1e48d3b244a1" providerId="ADAL" clId="{62FAE8E6-B6D7-4502-96FA-F4B62E5B3DFB}" dt="2026-09-22T09:51:11.649" v="202" actId="478"/>
          <ac:spMkLst>
            <pc:docMk/>
            <pc:sldMk cId="1683283367" sldId="435"/>
            <ac:spMk id="5" creationId="{31D7CE74-BD58-6572-C959-2AE64EDFBD6F}"/>
          </ac:spMkLst>
        </pc:spChg>
      </pc:sldChg>
      <pc:sldChg chg="addSp modSp add mod">
        <pc:chgData name="Seena Joseph" userId="cf2afdda-3d9d-41a3-a122-1e48d3b244a1" providerId="ADAL" clId="{62FAE8E6-B6D7-4502-96FA-F4B62E5B3DFB}" dt="2026-09-22T10:03:35.999" v="281" actId="14100"/>
        <pc:sldMkLst>
          <pc:docMk/>
          <pc:sldMk cId="948228667" sldId="436"/>
        </pc:sldMkLst>
        <pc:spChg chg="mod">
          <ac:chgData name="Seena Joseph" userId="cf2afdda-3d9d-41a3-a122-1e48d3b244a1" providerId="ADAL" clId="{62FAE8E6-B6D7-4502-96FA-F4B62E5B3DFB}" dt="2026-09-22T10:03:31.350" v="279" actId="20577"/>
          <ac:spMkLst>
            <pc:docMk/>
            <pc:sldMk cId="948228667" sldId="436"/>
            <ac:spMk id="3" creationId="{08AC13F5-5B80-2A8F-89D3-630C67185B8B}"/>
          </ac:spMkLst>
        </pc:spChg>
        <pc:picChg chg="add mod">
          <ac:chgData name="Seena Joseph" userId="cf2afdda-3d9d-41a3-a122-1e48d3b244a1" providerId="ADAL" clId="{62FAE8E6-B6D7-4502-96FA-F4B62E5B3DFB}" dt="2026-09-22T10:03:35.999" v="281" actId="14100"/>
          <ac:picMkLst>
            <pc:docMk/>
            <pc:sldMk cId="948228667" sldId="436"/>
            <ac:picMk id="6" creationId="{D38FA4D3-FCE2-09B6-B278-F13D1CBA7FEA}"/>
          </ac:picMkLst>
        </pc:picChg>
      </pc:sldChg>
      <pc:sldChg chg="delSp modSp add mod">
        <pc:chgData name="Seena Joseph" userId="cf2afdda-3d9d-41a3-a122-1e48d3b244a1" providerId="ADAL" clId="{62FAE8E6-B6D7-4502-96FA-F4B62E5B3DFB}" dt="2026-09-22T10:07:22.557" v="361" actId="14100"/>
        <pc:sldMkLst>
          <pc:docMk/>
          <pc:sldMk cId="793781409" sldId="437"/>
        </pc:sldMkLst>
        <pc:spChg chg="mod">
          <ac:chgData name="Seena Joseph" userId="cf2afdda-3d9d-41a3-a122-1e48d3b244a1" providerId="ADAL" clId="{62FAE8E6-B6D7-4502-96FA-F4B62E5B3DFB}" dt="2026-09-22T10:07:22.557" v="361" actId="14100"/>
          <ac:spMkLst>
            <pc:docMk/>
            <pc:sldMk cId="793781409" sldId="437"/>
            <ac:spMk id="3" creationId="{9B52F580-B59F-3B1A-4F20-FEF69B6DA0C0}"/>
          </ac:spMkLst>
        </pc:spChg>
        <pc:picChg chg="del">
          <ac:chgData name="Seena Joseph" userId="cf2afdda-3d9d-41a3-a122-1e48d3b244a1" providerId="ADAL" clId="{62FAE8E6-B6D7-4502-96FA-F4B62E5B3DFB}" dt="2026-09-22T10:05:11.028" v="296" actId="478"/>
          <ac:picMkLst>
            <pc:docMk/>
            <pc:sldMk cId="793781409" sldId="437"/>
            <ac:picMk id="6" creationId="{862DB79C-AB71-A27B-9736-22D63DED5721}"/>
          </ac:picMkLst>
        </pc:picChg>
      </pc:sldChg>
      <pc:sldChg chg="addSp delSp modSp add mod">
        <pc:chgData name="Seena Joseph" userId="cf2afdda-3d9d-41a3-a122-1e48d3b244a1" providerId="ADAL" clId="{62FAE8E6-B6D7-4502-96FA-F4B62E5B3DFB}" dt="2026-09-22T13:47:18.003" v="391" actId="14100"/>
        <pc:sldMkLst>
          <pc:docMk/>
          <pc:sldMk cId="1773786262" sldId="438"/>
        </pc:sldMkLst>
        <pc:spChg chg="mod">
          <ac:chgData name="Seena Joseph" userId="cf2afdda-3d9d-41a3-a122-1e48d3b244a1" providerId="ADAL" clId="{62FAE8E6-B6D7-4502-96FA-F4B62E5B3DFB}" dt="2026-09-22T13:46:25.690" v="388" actId="20577"/>
          <ac:spMkLst>
            <pc:docMk/>
            <pc:sldMk cId="1773786262" sldId="438"/>
            <ac:spMk id="2" creationId="{6FF805B4-517F-3E03-BB4C-104F24AC2457}"/>
          </ac:spMkLst>
        </pc:spChg>
        <pc:spChg chg="del mod">
          <ac:chgData name="Seena Joseph" userId="cf2afdda-3d9d-41a3-a122-1e48d3b244a1" providerId="ADAL" clId="{62FAE8E6-B6D7-4502-96FA-F4B62E5B3DFB}" dt="2026-09-22T13:45:21.099" v="373" actId="22"/>
          <ac:spMkLst>
            <pc:docMk/>
            <pc:sldMk cId="1773786262" sldId="438"/>
            <ac:spMk id="3" creationId="{529A3F79-31C3-FE8E-C934-37902EDCA575}"/>
          </ac:spMkLst>
        </pc:spChg>
        <pc:spChg chg="del">
          <ac:chgData name="Seena Joseph" userId="cf2afdda-3d9d-41a3-a122-1e48d3b244a1" providerId="ADAL" clId="{62FAE8E6-B6D7-4502-96FA-F4B62E5B3DFB}" dt="2026-09-22T13:45:14.304" v="370" actId="478"/>
          <ac:spMkLst>
            <pc:docMk/>
            <pc:sldMk cId="1773786262" sldId="438"/>
            <ac:spMk id="8" creationId="{47C90391-000B-3BA7-AEEA-B5F126280375}"/>
          </ac:spMkLst>
        </pc:spChg>
        <pc:spChg chg="del">
          <ac:chgData name="Seena Joseph" userId="cf2afdda-3d9d-41a3-a122-1e48d3b244a1" providerId="ADAL" clId="{62FAE8E6-B6D7-4502-96FA-F4B62E5B3DFB}" dt="2026-09-22T13:45:10.531" v="369" actId="478"/>
          <ac:spMkLst>
            <pc:docMk/>
            <pc:sldMk cId="1773786262" sldId="438"/>
            <ac:spMk id="11" creationId="{5F6E900E-E805-1E3E-6229-5171CEE7FE16}"/>
          </ac:spMkLst>
        </pc:spChg>
        <pc:spChg chg="add mod">
          <ac:chgData name="Seena Joseph" userId="cf2afdda-3d9d-41a3-a122-1e48d3b244a1" providerId="ADAL" clId="{62FAE8E6-B6D7-4502-96FA-F4B62E5B3DFB}" dt="2026-09-22T13:47:18.003" v="391" actId="14100"/>
          <ac:spMkLst>
            <pc:docMk/>
            <pc:sldMk cId="1773786262" sldId="438"/>
            <ac:spMk id="13" creationId="{A24EEAAA-059E-94AF-98CD-EADBC8EABFFF}"/>
          </ac:spMkLst>
        </pc:spChg>
        <pc:spChg chg="del">
          <ac:chgData name="Seena Joseph" userId="cf2afdda-3d9d-41a3-a122-1e48d3b244a1" providerId="ADAL" clId="{62FAE8E6-B6D7-4502-96FA-F4B62E5B3DFB}" dt="2026-09-22T13:45:07.135" v="368" actId="478"/>
          <ac:spMkLst>
            <pc:docMk/>
            <pc:sldMk cId="1773786262" sldId="438"/>
            <ac:spMk id="14" creationId="{1C577937-654E-6B75-4D75-A61538FAE3BC}"/>
          </ac:spMkLst>
        </pc:spChg>
        <pc:spChg chg="add del mod">
          <ac:chgData name="Seena Joseph" userId="cf2afdda-3d9d-41a3-a122-1e48d3b244a1" providerId="ADAL" clId="{62FAE8E6-B6D7-4502-96FA-F4B62E5B3DFB}" dt="2026-09-22T13:47:06.504" v="390"/>
          <ac:spMkLst>
            <pc:docMk/>
            <pc:sldMk cId="1773786262" sldId="438"/>
            <ac:spMk id="16" creationId="{59D22895-2C91-1943-56E2-37487870CF25}"/>
          </ac:spMkLst>
        </pc:spChg>
        <pc:picChg chg="del">
          <ac:chgData name="Seena Joseph" userId="cf2afdda-3d9d-41a3-a122-1e48d3b244a1" providerId="ADAL" clId="{62FAE8E6-B6D7-4502-96FA-F4B62E5B3DFB}" dt="2026-09-22T13:44:53.028" v="363" actId="478"/>
          <ac:picMkLst>
            <pc:docMk/>
            <pc:sldMk cId="1773786262" sldId="438"/>
            <ac:picMk id="6" creationId="{4033E45C-9942-E6FD-4CA5-D9E1E296483F}"/>
          </ac:picMkLst>
        </pc:picChg>
        <pc:picChg chg="add del mod ord">
          <ac:chgData name="Seena Joseph" userId="cf2afdda-3d9d-41a3-a122-1e48d3b244a1" providerId="ADAL" clId="{62FAE8E6-B6D7-4502-96FA-F4B62E5B3DFB}" dt="2026-09-22T13:46:03.217" v="377" actId="478"/>
          <ac:picMkLst>
            <pc:docMk/>
            <pc:sldMk cId="1773786262" sldId="438"/>
            <ac:picMk id="7" creationId="{AAAE3F11-8E9A-2A2F-605E-E7F00AB6C6CE}"/>
          </ac:picMkLst>
        </pc:picChg>
        <pc:picChg chg="del">
          <ac:chgData name="Seena Joseph" userId="cf2afdda-3d9d-41a3-a122-1e48d3b244a1" providerId="ADAL" clId="{62FAE8E6-B6D7-4502-96FA-F4B62E5B3DFB}" dt="2026-09-22T13:44:54.723" v="364" actId="478"/>
          <ac:picMkLst>
            <pc:docMk/>
            <pc:sldMk cId="1773786262" sldId="438"/>
            <ac:picMk id="9" creationId="{A81F7721-60FC-90C4-AD16-703759D39A50}"/>
          </ac:picMkLst>
        </pc:picChg>
        <pc:picChg chg="del">
          <ac:chgData name="Seena Joseph" userId="cf2afdda-3d9d-41a3-a122-1e48d3b244a1" providerId="ADAL" clId="{62FAE8E6-B6D7-4502-96FA-F4B62E5B3DFB}" dt="2026-09-22T13:44:56.620" v="365" actId="478"/>
          <ac:picMkLst>
            <pc:docMk/>
            <pc:sldMk cId="1773786262" sldId="438"/>
            <ac:picMk id="12" creationId="{BBC03E8E-D98B-AC61-6D2F-82D68E571EB7}"/>
          </ac:picMkLst>
        </pc:picChg>
        <pc:picChg chg="del">
          <ac:chgData name="Seena Joseph" userId="cf2afdda-3d9d-41a3-a122-1e48d3b244a1" providerId="ADAL" clId="{62FAE8E6-B6D7-4502-96FA-F4B62E5B3DFB}" dt="2026-09-22T13:44:58.561" v="366" actId="478"/>
          <ac:picMkLst>
            <pc:docMk/>
            <pc:sldMk cId="1773786262" sldId="438"/>
            <ac:picMk id="15" creationId="{EB8CF8A1-60A5-37EA-9BCB-BE1750DDF4C5}"/>
          </ac:picMkLst>
        </pc:picChg>
        <pc:picChg chg="add mod">
          <ac:chgData name="Seena Joseph" userId="cf2afdda-3d9d-41a3-a122-1e48d3b244a1" providerId="ADAL" clId="{62FAE8E6-B6D7-4502-96FA-F4B62E5B3DFB}" dt="2026-09-22T13:46:22.590" v="383" actId="1076"/>
          <ac:picMkLst>
            <pc:docMk/>
            <pc:sldMk cId="1773786262" sldId="438"/>
            <ac:picMk id="18" creationId="{2C5207BB-FA6B-FAA0-3D54-AF4220D89E6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62373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52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1300786"/>
            <a:ext cx="6517482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3886201"/>
            <a:ext cx="6517482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6836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777287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993148"/>
      </p:ext>
    </p:extLst>
  </p:cSld>
  <p:clrMapOvr>
    <a:masterClrMapping/>
  </p:clrMapOvr>
  <p:hf hdr="0" ft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828564"/>
            <a:ext cx="7763814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3657458"/>
            <a:ext cx="7763814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4174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2367093"/>
            <a:ext cx="382952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2367093"/>
            <a:ext cx="382905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51903"/>
      </p:ext>
    </p:extLst>
  </p:cSld>
  <p:clrMapOvr>
    <a:masterClrMapping/>
  </p:clrMapOvr>
  <p:hf hdr="0" ft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2371018"/>
            <a:ext cx="3655106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3051013"/>
            <a:ext cx="3829520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2371018"/>
            <a:ext cx="3661353" cy="67999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3051013"/>
            <a:ext cx="382905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61817"/>
      </p:ext>
    </p:extLst>
  </p:cSld>
  <p:clrMapOvr>
    <a:masterClrMapping/>
  </p:clrMapOvr>
  <p:hf hdr="0" ft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055670-3E6A-43D3-8215-C1C48E0C9650}" type="datetimeFigureOut">
              <a:rPr lang="en-US" smtClean="0"/>
              <a:t>9/22/2026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7218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825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2951766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609601"/>
            <a:ext cx="4650122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2632852"/>
            <a:ext cx="2951767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80970"/>
      </p:ext>
    </p:extLst>
  </p:cSld>
  <p:clrMapOvr>
    <a:masterClrMapping/>
  </p:clrMapOvr>
  <p:hf hdr="0" ft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2" y="609600"/>
            <a:ext cx="4129618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004270" y="609601"/>
            <a:ext cx="3005851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2632853"/>
            <a:ext cx="4129604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9653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4289374"/>
            <a:ext cx="7773324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698261"/>
            <a:ext cx="7366899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5108728"/>
            <a:ext cx="7773339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41682"/>
      </p:ext>
    </p:extLst>
  </p:cSld>
  <p:clrMapOvr>
    <a:masterClrMapping/>
  </p:clrMapOvr>
  <p:hf hdr="0" ft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204821"/>
            <a:ext cx="7773339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5912152"/>
      </p:ext>
    </p:extLst>
  </p:cSld>
  <p:clrMapOvr>
    <a:masterClrMapping/>
  </p:clrMapOvr>
  <p:hf hdr="0" ft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872588"/>
            <a:ext cx="6977064" cy="2729915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3610032"/>
            <a:ext cx="6564224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372797"/>
            <a:ext cx="7773339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737626" y="887859"/>
            <a:ext cx="546888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850130" y="3120015"/>
            <a:ext cx="553641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35901486"/>
      </p:ext>
    </p:extLst>
  </p:cSld>
  <p:clrMapOvr>
    <a:masterClrMapping/>
  </p:clrMapOvr>
  <p:hf hdr="0" ftr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2138722"/>
            <a:ext cx="7773339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4662335"/>
            <a:ext cx="7773339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3403404"/>
      </p:ext>
    </p:extLst>
  </p:cSld>
  <p:clrMapOvr>
    <a:masterClrMapping/>
  </p:clrMapOvr>
  <p:hf hdr="0" ftr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609600"/>
            <a:ext cx="7773339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3"/>
            <a:ext cx="2474232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943356"/>
            <a:ext cx="2474232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2367093"/>
            <a:ext cx="246864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943356"/>
            <a:ext cx="2477513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2367093"/>
            <a:ext cx="247869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943356"/>
            <a:ext cx="247869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7802473"/>
      </p:ext>
    </p:extLst>
  </p:cSld>
  <p:clrMapOvr>
    <a:masterClrMapping/>
  </p:clrMapOvr>
  <p:hf hdr="0" ftr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610772"/>
            <a:ext cx="7773339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4204820"/>
            <a:ext cx="2472307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2367093"/>
            <a:ext cx="2472307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4781082"/>
            <a:ext cx="2472307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4204820"/>
            <a:ext cx="247637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2367093"/>
            <a:ext cx="2477514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4781081"/>
            <a:ext cx="2477514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4204820"/>
            <a:ext cx="247551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2367093"/>
            <a:ext cx="2478696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4781079"/>
            <a:ext cx="2478790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556760"/>
      </p:ext>
    </p:extLst>
  </p:cSld>
  <p:clrMapOvr>
    <a:masterClrMapping/>
  </p:clrMapOvr>
  <p:hf hdr="0" ftr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2367094"/>
            <a:ext cx="7773339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904463"/>
      </p:ext>
    </p:extLst>
  </p:cSld>
  <p:clrMapOvr>
    <a:masterClrMapping/>
  </p:clrMapOvr>
  <p:hf hdr="0" ftr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609602"/>
            <a:ext cx="1914995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609602"/>
            <a:ext cx="5744043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3170154"/>
      </p:ext>
    </p:extLst>
  </p:cSld>
  <p:clrMapOvr>
    <a:masterClrMapping/>
  </p:clrMapOvr>
  <p:hf hdr="0" ftr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B6A65E-2E7B-45D1-A4B9-0680C068B11A}" type="datetimeFigureOut">
              <a:rPr lang="en-US" smtClean="0"/>
              <a:t>9/22/2026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01553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618518"/>
            <a:ext cx="7773338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367094"/>
            <a:ext cx="7773339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5883276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GB"/>
              <a:t>Dr Nik Whitehead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5883276"/>
            <a:ext cx="50046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5883276"/>
            <a:ext cx="57316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41676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44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5" r:id="rId12"/>
    <p:sldLayoutId id="2147484056" r:id="rId13"/>
    <p:sldLayoutId id="2147484057" r:id="rId14"/>
    <p:sldLayoutId id="2147484058" r:id="rId15"/>
    <p:sldLayoutId id="2147484059" r:id="rId16"/>
    <p:sldLayoutId id="2147484060" r:id="rId17"/>
    <p:sldLayoutId id="2147484061" r:id="rId18"/>
  </p:sldLayoutIdLst>
  <p:hf hdr="0" ftr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youtube.com/watch?v=LdzmCzyGoOc&amp;t=1516s" TargetMode="Externa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hyperlink" Target="https://worldacademic.press/blog/80" TargetMode="External"/><Relationship Id="rId1" Type="http://schemas.openxmlformats.org/officeDocument/2006/relationships/slideLayout" Target="../slideLayouts/slideLayout18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6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9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2013858" y="1125511"/>
            <a:ext cx="5351675" cy="2656971"/>
          </a:xfrm>
        </p:spPr>
        <p:txBody>
          <a:bodyPr>
            <a:normAutofit/>
          </a:bodyPr>
          <a:lstStyle/>
          <a:p>
            <a:r>
              <a:rPr lang="en-GB" sz="4700" dirty="0"/>
              <a:t>Essential Research Methods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013104" y="3782482"/>
            <a:ext cx="5352570" cy="1204383"/>
          </a:xfrm>
        </p:spPr>
        <p:txBody>
          <a:bodyPr>
            <a:normAutofit/>
          </a:bodyPr>
          <a:lstStyle/>
          <a:p>
            <a:endParaRPr lang="en-GB" sz="1600" dirty="0"/>
          </a:p>
          <a:p>
            <a:r>
              <a:rPr lang="en-GB" sz="1600" b="1" dirty="0">
                <a:solidFill>
                  <a:srgbClr val="000000"/>
                </a:solidFill>
              </a:rPr>
              <a:t>Working with literature </a:t>
            </a:r>
          </a:p>
          <a:p>
            <a:r>
              <a:rPr lang="en-GB" sz="1600" dirty="0"/>
              <a:t>Dr Seena Joseph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Warm-Up: How Do You Find Papers Right Now?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cap="none" dirty="0"/>
              <a:t>🗳️ Quick poll before we start : be honest, no judgement:</a:t>
            </a:r>
          </a:p>
          <a:p>
            <a:pPr lvl="1"/>
            <a:r>
              <a:rPr lang="en-GB" sz="2000" cap="none" dirty="0"/>
              <a:t>How do you currently look for academic sources? Google / Google Scholar / ask a friend or lecturer / ChatGPT / the library website / I don't, really.</a:t>
            </a:r>
          </a:p>
          <a:p>
            <a:pPr lvl="1"/>
            <a:r>
              <a:rPr lang="en-GB" sz="2000" cap="none" dirty="0"/>
              <a:t>Vote now : we'll come back to this list at the end and see what's changed.</a:t>
            </a:r>
          </a:p>
          <a:p>
            <a:pPr lvl="1"/>
            <a:r>
              <a:rPr lang="en-GB" sz="2000" cap="none" dirty="0"/>
              <a:t>By the end of today you'll have several better options than “just Google it”.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005840" cy="329184"/>
          </a:xfrm>
          <a:prstGeom prst="roundRect">
            <a:avLst>
              <a:gd name="adj" fmla="val 50000"/>
            </a:avLst>
          </a:prstGeom>
          <a:solidFill>
            <a:srgbClr val="297FD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POLL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spcBef>
                <a:spcPts val="1200"/>
              </a:spcBef>
            </a:pPr>
            <a:r>
              <a:rPr lang="en-US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 literature review is a systematic, explicit, and repeatable approach for finding, assessing, and synthesizing the current body of completed and documented work done by researchers, academics, and practitioners </a:t>
            </a:r>
            <a:r>
              <a:rPr lang="en-US" sz="1800" cap="none" dirty="0">
                <a:latin typeface="Arial" panose="020B0604020202020204" pitchFamily="34" charset="0"/>
                <a:ea typeface="Times New Roman" panose="02020603050405020304" pitchFamily="18" charset="0"/>
              </a:rPr>
              <a:t>[1]</a:t>
            </a:r>
            <a:r>
              <a:rPr lang="en-US" sz="1800" cap="none" dirty="0"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</a:p>
          <a:p>
            <a:r>
              <a:rPr lang="en-US" sz="1800" cap="none" dirty="0">
                <a:latin typeface="Arial" panose="020B0604020202020204" pitchFamily="34" charset="0"/>
              </a:rPr>
              <a:t>Essential component in any type of research.</a:t>
            </a:r>
          </a:p>
          <a:p>
            <a:r>
              <a:rPr lang="en-US" sz="1800" cap="none" dirty="0">
                <a:latin typeface="Arial" panose="020B0604020202020204" pitchFamily="34" charset="0"/>
              </a:rPr>
              <a:t>Ongoing and influences every phase of the research [2].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Importance of 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sz="2400" cap="none" dirty="0"/>
              <a:t> Main strand in  a  well-planned  and  executed  research  process.</a:t>
            </a:r>
          </a:p>
          <a:p>
            <a:r>
              <a:rPr lang="en-US" sz="2400" cap="none" dirty="0"/>
              <a:t>To </a:t>
            </a:r>
            <a:r>
              <a:rPr lang="en-US" sz="2400" cap="none" dirty="0" err="1"/>
              <a:t>analyse</a:t>
            </a:r>
            <a:r>
              <a:rPr lang="en-US" sz="2400" cap="none" dirty="0"/>
              <a:t>, interpret, and critically assess the existing body of knowledge.</a:t>
            </a:r>
          </a:p>
          <a:p>
            <a:r>
              <a:rPr lang="en-US" sz="2400" cap="none" dirty="0"/>
              <a:t>To discover the pattern of prior results, breadth and depth of the current knowledge and identify the gap for further exploration [3].</a:t>
            </a:r>
          </a:p>
          <a:p>
            <a:r>
              <a:rPr lang="en-US" sz="2400" cap="none" dirty="0"/>
              <a:t>Not a summary, or annotated bibliography.</a:t>
            </a:r>
          </a:p>
          <a:p>
            <a:r>
              <a:rPr lang="en-US" sz="2400" cap="none" dirty="0"/>
              <a:t>Builds up an argument for your particular research.</a:t>
            </a:r>
          </a:p>
          <a:p>
            <a:r>
              <a:rPr lang="en-US" sz="2400" cap="none" dirty="0"/>
              <a:t>For a successful research, the literature needs to be systematically </a:t>
            </a:r>
            <a:r>
              <a:rPr lang="en-US" sz="2400" cap="none" dirty="0" err="1"/>
              <a:t>analysed</a:t>
            </a:r>
            <a:r>
              <a:rPr lang="en-US" sz="2400" cap="none" dirty="0"/>
              <a:t> and effectively evaluated. 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Why Literature Review 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400" cap="none" dirty="0"/>
              <a:t>The aim of a literature review is to provide the conceptual background to your research topic.</a:t>
            </a:r>
          </a:p>
          <a:p>
            <a:pPr algn="just"/>
            <a:r>
              <a:rPr lang="en-US" sz="2400" cap="none" dirty="0"/>
              <a:t>The review helps you understand the topic under consideration, and provides you with a point of evaluation for your conclusions.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0705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51304" cy="634082"/>
          </a:xfrm>
        </p:spPr>
        <p:txBody>
          <a:bodyPr>
            <a:noAutofit/>
          </a:bodyPr>
          <a:lstStyle/>
          <a:p>
            <a:r>
              <a:rPr lang="en-GB" sz="2800" dirty="0"/>
              <a:t>Literature review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1. Data extraction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Identify the area of interest or research problem</a:t>
            </a:r>
          </a:p>
          <a:p>
            <a:pPr lvl="2">
              <a:lnSpc>
                <a:spcPct val="115000"/>
              </a:lnSpc>
            </a:pPr>
            <a:r>
              <a:rPr lang="en-GB" sz="2000" cap="none" dirty="0"/>
              <a:t>This helps the direction and the scope of the review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>
                <a:highlight>
                  <a:srgbClr val="FFFF00"/>
                </a:highlight>
              </a:rPr>
              <a:t>Use academic databases (IEEE, </a:t>
            </a:r>
            <a:r>
              <a:rPr lang="en-GB" sz="2200" cap="none" dirty="0" err="1">
                <a:highlight>
                  <a:srgbClr val="FFFF00"/>
                </a:highlight>
              </a:rPr>
              <a:t>WoS</a:t>
            </a:r>
            <a:r>
              <a:rPr lang="en-GB" sz="2200" cap="none" dirty="0">
                <a:highlight>
                  <a:srgbClr val="FFFF00"/>
                </a:highlight>
              </a:rPr>
              <a:t>, Scopus, </a:t>
            </a:r>
            <a:r>
              <a:rPr lang="en-GB" sz="2200" cap="none" dirty="0" err="1">
                <a:highlight>
                  <a:srgbClr val="FFFF00"/>
                </a:highlight>
              </a:rPr>
              <a:t>PubMEd</a:t>
            </a:r>
            <a:r>
              <a:rPr lang="en-GB" sz="2200" cap="none" dirty="0">
                <a:highlight>
                  <a:srgbClr val="FFFF00"/>
                </a:highlight>
              </a:rPr>
              <a:t>, Semantic Scholar, Google Scholar, etc.) to find articles, books and reports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Identify relevant key words and develop a search strategy using identified keywords and Boolean operators (AND, OR, NOT)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Apply filters( time, type of study, language etc.) to narrow the results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2. Evaluate and Select Sources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>
                <a:highlight>
                  <a:srgbClr val="FFFF00"/>
                </a:highlight>
              </a:rPr>
              <a:t>Skim through the abstract </a:t>
            </a:r>
            <a:r>
              <a:rPr lang="en-GB" sz="2200" cap="none" dirty="0"/>
              <a:t>and introduction to determine whether an articles is relevant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Consider the publication date to ensure the literature is up-to-date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Evaluate the credibility of sources  (peer-reviewed journal articles, reputable conferences and reports)</a:t>
            </a:r>
          </a:p>
          <a:p>
            <a:pPr lvl="1">
              <a:lnSpc>
                <a:spcPct val="115000"/>
              </a:lnSpc>
            </a:pPr>
            <a:endParaRPr lang="en-GB" sz="2200" cap="none" dirty="0"/>
          </a:p>
          <a:p>
            <a:pPr>
              <a:lnSpc>
                <a:spcPct val="115000"/>
              </a:lnSpc>
            </a:pPr>
            <a:endParaRPr lang="en-GB" sz="2400" cap="none" dirty="0"/>
          </a:p>
          <a:p>
            <a:pPr marL="0" indent="0">
              <a:lnSpc>
                <a:spcPct val="115000"/>
              </a:lnSpc>
              <a:buNone/>
            </a:pPr>
            <a:endParaRPr lang="en-GB" sz="1600" cap="none" dirty="0">
              <a:solidFill>
                <a:srgbClr val="0000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5665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0748B1-981E-1433-EBED-59D4CACB65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1B574A9E-CADF-454E-CCA2-A10972AC38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412776"/>
            <a:ext cx="7773339" cy="4378425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j-lt"/>
              </a:rPr>
              <a:t>Identification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1126D0C-A3EF-A9DC-6857-26A780C133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59832" y="1700807"/>
            <a:ext cx="5294412" cy="408709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F431B09-A8E6-9347-4F94-26FB7680E684}"/>
              </a:ext>
            </a:extLst>
          </p:cNvPr>
          <p:cNvSpPr txBox="1"/>
          <p:nvPr/>
        </p:nvSpPr>
        <p:spPr>
          <a:xfrm>
            <a:off x="652453" y="6071649"/>
            <a:ext cx="5644282" cy="3000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350" dirty="0">
                <a:solidFill>
                  <a:srgbClr val="002060"/>
                </a:solidFill>
              </a:rPr>
              <a:t>Download the selected papers to Excel using Export option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D4A4D717-E87A-C890-0802-E54E50A5A92F}"/>
              </a:ext>
            </a:extLst>
          </p:cNvPr>
          <p:cNvCxnSpPr>
            <a:cxnSpLocks/>
          </p:cNvCxnSpPr>
          <p:nvPr/>
        </p:nvCxnSpPr>
        <p:spPr>
          <a:xfrm flipV="1">
            <a:off x="4716016" y="2492896"/>
            <a:ext cx="2376264" cy="3728794"/>
          </a:xfrm>
          <a:prstGeom prst="straightConnector1">
            <a:avLst/>
          </a:prstGeom>
          <a:ln>
            <a:tailEnd type="triangle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11" name="Title 1">
            <a:extLst>
              <a:ext uri="{FF2B5EF4-FFF2-40B4-BE49-F238E27FC236}">
                <a16:creationId xmlns:a16="http://schemas.microsoft.com/office/drawing/2014/main" id="{17BB867A-477B-DBB3-81C0-667923E378CE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651304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Literature review process</a:t>
            </a:r>
          </a:p>
        </p:txBody>
      </p:sp>
    </p:spTree>
    <p:extLst>
      <p:ext uri="{BB962C8B-B14F-4D97-AF65-F5344CB8AC3E}">
        <p14:creationId xmlns:p14="http://schemas.microsoft.com/office/powerpoint/2010/main" val="79318855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95D8C95-D343-A9AE-C972-ADB971DBE8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0C971F9-6969-12F2-16D1-2C383D1C55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556794"/>
            <a:ext cx="7773339" cy="4234408"/>
          </a:xfrm>
        </p:spPr>
        <p:txBody>
          <a:bodyPr/>
          <a:lstStyle/>
          <a:p>
            <a:r>
              <a:rPr lang="en-GB" b="1" dirty="0">
                <a:solidFill>
                  <a:srgbClr val="002060"/>
                </a:solidFill>
                <a:latin typeface="+mj-lt"/>
              </a:rPr>
              <a:t>Identification – (Excel file with details of the selected papers)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7C3B84-AF11-8A66-3A19-8971D7173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2636912"/>
            <a:ext cx="8056690" cy="286024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E1E3601D-AF25-3388-DBB5-624A46298AF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85332" y="618519"/>
            <a:ext cx="7773338" cy="93827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/>
              <a:t>Literature review process</a:t>
            </a:r>
          </a:p>
        </p:txBody>
      </p:sp>
    </p:spTree>
    <p:extLst>
      <p:ext uri="{BB962C8B-B14F-4D97-AF65-F5344CB8AC3E}">
        <p14:creationId xmlns:p14="http://schemas.microsoft.com/office/powerpoint/2010/main" val="38802721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CA73382-D338-81B9-68CC-9690BEE7CB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5EC974-84A0-3405-9FE2-156E877110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695" y="1325876"/>
            <a:ext cx="7886700" cy="398907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Getting ideas</a:t>
            </a:r>
          </a:p>
          <a:p>
            <a:pPr lvl="1"/>
            <a:r>
              <a:rPr lang="en-GB" dirty="0">
                <a:solidFill>
                  <a:srgbClr val="002060"/>
                </a:solidFill>
              </a:rPr>
              <a:t>Explore current trends and issues</a:t>
            </a:r>
          </a:p>
          <a:p>
            <a:pPr lvl="2"/>
            <a:r>
              <a:rPr lang="en-GB" dirty="0">
                <a:solidFill>
                  <a:srgbClr val="002060"/>
                </a:solidFill>
              </a:rPr>
              <a:t>Reading recent papers – </a:t>
            </a:r>
            <a:r>
              <a:rPr lang="en-GB" dirty="0">
                <a:solidFill>
                  <a:srgbClr val="002060"/>
                </a:solidFill>
                <a:highlight>
                  <a:srgbClr val="FFFF00"/>
                </a:highlight>
              </a:rPr>
              <a:t>Start with abstract</a:t>
            </a:r>
          </a:p>
          <a:p>
            <a:pPr marL="685800" lvl="2" indent="0">
              <a:buNone/>
            </a:pPr>
            <a:r>
              <a:rPr lang="en-GB" b="1" dirty="0">
                <a:solidFill>
                  <a:srgbClr val="C00000"/>
                </a:solidFill>
              </a:rPr>
              <a:t>Example 1 </a:t>
            </a:r>
          </a:p>
          <a:p>
            <a:pPr lvl="2"/>
            <a:endParaRPr lang="en-GB" dirty="0">
              <a:solidFill>
                <a:srgbClr val="002060"/>
              </a:solidFill>
            </a:endParaRPr>
          </a:p>
          <a:p>
            <a:pPr lvl="2"/>
            <a:endParaRPr lang="en-GB" dirty="0">
              <a:solidFill>
                <a:srgbClr val="002060"/>
              </a:solidFill>
            </a:endParaRPr>
          </a:p>
          <a:p>
            <a:pPr marL="342900" lvl="1" indent="0">
              <a:buNone/>
            </a:pP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E338649-70CD-4E41-2FBB-4CABF2486368}"/>
              </a:ext>
            </a:extLst>
          </p:cNvPr>
          <p:cNvSpPr/>
          <p:nvPr/>
        </p:nvSpPr>
        <p:spPr>
          <a:xfrm>
            <a:off x="1778295" y="2814087"/>
            <a:ext cx="2454443" cy="39704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context/background 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1758913-7D8E-5052-861D-7E0012B743BE}"/>
              </a:ext>
            </a:extLst>
          </p:cNvPr>
          <p:cNvSpPr/>
          <p:nvPr/>
        </p:nvSpPr>
        <p:spPr>
          <a:xfrm>
            <a:off x="1784111" y="3368099"/>
            <a:ext cx="2454443" cy="397042"/>
          </a:xfrm>
          <a:prstGeom prst="rect">
            <a:avLst/>
          </a:prstGeom>
          <a:solidFill>
            <a:srgbClr val="00FFFF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Problem/Research gap/Literature Gap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8BE2231-1238-AB15-E836-DA8805E83D47}"/>
              </a:ext>
            </a:extLst>
          </p:cNvPr>
          <p:cNvSpPr/>
          <p:nvPr/>
        </p:nvSpPr>
        <p:spPr>
          <a:xfrm>
            <a:off x="1784111" y="3951372"/>
            <a:ext cx="2454443" cy="397042"/>
          </a:xfrm>
          <a:prstGeom prst="rect">
            <a:avLst/>
          </a:prstGeom>
          <a:solidFill>
            <a:srgbClr val="E498E4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Aim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FE04585-3CDD-10F8-95F9-32A41A6D924C}"/>
              </a:ext>
            </a:extLst>
          </p:cNvPr>
          <p:cNvSpPr/>
          <p:nvPr/>
        </p:nvSpPr>
        <p:spPr>
          <a:xfrm>
            <a:off x="1778295" y="4476124"/>
            <a:ext cx="2454443" cy="397042"/>
          </a:xfrm>
          <a:prstGeom prst="rect">
            <a:avLst/>
          </a:prstGeom>
          <a:solidFill>
            <a:srgbClr val="CCFFCC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Methodology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5F75BB7A-D908-705D-E7E1-90197048B8BC}"/>
              </a:ext>
            </a:extLst>
          </p:cNvPr>
          <p:cNvSpPr/>
          <p:nvPr/>
        </p:nvSpPr>
        <p:spPr>
          <a:xfrm>
            <a:off x="1778295" y="4975234"/>
            <a:ext cx="2454443" cy="39704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Results/Key findings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679F60E-AF48-C149-7863-E0543422F9A6}"/>
              </a:ext>
            </a:extLst>
          </p:cNvPr>
          <p:cNvSpPr/>
          <p:nvPr/>
        </p:nvSpPr>
        <p:spPr>
          <a:xfrm>
            <a:off x="1778295" y="5519279"/>
            <a:ext cx="2454443" cy="397042"/>
          </a:xfrm>
          <a:prstGeom prst="rect">
            <a:avLst/>
          </a:prstGeom>
          <a:solidFill>
            <a:srgbClr val="E66868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Significance; Contribution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EE621922-3FE5-5712-3C8E-D565A93234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9688" y="2814086"/>
            <a:ext cx="4662617" cy="3102234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A6C755A1-1777-9653-AB8F-7787DD6A2731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651304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Literature review process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9D90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29215124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11EAA14-FE86-3BCF-6BBE-478B3C6C3F8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6B6B6D-6FD7-608C-3DA1-F23B4ECF12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552" y="1055723"/>
            <a:ext cx="7886700" cy="3989074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Getting ideas</a:t>
            </a:r>
          </a:p>
          <a:p>
            <a:pPr lvl="2"/>
            <a:r>
              <a:rPr lang="en-GB" dirty="0">
                <a:solidFill>
                  <a:srgbClr val="002060"/>
                </a:solidFill>
              </a:rPr>
              <a:t>Reading recent papers – </a:t>
            </a:r>
            <a:r>
              <a:rPr lang="en-GB" dirty="0">
                <a:solidFill>
                  <a:srgbClr val="002060"/>
                </a:solidFill>
                <a:highlight>
                  <a:srgbClr val="FFFF00"/>
                </a:highlight>
              </a:rPr>
              <a:t>Start with abstract</a:t>
            </a:r>
          </a:p>
          <a:p>
            <a:pPr marL="685800" lvl="2" indent="0">
              <a:buNone/>
            </a:pPr>
            <a:r>
              <a:rPr lang="en-GB" b="1" dirty="0">
                <a:solidFill>
                  <a:srgbClr val="C00000"/>
                </a:solidFill>
              </a:rPr>
              <a:t>Example 2</a:t>
            </a:r>
          </a:p>
          <a:p>
            <a:pPr lvl="2"/>
            <a:endParaRPr lang="en-GB" dirty="0">
              <a:solidFill>
                <a:srgbClr val="002060"/>
              </a:solidFill>
            </a:endParaRPr>
          </a:p>
          <a:p>
            <a:pPr lvl="2"/>
            <a:endParaRPr lang="en-GB" dirty="0">
              <a:solidFill>
                <a:srgbClr val="002060"/>
              </a:solidFill>
            </a:endParaRPr>
          </a:p>
          <a:p>
            <a:pPr marL="342900" lvl="1" indent="0">
              <a:buNone/>
            </a:pP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67DAA83-6D09-3DD9-AEE1-04750E424C20}"/>
              </a:ext>
            </a:extLst>
          </p:cNvPr>
          <p:cNvSpPr/>
          <p:nvPr/>
        </p:nvSpPr>
        <p:spPr>
          <a:xfrm>
            <a:off x="1778295" y="2814087"/>
            <a:ext cx="2454443" cy="39704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context/background 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413193-C93F-098C-FA65-E268A5F076FB}"/>
              </a:ext>
            </a:extLst>
          </p:cNvPr>
          <p:cNvSpPr/>
          <p:nvPr/>
        </p:nvSpPr>
        <p:spPr>
          <a:xfrm>
            <a:off x="1784111" y="3368099"/>
            <a:ext cx="2454443" cy="397042"/>
          </a:xfrm>
          <a:prstGeom prst="rect">
            <a:avLst/>
          </a:prstGeom>
          <a:solidFill>
            <a:srgbClr val="00FFFF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Problem/Research gap/Literature Gap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BC9D185-BFBE-E215-74B4-FDCB3324F233}"/>
              </a:ext>
            </a:extLst>
          </p:cNvPr>
          <p:cNvSpPr/>
          <p:nvPr/>
        </p:nvSpPr>
        <p:spPr>
          <a:xfrm>
            <a:off x="1784111" y="3951372"/>
            <a:ext cx="2454443" cy="397042"/>
          </a:xfrm>
          <a:prstGeom prst="rect">
            <a:avLst/>
          </a:prstGeom>
          <a:solidFill>
            <a:srgbClr val="E498E4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Aim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98D8059-1D08-D2B0-5CBF-054CCEA1EEFF}"/>
              </a:ext>
            </a:extLst>
          </p:cNvPr>
          <p:cNvSpPr/>
          <p:nvPr/>
        </p:nvSpPr>
        <p:spPr>
          <a:xfrm>
            <a:off x="1778295" y="4476124"/>
            <a:ext cx="2454443" cy="397042"/>
          </a:xfrm>
          <a:prstGeom prst="rect">
            <a:avLst/>
          </a:prstGeom>
          <a:solidFill>
            <a:srgbClr val="CCFFCC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Methodology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C117300-CB11-BFDC-A749-7EFFFBD9F37D}"/>
              </a:ext>
            </a:extLst>
          </p:cNvPr>
          <p:cNvSpPr/>
          <p:nvPr/>
        </p:nvSpPr>
        <p:spPr>
          <a:xfrm>
            <a:off x="1778295" y="4975234"/>
            <a:ext cx="2454443" cy="39704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Results/Key findings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1E567E4-D82B-F28F-1436-6CCF2C2EF11B}"/>
              </a:ext>
            </a:extLst>
          </p:cNvPr>
          <p:cNvSpPr/>
          <p:nvPr/>
        </p:nvSpPr>
        <p:spPr>
          <a:xfrm>
            <a:off x="1778295" y="5519279"/>
            <a:ext cx="2454443" cy="397042"/>
          </a:xfrm>
          <a:prstGeom prst="rect">
            <a:avLst/>
          </a:prstGeom>
          <a:solidFill>
            <a:srgbClr val="EC90A8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Significance; Contribution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5F8DAA4-E634-C731-B13B-6CC60FA72F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2556" y="2814086"/>
            <a:ext cx="4567258" cy="3067602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19094944-37D8-4A67-9A3F-10D3368BEAD0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651304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Literature review process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9D90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15967918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76482D7-577A-20FB-94C8-8C0AB5763D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FDB0A1-F504-D2FD-917C-7C675F012BD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212" y="1266327"/>
            <a:ext cx="7886700" cy="4406992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Getting ideas</a:t>
            </a:r>
          </a:p>
          <a:p>
            <a:pPr lvl="2"/>
            <a:r>
              <a:rPr lang="en-GB" dirty="0">
                <a:solidFill>
                  <a:srgbClr val="002060"/>
                </a:solidFill>
              </a:rPr>
              <a:t>Reading recent papers – </a:t>
            </a:r>
            <a:r>
              <a:rPr lang="en-GB" dirty="0">
                <a:solidFill>
                  <a:srgbClr val="002060"/>
                </a:solidFill>
                <a:highlight>
                  <a:srgbClr val="FFFF00"/>
                </a:highlight>
              </a:rPr>
              <a:t>Start with abstract</a:t>
            </a:r>
          </a:p>
          <a:p>
            <a:pPr marL="685800" lvl="2" indent="0">
              <a:buNone/>
            </a:pPr>
            <a:r>
              <a:rPr lang="en-GB" b="1" dirty="0">
                <a:solidFill>
                  <a:srgbClr val="C00000"/>
                </a:solidFill>
              </a:rPr>
              <a:t>Example 3</a:t>
            </a:r>
          </a:p>
          <a:p>
            <a:pPr lvl="2"/>
            <a:endParaRPr lang="en-GB" dirty="0">
              <a:solidFill>
                <a:srgbClr val="002060"/>
              </a:solidFill>
            </a:endParaRPr>
          </a:p>
          <a:p>
            <a:pPr lvl="2"/>
            <a:endParaRPr lang="en-GB" dirty="0">
              <a:solidFill>
                <a:srgbClr val="002060"/>
              </a:solidFill>
            </a:endParaRPr>
          </a:p>
          <a:p>
            <a:pPr marL="342900" lvl="1" indent="0">
              <a:buNone/>
            </a:pP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FCF0225-2045-A562-79CF-7D7FFAF83009}"/>
              </a:ext>
            </a:extLst>
          </p:cNvPr>
          <p:cNvSpPr/>
          <p:nvPr/>
        </p:nvSpPr>
        <p:spPr>
          <a:xfrm>
            <a:off x="1778295" y="2814087"/>
            <a:ext cx="2454443" cy="39704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context/background 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3D5BC38-32DC-DA67-ED5B-6B1BD405D490}"/>
              </a:ext>
            </a:extLst>
          </p:cNvPr>
          <p:cNvSpPr/>
          <p:nvPr/>
        </p:nvSpPr>
        <p:spPr>
          <a:xfrm>
            <a:off x="1784111" y="3368099"/>
            <a:ext cx="2454443" cy="397042"/>
          </a:xfrm>
          <a:prstGeom prst="rect">
            <a:avLst/>
          </a:prstGeom>
          <a:solidFill>
            <a:srgbClr val="00FFFF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Problem/Research gap/Literature Gap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08A1463-0D37-B4DB-754C-CC3C992BA140}"/>
              </a:ext>
            </a:extLst>
          </p:cNvPr>
          <p:cNvSpPr/>
          <p:nvPr/>
        </p:nvSpPr>
        <p:spPr>
          <a:xfrm>
            <a:off x="1784111" y="3951372"/>
            <a:ext cx="2454443" cy="397042"/>
          </a:xfrm>
          <a:prstGeom prst="rect">
            <a:avLst/>
          </a:prstGeom>
          <a:solidFill>
            <a:srgbClr val="E498E4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Aim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E73E0DC-B064-90C0-7B39-9FCB75B635F4}"/>
              </a:ext>
            </a:extLst>
          </p:cNvPr>
          <p:cNvSpPr/>
          <p:nvPr/>
        </p:nvSpPr>
        <p:spPr>
          <a:xfrm>
            <a:off x="1778295" y="4476124"/>
            <a:ext cx="2454443" cy="397042"/>
          </a:xfrm>
          <a:prstGeom prst="rect">
            <a:avLst/>
          </a:prstGeom>
          <a:solidFill>
            <a:srgbClr val="CCFFCC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Methodology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5EA9139-53AB-8D1E-09E5-811AECEE6074}"/>
              </a:ext>
            </a:extLst>
          </p:cNvPr>
          <p:cNvSpPr/>
          <p:nvPr/>
        </p:nvSpPr>
        <p:spPr>
          <a:xfrm>
            <a:off x="1778295" y="4975234"/>
            <a:ext cx="2454443" cy="39704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Results/Key findings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593DB2-3547-7FED-D9CA-8F5395EF43D7}"/>
              </a:ext>
            </a:extLst>
          </p:cNvPr>
          <p:cNvSpPr/>
          <p:nvPr/>
        </p:nvSpPr>
        <p:spPr>
          <a:xfrm>
            <a:off x="1778295" y="5519279"/>
            <a:ext cx="2454443" cy="397042"/>
          </a:xfrm>
          <a:prstGeom prst="rect">
            <a:avLst/>
          </a:prstGeom>
          <a:solidFill>
            <a:srgbClr val="EC90A8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Significance; Contribution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DD7310A3-2823-B8F2-6D14-87D67E3AA62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3861" y="2785077"/>
            <a:ext cx="3500790" cy="3215674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D8511D19-C28E-2337-4043-C7775FA85F44}"/>
              </a:ext>
            </a:extLst>
          </p:cNvPr>
          <p:cNvSpPr txBox="1">
            <a:spLocks/>
          </p:cNvSpPr>
          <p:nvPr/>
        </p:nvSpPr>
        <p:spPr>
          <a:xfrm>
            <a:off x="179512" y="485242"/>
            <a:ext cx="8651304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Literature review process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9D90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418633140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6B10815-1476-CB07-3D8A-6E62904BB6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833FE1-A6AE-FBFF-9CC4-1F84C66F7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212" y="980728"/>
            <a:ext cx="7886700" cy="469259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2060"/>
                </a:solidFill>
              </a:rPr>
              <a:t>Getting ideas</a:t>
            </a:r>
          </a:p>
          <a:p>
            <a:pPr lvl="2"/>
            <a:r>
              <a:rPr lang="en-GB" dirty="0">
                <a:solidFill>
                  <a:srgbClr val="002060"/>
                </a:solidFill>
              </a:rPr>
              <a:t>Reading recent papers – </a:t>
            </a:r>
            <a:r>
              <a:rPr lang="en-GB" dirty="0">
                <a:solidFill>
                  <a:srgbClr val="002060"/>
                </a:solidFill>
                <a:highlight>
                  <a:srgbClr val="FFFF00"/>
                </a:highlight>
              </a:rPr>
              <a:t>Start with abstract</a:t>
            </a:r>
          </a:p>
          <a:p>
            <a:pPr marL="685800" lvl="2" indent="0">
              <a:buNone/>
            </a:pPr>
            <a:r>
              <a:rPr lang="en-GB" b="1" dirty="0">
                <a:solidFill>
                  <a:srgbClr val="C00000"/>
                </a:solidFill>
              </a:rPr>
              <a:t>Example 4</a:t>
            </a:r>
          </a:p>
          <a:p>
            <a:pPr lvl="2"/>
            <a:endParaRPr lang="en-GB" dirty="0">
              <a:solidFill>
                <a:srgbClr val="002060"/>
              </a:solidFill>
            </a:endParaRPr>
          </a:p>
          <a:p>
            <a:pPr lvl="2"/>
            <a:endParaRPr lang="en-GB" dirty="0">
              <a:solidFill>
                <a:srgbClr val="002060"/>
              </a:solidFill>
            </a:endParaRPr>
          </a:p>
          <a:p>
            <a:pPr marL="342900" lvl="1" indent="0">
              <a:buNone/>
            </a:pPr>
            <a:endParaRPr lang="en-GB" dirty="0">
              <a:solidFill>
                <a:srgbClr val="002060"/>
              </a:solidFill>
            </a:endParaRP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F657454-1B6A-FC24-8301-A33576A2E6EF}"/>
              </a:ext>
            </a:extLst>
          </p:cNvPr>
          <p:cNvSpPr/>
          <p:nvPr/>
        </p:nvSpPr>
        <p:spPr>
          <a:xfrm>
            <a:off x="1778295" y="2814087"/>
            <a:ext cx="2454443" cy="39704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context/background 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DFBF598-E14D-C173-D4F2-94BAEC8DA6CB}"/>
              </a:ext>
            </a:extLst>
          </p:cNvPr>
          <p:cNvSpPr/>
          <p:nvPr/>
        </p:nvSpPr>
        <p:spPr>
          <a:xfrm>
            <a:off x="1784111" y="3368099"/>
            <a:ext cx="2454443" cy="397042"/>
          </a:xfrm>
          <a:prstGeom prst="rect">
            <a:avLst/>
          </a:prstGeom>
          <a:solidFill>
            <a:srgbClr val="00FFFF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Problem/Research gap/Literature Gap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C47AFA8-19CF-C3D5-6432-6F284CF4321C}"/>
              </a:ext>
            </a:extLst>
          </p:cNvPr>
          <p:cNvSpPr/>
          <p:nvPr/>
        </p:nvSpPr>
        <p:spPr>
          <a:xfrm>
            <a:off x="1784111" y="3951372"/>
            <a:ext cx="2454443" cy="397042"/>
          </a:xfrm>
          <a:prstGeom prst="rect">
            <a:avLst/>
          </a:prstGeom>
          <a:solidFill>
            <a:srgbClr val="E498E4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Research Aim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5FE3CB2-C4EF-F382-2DD6-A37DBD70A757}"/>
              </a:ext>
            </a:extLst>
          </p:cNvPr>
          <p:cNvSpPr/>
          <p:nvPr/>
        </p:nvSpPr>
        <p:spPr>
          <a:xfrm>
            <a:off x="1778295" y="4476124"/>
            <a:ext cx="2454443" cy="397042"/>
          </a:xfrm>
          <a:prstGeom prst="rect">
            <a:avLst/>
          </a:prstGeom>
          <a:solidFill>
            <a:srgbClr val="CCFFCC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Methodology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0CC0867-5B4A-00FC-9810-AEB2D44D12AB}"/>
              </a:ext>
            </a:extLst>
          </p:cNvPr>
          <p:cNvSpPr/>
          <p:nvPr/>
        </p:nvSpPr>
        <p:spPr>
          <a:xfrm>
            <a:off x="1778295" y="4975234"/>
            <a:ext cx="2454443" cy="397042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Results/Key findings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047C7CA-C3DD-6198-6C66-23C93B1004F0}"/>
              </a:ext>
            </a:extLst>
          </p:cNvPr>
          <p:cNvSpPr/>
          <p:nvPr/>
        </p:nvSpPr>
        <p:spPr>
          <a:xfrm>
            <a:off x="1778295" y="5519279"/>
            <a:ext cx="2454443" cy="397042"/>
          </a:xfrm>
          <a:prstGeom prst="rect">
            <a:avLst/>
          </a:prstGeom>
          <a:solidFill>
            <a:srgbClr val="EC90A8"/>
          </a:solidFill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350" dirty="0"/>
              <a:t>Significance; Contribution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84DB265-28B1-9850-D9FA-18C687AFE9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6827" y="2780836"/>
            <a:ext cx="3981337" cy="3135485"/>
          </a:xfrm>
          <a:prstGeom prst="rect">
            <a:avLst/>
          </a:prstGeom>
        </p:spPr>
      </p:pic>
      <p:sp>
        <p:nvSpPr>
          <p:cNvPr id="14" name="Title 1">
            <a:extLst>
              <a:ext uri="{FF2B5EF4-FFF2-40B4-BE49-F238E27FC236}">
                <a16:creationId xmlns:a16="http://schemas.microsoft.com/office/drawing/2014/main" id="{73E1BC28-8D9C-D9F2-F729-75C93FB7C862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651304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Literature review process</a:t>
            </a:r>
          </a:p>
        </p:txBody>
      </p:sp>
      <p:sp>
        <p:nvSpPr>
          <p:cNvPr id="15" name="Rounded Rectangle 14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9D90A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EXAMPLE</a:t>
            </a:r>
          </a:p>
        </p:txBody>
      </p:sp>
    </p:spTree>
    <p:extLst>
      <p:ext uri="{BB962C8B-B14F-4D97-AF65-F5344CB8AC3E}">
        <p14:creationId xmlns:p14="http://schemas.microsoft.com/office/powerpoint/2010/main" val="111280299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76B138-2995-B276-BA08-4F9871FB486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6A4AD5-5062-90AD-D627-5A3A50362A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3212" y="908720"/>
            <a:ext cx="7886700" cy="4764599"/>
          </a:xfrm>
        </p:spPr>
        <p:txBody>
          <a:bodyPr>
            <a:normAutofit fontScale="62500" lnSpcReduction="20000"/>
          </a:bodyPr>
          <a:lstStyle/>
          <a:p>
            <a:r>
              <a:rPr lang="en-GB" sz="2700" dirty="0">
                <a:solidFill>
                  <a:srgbClr val="002060"/>
                </a:solidFill>
              </a:rPr>
              <a:t>Getting ideas</a:t>
            </a:r>
          </a:p>
          <a:p>
            <a:pPr lvl="2"/>
            <a:r>
              <a:rPr lang="en-GB" sz="1950" dirty="0">
                <a:solidFill>
                  <a:srgbClr val="002060"/>
                </a:solidFill>
              </a:rPr>
              <a:t>Reading recent papers – </a:t>
            </a:r>
            <a:r>
              <a:rPr lang="en-GB" sz="1950" dirty="0">
                <a:solidFill>
                  <a:srgbClr val="002060"/>
                </a:solidFill>
                <a:highlight>
                  <a:srgbClr val="FFFF00"/>
                </a:highlight>
              </a:rPr>
              <a:t>Start with abstract</a:t>
            </a:r>
          </a:p>
          <a:p>
            <a:pPr marL="685800" lvl="2" indent="0">
              <a:buNone/>
            </a:pPr>
            <a:r>
              <a:rPr lang="en-GB" sz="1950" b="1" dirty="0">
                <a:solidFill>
                  <a:srgbClr val="C00000"/>
                </a:solidFill>
              </a:rPr>
              <a:t>Examples for Poorly structured abstract</a:t>
            </a:r>
          </a:p>
          <a:p>
            <a:pPr marL="685800" lvl="2" indent="0">
              <a:buNone/>
            </a:pPr>
            <a:endParaRPr lang="en-GB" b="1" dirty="0">
              <a:solidFill>
                <a:srgbClr val="C00000"/>
              </a:solidFill>
            </a:endParaRPr>
          </a:p>
          <a:p>
            <a:pPr marL="685800" lvl="2" indent="0">
              <a:buNone/>
            </a:pPr>
            <a:r>
              <a:rPr lang="en-GB" sz="8625" b="1" dirty="0">
                <a:solidFill>
                  <a:srgbClr val="C00000"/>
                </a:solidFill>
                <a:latin typeface="Abadi" panose="020F0502020204030204" pitchFamily="34" charset="0"/>
              </a:rPr>
              <a:t>	</a:t>
            </a:r>
          </a:p>
          <a:p>
            <a:pPr marL="685800" lvl="2" indent="0">
              <a:buNone/>
            </a:pPr>
            <a:endParaRPr lang="en-GB" sz="8625" b="1" dirty="0">
              <a:solidFill>
                <a:srgbClr val="C00000"/>
              </a:solidFill>
              <a:latin typeface="Abadi" panose="020F0502020204030204" pitchFamily="34" charset="0"/>
            </a:endParaRPr>
          </a:p>
          <a:p>
            <a:pPr marL="685800" lvl="2" indent="0">
              <a:buNone/>
            </a:pPr>
            <a:r>
              <a:rPr lang="en-GB" sz="8625" b="1" dirty="0">
                <a:solidFill>
                  <a:srgbClr val="C00000"/>
                </a:solidFill>
                <a:latin typeface="Abadi" panose="020F0502020204030204" pitchFamily="34" charset="0"/>
              </a:rPr>
              <a:t>X</a:t>
            </a:r>
            <a:endParaRPr lang="en-GB" sz="825" b="1" dirty="0">
              <a:solidFill>
                <a:srgbClr val="C00000"/>
              </a:solidFill>
              <a:latin typeface="Abadi" panose="020F0502020204030204" pitchFamily="34" charset="0"/>
            </a:endParaRPr>
          </a:p>
          <a:p>
            <a:pPr marL="685800" lvl="2" indent="0">
              <a:buNone/>
            </a:pPr>
            <a:r>
              <a:rPr lang="en-GB" sz="8625" b="1" dirty="0">
                <a:solidFill>
                  <a:srgbClr val="C00000"/>
                </a:solidFill>
                <a:latin typeface="Abadi" panose="020F0502020204030204" pitchFamily="34" charset="0"/>
              </a:rPr>
              <a:t>				</a:t>
            </a:r>
            <a:endParaRPr lang="en-GB" dirty="0">
              <a:solidFill>
                <a:srgbClr val="002060"/>
              </a:solidFill>
            </a:endParaRPr>
          </a:p>
          <a:p>
            <a:pPr lvl="2"/>
            <a:endParaRPr lang="en-GB" dirty="0">
              <a:solidFill>
                <a:srgbClr val="002060"/>
              </a:solidFill>
            </a:endParaRPr>
          </a:p>
          <a:p>
            <a:pPr marL="342900" lvl="1" indent="0">
              <a:buNone/>
            </a:pPr>
            <a:endParaRPr lang="en-GB" dirty="0">
              <a:solidFill>
                <a:srgbClr val="002060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52F42353-BB0D-B362-663A-3A2D76C16A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75050" y="2377049"/>
            <a:ext cx="2248016" cy="343393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E26FF7DB-0907-66A5-B05B-CBCC559BAE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6008" y="2996356"/>
            <a:ext cx="2876698" cy="2586170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9841586B-8FD3-F0FC-E566-5CBEA1F70586}"/>
              </a:ext>
            </a:extLst>
          </p:cNvPr>
          <p:cNvSpPr txBox="1">
            <a:spLocks/>
          </p:cNvSpPr>
          <p:nvPr/>
        </p:nvSpPr>
        <p:spPr>
          <a:xfrm>
            <a:off x="457200" y="274638"/>
            <a:ext cx="8651304" cy="63408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 cap="all" baseline="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GB" sz="2800" dirty="0"/>
              <a:t>Literature review process</a:t>
            </a:r>
          </a:p>
        </p:txBody>
      </p:sp>
      <p:sp>
        <p:nvSpPr>
          <p:cNvPr id="16" name="Rounded Rectangle 15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5AA2A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DISCUSS</a:t>
            </a:r>
          </a:p>
        </p:txBody>
      </p:sp>
    </p:spTree>
    <p:extLst>
      <p:ext uri="{BB962C8B-B14F-4D97-AF65-F5344CB8AC3E}">
        <p14:creationId xmlns:p14="http://schemas.microsoft.com/office/powerpoint/2010/main" val="30809698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Activity: Deconstruct an Abstract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2400" cap="none" dirty="0"/>
              <a:t>✏️ Using the 6-part framework from the examples above, analyse an abstract from your own discipline:</a:t>
            </a:r>
          </a:p>
          <a:p>
            <a:pPr lvl="1"/>
            <a:r>
              <a:rPr lang="en-GB" sz="2000" cap="none" dirty="0"/>
              <a:t>Find a recent paper's abstract - your own project topic if you have one, or one provided.</a:t>
            </a:r>
          </a:p>
          <a:p>
            <a:pPr lvl="1"/>
            <a:r>
              <a:rPr lang="en-GB" sz="2000" cap="none" dirty="0"/>
              <a:t>Label each part: Context/Background, Problem/Gap, Aim, Methodology, Results/Key findings, Significance/Contribution.</a:t>
            </a:r>
          </a:p>
          <a:p>
            <a:pPr lvl="1"/>
            <a:r>
              <a:rPr lang="en-GB" sz="2000" cap="none" dirty="0"/>
              <a:t>Is anything missing, like the poorly-structured examples? What would you add?</a:t>
            </a:r>
          </a:p>
          <a:p>
            <a:pPr lvl="1"/>
            <a:r>
              <a:rPr lang="en-GB" sz="2000" cap="none" dirty="0"/>
              <a:t>Swap with a neighbour and check each other's labelling.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14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463040" cy="329184"/>
          </a:xfrm>
          <a:prstGeom prst="roundRect">
            <a:avLst>
              <a:gd name="adj" fmla="val 50000"/>
            </a:avLst>
          </a:prstGeom>
          <a:solidFill>
            <a:srgbClr val="24285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ACTIVITY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651304" cy="634082"/>
          </a:xfrm>
        </p:spPr>
        <p:txBody>
          <a:bodyPr>
            <a:noAutofit/>
          </a:bodyPr>
          <a:lstStyle/>
          <a:p>
            <a:r>
              <a:rPr lang="en-GB" sz="2800" dirty="0"/>
              <a:t>Literature review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3. Organise the literature 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Group sources into themes, methodologies, or theoretical frameworks</a:t>
            </a:r>
          </a:p>
          <a:p>
            <a:pPr lvl="1">
              <a:lnSpc>
                <a:spcPct val="115000"/>
              </a:lnSpc>
            </a:pPr>
            <a:r>
              <a:rPr lang="en-GB" sz="2200" cap="none" dirty="0"/>
              <a:t>Create an outline to visualise how different studies relate to each other</a:t>
            </a:r>
          </a:p>
          <a:p>
            <a:pPr lvl="1">
              <a:lnSpc>
                <a:spcPct val="115000"/>
              </a:lnSpc>
            </a:pPr>
            <a:r>
              <a:rPr lang="en-US" sz="2200" cap="none" dirty="0"/>
              <a:t>Use reference management tools (Mendeley, Zotero, </a:t>
            </a:r>
            <a:r>
              <a:rPr lang="en-US" sz="2200" cap="none" dirty="0" err="1"/>
              <a:t>Refworks</a:t>
            </a:r>
            <a:r>
              <a:rPr lang="en-US" sz="2200" cap="none" dirty="0"/>
              <a:t> or  EndNote) to </a:t>
            </a:r>
            <a:r>
              <a:rPr lang="en-US" sz="2200" cap="none" dirty="0" err="1"/>
              <a:t>organise</a:t>
            </a:r>
            <a:r>
              <a:rPr lang="en-US" sz="2200" cap="none" dirty="0"/>
              <a:t> your citations</a:t>
            </a:r>
            <a:endParaRPr lang="en-GB" sz="2200" cap="none" dirty="0"/>
          </a:p>
          <a:p>
            <a:pPr marL="0" indent="0">
              <a:lnSpc>
                <a:spcPct val="115000"/>
              </a:lnSpc>
              <a:buNone/>
            </a:pPr>
            <a:r>
              <a:rPr lang="en-GB" sz="2400" b="1" cap="none" dirty="0"/>
              <a:t>4. </a:t>
            </a:r>
            <a:r>
              <a:rPr lang="en-US" sz="2400" b="1" cap="none" dirty="0" err="1"/>
              <a:t>Analyse</a:t>
            </a:r>
            <a:r>
              <a:rPr lang="en-US" sz="2400" b="1" cap="none" dirty="0"/>
              <a:t> and </a:t>
            </a:r>
            <a:r>
              <a:rPr lang="en-US" sz="2400" b="1" cap="none" dirty="0" err="1"/>
              <a:t>Synthesise</a:t>
            </a:r>
            <a:r>
              <a:rPr lang="en-US" sz="2400" b="1" cap="none" dirty="0"/>
              <a:t> the Information</a:t>
            </a:r>
            <a:endParaRPr lang="en-GB" sz="2400" b="1" cap="none" dirty="0"/>
          </a:p>
          <a:p>
            <a:pPr lvl="1">
              <a:lnSpc>
                <a:spcPct val="115000"/>
              </a:lnSpc>
            </a:pPr>
            <a:r>
              <a:rPr lang="en-US" sz="2200" cap="none" dirty="0"/>
              <a:t> </a:t>
            </a:r>
            <a:r>
              <a:rPr lang="en-US" sz="2200" cap="none" dirty="0" err="1"/>
              <a:t>Summarise</a:t>
            </a:r>
            <a:r>
              <a:rPr lang="en-US" sz="2200" cap="none" dirty="0"/>
              <a:t> each article's key findings, methods, and conclusions</a:t>
            </a:r>
          </a:p>
          <a:p>
            <a:pPr lvl="1">
              <a:lnSpc>
                <a:spcPct val="115000"/>
              </a:lnSpc>
            </a:pPr>
            <a:r>
              <a:rPr lang="en-US" sz="2200" cap="none" dirty="0"/>
              <a:t>Compare and contrast studies: Look for patterns, trends, and contradictions in the research.</a:t>
            </a:r>
          </a:p>
          <a:p>
            <a:pPr lvl="1">
              <a:lnSpc>
                <a:spcPct val="115000"/>
              </a:lnSpc>
            </a:pPr>
            <a:r>
              <a:rPr lang="en-US" sz="2200" cap="none" dirty="0"/>
              <a:t>Identify gaps in the literature (areas where there is limited or conflicting information).</a:t>
            </a:r>
            <a:endParaRPr lang="en-GB" sz="1600" dirty="0">
              <a:solidFill>
                <a:srgbClr val="000000"/>
              </a:solidFill>
              <a:latin typeface="Arial" panose="020B0604020202020204" pitchFamily="34" charset="0"/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6024" y="-24483"/>
            <a:ext cx="8651304" cy="501155"/>
          </a:xfrm>
        </p:spPr>
        <p:txBody>
          <a:bodyPr>
            <a:noAutofit/>
          </a:bodyPr>
          <a:lstStyle/>
          <a:p>
            <a:r>
              <a:rPr lang="en-GB" sz="2800" dirty="0"/>
              <a:t>Literature review process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404664"/>
            <a:ext cx="8964488" cy="6624736"/>
          </a:xfrm>
        </p:spPr>
        <p:txBody>
          <a:bodyPr>
            <a:normAutofit fontScale="25000" lnSpcReduction="20000"/>
          </a:bodyPr>
          <a:lstStyle/>
          <a:p>
            <a:pPr marL="0" indent="0">
              <a:lnSpc>
                <a:spcPct val="135000"/>
              </a:lnSpc>
              <a:buNone/>
            </a:pPr>
            <a:r>
              <a:rPr lang="en-GB" sz="7400" b="1" cap="none" dirty="0"/>
              <a:t>5. Structure the review 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Introduction: Define the topic, scope, and objectives of the review.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Body: </a:t>
            </a:r>
            <a:r>
              <a:rPr lang="en-US" sz="7200" cap="none" dirty="0" err="1">
                <a:highlight>
                  <a:srgbClr val="FFFF00"/>
                </a:highlight>
              </a:rPr>
              <a:t>Organise</a:t>
            </a:r>
            <a:r>
              <a:rPr lang="en-US" sz="7200" cap="none" dirty="0">
                <a:highlight>
                  <a:srgbClr val="FFFF00"/>
                </a:highlight>
              </a:rPr>
              <a:t> the literature by themes, methodologies, or chronological order, depending on the focus of your review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Conclusion: </a:t>
            </a:r>
            <a:r>
              <a:rPr lang="en-US" sz="7200" cap="none" dirty="0" err="1"/>
              <a:t>Summarise</a:t>
            </a:r>
            <a:r>
              <a:rPr lang="en-US" sz="7200" cap="none" dirty="0"/>
              <a:t> the main findings, identify research gaps, and explain how your research will contribute to the field.</a:t>
            </a:r>
          </a:p>
          <a:p>
            <a:pPr marL="0" indent="0">
              <a:lnSpc>
                <a:spcPct val="135000"/>
              </a:lnSpc>
              <a:buNone/>
            </a:pPr>
            <a:r>
              <a:rPr lang="en-GB" sz="7400" b="1" cap="none" dirty="0"/>
              <a:t>6. Writing</a:t>
            </a:r>
          </a:p>
          <a:p>
            <a:pPr lvl="1">
              <a:lnSpc>
                <a:spcPct val="135000"/>
              </a:lnSpc>
            </a:pPr>
            <a:r>
              <a:rPr lang="en-GB" sz="7200" cap="none" dirty="0"/>
              <a:t>Begin writing following the structure outlines above</a:t>
            </a:r>
          </a:p>
          <a:p>
            <a:pPr lvl="1">
              <a:lnSpc>
                <a:spcPct val="135000"/>
              </a:lnSpc>
            </a:pPr>
            <a:r>
              <a:rPr lang="en-GB" sz="7200" cap="none" dirty="0"/>
              <a:t>Ensure to properly cite all the articles that you have reviewed using the citation style, IEEE</a:t>
            </a:r>
          </a:p>
          <a:p>
            <a:pPr lvl="1"/>
            <a:r>
              <a:rPr lang="en-GB" sz="7200" cap="none" dirty="0"/>
              <a:t>Keep the contents concise and focused; avoiding unnecessary details; </a:t>
            </a:r>
            <a:r>
              <a:rPr lang="en-GB" sz="7200" cap="none" dirty="0">
                <a:highlight>
                  <a:srgbClr val="FFFF00"/>
                </a:highlight>
              </a:rPr>
              <a:t>The standard way to summarise an individual source in a literature review is usually broken into four or five questions</a:t>
            </a:r>
            <a:r>
              <a:rPr lang="en-GB" sz="7200" cap="none" dirty="0"/>
              <a:t>:</a:t>
            </a:r>
          </a:p>
          <a:p>
            <a:pPr marL="0" indent="0">
              <a:lnSpc>
                <a:spcPct val="135000"/>
              </a:lnSpc>
              <a:buNone/>
            </a:pPr>
            <a:r>
              <a:rPr lang="en-GB" sz="7400" b="1" cap="none" dirty="0"/>
              <a:t>7. Revise and Proofread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Review your draft for clarity, coherence, and flow.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Ensure that your review presents a logical narrative and clearly shows how the literature connects to your research question.</a:t>
            </a:r>
          </a:p>
          <a:p>
            <a:pPr lvl="1">
              <a:lnSpc>
                <a:spcPct val="135000"/>
              </a:lnSpc>
            </a:pPr>
            <a:r>
              <a:rPr lang="en-US" sz="7200" cap="none" dirty="0"/>
              <a:t>Double-check citations and references for accuracy</a:t>
            </a:r>
            <a:endParaRPr lang="en-GB" sz="7200" cap="none" dirty="0"/>
          </a:p>
          <a:p>
            <a:pPr marL="457200" lvl="1" indent="0">
              <a:lnSpc>
                <a:spcPct val="115000"/>
              </a:lnSpc>
              <a:buNone/>
            </a:pPr>
            <a:endParaRPr lang="en-GB" sz="2000" cap="none" dirty="0"/>
          </a:p>
          <a:p>
            <a:pPr marL="0" indent="0">
              <a:lnSpc>
                <a:spcPct val="115000"/>
              </a:lnSpc>
              <a:buNone/>
            </a:pPr>
            <a:r>
              <a:rPr lang="en-GB" sz="2600" b="1" cap="none" dirty="0"/>
              <a:t>	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76989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1C52669-B309-91E9-D049-256CFF631D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1FA42-B5EF-09DD-4E71-8BA77F223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84" y="7509"/>
            <a:ext cx="8651304" cy="634082"/>
          </a:xfrm>
        </p:spPr>
        <p:txBody>
          <a:bodyPr>
            <a:noAutofit/>
          </a:bodyPr>
          <a:lstStyle/>
          <a:p>
            <a:r>
              <a:rPr lang="en-GB" sz="2800" dirty="0"/>
              <a:t>Literature review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AC13F5-5B80-2A8F-89D3-630C67185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192" y="764704"/>
            <a:ext cx="8219256" cy="6080622"/>
          </a:xfrm>
        </p:spPr>
        <p:txBody>
          <a:bodyPr>
            <a:normAutofit/>
          </a:bodyPr>
          <a:lstStyle/>
          <a:p>
            <a:pPr marL="0" indent="0">
              <a:lnSpc>
                <a:spcPct val="135000"/>
              </a:lnSpc>
              <a:buNone/>
            </a:pPr>
            <a:r>
              <a:rPr lang="en-GB" b="1" cap="none" dirty="0"/>
              <a:t>?????</a:t>
            </a:r>
            <a:endParaRPr lang="en-GB" sz="500" cap="none" dirty="0"/>
          </a:p>
          <a:p>
            <a:pPr marL="0" indent="0">
              <a:lnSpc>
                <a:spcPct val="115000"/>
              </a:lnSpc>
              <a:buNone/>
            </a:pPr>
            <a:r>
              <a:rPr lang="en-GB" sz="2600" b="1" cap="none" dirty="0"/>
              <a:t>	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1B256B9-84CC-9FE1-8E07-3385C405E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38FA4D3-FCE2-09B6-B278-F13D1CBA7F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3568" y="1457488"/>
            <a:ext cx="7037478" cy="2979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22866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6EBC4D-C213-658B-AB6F-CAF9019F39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287132-5A6A-B308-69C4-92FD37AA8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3184" y="7509"/>
            <a:ext cx="8651304" cy="634082"/>
          </a:xfrm>
        </p:spPr>
        <p:txBody>
          <a:bodyPr>
            <a:noAutofit/>
          </a:bodyPr>
          <a:lstStyle/>
          <a:p>
            <a:r>
              <a:rPr lang="en-GB" sz="2800" dirty="0"/>
              <a:t>Literature review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52F580-B59F-3B1A-4F20-FEF69B6DA0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5192" y="764704"/>
            <a:ext cx="8435280" cy="5184576"/>
          </a:xfrm>
        </p:spPr>
        <p:txBody>
          <a:bodyPr>
            <a:normAutofit/>
          </a:bodyPr>
          <a:lstStyle/>
          <a:p>
            <a:pPr marL="0" indent="0">
              <a:lnSpc>
                <a:spcPct val="135000"/>
              </a:lnSpc>
              <a:buNone/>
            </a:pPr>
            <a:r>
              <a:rPr lang="en-GB" cap="none" dirty="0"/>
              <a:t>The standard way to summarise an individual source in a literature review is usually broken into four or five questions</a:t>
            </a:r>
          </a:p>
          <a:p>
            <a:pPr lvl="0"/>
            <a:r>
              <a:rPr lang="en-GB" b="1" cap="none" dirty="0"/>
              <a:t>WHO did it </a:t>
            </a:r>
            <a:r>
              <a:rPr lang="en-GB" cap="none" dirty="0"/>
              <a:t>? - authors, and the context: where, when, what field; [in-text citation]</a:t>
            </a:r>
          </a:p>
          <a:p>
            <a:pPr lvl="0"/>
            <a:r>
              <a:rPr lang="en-GB" b="1" cap="none" dirty="0"/>
              <a:t>WHY did they do it</a:t>
            </a:r>
            <a:r>
              <a:rPr lang="en-GB" cap="none" dirty="0"/>
              <a:t>? - the problem, gap, or motivation behind the study</a:t>
            </a:r>
          </a:p>
          <a:p>
            <a:pPr lvl="0"/>
            <a:r>
              <a:rPr lang="en-GB" b="1" cap="none" dirty="0"/>
              <a:t>HOW did they do it</a:t>
            </a:r>
            <a:r>
              <a:rPr lang="en-GB" cap="none" dirty="0"/>
              <a:t>? - their methodology: data, method, approach</a:t>
            </a:r>
          </a:p>
          <a:p>
            <a:pPr lvl="0"/>
            <a:r>
              <a:rPr lang="en-GB" b="1" cap="none" dirty="0"/>
              <a:t>WHAT did they find</a:t>
            </a:r>
            <a:r>
              <a:rPr lang="en-GB" cap="none" dirty="0"/>
              <a:t>? - the key results</a:t>
            </a:r>
          </a:p>
          <a:p>
            <a:pPr lvl="0"/>
            <a:r>
              <a:rPr lang="en-GB" b="1" cap="none" dirty="0"/>
              <a:t>SO WHAT </a:t>
            </a:r>
            <a:r>
              <a:rPr lang="en-GB" cap="none" dirty="0"/>
              <a:t>? - why it matters, what it contributes (the part reviews most often skip)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B61859-ACD8-BD96-596C-048538F5AD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378140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332656"/>
            <a:ext cx="8424936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Developing and refining literature review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3507" y="908721"/>
            <a:ext cx="7791301" cy="5327639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cap="none" dirty="0"/>
              <a:t>Suggestions to get you thinking and writing</a:t>
            </a:r>
          </a:p>
          <a:p>
            <a:r>
              <a:rPr lang="en-GB" sz="2400" cap="none" dirty="0"/>
              <a:t>Demonstrating your knowledge and familiarity in your subject area.</a:t>
            </a:r>
          </a:p>
          <a:p>
            <a:pPr lvl="1"/>
            <a:r>
              <a:rPr lang="en-GB" sz="2200" cap="none" dirty="0"/>
              <a:t>What are the significant and established themes in your subject or topic?</a:t>
            </a:r>
          </a:p>
          <a:p>
            <a:pPr lvl="1"/>
            <a:r>
              <a:rPr lang="en-GB" sz="2200" cap="none" dirty="0"/>
              <a:t>What are the relevant sources? Why?</a:t>
            </a:r>
          </a:p>
          <a:p>
            <a:pPr lvl="1"/>
            <a:r>
              <a:rPr lang="en-GB" sz="2200" cap="none" dirty="0"/>
              <a:t>What are the recent developments?  Are they significant?</a:t>
            </a:r>
          </a:p>
          <a:p>
            <a:pPr lvl="1"/>
            <a:r>
              <a:rPr lang="en-GB" sz="2200" cap="none" dirty="0"/>
              <a:t>What are the appropriate methods of research ?</a:t>
            </a:r>
          </a:p>
          <a:p>
            <a:r>
              <a:rPr lang="en-GB" sz="2400" cap="none" dirty="0"/>
              <a:t>Your critical analysis</a:t>
            </a:r>
          </a:p>
          <a:p>
            <a:pPr lvl="1"/>
            <a:r>
              <a:rPr lang="en-GB" sz="2200" cap="none" dirty="0"/>
              <a:t>What are the strengths of the themes of your chosen topic?</a:t>
            </a:r>
          </a:p>
          <a:p>
            <a:pPr lvl="1"/>
            <a:r>
              <a:rPr lang="en-GB" sz="2200" cap="none" dirty="0"/>
              <a:t>What evidence did you find to support this ?</a:t>
            </a:r>
          </a:p>
          <a:p>
            <a:pPr lvl="1"/>
            <a:r>
              <a:rPr lang="en-GB" sz="2200" cap="none" dirty="0"/>
              <a:t>What are the gaps in the literature ?</a:t>
            </a:r>
          </a:p>
          <a:p>
            <a:pPr lvl="1"/>
            <a:endParaRPr lang="en-GB" sz="2200" cap="none" dirty="0"/>
          </a:p>
          <a:p>
            <a:pPr marL="0" indent="0">
              <a:buNone/>
            </a:pPr>
            <a:endParaRPr lang="en-GB" cap="none" dirty="0"/>
          </a:p>
          <a:p>
            <a:pPr marL="0" indent="0">
              <a:buNone/>
            </a:pPr>
            <a:endParaRPr lang="en-US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155828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Pair &amp; Share: Your Literature Landscape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cap="none" dirty="0"/>
              <a:t>🗣️ 3 minutes with the person next to you:</a:t>
            </a:r>
          </a:p>
          <a:p>
            <a:pPr lvl="1"/>
            <a:r>
              <a:rPr lang="en-GB" sz="2000" cap="none" dirty="0"/>
              <a:t>What are 2–3 well-known themes, tools, or debates in your discipline : cyber security, software engineering, game development or general computing?</a:t>
            </a:r>
          </a:p>
          <a:p>
            <a:pPr lvl="1"/>
            <a:r>
              <a:rPr lang="en-GB" sz="2000" cap="none" dirty="0"/>
              <a:t>Where would you currently go to read about them : a website, a YouTube channel, a textbook?</a:t>
            </a:r>
          </a:p>
          <a:p>
            <a:pPr lvl="1"/>
            <a:r>
              <a:rPr lang="en-GB" sz="2000" cap="none" dirty="0"/>
              <a:t>That's your starting point for a literature review : now we'll make it systematic.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20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5AA2A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DISCUSS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352928" cy="5267673"/>
          </a:xfrm>
        </p:spPr>
        <p:txBody>
          <a:bodyPr>
            <a:normAutofit fontScale="32500" lnSpcReduction="20000"/>
          </a:bodyPr>
          <a:lstStyle/>
          <a:p>
            <a:r>
              <a:rPr lang="en-US" sz="8000" cap="none" dirty="0"/>
              <a:t>Try experimenting with different search terms when using online search tools.</a:t>
            </a:r>
          </a:p>
          <a:p>
            <a:pPr marL="457200" lvl="1" indent="0">
              <a:buNone/>
            </a:pPr>
            <a:r>
              <a:rPr lang="en-US" sz="8000" i="1" dirty="0"/>
              <a:t>  </a:t>
            </a:r>
          </a:p>
          <a:p>
            <a:pPr lvl="1"/>
            <a:r>
              <a:rPr lang="en-US" sz="8000" cap="none" dirty="0"/>
              <a:t>Example:</a:t>
            </a:r>
          </a:p>
          <a:p>
            <a:pPr lvl="2"/>
            <a:r>
              <a:rPr lang="en-US" sz="8000" i="1" dirty="0"/>
              <a:t>(((color image segment*) AND (cluster* OR </a:t>
            </a:r>
            <a:r>
              <a:rPr lang="en-US" sz="8000" i="1" dirty="0" err="1"/>
              <a:t>salien</a:t>
            </a:r>
            <a:r>
              <a:rPr lang="en-US" sz="8000" i="1" dirty="0"/>
              <a:t>*)) OR ( (</a:t>
            </a:r>
            <a:r>
              <a:rPr lang="en-US" sz="8000" i="1" dirty="0" err="1"/>
              <a:t>salien</a:t>
            </a:r>
            <a:r>
              <a:rPr lang="en-US" sz="8000" i="1" dirty="0"/>
              <a:t>* detect*) or (</a:t>
            </a:r>
            <a:r>
              <a:rPr lang="en-US" sz="8000" i="1" dirty="0" err="1"/>
              <a:t>salien</a:t>
            </a:r>
            <a:r>
              <a:rPr lang="en-US" sz="8000" i="1" dirty="0"/>
              <a:t>* segment*))) </a:t>
            </a:r>
          </a:p>
          <a:p>
            <a:pPr lvl="1"/>
            <a:r>
              <a:rPr lang="en-US" sz="8000" cap="none" dirty="0"/>
              <a:t>Example:</a:t>
            </a:r>
          </a:p>
          <a:p>
            <a:pPr lvl="2"/>
            <a:r>
              <a:rPr lang="en-US" sz="8000" cap="none" dirty="0"/>
              <a:t> (“Fake news detection” OR “online fake news” OR “false news” OR (“fake news” AND “social media”) OR (“fake news” AND (“internet” OR “online”))).</a:t>
            </a:r>
          </a:p>
          <a:p>
            <a:pPr lvl="1"/>
            <a:endParaRPr lang="en-US" sz="62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063342-F4DF-E496-3B41-AA0DE93BDEBE}"/>
              </a:ext>
            </a:extLst>
          </p:cNvPr>
          <p:cNvGrpSpPr/>
          <p:nvPr/>
        </p:nvGrpSpPr>
        <p:grpSpPr>
          <a:xfrm>
            <a:off x="7489465" y="285563"/>
            <a:ext cx="792088" cy="648072"/>
            <a:chOff x="0" y="514100"/>
            <a:chExt cx="2233811" cy="134028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3D67B9-4050-E894-602F-2B4B36E2145B}"/>
                </a:ext>
              </a:extLst>
            </p:cNvPr>
            <p:cNvSpPr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  <a:blipFill rotWithShape="0">
              <a:blip r:embed="rId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102933-2E53-E63E-27BE-27447DFC243A}"/>
                </a:ext>
              </a:extLst>
            </p:cNvPr>
            <p:cNvSpPr txBox="1"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4293" tIns="54293" rIns="54293" bIns="54293" numCol="1" spcCol="1270" anchor="ctr" anchorCtr="0">
              <a:noAutofit/>
            </a:bodyPr>
            <a:lstStyle/>
            <a:p>
              <a:pPr algn="ctr" defTabSz="6334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425" dirty="0"/>
            </a:p>
          </p:txBody>
        </p:sp>
      </p:grpSp>
    </p:spTree>
    <p:extLst>
      <p:ext uri="{BB962C8B-B14F-4D97-AF65-F5344CB8AC3E}">
        <p14:creationId xmlns:p14="http://schemas.microsoft.com/office/powerpoint/2010/main" val="143648209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Activity: Build Your Own Search String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2400" cap="none" dirty="0"/>
              <a:t>✏️ Using AND / OR / NOT, build a search string for a topic in your discipline:</a:t>
            </a:r>
          </a:p>
          <a:p>
            <a:pPr lvl="1"/>
            <a:r>
              <a:rPr lang="en-GB" sz="2000" cap="none" dirty="0"/>
              <a:t>Cyber security: (“phishing detection” OR “phishing classification”) AND (“machine learning” OR “deep learning”)</a:t>
            </a:r>
          </a:p>
          <a:p>
            <a:pPr lvl="1"/>
            <a:r>
              <a:rPr lang="en-GB" sz="2000" cap="none" dirty="0"/>
              <a:t>Software engineering: (“agile” OR “scrum”) AND (“large-scale” OR “enter prise”) AND NOT “survey”</a:t>
            </a:r>
          </a:p>
          <a:p>
            <a:pPr lvl="1"/>
            <a:r>
              <a:rPr lang="en-GB" sz="2000" cap="none" dirty="0"/>
              <a:t>Game development: (“procedural generation” OR “procedural content”) AND (“player engagement” OR “replayability”)</a:t>
            </a:r>
          </a:p>
          <a:p>
            <a:pPr lvl="1"/>
            <a:r>
              <a:rPr lang="en-GB" sz="2000" cap="none" dirty="0"/>
              <a:t>General computing: (“recommendation system*” OR “recommender system*”) AND (“cold start” OR “sparsity”)</a:t>
            </a:r>
          </a:p>
          <a:p>
            <a:pPr lvl="1"/>
            <a:r>
              <a:rPr lang="en-GB" sz="2000" cap="none" dirty="0"/>
              <a:t>Now write one for YOUR own project idea, and try it in Google Scholar or Semantic Scholar.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22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463040" cy="329184"/>
          </a:xfrm>
          <a:prstGeom prst="roundRect">
            <a:avLst>
              <a:gd name="adj" fmla="val 50000"/>
            </a:avLst>
          </a:prstGeom>
          <a:solidFill>
            <a:srgbClr val="24285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ACTIVITY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352928" cy="5267673"/>
          </a:xfrm>
        </p:spPr>
        <p:txBody>
          <a:bodyPr>
            <a:normAutofit/>
          </a:bodyPr>
          <a:lstStyle/>
          <a:p>
            <a:r>
              <a:rPr lang="en-US" sz="2400" cap="none" dirty="0"/>
              <a:t>Always keep an accurate record of all of the sources that you use for your bibliography/reference list</a:t>
            </a:r>
            <a:endParaRPr lang="en-US" sz="8000" cap="none" dirty="0"/>
          </a:p>
          <a:p>
            <a:pPr lvl="1"/>
            <a:endParaRPr lang="en-US" sz="62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063342-F4DF-E496-3B41-AA0DE93BDEBE}"/>
              </a:ext>
            </a:extLst>
          </p:cNvPr>
          <p:cNvGrpSpPr/>
          <p:nvPr/>
        </p:nvGrpSpPr>
        <p:grpSpPr>
          <a:xfrm>
            <a:off x="7489465" y="285563"/>
            <a:ext cx="792088" cy="648072"/>
            <a:chOff x="0" y="514100"/>
            <a:chExt cx="2233811" cy="134028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3D67B9-4050-E894-602F-2B4B36E2145B}"/>
                </a:ext>
              </a:extLst>
            </p:cNvPr>
            <p:cNvSpPr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  <a:blipFill rotWithShape="0">
              <a:blip r:embed="rId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102933-2E53-E63E-27BE-27447DFC243A}"/>
                </a:ext>
              </a:extLst>
            </p:cNvPr>
            <p:cNvSpPr txBox="1"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4293" tIns="54293" rIns="54293" bIns="54293" numCol="1" spcCol="1270" anchor="ctr" anchorCtr="0">
              <a:noAutofit/>
            </a:bodyPr>
            <a:lstStyle/>
            <a:p>
              <a:pPr algn="ctr" defTabSz="6334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425" dirty="0"/>
            </a:p>
          </p:txBody>
        </p: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DFEBDC65-8374-8A00-7876-ABDA01566F3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2492896"/>
            <a:ext cx="7556666" cy="1872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767844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352928" cy="5267673"/>
          </a:xfrm>
        </p:spPr>
        <p:txBody>
          <a:bodyPr>
            <a:normAutofit/>
          </a:bodyPr>
          <a:lstStyle/>
          <a:p>
            <a:r>
              <a:rPr lang="en-US" sz="2400" cap="none" dirty="0"/>
              <a:t>Make use of the bibliography in the journal articles or textbooks that you are reading as this can help you to increase the breadth of your literature review.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r>
              <a:rPr lang="en-US" sz="2400" cap="none" dirty="0"/>
              <a:t>Use a reading summary sheet or electronic document to capture the key information and the argument from your sources.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E3063342-F4DF-E496-3B41-AA0DE93BDEBE}"/>
              </a:ext>
            </a:extLst>
          </p:cNvPr>
          <p:cNvGrpSpPr/>
          <p:nvPr/>
        </p:nvGrpSpPr>
        <p:grpSpPr>
          <a:xfrm>
            <a:off x="7489465" y="285563"/>
            <a:ext cx="792088" cy="648072"/>
            <a:chOff x="0" y="514100"/>
            <a:chExt cx="2233811" cy="1340286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A93D67B9-4050-E894-602F-2B4B36E2145B}"/>
                </a:ext>
              </a:extLst>
            </p:cNvPr>
            <p:cNvSpPr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  <a:blipFill rotWithShape="0">
              <a:blip r:embed="rId2"/>
              <a:stretch>
                <a:fillRect/>
              </a:stretch>
            </a:blipFill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rgbClr r="0" g="0" b="0"/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/>
            <a:lstStyle/>
            <a:p>
              <a:endParaRPr lang="en-GB"/>
            </a:p>
          </p:txBody>
        </p:sp>
        <p:sp>
          <p:nvSpPr>
            <p:cNvPr id="7" name="TextBox 6">
              <a:extLst>
                <a:ext uri="{FF2B5EF4-FFF2-40B4-BE49-F238E27FC236}">
                  <a16:creationId xmlns:a16="http://schemas.microsoft.com/office/drawing/2014/main" id="{9B102933-2E53-E63E-27BE-27447DFC243A}"/>
                </a:ext>
              </a:extLst>
            </p:cNvPr>
            <p:cNvSpPr txBox="1"/>
            <p:nvPr/>
          </p:nvSpPr>
          <p:spPr>
            <a:xfrm>
              <a:off x="0" y="514100"/>
              <a:ext cx="2233811" cy="1340286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54293" tIns="54293" rIns="54293" bIns="54293" numCol="1" spcCol="1270" anchor="ctr" anchorCtr="0">
              <a:noAutofit/>
            </a:bodyPr>
            <a:lstStyle/>
            <a:p>
              <a:pPr algn="ctr" defTabSz="633413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endParaRPr lang="en-US" sz="1425" dirty="0"/>
            </a:p>
          </p:txBody>
        </p:sp>
      </p:grpSp>
      <p:pic>
        <p:nvPicPr>
          <p:cNvPr id="10" name="Picture 9">
            <a:extLst>
              <a:ext uri="{FF2B5EF4-FFF2-40B4-BE49-F238E27FC236}">
                <a16:creationId xmlns:a16="http://schemas.microsoft.com/office/drawing/2014/main" id="{E46942CE-B3B7-A62A-C784-4086C942BD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31481" y="2060847"/>
            <a:ext cx="3580879" cy="330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2161531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496944" cy="5544617"/>
          </a:xfrm>
        </p:spPr>
        <p:txBody>
          <a:bodyPr>
            <a:normAutofit/>
          </a:bodyPr>
          <a:lstStyle/>
          <a:p>
            <a:r>
              <a:rPr lang="en-US" sz="1800" cap="none" dirty="0"/>
              <a:t>Create a logical structure for your literature review and the way you have approached it.</a:t>
            </a:r>
          </a:p>
          <a:p>
            <a:pPr lvl="1"/>
            <a:r>
              <a:rPr lang="en-US" cap="none" dirty="0"/>
              <a:t>This structure could be chronological or thematic or another form more suitable for your investigation.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25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7BAD27-EF98-B062-C548-92F5FA6D88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552" y="2450791"/>
            <a:ext cx="5552654" cy="2350959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0B950DAD-1700-53A5-919C-79362189B6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936" y="4801750"/>
            <a:ext cx="4900066" cy="2151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83351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188640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Literature review – top tips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980727"/>
            <a:ext cx="8496944" cy="5544617"/>
          </a:xfrm>
        </p:spPr>
        <p:txBody>
          <a:bodyPr>
            <a:normAutofit fontScale="47500" lnSpcReduction="20000"/>
          </a:bodyPr>
          <a:lstStyle/>
          <a:p>
            <a:r>
              <a:rPr lang="en-US" sz="5600" cap="none" dirty="0"/>
              <a:t>Make sure your research voice come through clearly</a:t>
            </a:r>
          </a:p>
          <a:p>
            <a:pPr lvl="1"/>
            <a:r>
              <a:rPr lang="en-US" sz="5600" cap="none" dirty="0"/>
              <a:t>Think about how you have developed your views</a:t>
            </a:r>
          </a:p>
          <a:p>
            <a:pPr lvl="1"/>
            <a:r>
              <a:rPr lang="en-US" sz="5600" cap="none" dirty="0"/>
              <a:t>What evidence convinced you?</a:t>
            </a:r>
          </a:p>
          <a:p>
            <a:r>
              <a:rPr lang="en-US" sz="5600" cap="none" dirty="0"/>
              <a:t>Be selective</a:t>
            </a:r>
          </a:p>
          <a:p>
            <a:pPr lvl="1"/>
            <a:r>
              <a:rPr lang="en-US" sz="5600" cap="none" dirty="0"/>
              <a:t>Choose a selection from everything you have read</a:t>
            </a:r>
          </a:p>
          <a:p>
            <a:pPr lvl="1"/>
            <a:r>
              <a:rPr lang="en-US" sz="5600" cap="none" dirty="0"/>
              <a:t>Check the relevance of the selected sources to your topic and research questions </a:t>
            </a:r>
          </a:p>
          <a:p>
            <a:pPr lvl="1"/>
            <a:r>
              <a:rPr lang="en-US" sz="5600" cap="none" dirty="0"/>
              <a:t>Limit the amount of descriptive reporting</a:t>
            </a:r>
          </a:p>
          <a:p>
            <a:r>
              <a:rPr lang="en-US" sz="5600" cap="none" dirty="0"/>
              <a:t>Make summary of the key elements of your review</a:t>
            </a:r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  <a:p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32121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TOOLS and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820395" cy="5877273"/>
          </a:xfrm>
        </p:spPr>
        <p:txBody>
          <a:bodyPr>
            <a:normAutofit/>
          </a:bodyPr>
          <a:lstStyle/>
          <a:p>
            <a:r>
              <a:rPr lang="en-GB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SCISPACE</a:t>
            </a:r>
            <a:endParaRPr lang="en-US" sz="2400" cap="none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27</a:t>
            </a:fld>
            <a:endParaRPr lang="en-GB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F75578A-E774-386B-B18F-01E9256F280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3808" y="1052736"/>
            <a:ext cx="1009317" cy="888199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F18221C-98A2-FBE4-F74E-80C814D885D8}"/>
              </a:ext>
            </a:extLst>
          </p:cNvPr>
          <p:cNvSpPr txBox="1"/>
          <p:nvPr/>
        </p:nvSpPr>
        <p:spPr>
          <a:xfrm>
            <a:off x="971600" y="2132856"/>
            <a:ext cx="4572000" cy="6719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Learning and understanding</a:t>
            </a:r>
          </a:p>
          <a:p>
            <a:pPr>
              <a:lnSpc>
                <a:spcPct val="107000"/>
              </a:lnSpc>
              <a:spcBef>
                <a:spcPts val="0"/>
              </a:spcBef>
            </a:pPr>
            <a:endParaRPr lang="en-GB" sz="1800" kern="100" dirty="0">
              <a:latin typeface="Calibri" panose="020F050202020403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5274383-1FB5-2A25-0E24-1C48C48E8D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3968" y="2204864"/>
            <a:ext cx="1686257" cy="85988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6CC39110-A80B-618A-A90B-C67AEA886F3E}"/>
              </a:ext>
            </a:extLst>
          </p:cNvPr>
          <p:cNvSpPr txBox="1"/>
          <p:nvPr/>
        </p:nvSpPr>
        <p:spPr>
          <a:xfrm>
            <a:off x="971600" y="3190246"/>
            <a:ext cx="4572000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b="1" kern="100" dirty="0" err="1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Powerdrill</a:t>
            </a:r>
            <a:r>
              <a:rPr lang="en-GB" sz="18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1800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- analysis and classifying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5DFCD79-CA2B-D51E-129D-3662BC3512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4048" y="3307189"/>
            <a:ext cx="2406417" cy="768222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B44F8879-907D-97B7-58EF-C46D475E5DA2}"/>
              </a:ext>
            </a:extLst>
          </p:cNvPr>
          <p:cNvSpPr txBox="1"/>
          <p:nvPr/>
        </p:nvSpPr>
        <p:spPr>
          <a:xfrm>
            <a:off x="971600" y="4394967"/>
            <a:ext cx="4896544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07000"/>
              </a:lnSpc>
              <a:spcBef>
                <a:spcPts val="0"/>
              </a:spcBef>
              <a:buFont typeface="Arial" panose="020B0604020202020204" pitchFamily="34" charset="0"/>
              <a:buChar char="•"/>
            </a:pPr>
            <a:r>
              <a:rPr lang="en-GB" sz="1800" b="1" kern="100" dirty="0">
                <a:effectLst/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ChatGP</a:t>
            </a:r>
            <a:r>
              <a:rPr lang="en-GB" sz="1800" b="1" kern="100" dirty="0">
                <a:latin typeface="Calibri" panose="020F050202020403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 – Synthesis or theory development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389B125D-8642-C442-D654-30519E6C72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94483" y="4394967"/>
            <a:ext cx="1093456" cy="125347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6F12E604-3DD2-0C23-8794-FA135CCC854B}"/>
              </a:ext>
            </a:extLst>
          </p:cNvPr>
          <p:cNvSpPr txBox="1"/>
          <p:nvPr/>
        </p:nvSpPr>
        <p:spPr>
          <a:xfrm>
            <a:off x="1126340" y="565195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6"/>
              </a:rPr>
              <a:t>𝐓𝐨𝐩 𝟑 𝐀𝐈 𝐓𝐨𝐨𝐥𝐬 𝐟𝐨𝐫 𝐋𝐢𝐭𝐞𝐫𝐚𝐭𝐮𝐫𝐞 𝐑𝐞𝐯𝐢𝐞𝐰 (youtube.com)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2191147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EAEBE8-DD33-97AA-1966-291047B80A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F805B4-517F-3E03-BB4C-104F24AC2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GB" dirty="0"/>
              <a:t>TOOLS and Techniques  ???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3BC306-9F45-A4D7-7C89-DB3E92B05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28</a:t>
            </a:fld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9D22895-2C91-1943-56E2-37487870CF25}"/>
              </a:ext>
            </a:extLst>
          </p:cNvPr>
          <p:cNvSpPr txBox="1"/>
          <p:nvPr/>
        </p:nvSpPr>
        <p:spPr>
          <a:xfrm>
            <a:off x="1126340" y="5651956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Top 10 AI Tools for Researchers in 2026 - World Academic Press</a:t>
            </a:r>
            <a:endParaRPr lang="en-GB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A24EEAAA-059E-94AF-98CD-EADBC8EABF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2" y="1268760"/>
            <a:ext cx="7773338" cy="4232473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2C5207BB-FA6B-FAA0-3D54-AF4220D89E6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6006" y="1066799"/>
            <a:ext cx="6989503" cy="4232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7378626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7AB29-E924-94B6-CBC7-1F76F8EFC8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618519"/>
            <a:ext cx="7773338" cy="794258"/>
          </a:xfrm>
        </p:spPr>
        <p:txBody>
          <a:bodyPr/>
          <a:lstStyle/>
          <a:p>
            <a:r>
              <a:rPr lang="en-GB" dirty="0"/>
              <a:t>Tools and Techniques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4C9219-63E6-E28D-A39C-4276B4CFA8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412778"/>
            <a:ext cx="7773339" cy="4378424"/>
          </a:xfrm>
        </p:spPr>
        <p:txBody>
          <a:bodyPr>
            <a:normAutofit/>
          </a:bodyPr>
          <a:lstStyle/>
          <a:p>
            <a:r>
              <a:rPr lang="en-US" cap="none" dirty="0"/>
              <a:t>Many journal papers can be challenging to read</a:t>
            </a:r>
          </a:p>
          <a:p>
            <a:r>
              <a:rPr lang="en-US" cap="none" dirty="0"/>
              <a:t>If you find a paper hard going try using a </a:t>
            </a:r>
            <a:r>
              <a:rPr lang="en-US" cap="none" dirty="0" err="1"/>
              <a:t>summarising</a:t>
            </a:r>
            <a:r>
              <a:rPr lang="en-US" cap="none" dirty="0"/>
              <a:t>/paraphrasing tool such as </a:t>
            </a:r>
            <a:r>
              <a:rPr lang="en-US" cap="none" dirty="0" err="1"/>
              <a:t>Quillbot</a:t>
            </a:r>
            <a:endParaRPr lang="en-US" cap="none" dirty="0"/>
          </a:p>
          <a:p>
            <a:pPr lvl="1"/>
            <a:r>
              <a:rPr lang="en-US" cap="none" dirty="0"/>
              <a:t>https://quillbot.com/</a:t>
            </a:r>
          </a:p>
          <a:p>
            <a:r>
              <a:rPr lang="en-US" cap="none" dirty="0"/>
              <a:t>You can also put the text of the paper into a normal text </a:t>
            </a:r>
            <a:r>
              <a:rPr lang="en-US" cap="none" dirty="0" err="1"/>
              <a:t>genAI</a:t>
            </a:r>
            <a:r>
              <a:rPr lang="en-US" cap="none" dirty="0"/>
              <a:t> and ask it to </a:t>
            </a:r>
            <a:r>
              <a:rPr lang="en-US" cap="none" dirty="0" err="1"/>
              <a:t>summarise</a:t>
            </a:r>
            <a:r>
              <a:rPr lang="en-US" cap="none" dirty="0"/>
              <a:t> it for you</a:t>
            </a:r>
          </a:p>
          <a:p>
            <a:r>
              <a:rPr lang="en-US" cap="none" dirty="0"/>
              <a:t>In this case you can also ask the </a:t>
            </a:r>
            <a:r>
              <a:rPr lang="en-US" cap="none" dirty="0" err="1"/>
              <a:t>genAI</a:t>
            </a:r>
            <a:r>
              <a:rPr lang="en-US" cap="none" dirty="0"/>
              <a:t> questions about the contents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DC3B7-A555-EE18-B664-F9715BAD49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8943AC-23F5-47F6-8C2D-974D8CCBAC3A}" type="datetime1">
              <a:rPr lang="en-US" smtClean="0"/>
              <a:t>9/22/2026</a:t>
            </a:fld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3FAFCE1-4044-4AC1-2DD3-EB492B6AC1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60095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4A7248-B97F-3FE8-1A51-9ED29C6CE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332" y="332656"/>
            <a:ext cx="7773338" cy="576065"/>
          </a:xfrm>
        </p:spPr>
        <p:txBody>
          <a:bodyPr>
            <a:normAutofit fontScale="90000"/>
          </a:bodyPr>
          <a:lstStyle/>
          <a:p>
            <a:r>
              <a:rPr lang="en-US" dirty="0"/>
              <a:t>Finding literature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9E3DF7-2107-9603-48A1-3D5E3DA89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061" y="980727"/>
            <a:ext cx="7429499" cy="5877273"/>
          </a:xfrm>
        </p:spPr>
        <p:txBody>
          <a:bodyPr>
            <a:normAutofit/>
          </a:bodyPr>
          <a:lstStyle/>
          <a:p>
            <a:r>
              <a:rPr lang="en-US" sz="2400" cap="none" dirty="0"/>
              <a:t>Google works but Google Scholar is better</a:t>
            </a:r>
          </a:p>
          <a:p>
            <a:r>
              <a:rPr lang="en-US" sz="2400" cap="none" dirty="0"/>
              <a:t>Semantic Scholar is significantly better than Google Scholar https://www.semanticscholar.org/ </a:t>
            </a:r>
          </a:p>
          <a:p>
            <a:r>
              <a:rPr lang="en-US" sz="2400" cap="none" dirty="0"/>
              <a:t>AI tool that looks for links between papers and can therefore suggest papers with similar content even if they neither cite or are cited by a given paper</a:t>
            </a:r>
          </a:p>
          <a:p>
            <a:r>
              <a:rPr lang="en-US" sz="2400" cap="none" dirty="0"/>
              <a:t>Library databases</a:t>
            </a:r>
          </a:p>
          <a:p>
            <a:r>
              <a:rPr lang="en-US" sz="2400" cap="none" dirty="0"/>
              <a:t>You are unlikely to find anything you won’t find with Semantic Scholar but using the library search gets you through some paywalls</a:t>
            </a:r>
          </a:p>
          <a:p>
            <a:r>
              <a:rPr lang="en-US" sz="2400" cap="none" dirty="0"/>
              <a:t>Bing Chat will provide links to references with its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84CB8E-BB11-E84B-A269-9024CDB95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432674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Which Tool Would You Reach For?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2400" cap="none" dirty="0"/>
              <a:t>🗳️ Match the task to the tool, then check your answers on the next few slides:</a:t>
            </a:r>
          </a:p>
          <a:p>
            <a:pPr lvl="1"/>
            <a:r>
              <a:rPr lang="en-GB" sz="2000" cap="none" dirty="0"/>
              <a:t>I have 10 PDFs and need to find common themes fast → ?</a:t>
            </a:r>
          </a:p>
          <a:p>
            <a:pPr lvl="1"/>
            <a:r>
              <a:rPr lang="en-GB" sz="2000" cap="none" dirty="0"/>
              <a:t>I want papers related to this one, even if they don't cite each other → ?</a:t>
            </a:r>
          </a:p>
          <a:p>
            <a:pPr lvl="1"/>
            <a:r>
              <a:rPr lang="en-GB" sz="2000" cap="none" dirty="0"/>
              <a:t>This paragraph is dense and I don't understand it → ?</a:t>
            </a:r>
          </a:p>
          <a:p>
            <a:pPr lvl="1"/>
            <a:r>
              <a:rPr lang="en-GB" sz="2000" cap="none" dirty="0"/>
              <a:t>I want to sketch a theoretical framework from what I've read → ?</a:t>
            </a:r>
          </a:p>
          <a:p>
            <a:pPr lvl="1"/>
            <a:r>
              <a:rPr lang="en-GB" sz="2000" cap="none" dirty="0"/>
              <a:t>(Tools in play today: SciSpace, Powerdrill, ChatGPT, Quillbot, Semantic Scholar)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31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005840" cy="329184"/>
          </a:xfrm>
          <a:prstGeom prst="roundRect">
            <a:avLst>
              <a:gd name="adj" fmla="val 50000"/>
            </a:avLst>
          </a:prstGeom>
          <a:solidFill>
            <a:srgbClr val="297FD5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POLL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Citation and 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b="1" cap="none" dirty="0"/>
              <a:t>Defined as:</a:t>
            </a:r>
          </a:p>
          <a:p>
            <a:pPr lvl="1"/>
            <a:r>
              <a:rPr lang="en-US" sz="2200" cap="none" dirty="0"/>
              <a:t>the acknowledgement of information obtained from a document you have read or the act of quoting text.</a:t>
            </a:r>
          </a:p>
          <a:p>
            <a:r>
              <a:rPr lang="en-US" sz="2400" cap="none" dirty="0"/>
              <a:t>Done by providing the reference to the source of the material.</a:t>
            </a:r>
          </a:p>
          <a:p>
            <a:r>
              <a:rPr lang="en-US" sz="2400" cap="none" dirty="0"/>
              <a:t>The reference allows the reader to find the original source </a:t>
            </a:r>
          </a:p>
          <a:p>
            <a:endParaRPr lang="en-US" sz="2400" cap="none" dirty="0"/>
          </a:p>
        </p:txBody>
      </p:sp>
    </p:spTree>
    <p:extLst>
      <p:ext uri="{BB962C8B-B14F-4D97-AF65-F5344CB8AC3E}">
        <p14:creationId xmlns:p14="http://schemas.microsoft.com/office/powerpoint/2010/main" val="2613006585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Why Referencing?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340768"/>
            <a:ext cx="7773339" cy="4602833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cap="none" dirty="0"/>
              <a:t>To </a:t>
            </a:r>
            <a:r>
              <a:rPr lang="en-US" sz="2400" b="1" cap="none" dirty="0"/>
              <a:t>support</a:t>
            </a:r>
            <a:r>
              <a:rPr lang="en-US" sz="2400" cap="none" dirty="0"/>
              <a:t> your statements and arguments</a:t>
            </a:r>
          </a:p>
          <a:p>
            <a:r>
              <a:rPr lang="en-US" sz="2400" cap="none" dirty="0"/>
              <a:t>To give </a:t>
            </a:r>
            <a:r>
              <a:rPr lang="en-US" sz="2400" b="1" cap="none" dirty="0"/>
              <a:t>credit</a:t>
            </a:r>
            <a:r>
              <a:rPr lang="en-US" sz="2400" cap="none" dirty="0"/>
              <a:t> for your sources</a:t>
            </a:r>
          </a:p>
          <a:p>
            <a:pPr lvl="1"/>
            <a:r>
              <a:rPr lang="en-US" sz="2200" cap="none" dirty="0"/>
              <a:t>Would you like people to use your ideas without saying where they got them from?</a:t>
            </a:r>
          </a:p>
          <a:p>
            <a:pPr lvl="1"/>
            <a:r>
              <a:rPr lang="en-US" sz="2200" cap="none" dirty="0"/>
              <a:t>It is </a:t>
            </a:r>
            <a:r>
              <a:rPr lang="en-US" sz="2200" b="1" cap="none" dirty="0"/>
              <a:t>theft</a:t>
            </a:r>
            <a:r>
              <a:rPr lang="en-US" sz="2200" cap="none" dirty="0"/>
              <a:t> to use other peoples ideas as your own!</a:t>
            </a:r>
          </a:p>
          <a:p>
            <a:r>
              <a:rPr lang="en-US" sz="2400" cap="none" dirty="0"/>
              <a:t>To </a:t>
            </a:r>
            <a:r>
              <a:rPr lang="en-US" sz="2400" b="1" cap="none" dirty="0"/>
              <a:t>demonstrate</a:t>
            </a:r>
            <a:r>
              <a:rPr lang="en-US" sz="2400" cap="none" dirty="0"/>
              <a:t> your academic research</a:t>
            </a:r>
          </a:p>
          <a:p>
            <a:r>
              <a:rPr lang="en-US" sz="2400" cap="none" dirty="0"/>
              <a:t>To provide the academic </a:t>
            </a:r>
            <a:r>
              <a:rPr lang="en-US" sz="2400" b="1" cap="none" dirty="0"/>
              <a:t>credibility</a:t>
            </a:r>
            <a:r>
              <a:rPr lang="en-US" sz="2400" cap="none" dirty="0"/>
              <a:t> for your work</a:t>
            </a:r>
          </a:p>
          <a:p>
            <a:r>
              <a:rPr lang="en-US" sz="2400" cap="none" dirty="0"/>
              <a:t>To reassure the reader that your work is not a fairy story that you have created</a:t>
            </a:r>
          </a:p>
          <a:p>
            <a:pPr marL="0" indent="0">
              <a:buNone/>
            </a:pPr>
            <a:endParaRPr lang="en-US" sz="2400" cap="none" dirty="0"/>
          </a:p>
        </p:txBody>
      </p:sp>
    </p:spTree>
    <p:extLst>
      <p:ext uri="{BB962C8B-B14F-4D97-AF65-F5344CB8AC3E}">
        <p14:creationId xmlns:p14="http://schemas.microsoft.com/office/powerpoint/2010/main" val="1406942036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When and Where?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cap="none" dirty="0"/>
              <a:t>Every time </a:t>
            </a:r>
            <a:r>
              <a:rPr lang="en-US" cap="none" dirty="0"/>
              <a:t>you </a:t>
            </a:r>
            <a:r>
              <a:rPr lang="en-US" b="1" cap="none" dirty="0"/>
              <a:t>use</a:t>
            </a:r>
            <a:r>
              <a:rPr lang="en-US" cap="none" dirty="0"/>
              <a:t> someone else’s ideas or words or illustrations, even if you change them a bit!</a:t>
            </a:r>
          </a:p>
          <a:p>
            <a:r>
              <a:rPr lang="en-US" cap="none" dirty="0"/>
              <a:t>When you </a:t>
            </a:r>
            <a:r>
              <a:rPr lang="en-US" b="1" cap="none" dirty="0"/>
              <a:t>copy</a:t>
            </a:r>
            <a:r>
              <a:rPr lang="en-US" cap="none" dirty="0"/>
              <a:t> some lines of </a:t>
            </a:r>
            <a:r>
              <a:rPr lang="en-US" cap="none" dirty="0" err="1"/>
              <a:t>programme</a:t>
            </a:r>
            <a:r>
              <a:rPr lang="en-US" cap="none" dirty="0"/>
              <a:t> code</a:t>
            </a:r>
          </a:p>
          <a:p>
            <a:r>
              <a:rPr lang="en-US" cap="none" dirty="0"/>
              <a:t>Whenever you make an </a:t>
            </a:r>
            <a:r>
              <a:rPr lang="en-US" b="1" cap="none" dirty="0"/>
              <a:t>assertion</a:t>
            </a:r>
            <a:r>
              <a:rPr lang="en-US" cap="none" dirty="0"/>
              <a:t> you need to justify your statements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3367936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Is This Plagiarism?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sz="2400" cap="none" dirty="0"/>
              <a:t>🗣️ Discuss each with your neighbour : plagiarism or not?</a:t>
            </a:r>
          </a:p>
          <a:p>
            <a:pPr lvl="1"/>
            <a:r>
              <a:rPr lang="en-GB" sz="2000" cap="none" dirty="0"/>
              <a:t>Copying a 10-line code snippet from Stack Overflow into your project with no comment or citation.</a:t>
            </a:r>
          </a:p>
          <a:p>
            <a:pPr lvl="1"/>
            <a:r>
              <a:rPr lang="en-GB" sz="2000" cap="none" dirty="0"/>
              <a:t>Paraphrasing a textbook definition in your own words, with no citation.</a:t>
            </a:r>
          </a:p>
          <a:p>
            <a:pPr lvl="1"/>
            <a:r>
              <a:rPr lang="en-GB" sz="2000" cap="none" dirty="0"/>
              <a:t>Using a game asset or sound effect from an open asset store, credited in your project README.</a:t>
            </a:r>
          </a:p>
          <a:p>
            <a:pPr lvl="1"/>
            <a:r>
              <a:rPr lang="en-GB" sz="2000" cap="none" dirty="0"/>
              <a:t>Quoting a sentence from a paper directly, in quotation marks, with an in-text citation.</a:t>
            </a:r>
          </a:p>
          <a:p>
            <a:pPr lvl="1"/>
            <a:r>
              <a:rPr lang="en-GB" sz="2000" cap="none" dirty="0"/>
              <a:t>(Only the last one is safe as-is : the others all need a citation, even when reworded or reused.)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35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5AA2AE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DISCUSS</a:t>
            </a: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200" cap="none" dirty="0"/>
              <a:t>UWTSD uses the Vancouver numerical referencing system (the IEEE version)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The system uses numbers, in order of appearance in the text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Details on how to reference a wide range of sources using the IEEE style are available in the library’s IEEE Handbook</a:t>
            </a:r>
          </a:p>
          <a:p>
            <a:pPr lvl="1">
              <a:lnSpc>
                <a:spcPct val="130000"/>
              </a:lnSpc>
            </a:pPr>
            <a:r>
              <a:rPr lang="en-US" sz="2000" cap="none" dirty="0"/>
              <a:t>https://www.uwtsd.ac.uk/library/using-our-libraries/online-library/referencing-handbooks/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UWTSD guidelines on referencing </a:t>
            </a:r>
            <a:r>
              <a:rPr lang="en-US" sz="2200" cap="none" dirty="0" err="1"/>
              <a:t>genAIs</a:t>
            </a:r>
            <a:endParaRPr lang="en-US" sz="2200" cap="none" dirty="0"/>
          </a:p>
          <a:p>
            <a:pPr lvl="1">
              <a:lnSpc>
                <a:spcPct val="130000"/>
              </a:lnSpc>
            </a:pPr>
            <a:r>
              <a:rPr lang="en-US" sz="2000" cap="none" dirty="0"/>
              <a:t>https://www.uwtsd.ac.uk/library/using-our-libraries/online-library/referencing-handbooks/referencing-ai/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66307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3"/>
            <a:ext cx="7773338" cy="648072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836712"/>
            <a:ext cx="7773339" cy="510688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 cap="none" dirty="0"/>
              <a:t>In-text citation</a:t>
            </a:r>
          </a:p>
          <a:p>
            <a:r>
              <a:rPr lang="en-GB" b="1" cap="none" dirty="0"/>
              <a:t>Sample 1 content:</a:t>
            </a:r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738B5A8B-7E57-4B61-3A4C-12980CEC040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905" y="1921492"/>
            <a:ext cx="6504647" cy="333533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75A7B671-5BCA-4DAB-AEFE-EA6FA1F26BF6}"/>
              </a:ext>
            </a:extLst>
          </p:cNvPr>
          <p:cNvSpPr txBox="1"/>
          <p:nvPr/>
        </p:nvSpPr>
        <p:spPr>
          <a:xfrm>
            <a:off x="323528" y="6353233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i="1" dirty="0"/>
              <a:t>Extracted from :</a:t>
            </a:r>
          </a:p>
        </p:txBody>
      </p:sp>
    </p:spTree>
    <p:extLst>
      <p:ext uri="{BB962C8B-B14F-4D97-AF65-F5344CB8AC3E}">
        <p14:creationId xmlns:p14="http://schemas.microsoft.com/office/powerpoint/2010/main" val="185915558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066057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537788" y="1599194"/>
            <a:ext cx="8066660" cy="4638118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415FDDB-159A-2685-82E6-25D7E44D03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7768" y="4671254"/>
            <a:ext cx="6912768" cy="75279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3F66FC99-F98C-B3F9-C6AF-B3756BB47E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3934" y="1735129"/>
            <a:ext cx="6971308" cy="7385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E2EBBC2-3037-1D6D-FE67-CEA17E41A06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609" y="2614763"/>
            <a:ext cx="6336703" cy="76127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B5171499-399E-6EEF-4FD5-16371E46B1E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4664" y="3573016"/>
            <a:ext cx="6264696" cy="96576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96F0C8F-9D23-F63C-64A1-FA446DE17A77}"/>
              </a:ext>
            </a:extLst>
          </p:cNvPr>
          <p:cNvSpPr txBox="1"/>
          <p:nvPr/>
        </p:nvSpPr>
        <p:spPr>
          <a:xfrm>
            <a:off x="755576" y="5672772"/>
            <a:ext cx="733520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1"/>
            <a:r>
              <a:rPr lang="en-GB" dirty="0"/>
              <a:t>Understand the elements of each type of reference sources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19E9CBD-5846-5352-F813-9363C1736A2F}"/>
              </a:ext>
            </a:extLst>
          </p:cNvPr>
          <p:cNvSpPr txBox="1"/>
          <p:nvPr/>
        </p:nvSpPr>
        <p:spPr>
          <a:xfrm>
            <a:off x="899592" y="1117075"/>
            <a:ext cx="4572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Re</a:t>
            </a:r>
            <a:r>
              <a:rPr lang="en-GB" sz="1800" dirty="0"/>
              <a:t>ference list</a:t>
            </a:r>
            <a:r>
              <a:rPr lang="en-GB" dirty="0"/>
              <a:t> based on the extracted content 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63665944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3"/>
            <a:ext cx="7773338" cy="720080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404377" y="1066799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200" cap="none" dirty="0"/>
              <a:t>Sample 2</a:t>
            </a:r>
          </a:p>
          <a:p>
            <a:pPr>
              <a:lnSpc>
                <a:spcPct val="130000"/>
              </a:lnSpc>
            </a:pPr>
            <a:r>
              <a:rPr lang="en-US" sz="2200" cap="none" dirty="0"/>
              <a:t>In-text citation</a:t>
            </a:r>
          </a:p>
          <a:p>
            <a:pPr lvl="1">
              <a:lnSpc>
                <a:spcPct val="130000"/>
              </a:lnSpc>
            </a:pPr>
            <a:endParaRPr lang="en-US" cap="none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8DDF7C7-4FA2-42E2-CCF8-4B76C3375C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4189" y="1268760"/>
            <a:ext cx="6160260" cy="1208888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9EC3CF2A-6FE5-7632-564D-710230F873F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64" y="3626995"/>
            <a:ext cx="7289327" cy="833803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4DCB905-19F2-3157-214B-C48A3753AE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9552" y="4693769"/>
            <a:ext cx="7388348" cy="1330767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6534DB6-DE65-9757-BCF2-29873B338E48}"/>
              </a:ext>
            </a:extLst>
          </p:cNvPr>
          <p:cNvSpPr txBox="1"/>
          <p:nvPr/>
        </p:nvSpPr>
        <p:spPr>
          <a:xfrm>
            <a:off x="404377" y="3092390"/>
            <a:ext cx="5184576" cy="4216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30000"/>
              </a:lnSpc>
            </a:pPr>
            <a:r>
              <a:rPr lang="en-GB" dirty="0"/>
              <a:t>Re</a:t>
            </a:r>
            <a:r>
              <a:rPr lang="en-GB" sz="1800" dirty="0"/>
              <a:t>ference list</a:t>
            </a:r>
            <a:r>
              <a:rPr lang="en-GB" dirty="0"/>
              <a:t> based on the extracted content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63658476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referencing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en-US" sz="2200" cap="none" dirty="0"/>
              <a:t>Sample 1: content extract from</a:t>
            </a:r>
          </a:p>
          <a:p>
            <a:pPr>
              <a:lnSpc>
                <a:spcPct val="130000"/>
              </a:lnSpc>
            </a:pPr>
            <a:endParaRPr lang="en-US" sz="2200" cap="none" dirty="0"/>
          </a:p>
          <a:p>
            <a:pPr>
              <a:lnSpc>
                <a:spcPct val="130000"/>
              </a:lnSpc>
            </a:pPr>
            <a:endParaRPr lang="en-US" sz="2200" cap="none" dirty="0"/>
          </a:p>
          <a:p>
            <a:pPr>
              <a:lnSpc>
                <a:spcPct val="130000"/>
              </a:lnSpc>
            </a:pPr>
            <a:r>
              <a:rPr lang="en-US" sz="2200" cap="none" dirty="0"/>
              <a:t>Sample 2 content extracted from</a:t>
            </a:r>
          </a:p>
          <a:p>
            <a:pPr>
              <a:lnSpc>
                <a:spcPct val="130000"/>
              </a:lnSpc>
            </a:pPr>
            <a:endParaRPr lang="en-US" sz="2000" cap="none" dirty="0"/>
          </a:p>
          <a:p>
            <a:endParaRPr lang="en-GB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32BEB66-E95B-63C3-CCD5-1C61D44683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9592" y="4102200"/>
            <a:ext cx="6988402" cy="165807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D7477A61-8C0E-DC69-20E7-D167B147021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1600" y="2369753"/>
            <a:ext cx="6707621" cy="1059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440752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sz="3600" dirty="0"/>
              <a:t>Benefits of Referencing for the Student</a:t>
            </a:r>
            <a:endParaRPr lang="en-GB" dirty="0"/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cap="none" dirty="0"/>
              <a:t>Proves that the work has a factual/academic basis</a:t>
            </a:r>
          </a:p>
          <a:p>
            <a:pPr lvl="1"/>
            <a:r>
              <a:rPr lang="en-US" sz="2200" cap="none" dirty="0"/>
              <a:t>Shows the variety of sources you have used </a:t>
            </a:r>
          </a:p>
          <a:p>
            <a:pPr lvl="1"/>
            <a:r>
              <a:rPr lang="en-US" sz="2200" cap="none" dirty="0"/>
              <a:t>Shows that you have used relevant sources</a:t>
            </a:r>
          </a:p>
          <a:p>
            <a:pPr lvl="1"/>
            <a:r>
              <a:rPr lang="en-US" sz="2200" cap="none" dirty="0"/>
              <a:t>Supports the ideas and arguments that you discuss in your work</a:t>
            </a:r>
          </a:p>
          <a:p>
            <a:pPr lvl="1"/>
            <a:r>
              <a:rPr lang="en-US" sz="2200" cap="none" dirty="0"/>
              <a:t>Shows initiative and independent thought</a:t>
            </a:r>
          </a:p>
          <a:p>
            <a:pPr lvl="1"/>
            <a:r>
              <a:rPr lang="en-US" sz="2200" cap="none" dirty="0"/>
              <a:t>Shows depth of reading</a:t>
            </a:r>
          </a:p>
          <a:p>
            <a:pPr lvl="1"/>
            <a:r>
              <a:rPr lang="en-US" sz="2200" cap="none" dirty="0"/>
              <a:t>Shows ability to judge if information read is relevant</a:t>
            </a:r>
          </a:p>
          <a:p>
            <a:pPr lvl="1"/>
            <a:r>
              <a:rPr lang="en-US" sz="2200" b="1" cap="none" dirty="0"/>
              <a:t>Will help you to gain more marks</a:t>
            </a:r>
          </a:p>
        </p:txBody>
      </p:sp>
    </p:spTree>
    <p:extLst>
      <p:ext uri="{BB962C8B-B14F-4D97-AF65-F5344CB8AC3E}">
        <p14:creationId xmlns:p14="http://schemas.microsoft.com/office/powerpoint/2010/main" val="53849643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sz="3600" dirty="0"/>
              <a:t>Benefits of Referencing for the Student</a:t>
            </a:r>
            <a:endParaRPr lang="en-GB" dirty="0"/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7812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sz="2400" cap="none" dirty="0"/>
              <a:t>Allows the reader to identify and retrieve the sources for their own use</a:t>
            </a:r>
          </a:p>
          <a:p>
            <a:pPr lvl="1"/>
            <a:r>
              <a:rPr lang="en-US" sz="2200" cap="none" dirty="0"/>
              <a:t>May be several sources with similar titles</a:t>
            </a:r>
          </a:p>
          <a:p>
            <a:pPr lvl="1"/>
            <a:r>
              <a:rPr lang="en-US" sz="2200" cap="none" dirty="0"/>
              <a:t>Helps tutor to find the information easily</a:t>
            </a:r>
          </a:p>
          <a:p>
            <a:pPr lvl="1"/>
            <a:r>
              <a:rPr lang="en-US" sz="2200" cap="none" dirty="0"/>
              <a:t>Helps you to retrace the sources you have used in the past, for future assignments.</a:t>
            </a:r>
          </a:p>
          <a:p>
            <a:r>
              <a:rPr lang="en-US" sz="2400" cap="none" dirty="0"/>
              <a:t>Avoids plagiarism</a:t>
            </a:r>
            <a:endParaRPr lang="en-US" sz="2200" b="1" cap="none" dirty="0"/>
          </a:p>
        </p:txBody>
      </p:sp>
    </p:spTree>
    <p:extLst>
      <p:ext uri="{BB962C8B-B14F-4D97-AF65-F5344CB8AC3E}">
        <p14:creationId xmlns:p14="http://schemas.microsoft.com/office/powerpoint/2010/main" val="204178780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A9B8AD37-6C89-C525-FCEA-DAC592846F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560" y="116632"/>
            <a:ext cx="7773338" cy="1596177"/>
          </a:xfrm>
        </p:spPr>
        <p:txBody>
          <a:bodyPr/>
          <a:lstStyle/>
          <a:p>
            <a:r>
              <a:rPr lang="en-GB" dirty="0"/>
              <a:t>Software to aid referencing </a:t>
            </a:r>
          </a:p>
        </p:txBody>
      </p:sp>
      <p:sp>
        <p:nvSpPr>
          <p:cNvPr id="11" name="Content Placeholder 5">
            <a:extLst>
              <a:ext uri="{FF2B5EF4-FFF2-40B4-BE49-F238E27FC236}">
                <a16:creationId xmlns:a16="http://schemas.microsoft.com/office/drawing/2014/main" id="{F1B13F5F-E416-5442-DBDA-F479B4FB8B95}"/>
              </a:ext>
            </a:extLst>
          </p:cNvPr>
          <p:cNvSpPr txBox="1">
            <a:spLocks/>
          </p:cNvSpPr>
          <p:nvPr/>
        </p:nvSpPr>
        <p:spPr>
          <a:xfrm>
            <a:off x="685331" y="1628800"/>
            <a:ext cx="7773339" cy="4162401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12" name="Content Placeholder 5">
            <a:extLst>
              <a:ext uri="{FF2B5EF4-FFF2-40B4-BE49-F238E27FC236}">
                <a16:creationId xmlns:a16="http://schemas.microsoft.com/office/drawing/2014/main" id="{57DDF94E-2329-6C5A-98E5-0813D052B888}"/>
              </a:ext>
            </a:extLst>
          </p:cNvPr>
          <p:cNvSpPr txBox="1">
            <a:spLocks/>
          </p:cNvSpPr>
          <p:nvPr/>
        </p:nvSpPr>
        <p:spPr>
          <a:xfrm>
            <a:off x="837731" y="1484784"/>
            <a:ext cx="7773339" cy="4896544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228600" indent="-228600" algn="l" defTabSz="914400" rtl="0" eaLnBrk="1" latinLnBrk="0" hangingPunct="1">
              <a:lnSpc>
                <a:spcPct val="120000"/>
              </a:lnSpc>
              <a:spcBef>
                <a:spcPts val="10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20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8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6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tx1"/>
              </a:buClr>
              <a:buFont typeface="Arial" panose="020B0604020202020204" pitchFamily="34" charset="0"/>
              <a:buChar char="•"/>
              <a:defRPr sz="1400" kern="1200" cap="all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US" sz="2400" cap="none" dirty="0"/>
              <a:t>Free reference managers</a:t>
            </a:r>
          </a:p>
          <a:p>
            <a:pPr lvl="1"/>
            <a:r>
              <a:rPr lang="en-US" sz="2200" cap="none" dirty="0"/>
              <a:t>Zotero, Mendeley, </a:t>
            </a:r>
            <a:r>
              <a:rPr lang="en-US" sz="2200" cap="none" dirty="0" err="1"/>
              <a:t>Refworks</a:t>
            </a:r>
            <a:endParaRPr lang="en-US" sz="2200" cap="none" dirty="0"/>
          </a:p>
          <a:p>
            <a:pPr marL="0" indent="0">
              <a:buNone/>
            </a:pPr>
            <a:r>
              <a:rPr lang="en-US" sz="2400" cap="none" dirty="0"/>
              <a:t>Other reference managers</a:t>
            </a:r>
          </a:p>
          <a:p>
            <a:r>
              <a:rPr lang="en-US" sz="2400" cap="none" dirty="0"/>
              <a:t>EndNote (web-based EndNote Basic is free)</a:t>
            </a:r>
          </a:p>
          <a:p>
            <a:pPr marL="0" indent="0">
              <a:buNone/>
            </a:pPr>
            <a:r>
              <a:rPr lang="en-US" sz="2400" cap="none" dirty="0"/>
              <a:t>Office 365 has one built-in but you need to learn to use it properly!</a:t>
            </a:r>
          </a:p>
          <a:p>
            <a:r>
              <a:rPr lang="en-US" sz="2400" cap="none" dirty="0"/>
              <a:t>These allow you to build a store of references that can be sorted, searched and automatically inserted into documents</a:t>
            </a:r>
          </a:p>
          <a:p>
            <a:r>
              <a:rPr lang="en-US" sz="2400" cap="none" dirty="0"/>
              <a:t>It takes a little time to set up but can save a lot of time if you use the same references regularly </a:t>
            </a:r>
          </a:p>
          <a:p>
            <a:endParaRPr lang="en-GB" cap="none" dirty="0"/>
          </a:p>
        </p:txBody>
      </p:sp>
    </p:spTree>
    <p:extLst>
      <p:ext uri="{BB962C8B-B14F-4D97-AF65-F5344CB8AC3E}">
        <p14:creationId xmlns:p14="http://schemas.microsoft.com/office/powerpoint/2010/main" val="3219228977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130F3926-4F76-927E-6F33-DEFA76919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6060" y="188640"/>
            <a:ext cx="7748388" cy="720080"/>
          </a:xfrm>
        </p:spPr>
        <p:txBody>
          <a:bodyPr>
            <a:normAutofit/>
          </a:bodyPr>
          <a:lstStyle/>
          <a:p>
            <a:r>
              <a:rPr lang="en-GB" dirty="0"/>
              <a:t>Why journal papers?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54183C-E103-6CE8-B9EA-7E3497190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331" y="1340768"/>
            <a:ext cx="7919117" cy="5184576"/>
          </a:xfrm>
        </p:spPr>
        <p:txBody>
          <a:bodyPr>
            <a:normAutofit/>
          </a:bodyPr>
          <a:lstStyle/>
          <a:p>
            <a:r>
              <a:rPr lang="en-US" altLang="zh-CN" sz="2400" cap="none" dirty="0"/>
              <a:t>We expect 75% of your references in your research proposal to be book or journal references – why?</a:t>
            </a:r>
          </a:p>
          <a:p>
            <a:endParaRPr lang="en-US" altLang="zh-CN" sz="2400" cap="none" dirty="0"/>
          </a:p>
          <a:p>
            <a:r>
              <a:rPr lang="en-US" altLang="zh-CN" sz="2400" cap="none" dirty="0"/>
              <a:t>Journal papers are primary sources, normally written by the people who actually did the research</a:t>
            </a:r>
          </a:p>
          <a:p>
            <a:r>
              <a:rPr lang="en-US" altLang="zh-CN" sz="2400" cap="none" dirty="0"/>
              <a:t>Books are, in effect, summaries of large numbers of journal papers</a:t>
            </a:r>
          </a:p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AE3E244-5E69-5B84-90CE-8A55D6E42C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7C7589-490C-489F-8478-54DCAA9AA8E4}" type="slidenum">
              <a:rPr lang="en-GB" smtClean="0"/>
              <a:pPr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23360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Try It: Skim a Paper in 5 Minutes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cap="none" dirty="0"/>
              <a:t>✏️ Before we cover the 4-step method, try Step 1 cold:</a:t>
            </a:r>
          </a:p>
          <a:p>
            <a:pPr lvl="1"/>
            <a:r>
              <a:rPr lang="en-GB" sz="2000" cap="none" dirty="0"/>
              <a:t>Open any paper related to your discipline (or one provided) : you have 5 minutes.</a:t>
            </a:r>
          </a:p>
          <a:p>
            <a:pPr lvl="1"/>
            <a:r>
              <a:rPr lang="en-GB" sz="2000" cap="none" dirty="0"/>
              <a:t>Read only the abstract and headings. Don't read the full text yet.</a:t>
            </a:r>
          </a:p>
          <a:p>
            <a:pPr lvl="1"/>
            <a:r>
              <a:rPr lang="en-GB" sz="2000" cap="none" dirty="0"/>
              <a:t>Jot down: what's the paper about, and what method did they use?</a:t>
            </a:r>
          </a:p>
          <a:p>
            <a:pPr lvl="1"/>
            <a:r>
              <a:rPr lang="en-GB" sz="2000" cap="none" dirty="0"/>
              <a:t>We'll compare notes, then look at the full 4-step method.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45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463040" cy="329184"/>
          </a:xfrm>
          <a:prstGeom prst="roundRect">
            <a:avLst>
              <a:gd name="adj" fmla="val 50000"/>
            </a:avLst>
          </a:prstGeom>
          <a:solidFill>
            <a:srgbClr val="24285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ACTIVITY</a:t>
            </a:r>
          </a:p>
        </p:txBody>
      </p:sp>
    </p:spTree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708793" y="332656"/>
            <a:ext cx="7773338" cy="938274"/>
          </a:xfrm>
        </p:spPr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196752"/>
            <a:ext cx="7919117" cy="5112568"/>
          </a:xfrm>
        </p:spPr>
        <p:txBody>
          <a:bodyPr>
            <a:normAutofit fontScale="92500" lnSpcReduction="10000"/>
          </a:bodyPr>
          <a:lstStyle/>
          <a:p>
            <a:r>
              <a:rPr lang="en-US" altLang="zh-CN" sz="2800" b="1" cap="none" dirty="0"/>
              <a:t>Step 1 – skim the paper</a:t>
            </a:r>
          </a:p>
          <a:p>
            <a:pPr lvl="1"/>
            <a:r>
              <a:rPr lang="en-US" altLang="zh-CN" sz="2400" cap="none" dirty="0"/>
              <a:t>Read abstract and understand the key elements of the study.</a:t>
            </a:r>
          </a:p>
          <a:p>
            <a:pPr lvl="1"/>
            <a:r>
              <a:rPr lang="en-US" altLang="zh-CN" sz="2400" cap="none" dirty="0"/>
              <a:t>Look at major headings – do they follow the structure just described?</a:t>
            </a:r>
          </a:p>
          <a:p>
            <a:pPr lvl="1"/>
            <a:r>
              <a:rPr lang="en-US" altLang="zh-CN" sz="2400" cap="none" dirty="0"/>
              <a:t>Look up anything you don’t understand</a:t>
            </a:r>
          </a:p>
          <a:p>
            <a:pPr lvl="1"/>
            <a:r>
              <a:rPr lang="en-US" altLang="zh-CN" sz="2400" cap="none" dirty="0"/>
              <a:t>How many tables and figures are there? What kinds are they?</a:t>
            </a:r>
          </a:p>
          <a:p>
            <a:pPr lvl="1"/>
            <a:r>
              <a:rPr lang="en-US" altLang="zh-CN" sz="2400" cap="none" dirty="0"/>
              <a:t>What is the conclusion?</a:t>
            </a:r>
          </a:p>
          <a:p>
            <a:r>
              <a:rPr lang="en-US" altLang="zh-CN" sz="2800" b="1" cap="none" dirty="0"/>
              <a:t>Step 2 – identify the vocabulary</a:t>
            </a:r>
          </a:p>
          <a:p>
            <a:pPr lvl="1"/>
            <a:r>
              <a:rPr lang="en-US" altLang="zh-CN" sz="2400" cap="none" dirty="0"/>
              <a:t>Underline words and phrases you don’t understand</a:t>
            </a:r>
          </a:p>
          <a:p>
            <a:pPr lvl="1"/>
            <a:r>
              <a:rPr lang="en-US" altLang="zh-CN" sz="2400" cap="none" dirty="0"/>
              <a:t>Some phrases will be part of larger concepts; you will get the context for these on the second reading</a:t>
            </a:r>
          </a:p>
          <a:p>
            <a:pPr lvl="1"/>
            <a:endParaRPr lang="en-US" dirty="0"/>
          </a:p>
        </p:txBody>
      </p:sp>
    </p:spTree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US" sz="2400" b="1" cap="none" dirty="0"/>
              <a:t>Step 3 – read for comprehension, section by section</a:t>
            </a:r>
          </a:p>
          <a:p>
            <a:pPr lvl="1"/>
            <a:r>
              <a:rPr lang="en-US" sz="2000" cap="none" dirty="0"/>
              <a:t>Take notes as described earlier</a:t>
            </a:r>
          </a:p>
          <a:p>
            <a:pPr lvl="1"/>
            <a:r>
              <a:rPr lang="en-US" sz="2000" cap="none" dirty="0"/>
              <a:t>Take lots of notes on paper and then write up a </a:t>
            </a:r>
            <a:r>
              <a:rPr lang="en-US" sz="2000" cap="none" dirty="0" err="1"/>
              <a:t>summarised</a:t>
            </a:r>
            <a:r>
              <a:rPr lang="en-US" sz="2000" cap="none" dirty="0"/>
              <a:t> form on the computer</a:t>
            </a:r>
          </a:p>
          <a:p>
            <a:pPr lvl="1"/>
            <a:r>
              <a:rPr lang="en-US" sz="2000" cap="none" dirty="0"/>
              <a:t>By the end of this you should be able to explain the paper to a classmate clearly</a:t>
            </a:r>
          </a:p>
          <a:p>
            <a:endParaRPr lang="en-US" sz="2000" cap="none" dirty="0"/>
          </a:p>
        </p:txBody>
      </p:sp>
    </p:spTree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 fontScale="90000"/>
          </a:bodyPr>
          <a:lstStyle/>
          <a:p>
            <a:r>
              <a:rPr lang="en-GB" dirty="0"/>
              <a:t>A four-step method for reading papers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US" sz="2000" b="1" cap="none" dirty="0"/>
              <a:t>Step 4 – reflection and criticism</a:t>
            </a:r>
          </a:p>
          <a:p>
            <a:pPr lvl="1"/>
            <a:r>
              <a:rPr lang="en-US" cap="none" dirty="0"/>
              <a:t>Was this the best way to collect data or perform an experiment? </a:t>
            </a:r>
          </a:p>
          <a:p>
            <a:pPr lvl="1"/>
            <a:r>
              <a:rPr lang="en-US" cap="none" dirty="0"/>
              <a:t>Did they perform the experiment/tests correctly?</a:t>
            </a:r>
          </a:p>
          <a:p>
            <a:pPr lvl="1"/>
            <a:r>
              <a:rPr lang="en-US" cap="none" dirty="0"/>
              <a:t>Can you see any patterns or trends in the data that are problems that are not mentioned?</a:t>
            </a:r>
          </a:p>
          <a:p>
            <a:pPr lvl="1"/>
            <a:r>
              <a:rPr lang="en-US" cap="none" dirty="0"/>
              <a:t>Did their data support their conclusions? Are the authors over-</a:t>
            </a:r>
            <a:r>
              <a:rPr lang="en-US" cap="none" dirty="0" err="1"/>
              <a:t>generalising</a:t>
            </a:r>
            <a:r>
              <a:rPr lang="en-US" cap="none" dirty="0"/>
              <a:t>? Are there any other factors that might be relevant but have not been taken into account?</a:t>
            </a:r>
          </a:p>
          <a:p>
            <a:pPr lvl="1"/>
            <a:r>
              <a:rPr lang="en-US" cap="none" dirty="0"/>
              <a:t>What further questions do you have?</a:t>
            </a:r>
          </a:p>
          <a:p>
            <a:pPr lvl="1"/>
            <a:r>
              <a:rPr lang="en-US" cap="none" dirty="0"/>
              <a:t>What would you suggest that they do next?</a:t>
            </a:r>
          </a:p>
          <a:p>
            <a:endParaRPr lang="en-US" sz="2000" cap="none" dirty="0"/>
          </a:p>
        </p:txBody>
      </p:sp>
    </p:spTree>
    <p:extLst>
      <p:ext uri="{BB962C8B-B14F-4D97-AF65-F5344CB8AC3E}">
        <p14:creationId xmlns:p14="http://schemas.microsoft.com/office/powerpoint/2010/main" val="2156867343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5332" y="618519"/>
            <a:ext cx="7773338" cy="1010282"/>
          </a:xfrm>
        </p:spPr>
        <p:txBody>
          <a:bodyPr>
            <a:normAutofit/>
          </a:bodyPr>
          <a:lstStyle/>
          <a:p>
            <a:r>
              <a:rPr lang="en-GB" dirty="0"/>
              <a:t>How long will this take?</a:t>
            </a:r>
            <a:endParaRPr lang="en-US" dirty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idx="1"/>
          </p:nvPr>
        </p:nvSpPr>
        <p:spPr>
          <a:xfrm>
            <a:off x="685331" y="1484784"/>
            <a:ext cx="7773339" cy="4306417"/>
          </a:xfrm>
        </p:spPr>
        <p:txBody>
          <a:bodyPr>
            <a:normAutofit/>
          </a:bodyPr>
          <a:lstStyle/>
          <a:p>
            <a:r>
              <a:rPr lang="en-US" sz="2000" cap="none" dirty="0"/>
              <a:t>Far longer than you expect </a:t>
            </a:r>
          </a:p>
          <a:p>
            <a:r>
              <a:rPr lang="en-US" sz="2000" cap="none" dirty="0"/>
              <a:t>Read papers when you’re wide awake and motivated to read</a:t>
            </a:r>
          </a:p>
          <a:p>
            <a:r>
              <a:rPr lang="en-US" sz="2000" cap="none" dirty="0"/>
              <a:t>If you’re going to break up a paper over several days then make sure to </a:t>
            </a:r>
            <a:r>
              <a:rPr lang="en-US" sz="2000" cap="none" dirty="0" err="1"/>
              <a:t>summarise</a:t>
            </a:r>
            <a:r>
              <a:rPr lang="en-US" sz="2000" cap="none" dirty="0"/>
              <a:t> before continuing each day</a:t>
            </a:r>
          </a:p>
          <a:p>
            <a:r>
              <a:rPr lang="en-US" sz="2000" cap="none" dirty="0"/>
              <a:t>Start a database of all of the papers you have read</a:t>
            </a:r>
          </a:p>
          <a:p>
            <a:r>
              <a:rPr lang="en-US" sz="2000" cap="none" dirty="0"/>
              <a:t>You don’t want to have to look for and read a paper twice</a:t>
            </a:r>
          </a:p>
          <a:p>
            <a:r>
              <a:rPr lang="en-US" sz="2000" i="1" cap="none" dirty="0" err="1"/>
              <a:t>Docear</a:t>
            </a:r>
            <a:r>
              <a:rPr lang="en-US" sz="2000" cap="none" dirty="0"/>
              <a:t> is good for this </a:t>
            </a:r>
            <a:endParaRPr lang="en-US" cap="none" dirty="0"/>
          </a:p>
          <a:p>
            <a:endParaRPr lang="en-US" sz="2000" cap="none" dirty="0"/>
          </a:p>
        </p:txBody>
      </p:sp>
    </p:spTree>
    <p:extLst>
      <p:ext uri="{BB962C8B-B14F-4D97-AF65-F5344CB8AC3E}">
        <p14:creationId xmlns:p14="http://schemas.microsoft.com/office/powerpoint/2010/main" val="3906031154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Before You Go: 3-2-1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cap="none" dirty="0"/>
              <a:t>✍️ Take 3 minutes:</a:t>
            </a:r>
          </a:p>
          <a:p>
            <a:pPr lvl="1"/>
            <a:r>
              <a:rPr lang="en-GB" sz="2000" cap="none" dirty="0"/>
              <a:t>3 databases or tools from today you'll actually try this week.</a:t>
            </a:r>
          </a:p>
          <a:p>
            <a:pPr lvl="1"/>
            <a:r>
              <a:rPr lang="en-GB" sz="2000" cap="none" dirty="0"/>
              <a:t>2 things about referencing/citation you're still unsure about.</a:t>
            </a:r>
          </a:p>
          <a:p>
            <a:pPr lvl="1"/>
            <a:r>
              <a:rPr lang="en-GB" sz="2000" cap="none" dirty="0"/>
              <a:t>1 paper (in your discipline) you'll skim before next session.</a:t>
            </a:r>
          </a:p>
          <a:p>
            <a:pPr lvl="1"/>
            <a:r>
              <a:rPr lang="en-GB" sz="2000" cap="none" dirty="0"/>
              <a:t>Submit before you leave : we'll use these to shape next session.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50</a:t>
            </a:fld>
            <a:endParaRPr lang="en-GB"/>
          </a:p>
        </p:txBody>
      </p:sp>
      <p:sp>
        <p:nvSpPr>
          <p:cNvPr id="5" name="Rounded Rectangle 4"/>
          <p:cNvSpPr/>
          <p:nvPr/>
        </p:nvSpPr>
        <p:spPr>
          <a:xfrm>
            <a:off x="685800" y="146304"/>
            <a:ext cx="1371600" cy="329184"/>
          </a:xfrm>
          <a:prstGeom prst="roundRect">
            <a:avLst>
              <a:gd name="adj" fmla="val 50000"/>
            </a:avLst>
          </a:prstGeom>
          <a:solidFill>
            <a:srgbClr val="629DD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/>
          <a:lstStyle/>
          <a:p>
            <a:pPr algn="ctr"/>
            <a:r>
              <a:rPr sz="1100" b="1">
                <a:solidFill>
                  <a:srgbClr val="FFFFFF"/>
                </a:solidFill>
                <a:latin typeface="Arial"/>
              </a:rPr>
              <a:t>REFLECT</a:t>
            </a:r>
          </a:p>
        </p:txBody>
      </p:sp>
    </p:spTree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1938BE-2419-C891-5D74-D68099E7EB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CA467-882C-61FD-6082-E437322521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59CAFA-DB69-C77E-8038-41942F7C6E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algn="just"/>
            <a:r>
              <a:rPr lang="en-US" sz="2400" dirty="0">
                <a:solidFill>
                  <a:srgbClr val="002060"/>
                </a:solidFill>
                <a:cs typeface="Times New Roman" panose="02020603050405020304" pitchFamily="18" charset="0"/>
              </a:rPr>
              <a:t>[1] Fink, A. Conducting research literature reviews, 5th Edition, London, UK :Sage publications, 2019. </a:t>
            </a:r>
          </a:p>
          <a:p>
            <a:pPr algn="just"/>
            <a:r>
              <a:rPr lang="en-US" sz="2400" dirty="0">
                <a:solidFill>
                  <a:srgbClr val="002060"/>
                </a:solidFill>
                <a:cs typeface="Times New Roman" panose="02020603050405020304" pitchFamily="18" charset="0"/>
              </a:rPr>
              <a:t>[2] Majam, T. and Theron, F.,  The purpose and relevance of a scientific literature review: A holistic approach to research. </a:t>
            </a:r>
            <a:r>
              <a:rPr lang="en-US" sz="2400" i="1" dirty="0">
                <a:solidFill>
                  <a:srgbClr val="002060"/>
                </a:solidFill>
                <a:cs typeface="Times New Roman" panose="02020603050405020304" pitchFamily="18" charset="0"/>
              </a:rPr>
              <a:t>Journal of public administration</a:t>
            </a:r>
            <a:r>
              <a:rPr lang="en-US" sz="2400" dirty="0">
                <a:solidFill>
                  <a:srgbClr val="002060"/>
                </a:solidFill>
                <a:cs typeface="Times New Roman" panose="02020603050405020304" pitchFamily="18" charset="0"/>
              </a:rPr>
              <a:t>,  vol. 41, no. 3, pp. 603-615, 2006. </a:t>
            </a:r>
          </a:p>
          <a:p>
            <a:pPr algn="just"/>
            <a:r>
              <a:rPr lang="en-US" sz="2400" dirty="0">
                <a:solidFill>
                  <a:srgbClr val="002060"/>
                </a:solidFill>
                <a:cs typeface="Times New Roman" panose="02020603050405020304" pitchFamily="18" charset="0"/>
              </a:rPr>
              <a:t>[3] Mohamed </a:t>
            </a:r>
            <a:r>
              <a:rPr lang="en-US" sz="2400" dirty="0" err="1">
                <a:solidFill>
                  <a:srgbClr val="002060"/>
                </a:solidFill>
                <a:cs typeface="Times New Roman" panose="02020603050405020304" pitchFamily="18" charset="0"/>
              </a:rPr>
              <a:t>Shaffril</a:t>
            </a:r>
            <a:r>
              <a:rPr lang="en-US" sz="2400" dirty="0">
                <a:solidFill>
                  <a:srgbClr val="002060"/>
                </a:solidFill>
                <a:cs typeface="Times New Roman" panose="02020603050405020304" pitchFamily="18" charset="0"/>
              </a:rPr>
              <a:t>, H. A., </a:t>
            </a:r>
            <a:r>
              <a:rPr lang="en-US" sz="2400" dirty="0" err="1">
                <a:solidFill>
                  <a:srgbClr val="002060"/>
                </a:solidFill>
                <a:cs typeface="Times New Roman" panose="02020603050405020304" pitchFamily="18" charset="0"/>
              </a:rPr>
              <a:t>Samsuddin</a:t>
            </a:r>
            <a:r>
              <a:rPr lang="en-US" sz="2400" dirty="0">
                <a:solidFill>
                  <a:srgbClr val="002060"/>
                </a:solidFill>
                <a:cs typeface="Times New Roman" panose="02020603050405020304" pitchFamily="18" charset="0"/>
              </a:rPr>
              <a:t>, S. F. and Abu Samah, A., The ABC of systematic literature review: the basic methodological guidance for beginners, </a:t>
            </a:r>
            <a:r>
              <a:rPr lang="en-US" sz="2400" i="1" dirty="0">
                <a:solidFill>
                  <a:srgbClr val="002060"/>
                </a:solidFill>
                <a:cs typeface="Times New Roman" panose="02020603050405020304" pitchFamily="18" charset="0"/>
              </a:rPr>
              <a:t>Quality &amp; Quantity</a:t>
            </a:r>
            <a:r>
              <a:rPr lang="en-US" sz="2400" dirty="0">
                <a:solidFill>
                  <a:srgbClr val="002060"/>
                </a:solidFill>
                <a:cs typeface="Times New Roman" panose="02020603050405020304" pitchFamily="18" charset="0"/>
              </a:rPr>
              <a:t>, vol. 55, no. 4, pp.1319-1346, 2021.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CCDE6B-0C9F-37A7-2063-E1A670585B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28336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Coming Soon…</a:t>
            </a:r>
            <a:endParaRPr lang="en-US" dirty="0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session</a:t>
            </a:r>
            <a:r>
              <a:rPr lang="en-GB"/>
              <a:t>: research methods</a:t>
            </a:r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 smtClean="0"/>
              <a:pPr/>
              <a:t>52</a:t>
            </a:fld>
            <a:endParaRPr lang="en-GB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TM04033925[[fn=Droplet]]</Template>
  <TotalTime>0</TotalTime>
  <Words>3241</Words>
  <Application>Microsoft Office PowerPoint</Application>
  <PresentationFormat>On-screen Show (4:3)</PresentationFormat>
  <Paragraphs>399</Paragraphs>
  <Slides>52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52</vt:i4>
      </vt:variant>
    </vt:vector>
  </HeadingPairs>
  <TitlesOfParts>
    <vt:vector size="58" baseType="lpstr">
      <vt:lpstr>Abadi</vt:lpstr>
      <vt:lpstr>Arial</vt:lpstr>
      <vt:lpstr>Calibri</vt:lpstr>
      <vt:lpstr>Times New Roman</vt:lpstr>
      <vt:lpstr>Tw Cen MT</vt:lpstr>
      <vt:lpstr>Droplet</vt:lpstr>
      <vt:lpstr>Essential Research Methods</vt:lpstr>
      <vt:lpstr>Warm-Up: How Do You Find Papers Right Now?</vt:lpstr>
      <vt:lpstr>Literature review</vt:lpstr>
      <vt:lpstr>Importance of literature review</vt:lpstr>
      <vt:lpstr>Why Literature Review ?</vt:lpstr>
      <vt:lpstr>Literature review process</vt:lpstr>
      <vt:lpstr>PowerPoint Presentation</vt:lpstr>
      <vt:lpstr>Literature review process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Activity: Deconstruct an Abstract</vt:lpstr>
      <vt:lpstr>Literature review process</vt:lpstr>
      <vt:lpstr>Literature review process</vt:lpstr>
      <vt:lpstr>Literature review process</vt:lpstr>
      <vt:lpstr>Literature review process</vt:lpstr>
      <vt:lpstr>Developing and refining literature review</vt:lpstr>
      <vt:lpstr>Pair &amp; Share: Your Literature Landscape</vt:lpstr>
      <vt:lpstr>Literature review – top tips</vt:lpstr>
      <vt:lpstr>Activity: Build Your Own Search String</vt:lpstr>
      <vt:lpstr>Literature review – top tips</vt:lpstr>
      <vt:lpstr>Literature review – top tips</vt:lpstr>
      <vt:lpstr>Literature review – top tips</vt:lpstr>
      <vt:lpstr>Literature review – top tips</vt:lpstr>
      <vt:lpstr>TOOLS and Techniques</vt:lpstr>
      <vt:lpstr>TOOLS and Techniques  ???</vt:lpstr>
      <vt:lpstr>Tools and Techniques</vt:lpstr>
      <vt:lpstr>Finding literature </vt:lpstr>
      <vt:lpstr>Which Tool Would You Reach For?</vt:lpstr>
      <vt:lpstr>Citation and referencing</vt:lpstr>
      <vt:lpstr>Why Referencing?</vt:lpstr>
      <vt:lpstr>When and Where?</vt:lpstr>
      <vt:lpstr>Is This Plagiarism?</vt:lpstr>
      <vt:lpstr>referencing</vt:lpstr>
      <vt:lpstr>referencing</vt:lpstr>
      <vt:lpstr>referencing</vt:lpstr>
      <vt:lpstr>referencing</vt:lpstr>
      <vt:lpstr>referencing</vt:lpstr>
      <vt:lpstr>Benefits of Referencing for the Student</vt:lpstr>
      <vt:lpstr>Benefits of Referencing for the Student</vt:lpstr>
      <vt:lpstr>Software to aid referencing </vt:lpstr>
      <vt:lpstr>Why journal papers?</vt:lpstr>
      <vt:lpstr>Try It: Skim a Paper in 5 Minutes</vt:lpstr>
      <vt:lpstr>A four-step method for reading papers</vt:lpstr>
      <vt:lpstr>A four-step method for reading papers</vt:lpstr>
      <vt:lpstr>A four-step method for reading papers</vt:lpstr>
      <vt:lpstr>How long will this take?</vt:lpstr>
      <vt:lpstr>Before You Go: 3-2-1</vt:lpstr>
      <vt:lpstr>REFERENCES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Seena Joseph</cp:lastModifiedBy>
  <cp:revision>121</cp:revision>
  <dcterms:created xsi:type="dcterms:W3CDTF">2006-01-28T12:00:35Z</dcterms:created>
  <dcterms:modified xsi:type="dcterms:W3CDTF">2026-09-22T13:47:22Z</dcterms:modified>
</cp:coreProperties>
</file>