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6"/>
  </p:notesMasterIdLst>
  <p:sldIdLst>
    <p:sldId id="256" r:id="rId2"/>
    <p:sldId id="359" r:id="rId3"/>
    <p:sldId id="374" r:id="rId4"/>
    <p:sldId id="381" r:id="rId5"/>
    <p:sldId id="382" r:id="rId6"/>
    <p:sldId id="416"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84" r:id="rId30"/>
    <p:sldId id="371" r:id="rId31"/>
    <p:sldId id="308" r:id="rId32"/>
    <p:sldId id="310" r:id="rId33"/>
    <p:sldId id="326" r:id="rId34"/>
    <p:sldId id="407" r:id="rId35"/>
    <p:sldId id="408" r:id="rId36"/>
    <p:sldId id="370" r:id="rId37"/>
    <p:sldId id="376" r:id="rId38"/>
    <p:sldId id="392" r:id="rId39"/>
    <p:sldId id="369" r:id="rId40"/>
    <p:sldId id="414" r:id="rId41"/>
    <p:sldId id="415" r:id="rId42"/>
    <p:sldId id="393" r:id="rId43"/>
    <p:sldId id="373" r:id="rId44"/>
    <p:sldId id="406" r:id="rId45"/>
  </p:sldIdLst>
  <p:sldSz cx="12192000" cy="6858000"/>
  <p:notesSz cx="7102475" cy="9388475"/>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4" autoAdjust="0"/>
    <p:restoredTop sz="94692"/>
  </p:normalViewPr>
  <p:slideViewPr>
    <p:cSldViewPr snapToGrid="0">
      <p:cViewPr varScale="1">
        <p:scale>
          <a:sx n="106" d="100"/>
          <a:sy n="106" d="100"/>
        </p:scale>
        <p:origin x="464" y="176"/>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dirty="0">
              <a:solidFill>
                <a:srgbClr val="000000"/>
              </a:solidFill>
              <a:effectLst/>
              <a:uFillTx/>
              <a:latin typeface="Calibri"/>
            </a:rPr>
            <a:t>Gwyliwch y 4 clip fideo “Mwy na geiriau” a defnyddiwch y rhain i helpu eich </a:t>
          </a:r>
          <a:r>
            <a:rPr lang="en-GB" sz="2200" b="0" i="0" u="none" strike="noStrike" cap="none" baseline="0" dirty="0" err="1">
              <a:solidFill>
                <a:srgbClr val="000000"/>
              </a:solidFill>
              <a:effectLst/>
              <a:uFillTx/>
              <a:latin typeface="Calibri"/>
            </a:rPr>
            <a:t>adlewyrchu</a:t>
          </a:r>
          <a:r>
            <a:rPr lang="cy" sz="2200" b="0" i="0" u="none" strike="noStrike" cap="none" baseline="0" dirty="0">
              <a:solidFill>
                <a:srgbClr val="000000"/>
              </a:solidFill>
              <a:effectLst/>
              <a:uFillTx/>
              <a:latin typeface="Calibri"/>
            </a:rPr>
            <a:t>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en-GB" sz="2200" b="0" i="0" u="none" strike="noStrike" cap="none" baseline="0" dirty="0" err="1">
              <a:solidFill>
                <a:srgbClr val="000000"/>
              </a:solidFill>
              <a:effectLst/>
              <a:uFillTx/>
              <a:latin typeface="Calibri"/>
            </a:rPr>
            <a:t>Adlewyrchwch</a:t>
          </a:r>
          <a:r>
            <a:rPr lang="cy" sz="2200" b="0" i="0" u="none" strike="noStrike" cap="none" baseline="0" dirty="0">
              <a:solidFill>
                <a:srgbClr val="000000"/>
              </a:solidFill>
              <a:effectLst/>
              <a:uFillTx/>
              <a:latin typeface="Calibri"/>
            </a:rPr>
            <a:t>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a:effectLst/>
              <a:uFillTx/>
            </a:rPr>
            <a:t>Cofiwch gynnwys egwyddorion y “Cynnig Rhagweithiol”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Gwyliwch y 4 clip fideo “Mwy na geiriau” a defnyddiwch y rhain i helpu eich </a:t>
          </a:r>
          <a:r>
            <a:rPr lang="en-GB" sz="2200" b="0" i="0" u="none" strike="noStrike" kern="1200" cap="none" baseline="0" dirty="0" err="1">
              <a:solidFill>
                <a:srgbClr val="000000"/>
              </a:solidFill>
              <a:effectLst/>
              <a:uFillTx/>
              <a:latin typeface="Calibri"/>
            </a:rPr>
            <a:t>adlewyrchu</a:t>
          </a:r>
          <a:r>
            <a:rPr lang="cy" sz="2200" b="0" i="0" u="none" strike="noStrike" kern="1200" cap="none" baseline="0" dirty="0">
              <a:solidFill>
                <a:srgbClr val="000000"/>
              </a:solidFill>
              <a:effectLst/>
              <a:uFillTx/>
              <a:latin typeface="Calibri"/>
            </a:rPr>
            <a:t>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b="0" i="0" u="none" strike="noStrike" kern="1200" cap="none" baseline="0" dirty="0" err="1">
              <a:solidFill>
                <a:srgbClr val="000000"/>
              </a:solidFill>
              <a:effectLst/>
              <a:uFillTx/>
              <a:latin typeface="Calibri"/>
            </a:rPr>
            <a:t>Adlewyrchwch</a:t>
          </a:r>
          <a:r>
            <a:rPr lang="cy" sz="2200" b="0" i="0" u="none" strike="noStrike" kern="1200" cap="none" baseline="0" dirty="0">
              <a:solidFill>
                <a:srgbClr val="000000"/>
              </a:solidFill>
              <a:effectLst/>
              <a:uFillTx/>
              <a:latin typeface="Calibri"/>
            </a:rPr>
            <a:t>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effectLst/>
              <a:uFillTx/>
            </a:rPr>
            <a:t>Cofiwch gynnwys egwyddorion y “Cynnig Rhagweithiol”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12/05/2025</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 byddwn yn mynd ymlaen yn awr i edrych ar y gwahanol agweddau ar hyn a sut mae angen i ddysgwyr wneud y dasg hon. Yn y prynhawn, byddwn yn ystyried yr arsylwad y maent yn ei gynllunio yn fwy manwl. </a:t>
            </a: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Atgoffwch nhw bod yn rhaid iddynt gyfeirio at sut y cawsant ganiatâd ac effaith yr arsylwad yn adran cyflwyniad/cyd-destun tasg 2 neu eu bod mewn perygl o fethu. </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yn ystod y diwrnod y bydd y rhain yn cael eu cwmpasu a'u cysylltu â gwahanol agweddau ar yr arsylwad.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Byddwn yn ymdrin â chanlyniad dysgu 1 yn gyntaf ac yna’n mynd ymlaen i ganlyniad dysgu 2. </a:t>
            </a:r>
          </a:p>
          <a:p>
            <a:r>
              <a:rPr lang="cy" sz="1800" b="0" i="0" u="none" strike="noStrike" cap="none" baseline="0" dirty="0">
                <a:solidFill>
                  <a:srgbClr val="000000"/>
                </a:solidFill>
                <a:effectLst/>
                <a:uFillTx/>
                <a:latin typeface="Calibri"/>
              </a:rPr>
              <a:t>Eglurwch fod y meini prawf asesu yn ddadansoddiad o ffyrdd y gallant ddangos tystiolaeth o ganlyniad dysgu 1.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Ymarfer 1 – Trafodaeth grŵp/ymarfer cynhesu – o gwmpas y bwrdd – ewch o amgylch y grŵp yn gofyn am fewnbwn. Adeiladwch ar y diffiniad.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b="0" i="0" u="none" strike="noStrike" cap="none" baseline="0">
                <a:effectLst/>
                <a:uFillTx/>
              </a:rPr>
              <a:t>Trafodaeth: Mae hyn yn rhoi cyd-destun i ofynion y gwerthoedd arsylwi/tanategol.</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Ystyriwch sut mae hyn yn cyd-fynd â'r Ddeddf Gwasanaethau Cymdeithasol a Llesiant, a yw'n bosibl bod yn bartneriaid “cyfartal”? </a:t>
            </a:r>
          </a:p>
          <a:p>
            <a:endParaRPr lang="en-GB" altLang="en-US"/>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Calibri"/>
              </a:rPr>
              <a:t>Crynhoi - Yn cysylltu â/yn tynnu allan y canlyniad dysgu cyffredinol - Dadansoddiad yn yr asesiad 1.2. </a:t>
            </a:r>
            <a:r>
              <a:rPr lang="cy" sz="1800" b="0" i="0" u="none" strike="noStrike" cap="none" baseline="0">
                <a:solidFill>
                  <a:srgbClr val="000000"/>
                </a:solidFill>
                <a:effectLst/>
                <a:uFillTx/>
                <a:latin typeface="Arial"/>
              </a:rPr>
              <a:t>Gallu defnyddio dull sy'n canolbwyntio ar y dinesydd,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a:solidFill>
                  <a:srgbClr val="000000"/>
                </a:solidFill>
                <a:effectLst/>
                <a:uFillTx/>
                <a:latin typeface="Arial"/>
              </a:rPr>
              <a:t>a chanolbwyntio ar ganlyniadau.</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2 - Ymarfer grŵp, mewn grwpiau bach gofynnwch iddynt drafod achos y maent wedi gweithio arno lle teimlent eu bod wedi gwneud yn dda wrth weithio mewn partneriaeth ac atebwch gwestiynau'r ymarfer. 15 munud yn dibynnu ar faint y grŵp. Grwpiau bach o 3-4 neu ystafelloedd ymneilltuo yn Teams. Gofynnwch am adborth i'r grŵp mwy. Bwriedir i hyn amlygu canlyniad dysgu 1.2.1 – 1.2.3 (Partneriaeth). </a:t>
            </a: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Defnyddiwch i grynhoi'r ymarfer – Chwaraewch y fideos - cofiwch roi'r sain ymlaen cyn agor y cyflwyniad. Yr ail fideo yw gweithiwr cymdeithasol yn siarad am weithio gyda Mr Britton. Gallwch ofyn iddynt wylio hwn yn eu hamser eu hunain. </a:t>
            </a: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Sicrhewch fod dysgwyr yn ymwybodol bod yn rhaid iddynt “gyfeirio” at y ddogfen Mwy na Geiriau o fewn y dasg hon. </a:t>
            </a:r>
          </a:p>
          <a:p>
            <a:r>
              <a:rPr lang="en-GB" altLang="en-US"/>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200" b="0" i="0" u="none" strike="noStrike" cap="none" baseline="0">
                <a:solidFill>
                  <a:srgbClr val="000000"/>
                </a:solidFill>
                <a:effectLst/>
                <a:uFillTx/>
                <a:latin typeface="Arial"/>
              </a:rPr>
              <a:t>Linc i'r canlyniad dysgu - 1.2.3 Cynnwys sensitifrwydd diwylliannol a ieithyddol yn eu hymarfer gan gynnwys y cynnig rhagweithiol yng nghyswllt yr iaith Gymraeg</a:t>
            </a:r>
          </a:p>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Canlyniad dysgu 1.2.3 Ymarfer diwylliannol sensitif a'r cynnig gweithredol.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Nodwch fod gan bob ardal y mae'r rhaglen Porth Agored yn ei gwmpasu ystod ganolig i uchel o siaradwyr Cymraeg. </a:t>
            </a:r>
          </a:p>
          <a:p>
            <a:r>
              <a:rPr lang="cy" sz="1800" b="0" i="0" u="none" strike="noStrike" cap="none" baseline="0" dirty="0">
                <a:solidFill>
                  <a:srgbClr val="000000"/>
                </a:solidFill>
                <a:effectLst/>
                <a:uFillTx/>
                <a:latin typeface="Calibri"/>
              </a:rPr>
              <a:t>Sut mae’r “Cynnig Rhagweithiol” yn cael ei roi ar waith yn eich gweithle (os ydyw), sut mae’n effeithio ar wasanaethau a phobl rydych yn gweithio gyda nhw? </a:t>
            </a:r>
          </a:p>
          <a:p>
            <a:r>
              <a:rPr lang="cy" sz="1800" b="0" i="0" u="none" strike="noStrike" cap="none" baseline="0" dirty="0">
                <a:solidFill>
                  <a:srgbClr val="000000"/>
                </a:solidFill>
                <a:effectLst/>
                <a:uFillTx/>
                <a:latin typeface="Calibri"/>
              </a:rPr>
              <a:t>Ymarfer/trafodaeth grŵp dewisol: Beth mae’r cynnig rhagweithiol yn ei olygu i chi?</a:t>
            </a:r>
          </a:p>
          <a:p>
            <a:r>
              <a:rPr lang="cy" sz="1800" b="0" i="0" u="none" strike="noStrike" cap="none" baseline="0" dirty="0">
                <a:solidFill>
                  <a:srgbClr val="000000"/>
                </a:solidFill>
                <a:effectLst/>
                <a:uFillTx/>
                <a:latin typeface="Calibri"/>
              </a:rPr>
              <a:t>Sut mae wedi/mae'n cael ei weithredu yn eich gweithle?</a:t>
            </a:r>
          </a:p>
          <a:p>
            <a:r>
              <a:rPr lang="cy" sz="1800" b="0" i="0" u="none" strike="noStrike" cap="none" baseline="0" dirty="0">
                <a:solidFill>
                  <a:srgbClr val="000000"/>
                </a:solidFill>
                <a:effectLst/>
                <a:uFillTx/>
                <a:latin typeface="Calibri"/>
              </a:rPr>
              <a:t>Beth, os o gwbl, yw’r anawsterau wrth roi’r cynnig gweithredol ar waith</a:t>
            </a:r>
          </a:p>
          <a:p>
            <a:r>
              <a:rPr lang="cy" sz="1800" b="0" i="0" u="none" strike="noStrike" cap="none" baseline="0" dirty="0">
                <a:solidFill>
                  <a:srgbClr val="000000"/>
                </a:solidFill>
                <a:effectLst/>
                <a:uFillTx/>
                <a:latin typeface="Calibri"/>
              </a:rPr>
              <a:t>Ystyriwch hyn mewn perthynas â’r clipiau fideo “Mwy na Geiriau”.</a:t>
            </a:r>
          </a:p>
          <a:p>
            <a:r>
              <a:rPr lang="cy" sz="1800" b="0" i="0" u="none" strike="noStrike" cap="none" baseline="0" dirty="0">
                <a:solidFill>
                  <a:srgbClr val="000000"/>
                </a:solidFill>
                <a:effectLst/>
                <a:uFillTx/>
                <a:latin typeface="Calibri"/>
              </a:rPr>
              <a:t>Eglurwch: Mae angen iddynt gyfeirio at y Cynnig Rhagweithiol yn nhasg portffolio 2 a byddai’n arfer da ei ystyried yn nhasg 3 a sicrhau eu bod yn cyfeirio ato.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Gwyliwch 1 neu 2 o'r fideos gyda'r grŵp. </a:t>
            </a:r>
          </a:p>
          <a:p>
            <a:r>
              <a:rPr lang="cy" sz="1800" b="0" i="0" u="none" strike="noStrike" cap="none" baseline="0" dirty="0">
                <a:solidFill>
                  <a:srgbClr val="000000"/>
                </a:solidFill>
                <a:effectLst/>
                <a:uFillTx/>
                <a:latin typeface="Calibri"/>
              </a:rPr>
              <a:t>Trafodaeth grŵp </a:t>
            </a:r>
          </a:p>
          <a:p>
            <a:r>
              <a:rPr lang="cy" sz="1800" b="0" i="0" u="none" strike="noStrike" cap="none" baseline="0" dirty="0">
                <a:solidFill>
                  <a:srgbClr val="000000"/>
                </a:solidFill>
                <a:effectLst/>
                <a:uFillTx/>
                <a:latin typeface="Calibri"/>
              </a:rPr>
              <a:t>Eglurwch nad oes disgwyl iddynt gyfeirio'n uniongyrchol at y fideo (ond gallant wneud os yw'n berthnasol). Gall y clipiau hyn eu helpu i feddwl pam fod anghenion iaith mor bwysig. Cyfeiriwch at/trafodwch y clipiau fideo sy'n berthnasol iddynt yn yr arsylwad.</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Ymarfer 3 – gwaith grŵp/trafodaeth os oes amser </a:t>
            </a:r>
          </a:p>
          <a:p>
            <a:endParaRPr lang="en-GB"/>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O ran y gyfraith, beth sydd angen iddynt ei ystyried?</a:t>
            </a:r>
          </a:p>
          <a:p>
            <a:endParaRPr lang="en-GB" altLang="en-US"/>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Rhai meysydd y gallent eu hystyried mewn perthynas â Chymru a’i diwylliant yn eu portffolios a’u gweithle.</a:t>
            </a:r>
            <a:r>
              <a:rPr lang="cy" sz="1200" b="0" i="0" u="none" strike="noStrike" cap="none" baseline="0">
                <a:solidFill>
                  <a:srgbClr val="000000"/>
                </a:solidFill>
                <a:effectLst/>
                <a:uFillTx/>
                <a:latin typeface="Calibri"/>
              </a:rPr>
              <a:t> Gall deunyddiau gwefan MALlC fod yn ddefnyddiol yn y maes hwn er gwybodaeth.</a:t>
            </a:r>
          </a:p>
          <a:p>
            <a:endParaRPr lang="en-GB" altLang="en-US"/>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Gellir cysylltu hyn â'r Ddeddf Gwasanaethau Cymdeithasol a Llesiant a'i phwyslais ar ddiwylliant.</a:t>
            </a:r>
          </a:p>
          <a:p>
            <a:endParaRPr lang="en-GB" altLang="en-US"/>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en-GB" altLang="en-US" sz="1800" dirty="0" err="1"/>
              <a:t>Trafodaeth</a:t>
            </a:r>
            <a:r>
              <a:rPr lang="en-GB" altLang="en-US" sz="1800" dirty="0"/>
              <a:t> – dull </a:t>
            </a:r>
            <a:r>
              <a:rPr lang="en-GB" altLang="en-US" sz="1800" dirty="0" err="1"/>
              <a:t>gwrth-hiliol</a:t>
            </a:r>
            <a:r>
              <a:rPr lang="en-GB" altLang="en-US" sz="1800" dirty="0"/>
              <a:t> – </a:t>
            </a:r>
            <a:r>
              <a:rPr lang="en-GB" altLang="en-US" sz="1800" dirty="0" err="1"/>
              <a:t>pwysigrwydd</a:t>
            </a:r>
            <a:r>
              <a:rPr lang="en-GB" altLang="en-US" sz="1800" dirty="0"/>
              <a:t> </a:t>
            </a:r>
            <a:r>
              <a:rPr lang="en-GB" altLang="en-US" sz="1800" dirty="0" err="1"/>
              <a:t>deall</a:t>
            </a:r>
            <a:r>
              <a:rPr lang="en-GB" altLang="en-US" sz="1800" dirty="0"/>
              <a:t> </a:t>
            </a:r>
            <a:r>
              <a:rPr lang="en-GB" altLang="en-US" sz="1800" dirty="0" err="1"/>
              <a:t>diwylliant</a:t>
            </a:r>
            <a:r>
              <a:rPr lang="en-GB" altLang="en-US" sz="1800" dirty="0"/>
              <a:t> ac </a:t>
            </a:r>
            <a:r>
              <a:rPr lang="en-GB" altLang="en-US" sz="1800" dirty="0" err="1"/>
              <a:t>ati</a:t>
            </a:r>
            <a:r>
              <a:rPr lang="en-GB" altLang="en-US" sz="1800" dirty="0"/>
              <a:t>. </a:t>
            </a:r>
            <a:r>
              <a:rPr lang="cy" sz="1800" b="0" i="0" u="none" strike="noStrike" cap="none" baseline="0" dirty="0">
                <a:solidFill>
                  <a:srgbClr val="000000"/>
                </a:solidFill>
                <a:effectLst/>
                <a:uFillTx/>
                <a:latin typeface="Calibri"/>
              </a:rPr>
              <a:t>Bydd y sleidiau’n ymdrin â chyfathrebu - Canlyniad dysgu 2 mae’r meini prawf asesu yn awgrymu ffyrdd y gall y dysgwr fodloni canlyniad 2.</a:t>
            </a: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200" b="0" i="1" u="none" strike="noStrike" cap="none" baseline="0">
                <a:solidFill>
                  <a:srgbClr val="000000"/>
                </a:solidFill>
                <a:effectLst/>
                <a:uFillTx/>
                <a:latin typeface="Arial"/>
              </a:rPr>
              <a:t>Koprowska yn ffynhonnell dda ar gyfer ysgrifennu arsylwadau mae ar y rhestr ddarllen. </a:t>
            </a: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Emphasis importance of including some reflection on non-verbal communication in task 2. </a:t>
            </a:r>
          </a:p>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A all y grŵp ychwanegu rhagor o rwystrau neu anawsterau? </a:t>
            </a:r>
          </a:p>
          <a:p>
            <a:endParaRPr lang="en-GB" altLang="en-US"/>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Gall y model hwn fod yn ddefnyddiol ar gyfer ystyried yr arsylwad ac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(2.1.9. a 2.1.10). Nodwch nad yw defnyddio model o adfyfyrdod yn ofyniad ar gyfer y dasg hon ond gallai fod o gymorth gydag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os byddant yn defnyddio un. </a:t>
            </a:r>
          </a:p>
        </p:txBody>
      </p:sp>
      <p:sp>
        <p:nvSpPr>
          <p:cNvPr id="4" name="Slide Number Placeholder 3"/>
          <p:cNvSpPr>
            <a:spLocks noGrp="1"/>
          </p:cNvSpPr>
          <p:nvPr>
            <p:ph type="sldNum" sz="quarter" idx="5"/>
          </p:nvPr>
        </p:nvSpPr>
        <p:spPr/>
        <p:txBody>
          <a:bodyPr/>
          <a:lstStyle/>
          <a:p>
            <a:fld id="{AED6ADE9-E532-4770-86D5-33786CBDEA5A}" type="slidenum">
              <a:rPr lang="en-GB" smtClean="0"/>
              <a:t>29</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Ymarfer 4 - Grwpiau bach neu ystafelloedd ymneilltuo Teams (15-20 munud) - yn dibynnu ar faint y grŵp gallech ofyn iddynt ateb 1 neu 2 gwestiwn ym mhob grŵp neu'r holl gwestiwn (os oes gennych amser) ac yna adborth mewn grŵp mawr.</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Efallai y byddwch am godi themâu ac yna gofyn i'r grŵp am rai agweddau o'r ymarfer os yw'r grŵp yn rhy fawr i chi ofyn y cwestiynau uchod i bawb. Bydd yn werth gwirio a yw unrhyw un o’r grŵp yn ansicr a fydd eu harsylwad arfaethedig yn bodloni’r meini prawf a sicrhau yr eir i’r afael â hyn. Mae model SHARE McClean hefyd yn Atodiad 10 os oeddech am ei ddefnyddio/tynnu sylw ato. </a:t>
            </a:r>
          </a:p>
        </p:txBody>
      </p:sp>
      <p:sp>
        <p:nvSpPr>
          <p:cNvPr id="4" name="Slide Number Placeholder 3"/>
          <p:cNvSpPr>
            <a:spLocks noGrp="1"/>
          </p:cNvSpPr>
          <p:nvPr>
            <p:ph type="sldNum" sz="quarter" idx="5"/>
          </p:nvPr>
        </p:nvSpPr>
        <p:spPr/>
        <p:txBody>
          <a:bodyPr/>
          <a:lstStyle/>
          <a:p>
            <a:fld id="{DBF4F466-905D-45F7-B994-5C5B45A5DD83}" type="slidenum">
              <a:rPr lang="en-GB" smtClean="0"/>
              <a:t>30</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4 sleid nesaf yn cynnwys gwybodaeth a syniadau am gyfathrebu a gellir edrych drostynt yn gyflym os ydych yn brin o amser. </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Mae’r llyfr hwn ar y rhestr ddarllen ac yn ddefnyddiol o ran archwilio’r themâu.</a:t>
            </a:r>
          </a:p>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Mae fideos yn ddefnyddiol i gael y grŵp i ystyried persbectif yr unigolyn. Gallai fod yn ddefnyddiol chwarae un neu ddwy. Neu gofynnwch iddyn nhw eu gwylio yn eu hamser eu hunain. </a:t>
            </a: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Efallai y byddwch am ddod â rhai o'r themâu hyn i'r drafodaeth grŵp os nad ymdriniwyd â hwy: ee nodwch bethau pwysig i'w hystyried?</a:t>
            </a:r>
          </a:p>
          <a:p>
            <a:r>
              <a:rPr lang="cy" sz="1800" b="0" i="0" u="none" strike="noStrike" cap="none" baseline="0" dirty="0">
                <a:solidFill>
                  <a:srgbClr val="000000"/>
                </a:solidFill>
                <a:effectLst/>
                <a:uFillTx/>
                <a:latin typeface="Calibri"/>
              </a:rPr>
              <a:t>Nodi gwybodaeth ddi-eiriau a darllen gwefusau, iaith y corff ac ati. (Gweler atodiad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Enghreifftiau Trafodwch: gwahanol ffyrdd y mae gwahanol asiantaethau yn cyfathrebu, camddealltwriaeth (yn ymwneud â fideo lle na ddaethpwyd o hyd i gapasiti ond mewn gwirionedd roedd yn fater iaith). Iaith a ddefnyddir mewn lleoliadau meddygol, iaith a ddefnyddiwn mewn perthynas â’r gyfraith, gwasanaethau, acronymau ac ati.</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1" i="0" u="none" strike="noStrike" cap="none" baseline="0" dirty="0">
                <a:solidFill>
                  <a:srgbClr val="000000"/>
                </a:solidFill>
                <a:effectLst/>
                <a:uFillTx/>
                <a:latin typeface="Calibri"/>
              </a:rPr>
              <a:t>Gwaith ymchwil: Egluro cefndir yr ymchwil: </a:t>
            </a:r>
            <a:r>
              <a:rPr lang="cy" sz="1800" b="0" i="0" u="none" strike="noStrike" cap="none" baseline="0" dirty="0">
                <a:solidFill>
                  <a:srgbClr val="000000"/>
                </a:solidFill>
                <a:effectLst/>
                <a:uFillTx/>
                <a:latin typeface="Calibri"/>
              </a:rPr>
              <a:t>Atodiad 6 - Gofynnwch iddynt daro golwg agos ar hyn ar ryw bwynt. Tynnwch ar faterion sy’n ymwneud â’u hymarfer eu hunain ac anawsterau wrth gydweithio. Weithiau, gall gwaith ymchwil wneud i bobl fod braidd yn amddiffynnol ynghylch eu hymarfer, mae’n bwysig nodi fod hwn yn waith ymchwil diweddar a wnaed ar gyfer Porth Agored ac nad ydyw’r atebion fel y dymunent iddynt fod bob amser, roedd y bobl a gafodd eu cyfweld yn bositif ac yn negyddol. Y peth pwysig yn hyn o beth yw hunan-adfyfyrio ac ystyried hyn mewn perthynas â chydweithio a chyd-gynhyrchu. </a:t>
            </a:r>
          </a:p>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a:solidFill>
                  <a:srgbClr val="000000"/>
                </a:solidFill>
                <a:effectLst/>
                <a:uFillTx/>
                <a:latin typeface="Calibri"/>
              </a:rPr>
              <a:t>Cyfeiriwch y dysgwyr at y fersiwn hawdd ei darllen o'r ffurflen adborth ar Moodle. </a:t>
            </a:r>
          </a:p>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36</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cy" sz="1800" b="0" i="0" u="none" strike="noStrike" cap="none" baseline="0" dirty="0">
                <a:solidFill>
                  <a:srgbClr val="000000"/>
                </a:solidFill>
                <a:effectLst/>
                <a:uFillTx/>
                <a:latin typeface="Calibri"/>
              </a:rPr>
              <a:t>Eglurwch fod fersiwn hawdd ei darllen ar gael ar Moodle a bod rhai straeon yn niwedd y llyfr Gwaith gan unigolion ynglŷn a’r mater yma. Mae'r term ‘rhyw fath' wedi ei ddewis gan y grŵp gan eu bod yn teimlo bod hynny yn well na dweud 'ddim yn gwybod'.</a:t>
            </a:r>
          </a:p>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37</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Ymarfer 5 - Rownd olaf, mae hon yn ffordd dda o orffen ar nodyn cadarnhaol. Rhowch ychydig funudau iddyn nhw feddwl am hyn ac yna ewch o amgylch y grŵp a gofynnwch am un darn o waith neu frawddeg fer i ateb hyn. Neu fe allech chi ofyn iddyn nhw deipio gair yn y blwch trafod ac yna dod â'r themâu at ei gilydd.  </a:t>
            </a:r>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Os yw unrhyw un yn ystyried arsylwad rhithwir, bydd hyn yn rhoi mwy o fanylion iddynt. Gall cysylltedd/ansawdd rhyngrwyd fod yn broblem bosibl, a gall hyn wneud y sefyllfa'n dipyn o straen. Os yn bosibl, gallai fod yn dda i ddysgwyr ymarfer defnyddio'r dechnoleg gyda'r arsyllwr/unigolyn cyn yr arsylwad ei hun os yn bosibl. </a:t>
            </a:r>
          </a:p>
          <a:p>
            <a:r>
              <a:rPr lang="cy" sz="1800" b="0" i="0" u="none" strike="noStrike" cap="none" baseline="0" dirty="0">
                <a:solidFill>
                  <a:srgbClr val="000000"/>
                </a:solidFill>
                <a:effectLst/>
                <a:uFillTx/>
                <a:latin typeface="Calibri"/>
              </a:rPr>
              <a:t>Mae yna adran awgrymiadau a chyngor y gallech fynd drosti gyda'r Dysgwyr yn y llyfr gwaith neu eu cyfeirio ati - atodiad 7. </a:t>
            </a:r>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39</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Mae’r 2 sleid nesaf yn adborth ar dasg 2 gan unigolion sydd wedi bod yn derbyn gofal a chymorth gan y gwasanaethau gwaith cymdeithasol.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Dyma grynodeb ar gyfer darllen nifer o aseiniadau Tasg 2 a oedd wedi derbyn amrywiaeth o farciau.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Yn dibynnu ar amser, gallwch fynd drwyddynt neu ofyn i’r grŵp eu darllen yn eu hamser eu hunain i’w helpu wrth feddwl am sut i gwblhau tasg 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39687545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a:t>
            </a:r>
            <a:r>
              <a:rPr lang="cy" sz="1800" b="1" i="0" u="none" strike="noStrike" cap="none" baseline="0" dirty="0">
                <a:solidFill>
                  <a:srgbClr val="000000"/>
                </a:solidFill>
                <a:effectLst/>
                <a:uFillTx/>
                <a:latin typeface="Calibri"/>
              </a:rPr>
              <a:t>nad oes </a:t>
            </a:r>
            <a:r>
              <a:rPr lang="cy" sz="1800" b="0" i="0" u="none" strike="noStrike" cap="none" baseline="0" dirty="0">
                <a:solidFill>
                  <a:srgbClr val="000000"/>
                </a:solidFill>
                <a:effectLst/>
                <a:uFillTx/>
                <a:latin typeface="Calibri"/>
              </a:rPr>
              <a:t>angen iddynt amlygu rhifau penodol wrth gyfeirio at y canlyniadau dysgu a'r Cod Ymarfer Proffesiynol ee nid oes angen iddynt roi 2.1.3 ac ati yn eu cyfeiriadau. Rhaid fodd bynnag iddynt gyfeirio at y </a:t>
            </a:r>
            <a:r>
              <a:rPr lang="en-US" sz="1800" dirty="0" err="1"/>
              <a:t>CoPP</a:t>
            </a:r>
            <a:r>
              <a:rPr lang="en-US" sz="1800" dirty="0"/>
              <a:t> </a:t>
            </a:r>
            <a:r>
              <a:rPr lang="en-US" sz="1800" dirty="0" err="1"/>
              <a:t>yn</a:t>
            </a:r>
            <a:r>
              <a:rPr lang="en-US" sz="1800" dirty="0"/>
              <a:t> </a:t>
            </a:r>
            <a:r>
              <a:rPr lang="en-US" sz="1800" dirty="0" err="1"/>
              <a:t>gywir</a:t>
            </a:r>
            <a:r>
              <a:rPr lang="en-US" sz="1800" dirty="0"/>
              <a:t> (</a:t>
            </a:r>
            <a:r>
              <a:rPr lang="en-US" sz="1800" dirty="0" err="1"/>
              <a:t>Gofal</a:t>
            </a:r>
            <a:r>
              <a:rPr lang="en-US" sz="1800" dirty="0"/>
              <a:t> </a:t>
            </a:r>
            <a:r>
              <a:rPr lang="en-US" sz="1800" dirty="0" err="1"/>
              <a:t>Cymdeithasol</a:t>
            </a:r>
            <a:r>
              <a:rPr lang="en-US" sz="1800" dirty="0"/>
              <a:t> Cymru, 2017). </a:t>
            </a: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Cymerwch amser i drafod sut y gwnaethant “ystyried” effaith yr arsylwi ar yr unigolyn – mae angen i hyn fod yn fwy na datganiad yn unig ond yn hytrach dangos eu bod wedi adfyfyrio’n glir ar hyn, er enghraifft wedi egluro beth mae’n ei olygu i gael eich arsylwi a sut y gallai hyn effeithio ar y rhyngweithio.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cy" sz="1800" b="0" i="0" u="none" strike="noStrike" cap="none" baseline="0" dirty="0">
              <a:solidFill>
                <a:srgbClr val="000000"/>
              </a:solidFill>
              <a:effectLst/>
              <a:uFillTx/>
              <a:latin typeface="Calibri"/>
            </a:endParaRPr>
          </a:p>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Mynnwch adborth gan y grŵp naill ai gan ddefnyddio'r dull hwn neu'r dull rydych yn ei ddefnyddio yn eich awdurdod lleol. Anfonwch at Caz wedi'i nodi â Gwerthusiad Carfan 22 gweithdy 1.  </a:t>
            </a:r>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12/05/2025</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12/05/2025</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12/05/2025</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12/05/2025</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12/05/2025</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12/05/2025</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12/05/2025</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12/05/2025</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12/05/2025</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12/05/2025</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12/05/2025</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12/05/2025</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dirty="0">
                <a:solidFill>
                  <a:srgbClr val="FFFFFF"/>
                </a:solidFill>
                <a:effectLst/>
                <a:uFillTx/>
                <a:latin typeface="Calibri"/>
              </a:rPr>
              <a:t>DAPP - Rhaglen Gadarnhau</a:t>
            </a:r>
            <a:br>
              <a:rPr sz="2400" dirty="0"/>
            </a:br>
            <a:r>
              <a:rPr lang="cy" sz="2400" b="0" i="0" u="none" strike="noStrike" cap="none" baseline="0" dirty="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FFFFFF"/>
                </a:solidFill>
                <a:effectLst/>
                <a:uFillTx/>
                <a:latin typeface="Calibri"/>
              </a:rPr>
              <a:t>PORTH AGORED - </a:t>
            </a:r>
            <a:r>
              <a:rPr lang="en-GB" sz="1100" b="0" i="0" u="none" strike="noStrike" cap="none" baseline="0" dirty="0" err="1">
                <a:solidFill>
                  <a:srgbClr val="FFFFFF"/>
                </a:solidFill>
                <a:effectLst/>
                <a:uFillTx/>
                <a:latin typeface="Calibri"/>
              </a:rPr>
              <a:t>Cadarnhau</a:t>
            </a:r>
            <a:r>
              <a:rPr lang="cy" sz="1100" b="0" i="0" u="none" strike="noStrike" cap="none" baseline="0" dirty="0">
                <a:solidFill>
                  <a:srgbClr val="FFFFFF"/>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dirty="0">
                <a:solidFill>
                  <a:srgbClr val="000000"/>
                </a:solidFill>
                <a:effectLst/>
                <a:uFillTx/>
                <a:latin typeface="Calibri"/>
              </a:rPr>
              <a:t>Cyfrinachedd </a:t>
            </a:r>
          </a:p>
          <a:p>
            <a:r>
              <a:rPr lang="cy" sz="2200" b="0" i="0" u="none" strike="noStrike" cap="none" baseline="0" dirty="0">
                <a:solidFill>
                  <a:srgbClr val="000000"/>
                </a:solidFill>
                <a:effectLst/>
                <a:uFillTx/>
                <a:latin typeface="Calibri"/>
              </a:rPr>
              <a:t>Parch </a:t>
            </a:r>
          </a:p>
          <a:p>
            <a:r>
              <a:rPr lang="cy" sz="2200" b="0" i="0" u="none" strike="noStrike" cap="none" baseline="0" dirty="0">
                <a:solidFill>
                  <a:srgbClr val="000000"/>
                </a:solidFill>
                <a:effectLst/>
                <a:uFillTx/>
                <a:latin typeface="Calibri"/>
              </a:rPr>
              <a:t>Un sgwrs/un person yn siarad ar y tro</a:t>
            </a:r>
          </a:p>
          <a:p>
            <a:r>
              <a:rPr lang="cy" sz="2200" b="0" i="0" u="none" strike="noStrike" cap="none" baseline="0" dirty="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dirty="0">
                <a:solidFill>
                  <a:srgbClr val="000000"/>
                </a:solidFill>
                <a:effectLst/>
                <a:uFillTx/>
                <a:latin typeface="Calibri"/>
              </a:rPr>
              <a:t>Cymryd rhan – sicrhewch eich bod yn cyfrannu ac yn canolbwyntio.</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a:solidFill>
                  <a:srgbClr val="000000"/>
                </a:solidFill>
                <a:effectLst/>
                <a:uFillTx/>
                <a:latin typeface="Calibri Light"/>
              </a:rPr>
              <a:t>Nodau</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yn cynnwys ymarfer gwrth-wahaniaethol a gwrth-ormesol.</a:t>
            </a:r>
            <a:r>
              <a:rPr lang="en-US" sz="2400" dirty="0">
                <a:highlight>
                  <a:srgbClr val="FFFF00"/>
                </a:highlight>
              </a:rPr>
              <a:t> </a:t>
            </a:r>
            <a:r>
              <a:rPr lang="cy" sz="2400" b="0" i="0" u="none" strike="noStrike" cap="none" baseline="0" dirty="0">
                <a:solidFill>
                  <a:srgbClr val="000000"/>
                </a:solidFill>
                <a:effectLst/>
                <a:highlight>
                  <a:srgbClr val="FFFF00"/>
                </a:highlight>
                <a:uFillTx/>
              </a:rPr>
              <a:t>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 eraill yn y portffolio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Cadarnhau'r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fontScale="92500"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 </a:t>
            </a:r>
            <a:r>
              <a:rPr lang="en-GB" sz="1900" dirty="0">
                <a:latin typeface="Arial" charset="0"/>
              </a:rPr>
              <a:t>a </a:t>
            </a:r>
            <a:r>
              <a:rPr lang="en-GB" sz="1900" dirty="0" err="1">
                <a:latin typeface="Arial" charset="0"/>
              </a:rPr>
              <a:t>chynnwys</a:t>
            </a:r>
            <a:r>
              <a:rPr lang="en-GB" sz="1900" dirty="0">
                <a:latin typeface="Arial" charset="0"/>
              </a:rPr>
              <a:t> </a:t>
            </a:r>
            <a:r>
              <a:rPr lang="en-GB" sz="1900" dirty="0" err="1">
                <a:latin typeface="Arial" charset="0"/>
              </a:rPr>
              <a:t>ystyriaeth</a:t>
            </a:r>
            <a:r>
              <a:rPr lang="en-GB" sz="1900" dirty="0">
                <a:latin typeface="Arial" charset="0"/>
              </a:rPr>
              <a:t> o ran </a:t>
            </a:r>
            <a:r>
              <a:rPr lang="en-GB" sz="1900" dirty="0" err="1">
                <a:latin typeface="Arial" charset="0"/>
              </a:rPr>
              <a:t>sut</a:t>
            </a:r>
            <a:r>
              <a:rPr lang="en-GB" sz="1900" dirty="0">
                <a:latin typeface="Arial" charset="0"/>
              </a:rPr>
              <a:t> y </a:t>
            </a:r>
            <a:r>
              <a:rPr lang="en-GB" sz="1900" dirty="0" err="1">
                <a:latin typeface="Arial" charset="0"/>
              </a:rPr>
              <a:t>gallai’r</a:t>
            </a:r>
            <a:r>
              <a:rPr lang="en-GB" sz="1900" dirty="0">
                <a:latin typeface="Arial" charset="0"/>
              </a:rPr>
              <a:t> </a:t>
            </a:r>
            <a:r>
              <a:rPr lang="en-GB" sz="1900" dirty="0" err="1">
                <a:latin typeface="Arial" charset="0"/>
              </a:rPr>
              <a:t>arsylwad</a:t>
            </a:r>
            <a:r>
              <a:rPr lang="en-GB" sz="1900" dirty="0">
                <a:latin typeface="Arial" charset="0"/>
              </a:rPr>
              <a:t> </a:t>
            </a:r>
            <a:r>
              <a:rPr lang="en-GB" sz="1900" dirty="0" err="1">
                <a:latin typeface="Arial" charset="0"/>
              </a:rPr>
              <a:t>effeithio</a:t>
            </a:r>
            <a:r>
              <a:rPr lang="en-GB" sz="1900" dirty="0">
                <a:latin typeface="Arial" charset="0"/>
              </a:rPr>
              <a:t> </a:t>
            </a:r>
            <a:r>
              <a:rPr lang="en-GB" sz="1900" dirty="0" err="1">
                <a:latin typeface="Arial" charset="0"/>
              </a:rPr>
              <a:t>ar</a:t>
            </a:r>
            <a:r>
              <a:rPr lang="en-GB" sz="1900" dirty="0">
                <a:latin typeface="Arial" charset="0"/>
              </a:rPr>
              <a:t> yr </a:t>
            </a:r>
            <a:r>
              <a:rPr lang="en-GB" sz="1900" dirty="0" err="1">
                <a:latin typeface="Arial" charset="0"/>
              </a:rPr>
              <a:t>unigolyn</a:t>
            </a:r>
            <a:r>
              <a:rPr lang="en-GB" sz="1900" dirty="0">
                <a:latin typeface="Arial" charset="0"/>
              </a:rPr>
              <a:t>/</a:t>
            </a:r>
            <a:r>
              <a:rPr lang="en-GB" sz="1900" dirty="0" err="1">
                <a:latin typeface="Arial" charset="0"/>
              </a:rPr>
              <a:t>unigolion</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Cynnig Rhagweithiol </a:t>
            </a:r>
            <a:r>
              <a:rPr lang="cy" sz="2000" b="0" i="0" u="none" strike="noStrike" cap="none" baseline="0" dirty="0">
                <a:solidFill>
                  <a:srgbClr val="000000"/>
                </a:solidFill>
                <a:effectLst/>
                <a:uFillTx/>
                <a:latin typeface="Calibri"/>
              </a:rPr>
              <a:t>a chyfeirio at “Mwy na Geiriau” (Llywodraeth Cymru, 2022-2027). </a:t>
            </a:r>
            <a:endParaRPr lang="cy" sz="1900" b="0" i="0" u="none" strike="noStrike" cap="none" baseline="0" dirty="0">
              <a:solidFill>
                <a:srgbClr val="000000"/>
              </a:solidFill>
              <a:effectLst/>
              <a:uFillTx/>
              <a:latin typeface="Arial"/>
            </a:endParaRPr>
          </a:p>
          <a:p>
            <a:r>
              <a:rPr lang="cy" sz="1900" b="0" i="0" u="none" strike="noStrike" cap="none" baseline="0" dirty="0">
                <a:solidFill>
                  <a:srgbClr val="000000"/>
                </a:solidFill>
                <a:effectLst/>
                <a:uFillTx/>
                <a:latin typeface="Arial"/>
              </a:rPr>
              <a:t>Dylai'r arsylwr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dirty="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cydsyniad/caniatâd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Adlewyrchwch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“Cynnig Rhagweithiol” a chyfeirio at “Mwy na Geiriau” (Llywodraeth Cymru, 2022-2027)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cy" sz="4400" b="1" i="0" u="none" strike="noStrike" cap="none" baseline="0" dirty="0">
                <a:effectLst/>
                <a:uFillTx/>
                <a:latin typeface="Calibri Light"/>
              </a:rPr>
              <a:t>Caniatâd/Cydsyniad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cy" b="1" dirty="0">
                <a:latin typeface="Arial"/>
              </a:rPr>
              <a:t>Rhaid cael </a:t>
            </a:r>
            <a:r>
              <a:rPr lang="cy" sz="2800" b="1" i="0" u="none" strike="noStrike" cap="none" baseline="0" dirty="0">
                <a:effectLst/>
                <a:uFillTx/>
                <a:latin typeface="Arial"/>
              </a:rPr>
              <a:t>caniatâd</a:t>
            </a:r>
            <a:r>
              <a:rPr lang="cy" sz="2800" b="0" i="0" u="none" strike="noStrike" cap="none" baseline="0" dirty="0">
                <a:effectLst/>
                <a:uFillTx/>
                <a:latin typeface="Arial"/>
              </a:rPr>
              <a:t> yr unigolyn </a:t>
            </a:r>
            <a:r>
              <a:rPr lang="cy" sz="2800" i="0" u="none" strike="noStrike" cap="none" baseline="0" dirty="0">
                <a:effectLst/>
                <a:uFillTx/>
                <a:latin typeface="Arial"/>
              </a:rPr>
              <a:t>cyn i'r arsylwad ddigwydd a rhaid gwirio eto cyn dechrau’r arsylwad.</a:t>
            </a:r>
          </a:p>
          <a:p>
            <a:r>
              <a:rPr lang="cy" sz="2800" i="0" u="none" strike="noStrike" cap="none" baseline="0" dirty="0">
                <a:effectLst/>
                <a:uFillTx/>
                <a:latin typeface="Arial"/>
              </a:rPr>
              <a:t> Rhaid trafod effaith yr arsylwad ar yr unigolyn yn adran “cyd-destun” Tasg 2. </a:t>
            </a:r>
          </a:p>
          <a:p>
            <a:r>
              <a:rPr lang="cy" sz="2800" b="0" i="0" u="none" strike="noStrike" cap="none" baseline="0" dirty="0">
                <a:effectLst/>
                <a:uFillTx/>
                <a:latin typeface="Arial"/>
              </a:rPr>
              <a:t>Trafodwch/paratowch yr unigolyn/teulu/gofalwr ar gyfer y cais am adborth ar ôl yr arsylwad. Dywedwch wrth yr unigolyn ei bod yn iawn rhoi beirniadaeth adeiladol. </a:t>
            </a:r>
          </a:p>
          <a:p>
            <a:endParaRPr lang="cy" dirty="0">
              <a:latin typeface="Arial"/>
            </a:endParaRPr>
          </a:p>
          <a:p>
            <a:endParaRPr lang="cy" sz="2800" b="0" i="0" u="none" strike="noStrike" cap="none" baseline="0" dirty="0">
              <a:effectLst/>
              <a:uFillTx/>
              <a:latin typeface="Arial"/>
            </a:endParaRP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0" y="782157"/>
            <a:ext cx="5181600" cy="5574193"/>
          </a:xfrm>
        </p:spPr>
        <p:txBody>
          <a:bodyPr>
            <a:normAutofit fontScale="92500" lnSpcReduction="20000"/>
          </a:bodyPr>
          <a:lstStyle/>
          <a:p>
            <a:r>
              <a:rPr lang="cy" sz="2800" b="0" i="0" u="none" strike="noStrike" cap="none" baseline="0" dirty="0">
                <a:effectLst/>
                <a:uFillTx/>
                <a:latin typeface="Calibri"/>
              </a:rPr>
              <a:t>Dylai’r unigolyn roi cysyniad/caniatâd (er y gallai fod yn berthnasol gofyn i ofalwyr hefyd). Os nad yw’r unigolyn yn gallu rhoi cydsyniad oherwydd galluedd, yna dylai dysgwyr ystyried ai hwn yw’r darn cywir o waith i’w arsylwi. </a:t>
            </a:r>
          </a:p>
          <a:p>
            <a:r>
              <a:rPr lang="en-GB" dirty="0" err="1">
                <a:latin typeface="Calibri"/>
              </a:rPr>
              <a:t>Fodd</a:t>
            </a:r>
            <a:r>
              <a:rPr lang="en-GB" dirty="0">
                <a:latin typeface="Calibri"/>
              </a:rPr>
              <a:t> </a:t>
            </a:r>
            <a:r>
              <a:rPr lang="en-GB" dirty="0" err="1">
                <a:latin typeface="Calibri"/>
              </a:rPr>
              <a:t>bynnag</a:t>
            </a:r>
            <a:r>
              <a:rPr lang="en-GB" dirty="0">
                <a:latin typeface="Calibri"/>
              </a:rPr>
              <a:t>, </a:t>
            </a:r>
            <a:r>
              <a:rPr lang="en-GB" dirty="0" err="1">
                <a:latin typeface="Calibri"/>
              </a:rPr>
              <a:t>os</a:t>
            </a:r>
            <a:r>
              <a:rPr lang="en-GB" dirty="0">
                <a:latin typeface="Calibri"/>
              </a:rPr>
              <a:t> </a:t>
            </a:r>
            <a:r>
              <a:rPr lang="en-GB" dirty="0" err="1">
                <a:latin typeface="Calibri"/>
              </a:rPr>
              <a:t>penderfynir</a:t>
            </a:r>
            <a:r>
              <a:rPr lang="en-GB" dirty="0">
                <a:latin typeface="Calibri"/>
              </a:rPr>
              <a:t> </a:t>
            </a:r>
            <a:r>
              <a:rPr lang="en-GB" dirty="0" err="1">
                <a:latin typeface="Calibri"/>
              </a:rPr>
              <a:t>ei</a:t>
            </a:r>
            <a:r>
              <a:rPr lang="en-GB" dirty="0">
                <a:latin typeface="Calibri"/>
              </a:rPr>
              <a:t> </a:t>
            </a:r>
            <a:r>
              <a:rPr lang="en-GB" dirty="0" err="1">
                <a:latin typeface="Calibri"/>
              </a:rPr>
              <a:t>fod</a:t>
            </a:r>
            <a:r>
              <a:rPr lang="en-GB" dirty="0">
                <a:latin typeface="Calibri"/>
              </a:rPr>
              <a:t> </a:t>
            </a:r>
            <a:r>
              <a:rPr lang="en-GB" dirty="0" err="1">
                <a:latin typeface="Calibri"/>
              </a:rPr>
              <a:t>yn</a:t>
            </a:r>
            <a:r>
              <a:rPr lang="en-GB" dirty="0">
                <a:latin typeface="Calibri"/>
              </a:rPr>
              <a:t> </a:t>
            </a:r>
            <a:r>
              <a:rPr lang="en-GB" dirty="0" err="1">
                <a:latin typeface="Calibri"/>
              </a:rPr>
              <a:t>berthnasol</a:t>
            </a:r>
            <a:r>
              <a:rPr lang="en-GB" dirty="0">
                <a:latin typeface="Calibri"/>
              </a:rPr>
              <a:t> i </a:t>
            </a:r>
            <a:r>
              <a:rPr lang="en-GB" dirty="0" err="1">
                <a:latin typeface="Calibri"/>
              </a:rPr>
              <a:t>wneud</a:t>
            </a:r>
            <a:r>
              <a:rPr lang="en-GB" dirty="0">
                <a:latin typeface="Calibri"/>
              </a:rPr>
              <a:t> yr </a:t>
            </a:r>
            <a:r>
              <a:rPr lang="en-GB" dirty="0" err="1">
                <a:latin typeface="Calibri"/>
              </a:rPr>
              <a:t>arsylwad</a:t>
            </a:r>
            <a:r>
              <a:rPr lang="en-GB" dirty="0">
                <a:latin typeface="Calibri"/>
              </a:rPr>
              <a:t> </a:t>
            </a:r>
            <a:r>
              <a:rPr lang="en-GB" dirty="0" err="1">
                <a:latin typeface="Calibri"/>
              </a:rPr>
              <a:t>gyda</a:t>
            </a:r>
            <a:r>
              <a:rPr lang="en-GB" dirty="0">
                <a:latin typeface="Calibri"/>
              </a:rPr>
              <a:t> </a:t>
            </a:r>
            <a:r>
              <a:rPr lang="en-GB" dirty="0" err="1">
                <a:latin typeface="Calibri"/>
              </a:rPr>
              <a:t>rhywun</a:t>
            </a:r>
            <a:r>
              <a:rPr lang="en-GB" dirty="0">
                <a:latin typeface="Calibri"/>
              </a:rPr>
              <a:t> </a:t>
            </a:r>
            <a:r>
              <a:rPr lang="en-GB" dirty="0" err="1">
                <a:latin typeface="Calibri"/>
              </a:rPr>
              <a:t>sydd</a:t>
            </a:r>
            <a:r>
              <a:rPr lang="en-GB" dirty="0">
                <a:latin typeface="Calibri"/>
              </a:rPr>
              <a:t> ag </a:t>
            </a:r>
            <a:r>
              <a:rPr lang="en-GB" dirty="0" err="1">
                <a:latin typeface="Calibri"/>
              </a:rPr>
              <a:t>anhawsterau</a:t>
            </a:r>
            <a:r>
              <a:rPr lang="en-GB" dirty="0">
                <a:latin typeface="Calibri"/>
              </a:rPr>
              <a:t> </a:t>
            </a:r>
            <a:r>
              <a:rPr lang="en-GB" dirty="0" err="1">
                <a:latin typeface="Calibri"/>
              </a:rPr>
              <a:t>galluedd</a:t>
            </a:r>
            <a:r>
              <a:rPr lang="en-GB" dirty="0">
                <a:latin typeface="Calibri"/>
              </a:rPr>
              <a:t>, </a:t>
            </a:r>
            <a:r>
              <a:rPr lang="en-GB" dirty="0" err="1">
                <a:latin typeface="Calibri"/>
              </a:rPr>
              <a:t>bydd</a:t>
            </a:r>
            <a:r>
              <a:rPr lang="en-GB" dirty="0">
                <a:latin typeface="Calibri"/>
              </a:rPr>
              <a:t> </a:t>
            </a:r>
            <a:r>
              <a:rPr lang="en-GB" dirty="0" err="1">
                <a:latin typeface="Calibri"/>
              </a:rPr>
              <a:t>rhaid</a:t>
            </a:r>
            <a:r>
              <a:rPr lang="en-GB" dirty="0">
                <a:latin typeface="Calibri"/>
              </a:rPr>
              <a:t> i chi </a:t>
            </a:r>
            <a:r>
              <a:rPr lang="en-GB" dirty="0" err="1">
                <a:latin typeface="Calibri"/>
              </a:rPr>
              <a:t>fod</a:t>
            </a:r>
            <a:r>
              <a:rPr lang="en-GB" dirty="0">
                <a:latin typeface="Calibri"/>
              </a:rPr>
              <a:t> </a:t>
            </a:r>
            <a:r>
              <a:rPr lang="en-GB" dirty="0" err="1">
                <a:latin typeface="Calibri"/>
              </a:rPr>
              <a:t>yn</a:t>
            </a:r>
            <a:r>
              <a:rPr lang="en-GB" dirty="0">
                <a:latin typeface="Calibri"/>
              </a:rPr>
              <a:t> </a:t>
            </a:r>
            <a:r>
              <a:rPr lang="en-GB" dirty="0" err="1">
                <a:latin typeface="Calibri"/>
              </a:rPr>
              <a:t>glir</a:t>
            </a:r>
            <a:r>
              <a:rPr lang="en-GB" dirty="0">
                <a:latin typeface="Calibri"/>
              </a:rPr>
              <a:t> </a:t>
            </a:r>
            <a:r>
              <a:rPr lang="en-GB" dirty="0" err="1">
                <a:latin typeface="Calibri"/>
              </a:rPr>
              <a:t>iawn</a:t>
            </a:r>
            <a:r>
              <a:rPr lang="en-GB" dirty="0">
                <a:latin typeface="Calibri"/>
              </a:rPr>
              <a:t> am </a:t>
            </a:r>
            <a:r>
              <a:rPr lang="en-GB" dirty="0" err="1">
                <a:latin typeface="Calibri"/>
              </a:rPr>
              <a:t>geisio</a:t>
            </a:r>
            <a:r>
              <a:rPr lang="en-GB" dirty="0">
                <a:latin typeface="Calibri"/>
              </a:rPr>
              <a:t> </a:t>
            </a:r>
            <a:r>
              <a:rPr lang="en-GB" dirty="0" err="1">
                <a:latin typeface="Calibri"/>
              </a:rPr>
              <a:t>sicrhau</a:t>
            </a:r>
            <a:r>
              <a:rPr lang="en-GB" dirty="0">
                <a:latin typeface="Calibri"/>
              </a:rPr>
              <a:t> </a:t>
            </a:r>
            <a:r>
              <a:rPr lang="en-GB" dirty="0" err="1">
                <a:latin typeface="Calibri"/>
              </a:rPr>
              <a:t>eich</a:t>
            </a:r>
            <a:r>
              <a:rPr lang="en-GB" dirty="0">
                <a:latin typeface="Calibri"/>
              </a:rPr>
              <a:t> bod </a:t>
            </a:r>
            <a:r>
              <a:rPr lang="en-GB" dirty="0" err="1">
                <a:latin typeface="Calibri"/>
              </a:rPr>
              <a:t>yn</a:t>
            </a:r>
            <a:r>
              <a:rPr lang="en-GB" dirty="0">
                <a:latin typeface="Calibri"/>
              </a:rPr>
              <a:t> </a:t>
            </a:r>
            <a:r>
              <a:rPr lang="en-GB" dirty="0" err="1">
                <a:latin typeface="Calibri"/>
              </a:rPr>
              <a:t>cynnwys</a:t>
            </a:r>
            <a:r>
              <a:rPr lang="en-GB" dirty="0">
                <a:latin typeface="Calibri"/>
              </a:rPr>
              <a:t> y </a:t>
            </a:r>
            <a:r>
              <a:rPr lang="en-GB" dirty="0" err="1">
                <a:latin typeface="Calibri"/>
              </a:rPr>
              <a:t>unigolyn</a:t>
            </a:r>
            <a:r>
              <a:rPr lang="en-GB" dirty="0">
                <a:latin typeface="Calibri"/>
              </a:rPr>
              <a:t> </a:t>
            </a:r>
            <a:r>
              <a:rPr lang="en-GB" dirty="0" err="1">
                <a:latin typeface="Calibri"/>
              </a:rPr>
              <a:t>a’u</a:t>
            </a:r>
            <a:r>
              <a:rPr lang="en-GB" dirty="0">
                <a:latin typeface="Calibri"/>
              </a:rPr>
              <a:t> </a:t>
            </a:r>
            <a:r>
              <a:rPr lang="en-GB" dirty="0" err="1">
                <a:latin typeface="Calibri"/>
              </a:rPr>
              <a:t>cadw</a:t>
            </a:r>
            <a:r>
              <a:rPr lang="en-GB" dirty="0">
                <a:latin typeface="Calibri"/>
              </a:rPr>
              <a:t> </a:t>
            </a:r>
            <a:r>
              <a:rPr lang="en-GB" dirty="0" err="1">
                <a:latin typeface="Calibri"/>
              </a:rPr>
              <a:t>yn</a:t>
            </a:r>
            <a:r>
              <a:rPr lang="en-GB" dirty="0">
                <a:latin typeface="Calibri"/>
              </a:rPr>
              <a:t> </a:t>
            </a:r>
            <a:r>
              <a:rPr lang="en-GB" dirty="0" err="1">
                <a:latin typeface="Calibri"/>
              </a:rPr>
              <a:t>ganolog</a:t>
            </a:r>
            <a:r>
              <a:rPr lang="en-GB" dirty="0">
                <a:latin typeface="Calibri"/>
              </a:rPr>
              <a:t> </a:t>
            </a:r>
            <a:r>
              <a:rPr lang="en-GB" dirty="0" err="1">
                <a:latin typeface="Calibri"/>
              </a:rPr>
              <a:t>i’r</a:t>
            </a:r>
            <a:r>
              <a:rPr lang="en-GB" dirty="0">
                <a:latin typeface="Calibri"/>
              </a:rPr>
              <a:t> </a:t>
            </a:r>
            <a:r>
              <a:rPr lang="en-GB" dirty="0" err="1">
                <a:latin typeface="Calibri"/>
              </a:rPr>
              <a:t>arsylwad</a:t>
            </a:r>
            <a:r>
              <a:rPr lang="en-GB" dirty="0">
                <a:latin typeface="Calibri"/>
              </a:rPr>
              <a:t> a </a:t>
            </a:r>
            <a:r>
              <a:rPr lang="en-GB" dirty="0" err="1">
                <a:latin typeface="Calibri"/>
              </a:rPr>
              <a:t>sut</a:t>
            </a:r>
            <a:r>
              <a:rPr lang="en-GB" dirty="0">
                <a:latin typeface="Calibri"/>
              </a:rPr>
              <a:t> </a:t>
            </a:r>
            <a:r>
              <a:rPr lang="en-GB" dirty="0" err="1">
                <a:latin typeface="Calibri"/>
              </a:rPr>
              <a:t>gwnaethoch</a:t>
            </a:r>
            <a:r>
              <a:rPr lang="en-GB" dirty="0">
                <a:latin typeface="Calibri"/>
              </a:rPr>
              <a:t> </a:t>
            </a:r>
            <a:r>
              <a:rPr lang="en-GB" dirty="0" err="1">
                <a:latin typeface="Calibri"/>
              </a:rPr>
              <a:t>ddod</a:t>
            </a:r>
            <a:r>
              <a:rPr lang="en-GB" dirty="0">
                <a:latin typeface="Calibri"/>
              </a:rPr>
              <a:t> </a:t>
            </a:r>
            <a:r>
              <a:rPr lang="en-GB" dirty="0" err="1">
                <a:latin typeface="Calibri"/>
              </a:rPr>
              <a:t>i’r</a:t>
            </a:r>
            <a:r>
              <a:rPr lang="en-GB" dirty="0">
                <a:latin typeface="Calibri"/>
              </a:rPr>
              <a:t> </a:t>
            </a:r>
            <a:r>
              <a:rPr lang="en-GB" dirty="0" err="1">
                <a:latin typeface="Calibri"/>
              </a:rPr>
              <a:t>casgliad</a:t>
            </a:r>
            <a:r>
              <a:rPr lang="en-GB" dirty="0">
                <a:latin typeface="Calibri"/>
              </a:rPr>
              <a:t> </a:t>
            </a:r>
            <a:r>
              <a:rPr lang="en-GB" dirty="0" err="1">
                <a:latin typeface="Calibri"/>
              </a:rPr>
              <a:t>ynghylch</a:t>
            </a:r>
            <a:r>
              <a:rPr lang="en-GB" dirty="0">
                <a:latin typeface="Calibri"/>
              </a:rPr>
              <a:t> </a:t>
            </a:r>
            <a:r>
              <a:rPr lang="en-GB" dirty="0" err="1">
                <a:latin typeface="Calibri"/>
              </a:rPr>
              <a:t>pwy</a:t>
            </a:r>
            <a:r>
              <a:rPr lang="en-GB" dirty="0">
                <a:latin typeface="Calibri"/>
              </a:rPr>
              <a:t> </a:t>
            </a:r>
            <a:r>
              <a:rPr lang="en-GB" dirty="0" err="1">
                <a:latin typeface="Calibri"/>
              </a:rPr>
              <a:t>ddylai</a:t>
            </a:r>
            <a:r>
              <a:rPr lang="en-GB" dirty="0">
                <a:latin typeface="Calibri"/>
              </a:rPr>
              <a:t> </a:t>
            </a:r>
            <a:r>
              <a:rPr lang="en-GB" dirty="0" err="1">
                <a:latin typeface="Calibri"/>
              </a:rPr>
              <a:t>roi</a:t>
            </a:r>
            <a:r>
              <a:rPr lang="en-GB" dirty="0">
                <a:latin typeface="Calibri"/>
              </a:rPr>
              <a:t> </a:t>
            </a:r>
            <a:r>
              <a:rPr lang="en-GB" dirty="0" err="1">
                <a:latin typeface="Calibri"/>
              </a:rPr>
              <a:t>caniatâd</a:t>
            </a:r>
            <a:r>
              <a:rPr lang="en-GB" dirty="0">
                <a:latin typeface="Calibri"/>
              </a:rPr>
              <a:t>/</a:t>
            </a:r>
            <a:r>
              <a:rPr lang="en-GB" dirty="0" err="1">
                <a:latin typeface="Calibri"/>
              </a:rPr>
              <a:t>cytundeb</a:t>
            </a:r>
            <a:r>
              <a:rPr lang="en-GB" dirty="0">
                <a:latin typeface="Calibri"/>
              </a:rPr>
              <a:t>.</a:t>
            </a:r>
            <a:endParaRPr lang="cy" dirty="0">
              <a:latin typeface="Calibri"/>
            </a:endParaRPr>
          </a:p>
          <a:p>
            <a:pPr marL="0" indent="0">
              <a:buNone/>
            </a:pPr>
            <a:endParaRPr lang="cy" sz="2800" b="0" i="0" u="none" strike="noStrike" cap="none" baseline="0" dirty="0">
              <a:effectLst/>
              <a:uFillTx/>
              <a:latin typeface="Calibri"/>
            </a:endParaRPr>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498910" cy="365125"/>
          </a:xfrm>
        </p:spPr>
        <p:txBody>
          <a:bodyPr>
            <a:normAutofit/>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Tree>
    <p:extLst>
      <p:ext uri="{BB962C8B-B14F-4D97-AF65-F5344CB8AC3E}">
        <p14:creationId xmlns:p14="http://schemas.microsoft.com/office/powerpoint/2010/main" val="1879491659"/>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6612" y="271462"/>
            <a:ext cx="10515600" cy="1325563"/>
          </a:xfrm>
        </p:spPr>
        <p:txBody>
          <a:bodyPr>
            <a:normAutofit/>
          </a:bodyPr>
          <a:lstStyle/>
          <a:p>
            <a:r>
              <a:rPr lang="cy" b="1" i="0" u="none" strike="noStrike" cap="none" baseline="0" dirty="0">
                <a:solidFill>
                  <a:srgbClr val="000000"/>
                </a:solidFill>
                <a:effectLst/>
                <a:uFillTx/>
                <a:latin typeface="Arial"/>
              </a:rPr>
              <a:t>Canlyniadau Dysgu GCC </a:t>
            </a:r>
            <a:br>
              <a:rPr dirty="0"/>
            </a:br>
            <a:r>
              <a:rPr lang="cy" b="0" i="0" u="none" strike="noStrike" cap="none" baseline="0" dirty="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847850"/>
            <a:ext cx="10515600" cy="823912"/>
          </a:xfrm>
        </p:spPr>
        <p:txBody>
          <a:bodyPr>
            <a:noAutofit/>
          </a:bodyPr>
          <a:lstStyle/>
          <a:p>
            <a:r>
              <a:rPr lang="cy" b="0" i="0" u="none" strike="noStrike" cap="none" baseline="0" dirty="0">
                <a:solidFill>
                  <a:srgbClr val="000000"/>
                </a:solidFill>
                <a:effectLst/>
                <a:uFillTx/>
                <a:latin typeface="Calibri"/>
              </a:rPr>
              <a:t>Dyma'r 2 ganlyniad dysgu i ddangos tysiolaeth ar eu cyfer. Yna caiff y rhain eu dadansoddi ymhellach yn “feini prawf asesu” sy’n rhoi mwy o fanylion am sut i wneud hyn.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671762"/>
            <a:ext cx="5157787"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1.2.</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Defnyddio dull sy’n canolbwyntio ar y dinesydd, ac ar ganlyniadau, i wneud asesiadau amrywiol er mwyn hybu a chefnogi llesiant</a:t>
            </a: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688818"/>
            <a:ext cx="5183188" cy="3684588"/>
          </a:xfrm>
        </p:spPr>
        <p:txBody>
          <a:bodyP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0" u="none" strike="noStrike" cap="none" baseline="0" dirty="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400" b="0" i="0" u="none" strike="noStrike" cap="none" baseline="0" dirty="0">
                <a:effectLst/>
                <a:uFillTx/>
              </a:rPr>
              <a:t>2.1.</a:t>
            </a:r>
            <a:r>
              <a:rPr lang="cy" sz="2400" b="0" i="0" u="none" strike="noStrike" cap="none" baseline="0" dirty="0">
                <a:solidFill>
                  <a:srgbClr val="000000"/>
                </a:solidFill>
                <a:effectLst/>
                <a:uFillTx/>
                <a:latin typeface="Calibri"/>
              </a:rPr>
              <a:t> </a:t>
            </a:r>
            <a:r>
              <a:rPr lang="cy" sz="2400" b="0" i="0" u="none" strike="noStrike" cap="none" baseline="0" dirty="0">
                <a:solidFill>
                  <a:srgbClr val="000000"/>
                </a:solidFill>
                <a:effectLst/>
                <a:uFillTx/>
                <a:latin typeface="Arial"/>
              </a:rPr>
              <a:t>Cyfathrebu’n effeithiol gyda phobl sydd angen gofal a chymorth a’u gofalwyr</a:t>
            </a: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cynnig rhagweithiol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dirty="0">
                <a:solidFill>
                  <a:srgbClr val="000000"/>
                </a:solidFill>
                <a:effectLst/>
                <a:uFillTx/>
                <a:latin typeface="Arial"/>
              </a:rPr>
              <a:t>Diffiniad o Gydweithio a Cydgynhyrchu</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927329" y="1948294"/>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5703683"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cy" sz="2400" b="0" i="0" u="none" strike="noStrike" cap="none" baseline="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a:solidFill>
                  <a:srgbClr val="000000"/>
                </a:solidFill>
                <a:effectLst/>
                <a:uFillTx/>
                <a:latin typeface="Arial"/>
              </a:rPr>
              <a:t>Bydd amrywiaeth o 'ddatrysiadau'</a:t>
            </a:r>
          </a:p>
          <a:p>
            <a:pPr>
              <a:buFontTx/>
              <a:buChar char="•"/>
              <a:tabLst>
                <a:tab pos="3883025" algn="l"/>
              </a:tabLst>
            </a:pPr>
            <a:r>
              <a:rPr lang="cy" sz="2400" b="0" i="0" u="none" strike="noStrike" cap="none" baseline="0">
                <a:solidFill>
                  <a:srgbClr val="000000"/>
                </a:solidFill>
                <a:effectLst/>
                <a:uFillTx/>
                <a:latin typeface="Arial"/>
              </a:rPr>
              <a:t>Bydd pethau'n newid</a:t>
            </a:r>
          </a:p>
          <a:p>
            <a:pPr>
              <a:buFontTx/>
              <a:buChar char="•"/>
              <a:tabLst>
                <a:tab pos="3883025" algn="l"/>
              </a:tabLst>
            </a:pPr>
            <a:r>
              <a:rPr lang="cy" sz="2400" b="0" i="0" u="none" strike="noStrike" cap="none" baseline="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a:solidFill>
                  <a:srgbClr val="000000"/>
                </a:solidFill>
                <a:effectLst/>
                <a:uFillTx/>
                <a:latin typeface="Arial"/>
              </a:rPr>
              <a:t>Bydd llawer o safbwyntiau eraill ar sefyllfa.</a:t>
            </a:r>
          </a:p>
          <a:p>
            <a:pPr marL="0" indent="0">
              <a:buNone/>
              <a:tabLst>
                <a:tab pos="3883025" algn="l"/>
              </a:tabLst>
            </a:pPr>
            <a:r>
              <a:rPr lang="cy" sz="1700" b="0" i="1" u="none" strike="noStrike" cap="none" baseline="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TextBox 4">
            <a:extLst>
              <a:ext uri="{FF2B5EF4-FFF2-40B4-BE49-F238E27FC236}">
                <a16:creationId xmlns:a16="http://schemas.microsoft.com/office/drawing/2014/main" id="{4F813C86-A747-C19D-67D9-5FEC53143A4D}"/>
              </a:ext>
            </a:extLst>
          </p:cNvPr>
          <p:cNvSpPr txBox="1"/>
          <p:nvPr/>
        </p:nvSpPr>
        <p:spPr>
          <a:xfrm>
            <a:off x="412638" y="4742968"/>
            <a:ext cx="5147746" cy="1631216"/>
          </a:xfrm>
          <a:prstGeom prst="rect">
            <a:avLst/>
          </a:prstGeom>
          <a:noFill/>
        </p:spPr>
        <p:txBody>
          <a:bodyPr wrap="square">
            <a:spAutoFit/>
          </a:bodyPr>
          <a:lstStyle/>
          <a:p>
            <a:pPr marL="0" indent="0">
              <a:buNone/>
            </a:pPr>
            <a:r>
              <a:rPr lang="cy" sz="2000" b="0" i="0" u="none" strike="noStrike" cap="none" baseline="0" dirty="0">
                <a:solidFill>
                  <a:srgbClr val="262626"/>
                </a:solidFill>
                <a:effectLst/>
                <a:uFillTx/>
                <a:latin typeface="Arial"/>
              </a:rPr>
              <a:t>Mae ymarfer beirniadol yn canolbwyntio mwy ar </a:t>
            </a:r>
            <a:r>
              <a:rPr lang="cy" sz="2000" b="1" i="0" u="none" strike="noStrike" cap="none" baseline="0" dirty="0">
                <a:solidFill>
                  <a:srgbClr val="262626"/>
                </a:solidFill>
                <a:effectLst/>
                <a:uFillTx/>
                <a:latin typeface="Arial"/>
              </a:rPr>
              <a:t>ddulliau gwerthuso beirniadol</a:t>
            </a:r>
            <a:r>
              <a:rPr lang="cy" sz="2000" b="0" i="0" u="none" strike="noStrike" cap="none" baseline="0" dirty="0">
                <a:solidFill>
                  <a:srgbClr val="262626"/>
                </a:solidFill>
                <a:effectLst/>
                <a:uFillTx/>
                <a:latin typeface="Arial"/>
              </a:rPr>
              <a:t> i ymarfer, yn hytrach na bodloni terfynau amser yn unig, neu ddibyniaeth anfeirniadol ar ddulliau a thechnegau. </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94826" y="1332014"/>
            <a:ext cx="3523235" cy="3523235"/>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sz="2800"/>
            </a:br>
            <a:r>
              <a:rPr lang="cy" sz="3600" b="1" i="0" u="none" strike="noStrike" cap="none" baseline="0">
                <a:solidFill>
                  <a:srgbClr val="000000"/>
                </a:solidFill>
                <a:effectLst/>
                <a:uFillTx/>
                <a:latin typeface="Calibri Light"/>
              </a:rPr>
              <a:t>Ymarfer 2 </a:t>
            </a:r>
            <a:br>
              <a:rPr sz="3600"/>
            </a:br>
            <a:r>
              <a:rPr lang="cy" sz="3600" b="1" i="0" u="none" strike="noStrike" cap="none" baseline="0">
                <a:solidFill>
                  <a:srgbClr val="000000"/>
                </a:solidFill>
                <a:effectLst/>
                <a:uFillTx/>
                <a:latin typeface="Calibri Light"/>
              </a:rPr>
              <a:t>Modelau Cyfranogiad</a:t>
            </a:r>
            <a:br>
              <a:rPr sz="2800"/>
            </a:br>
            <a:endParaRPr sz="280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cy" sz="2000" b="0" i="0" u="none" strike="noStrike" cap="none" baseline="0">
                <a:solidFill>
                  <a:srgbClr val="000000"/>
                </a:solidFill>
                <a:effectLst/>
                <a:uFillTx/>
                <a:latin typeface="Calibri"/>
              </a:rPr>
              <a:t>Gan ddefnyddio un o’r modelau cyfranogiad ystyriwch achos yr ydych wedi bod yn rhan ohono lle rydych yn teimlo eich bod wedi gweithio’n dda mewn cydweithrediad ag unigolion/teuluoedd/gofalwyr (defnyddiwch fodel arall os oes gennych un sy'n well gennych)</a:t>
            </a:r>
          </a:p>
          <a:p>
            <a:r>
              <a:rPr lang="cy" sz="2000" b="0" i="0" u="none" strike="noStrike" cap="none" baseline="0">
                <a:solidFill>
                  <a:srgbClr val="000000"/>
                </a:solidFill>
                <a:effectLst/>
                <a:uFillTx/>
                <a:latin typeface="Calibri"/>
              </a:rPr>
              <a:t>Pa gyfnod o gyfranogiad wnaethoch chi ei gyrraedd yn y darn hwn o waith? </a:t>
            </a:r>
          </a:p>
          <a:p>
            <a:r>
              <a:rPr lang="cy" sz="2000" b="0" i="0" u="none" strike="noStrike" cap="none" baseline="0">
                <a:solidFill>
                  <a:srgbClr val="000000"/>
                </a:solidFill>
                <a:effectLst/>
                <a:uFillTx/>
                <a:latin typeface="Calibri"/>
              </a:rPr>
              <a:t>Yn eich barn chi, pa wahaniaeth a wnaeth eich ymarfer i brofiad yr unigolion/teuluoedd/gofalwyr?</a:t>
            </a:r>
          </a:p>
          <a:p>
            <a:r>
              <a:rPr lang="cy" sz="2000" b="0" i="0" u="none" strike="noStrike" cap="none" baseline="0">
                <a:solidFill>
                  <a:srgbClr val="000000"/>
                </a:solidFill>
                <a:effectLst/>
                <a:uFillTx/>
                <a:latin typeface="Calibri"/>
              </a:rPr>
              <a:t>Beth fyddech chi’n ei nodi fel yr agwedd bwysicaf ar gydweithio yn y darn hwn o waith?</a:t>
            </a:r>
          </a:p>
          <a:p>
            <a:pPr marL="109537" indent="0">
              <a:buNone/>
            </a:pPr>
            <a:r>
              <a:rPr lang="en-GB" sz="1700"/>
              <a:t>                                 </a:t>
            </a:r>
          </a:p>
          <a:p>
            <a:endParaRPr lang="en-GB" sz="1700"/>
          </a:p>
          <a:p>
            <a:endParaRPr lang="en-GB" sz="1700"/>
          </a:p>
          <a:p>
            <a:endParaRPr lang="en-GB" sz="170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1166475065"/>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cy" sz="2000" b="1" i="0" u="none" strike="noStrike" cap="none" baseline="0" dirty="0">
                <a:solidFill>
                  <a:srgbClr val="1F1F1F"/>
                </a:solidFill>
                <a:effectLst/>
                <a:uFillTx/>
                <a:latin typeface="Arial"/>
              </a:rPr>
              <a:t>Census 2021</a:t>
            </a:r>
            <a:br>
              <a:rPr lang="cy" sz="2000" b="1" i="0" u="none" strike="noStrike" cap="none" baseline="0" dirty="0">
                <a:solidFill>
                  <a:srgbClr val="1F1F1F"/>
                </a:solidFill>
                <a:effectLst/>
                <a:uFillTx/>
                <a:latin typeface="Arial"/>
              </a:rPr>
            </a:br>
            <a:r>
              <a:rPr lang="cy" sz="2000" b="1" i="0" u="none" strike="noStrike" cap="none" baseline="0" dirty="0">
                <a:solidFill>
                  <a:srgbClr val="1F1F1F"/>
                </a:solidFill>
                <a:effectLst/>
                <a:uFillTx/>
                <a:latin typeface="Arial"/>
              </a:rPr>
              <a:t>Canran y bobl 3 oed neu hŷn sy’n gallu siarad Cymraeg, yn ôl ACEHI, 2021</a:t>
            </a:r>
            <a:br>
              <a:rPr sz="2000" dirty="0"/>
            </a:br>
            <a:endParaRPr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a:xfrm>
            <a:off x="839787" y="365125"/>
            <a:ext cx="10909189" cy="1325563"/>
          </a:xfrm>
        </p:spPr>
        <p:txBody>
          <a:bodyPr anchor="ctr">
            <a:noAutofit/>
          </a:bodyPr>
          <a:lstStyle/>
          <a:p>
            <a:pPr>
              <a:lnSpc>
                <a:spcPct val="90000"/>
              </a:lnSpc>
              <a:defRPr/>
            </a:pPr>
            <a:r>
              <a:rPr lang="cy" sz="3200" b="1" i="0" u="none" strike="noStrike" cap="none" baseline="0" dirty="0">
                <a:effectLst/>
                <a:uFillTx/>
              </a:rPr>
              <a:t>Deddf Gwasanaethau Cymdeithasol a Llesiant (Cymru) 2014 </a:t>
            </a:r>
            <a:br>
              <a:rPr lang="cy" sz="3200" b="1" i="0" u="none" strike="noStrike" cap="none" baseline="0" dirty="0">
                <a:effectLst/>
                <a:uFillTx/>
              </a:rPr>
            </a:br>
            <a:r>
              <a:rPr lang="cy" sz="3200" b="1" i="0" u="none" strike="noStrike" cap="none" baseline="0" dirty="0">
                <a:effectLst/>
                <a:uFillTx/>
              </a:rPr>
              <a:t>Y Cynnig Rhagweithiol - Mwy Na Geiriau</a:t>
            </a:r>
            <a:r>
              <a:rPr lang="cy" sz="3200" b="1" i="0" u="none" strike="noStrike" cap="none" baseline="0" dirty="0">
                <a:solidFill>
                  <a:srgbClr val="000000"/>
                </a:solidFill>
                <a:effectLst/>
                <a:uFillTx/>
                <a:latin typeface="Calibri"/>
              </a:rPr>
              <a:t> </a:t>
            </a:r>
            <a:r>
              <a:rPr lang="cy" sz="3200" b="1" i="0" u="none" strike="noStrike" cap="none" baseline="0" dirty="0">
                <a:solidFill>
                  <a:srgbClr val="000000"/>
                </a:solidFill>
                <a:effectLst/>
                <a:uFillTx/>
              </a:rPr>
              <a:t>(Llywodraeth Cymru, 2022-2027) </a:t>
            </a:r>
            <a:endParaRPr lang="cy" sz="3200" b="1" i="0" u="none" strike="noStrike" cap="none" baseline="0" dirty="0">
              <a:effectLst/>
              <a:uFillTx/>
            </a:endParaRP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‘Cynnig Rhagweithiol’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'Cynnig Rhagweithiol'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455348" y="5273748"/>
            <a:ext cx="1584251" cy="1584251"/>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fontScale="92500" lnSpcReduction="10000"/>
          </a:bodyPr>
          <a:lstStyle/>
          <a:p>
            <a:pPr marL="109537" indent="0">
              <a:buNone/>
              <a:defRPr/>
            </a:pPr>
            <a:r>
              <a:rPr lang="cy" sz="1900" b="1" i="0" u="none" strike="noStrike" cap="none" baseline="0" dirty="0">
                <a:solidFill>
                  <a:srgbClr val="000000"/>
                </a:solidFill>
                <a:effectLst/>
                <a:uFillTx/>
                <a:latin typeface="Calibri"/>
              </a:rPr>
              <a:t>Mwy na geiriau - Gwenan Prysor </a:t>
            </a:r>
          </a:p>
          <a:p>
            <a:pPr marL="109537" indent="0">
              <a:buNone/>
              <a:defRPr/>
            </a:pPr>
            <a:r>
              <a:rPr lang="cy" sz="1900" b="1" i="0" u="none" strike="noStrike" cap="none" baseline="0" dirty="0">
                <a:solidFill>
                  <a:srgbClr val="000000"/>
                </a:solidFill>
                <a:effectLst/>
                <a:uFillTx/>
                <a:latin typeface="Calibri"/>
                <a:hlinkClick r:id="rId3" history="0"/>
              </a:rPr>
              <a:t>https://youtu.be/qS-9F_qqOXo</a:t>
            </a:r>
          </a:p>
          <a:p>
            <a:pPr marL="109537" indent="0">
              <a:buNone/>
              <a:defRPr/>
            </a:pPr>
            <a:r>
              <a:rPr lang="cy" sz="1900" b="1" i="0" u="none" strike="noStrike" cap="none" baseline="0" dirty="0">
                <a:solidFill>
                  <a:srgbClr val="000000"/>
                </a:solidFill>
                <a:effectLst/>
                <a:uFillTx/>
                <a:latin typeface="Calibri"/>
              </a:rPr>
              <a:t>Mwy na geiriau - Hywel Jones</a:t>
            </a:r>
          </a:p>
          <a:p>
            <a:pPr>
              <a:defRPr/>
            </a:pPr>
            <a:r>
              <a:rPr lang="cy" sz="1900" b="0" i="0" u="none" strike="noStrike" cap="none" baseline="0" dirty="0">
                <a:solidFill>
                  <a:srgbClr val="000000"/>
                </a:solidFill>
                <a:effectLst/>
                <a:uFillTx/>
                <a:latin typeface="Calibri"/>
                <a:hlinkClick r:id="rId4" history="0"/>
              </a:rPr>
              <a:t>https://youtu.be/YTzMZ4Hqo7Y</a:t>
            </a:r>
          </a:p>
          <a:p>
            <a:pPr marL="109537" indent="0">
              <a:buNone/>
              <a:defRPr/>
            </a:pPr>
            <a:r>
              <a:rPr lang="cy" sz="1900" b="1" i="0" u="none" strike="noStrike" cap="none" baseline="0" dirty="0">
                <a:solidFill>
                  <a:srgbClr val="000000"/>
                </a:solidFill>
                <a:effectLst/>
                <a:uFillTx/>
                <a:latin typeface="Calibri"/>
              </a:rPr>
              <a:t>Mwy na geiriau - Wyn Gruffydd</a:t>
            </a:r>
          </a:p>
          <a:p>
            <a:pPr>
              <a:defRPr/>
            </a:pPr>
            <a:r>
              <a:rPr lang="cy" sz="1900" b="0" i="0" u="none" strike="noStrike" cap="none" baseline="0" dirty="0">
                <a:solidFill>
                  <a:srgbClr val="000000"/>
                </a:solidFill>
                <a:effectLst/>
                <a:uFillTx/>
                <a:latin typeface="Calibri"/>
                <a:hlinkClick r:id="rId5" history="0"/>
              </a:rPr>
              <a:t>https://youtu.be/IOOs62dzOE4</a:t>
            </a:r>
          </a:p>
          <a:p>
            <a:pPr marL="109537" indent="0">
              <a:buNone/>
              <a:defRPr/>
            </a:pPr>
            <a:r>
              <a:rPr lang="cy" sz="1900" b="1" i="0" u="none" strike="noStrike" cap="none" baseline="0" dirty="0">
                <a:solidFill>
                  <a:srgbClr val="000000"/>
                </a:solidFill>
                <a:effectLst/>
                <a:uFillTx/>
                <a:latin typeface="Calibri"/>
              </a:rPr>
              <a:t>Mwy na geiriau - Iola Gruffydd</a:t>
            </a:r>
          </a:p>
          <a:p>
            <a:pPr>
              <a:defRPr/>
            </a:pPr>
            <a:r>
              <a:rPr lang="cy" sz="1900" b="0" i="0" u="none" strike="noStrike" cap="none" baseline="0" dirty="0">
                <a:solidFill>
                  <a:srgbClr val="000000"/>
                </a:solidFill>
                <a:effectLst/>
                <a:uFillTx/>
                <a:latin typeface="Calibri"/>
                <a:hlinkClick r:id="rId6" history="0"/>
              </a:rPr>
              <a:t>https://youtu.be/2iF41nNoM5M</a:t>
            </a:r>
          </a:p>
          <a:p>
            <a:pPr marL="109537" indent="0">
              <a:buNone/>
              <a:defRPr/>
            </a:pPr>
            <a:r>
              <a:rPr lang="cy" sz="2400" b="0" i="0" u="none" strike="noStrike" cap="none" baseline="0" dirty="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a:p>
            <a:pPr marL="109537" indent="0">
              <a:buNone/>
              <a:defRPr/>
            </a:pPr>
            <a:r>
              <a:rPr lang="en-GB" sz="2400" dirty="0" err="1"/>
              <a:t>Rhaid</a:t>
            </a:r>
            <a:r>
              <a:rPr lang="en-GB" sz="2400" dirty="0"/>
              <a:t> </a:t>
            </a:r>
            <a:r>
              <a:rPr lang="en-GB" sz="2400" dirty="0" err="1"/>
              <a:t>i</a:t>
            </a:r>
            <a:r>
              <a:rPr lang="en-GB" sz="2400" dirty="0"/>
              <a:t> chi </a:t>
            </a:r>
            <a:r>
              <a:rPr lang="en-GB" sz="2400" dirty="0" err="1"/>
              <a:t>gyfeirio</a:t>
            </a:r>
            <a:r>
              <a:rPr lang="en-GB" sz="2400" dirty="0"/>
              <a:t> at </a:t>
            </a:r>
            <a:r>
              <a:rPr lang="en-GB" sz="2400" dirty="0" err="1"/>
              <a:t>Mwy</a:t>
            </a:r>
            <a:r>
              <a:rPr lang="en-GB" sz="2400" dirty="0"/>
              <a:t> </a:t>
            </a:r>
            <a:r>
              <a:rPr lang="en-GB" sz="2400" dirty="0" err="1"/>
              <a:t>na</a:t>
            </a:r>
            <a:r>
              <a:rPr lang="en-GB" sz="2400" dirty="0"/>
              <a:t> </a:t>
            </a:r>
            <a:r>
              <a:rPr lang="en-GB" sz="2400" dirty="0" err="1"/>
              <a:t>Geiriau</a:t>
            </a:r>
            <a:r>
              <a:rPr lang="en-GB" sz="2400" dirty="0"/>
              <a:t> (</a:t>
            </a:r>
            <a:r>
              <a:rPr lang="en-GB" sz="2400" dirty="0" err="1"/>
              <a:t>Llywodraeth</a:t>
            </a:r>
            <a:r>
              <a:rPr lang="en-GB" sz="2400" dirty="0"/>
              <a:t> Cymru 2022-2027) o </a:t>
            </a:r>
            <a:r>
              <a:rPr lang="en-GB" sz="2400" dirty="0" err="1"/>
              <a:t>fewn</a:t>
            </a:r>
            <a:r>
              <a:rPr lang="en-GB" sz="2400" dirty="0"/>
              <a:t> yr </a:t>
            </a:r>
            <a:r>
              <a:rPr lang="en-GB" sz="2400" dirty="0" err="1"/>
              <a:t>arsylwad</a:t>
            </a:r>
            <a:r>
              <a:rPr lang="en-GB" sz="2400" dirty="0"/>
              <a:t>. </a:t>
            </a:r>
          </a:p>
          <a:p>
            <a:pPr marL="109537" indent="0">
              <a:buNone/>
              <a:defRPr/>
            </a:pPr>
            <a:endParaRPr lang="cy" sz="2400" b="0" i="0" u="none" strike="noStrike" cap="none" baseline="0" dirty="0">
              <a:solidFill>
                <a:srgbClr val="000000"/>
              </a:solidFill>
              <a:effectLst/>
              <a:uFillTx/>
              <a:latin typeface="Calibri"/>
            </a:endParaRPr>
          </a:p>
          <a:p>
            <a:pPr marL="109537" indent="0">
              <a:buNone/>
              <a:defRPr/>
            </a:pPr>
            <a:endParaRPr lang="cy" sz="2400" b="0" i="0" u="none" strike="noStrike" cap="none" baseline="0" dirty="0">
              <a:solidFill>
                <a:srgbClr val="000000"/>
              </a:solidFill>
              <a:effectLst/>
              <a:uFillTx/>
              <a:latin typeface="Calibri"/>
            </a:endParaRP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a:solidFill>
                  <a:srgbClr val="000000"/>
                </a:solidFill>
                <a:effectLst/>
                <a:uFillTx/>
                <a:latin typeface="Calibri"/>
              </a:rPr>
              <a:t>Ymarfer 3 </a:t>
            </a:r>
          </a:p>
          <a:p>
            <a:r>
              <a:rPr lang="cy" sz="2600" b="0" i="0" u="none" strike="noStrike" cap="none" baseline="0">
                <a:solidFill>
                  <a:srgbClr val="000000"/>
                </a:solidFill>
                <a:effectLst/>
                <a:uFillTx/>
                <a:latin typeface="Calibri"/>
              </a:rPr>
              <a:t>Pam ddylai anghenion iaith fod yn rhan annatod o’r broses asesu a darparu gwasanaethau yng Nghymru?</a:t>
            </a:r>
          </a:p>
          <a:p>
            <a:r>
              <a:rPr lang="cy" sz="2600" b="0" i="0" u="none" strike="noStrike" cap="none" baseline="0">
                <a:solidFill>
                  <a:srgbClr val="000000"/>
                </a:solidFill>
                <a:effectLst/>
                <a:uFillTx/>
                <a:latin typeface="Calibri"/>
              </a:rPr>
              <a:t>Pa anghenion iaith sydd angen i chi eu hystyried yn eich lleoliad gwaith wrth weithio gydag unigolion/gofalwyr? </a:t>
            </a:r>
          </a:p>
          <a:p>
            <a:r>
              <a:rPr lang="cy" sz="2600" b="0" i="0" u="none" strike="noStrike" cap="none" baseline="0">
                <a:solidFill>
                  <a:srgbClr val="000000"/>
                </a:solidFill>
                <a:effectLst/>
                <a:uFillTx/>
                <a:latin typeface="Calibri"/>
              </a:rPr>
              <a:t>Beth allwch chi ei wneud i sicrhau eich bod yn gweithio i egwyddorion y Cynnig Rhagweithiol? </a:t>
            </a:r>
          </a:p>
          <a:p>
            <a:r>
              <a:rPr lang="cy" sz="2600" b="0" i="0" u="none" strike="noStrike" cap="none" baseline="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a:p>
          <a:p>
            <a:pPr marL="0" indent="0">
              <a:buNone/>
            </a:pPr>
            <a:endParaRPr lang="en-GB" sz="260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a:br>
            <a:r>
              <a:rPr lang="cy" sz="4400" b="0" i="0" u="none" strike="noStrike" cap="none" baseline="0">
                <a:solidFill>
                  <a:srgbClr val="000000"/>
                </a:solidFill>
                <a:effectLst/>
                <a:uFillTx/>
                <a:latin typeface="Arial"/>
              </a:rPr>
              <a:t>Dimensiynau Gweithio yng Nghymru</a:t>
            </a:r>
            <a:br>
              <a:rPr sz="4400"/>
            </a:br>
            <a:endParaRPr sz="440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fontScale="92500" lnSpcReduction="2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b="0" i="0" u="none" strike="noStrike" cap="none" baseline="0" dirty="0">
                <a:solidFill>
                  <a:srgbClr val="000000"/>
                </a:solidFill>
                <a:effectLst/>
                <a:uFillTx/>
                <a:latin typeface="Arial"/>
              </a:rPr>
              <a:t>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Culture and Crefydd </a:t>
            </a:r>
          </a:p>
          <a:p>
            <a:r>
              <a:rPr lang="cy" sz="2200" b="0" i="0" u="none" strike="noStrike" cap="none" baseline="0" dirty="0">
                <a:solidFill>
                  <a:srgbClr val="000000"/>
                </a:solidFill>
                <a:effectLst/>
                <a:uFillTx/>
                <a:latin typeface="Arial"/>
              </a:rPr>
              <a:t>Ardal o amddifadedd</a:t>
            </a:r>
          </a:p>
          <a:p>
            <a:r>
              <a:rPr lang="cy" sz="2200" b="0" i="0" u="none" strike="noStrike" cap="none" baseline="0" dirty="0">
                <a:solidFill>
                  <a:srgbClr val="000000"/>
                </a:solidFill>
                <a:effectLst/>
                <a:uFillTx/>
                <a:latin typeface="Arial"/>
              </a:rPr>
              <a:t>Rôl menywod yn y teulu a’r gweithlu</a:t>
            </a:r>
          </a:p>
          <a:p>
            <a:r>
              <a:rPr lang="cy" sz="2200" b="0" i="0" u="none" strike="noStrike" cap="none" baseline="0" dirty="0">
                <a:solidFill>
                  <a:srgbClr val="000000"/>
                </a:solidFill>
                <a:effectLst/>
                <a:uFillTx/>
                <a:latin typeface="Arial"/>
              </a:rPr>
              <a:t>Materion rhywedd a chyfeiriadedd rhywiol</a:t>
            </a:r>
          </a:p>
          <a:p>
            <a:r>
              <a:rPr lang="en-GB" altLang="en-US" sz="2200" dirty="0" err="1">
                <a:latin typeface="Arial" panose="020B0604020202020204" pitchFamily="34" charset="0"/>
                <a:cs typeface="Arial" panose="020B0604020202020204" pitchFamily="34" charset="0"/>
              </a:rPr>
              <a:t>Grwpiau</a:t>
            </a:r>
            <a:r>
              <a:rPr lang="en-GB" altLang="en-US" sz="2200" dirty="0">
                <a:latin typeface="Arial" panose="020B0604020202020204" pitchFamily="34" charset="0"/>
                <a:cs typeface="Arial" panose="020B0604020202020204" pitchFamily="34" charset="0"/>
              </a:rPr>
              <a:t> </a:t>
            </a:r>
            <a:r>
              <a:rPr lang="en-GB" altLang="en-US" sz="2200" dirty="0" err="1">
                <a:latin typeface="Arial" panose="020B0604020202020204" pitchFamily="34" charset="0"/>
                <a:cs typeface="Arial" panose="020B0604020202020204" pitchFamily="34" charset="0"/>
              </a:rPr>
              <a:t>lleiafrifol</a:t>
            </a:r>
            <a:endParaRPr lang="en-GB" altLang="en-US" sz="2200" dirty="0">
              <a:latin typeface="Arial" panose="020B0604020202020204" pitchFamily="34" charset="0"/>
              <a:cs typeface="Arial" panose="020B0604020202020204" pitchFamily="34" charset="0"/>
            </a:endParaRPr>
          </a:p>
          <a:p>
            <a:r>
              <a:rPr lang="en-GB" altLang="en-US" sz="2200" dirty="0" err="1">
                <a:latin typeface="Arial" panose="020B0604020202020204" pitchFamily="34" charset="0"/>
                <a:cs typeface="Arial" panose="020B0604020202020204" pitchFamily="34" charset="0"/>
              </a:rPr>
              <a:t>Ethnigrwydd</a:t>
            </a:r>
            <a:r>
              <a:rPr lang="en-GB" altLang="en-US" sz="2200" dirty="0">
                <a:latin typeface="Arial" panose="020B0604020202020204" pitchFamily="34" charset="0"/>
                <a:cs typeface="Arial" panose="020B0604020202020204" pitchFamily="34" charset="0"/>
              </a:rPr>
              <a:t>/</a:t>
            </a:r>
            <a:r>
              <a:rPr lang="en-GB" altLang="en-US" sz="2200" dirty="0" err="1">
                <a:latin typeface="Arial" panose="020B0604020202020204" pitchFamily="34" charset="0"/>
                <a:cs typeface="Arial" panose="020B0604020202020204" pitchFamily="34" charset="0"/>
              </a:rPr>
              <a:t>hil</a:t>
            </a:r>
            <a:r>
              <a:rPr lang="en-GB" altLang="en-US" sz="2200" dirty="0">
                <a:latin typeface="Arial" panose="020B0604020202020204" pitchFamily="34" charset="0"/>
                <a:cs typeface="Arial" panose="020B0604020202020204" pitchFamily="34" charset="0"/>
              </a:rPr>
              <a:t> </a:t>
            </a:r>
            <a:endParaRPr lang="cy" sz="2200" b="0" i="0" u="none" strike="noStrike" cap="none" baseline="0" dirty="0">
              <a:solidFill>
                <a:srgbClr val="000000"/>
              </a:solidFill>
              <a:effectLst/>
              <a:uFillTx/>
              <a:latin typeface="Arial"/>
            </a:endParaRP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fontScale="92500" lnSpcReduction="20000"/>
          </a:bodyPr>
          <a:lstStyle/>
          <a:p>
            <a:pPr marL="109537" indent="0">
              <a:buNone/>
            </a:pPr>
            <a:r>
              <a:rPr lang="en-GB" sz="2200" b="1" dirty="0" err="1">
                <a:latin typeface="Arial" panose="020B0604020202020204" pitchFamily="34" charset="0"/>
                <a:cs typeface="Arial" panose="020B0604020202020204" pitchFamily="34" charset="0"/>
              </a:rPr>
              <a:t>Ystyriaeth</a:t>
            </a:r>
            <a:r>
              <a:rPr lang="en-GB" sz="2200" b="1" dirty="0">
                <a:latin typeface="Arial" panose="020B0604020202020204" pitchFamily="34" charset="0"/>
                <a:cs typeface="Arial" panose="020B0604020202020204" pitchFamily="34" charset="0"/>
              </a:rPr>
              <a:t> o ADP a AOP </a:t>
            </a:r>
          </a:p>
          <a:p>
            <a:pPr marL="109537" indent="0">
              <a:buNone/>
            </a:pPr>
            <a:r>
              <a:rPr lang="cy" sz="2200" b="1" i="0" u="none" strike="noStrike" cap="none" baseline="0" dirty="0">
                <a:solidFill>
                  <a:srgbClr val="000000"/>
                </a:solidFill>
                <a:effectLst/>
                <a:uFillTx/>
                <a:latin typeface="Arial"/>
              </a:rPr>
              <a:t>Materion Cydraddoldeb</a:t>
            </a:r>
          </a:p>
          <a:p>
            <a:r>
              <a:rPr lang="cy" sz="2200" b="0" i="0" u="none" strike="noStrike" cap="none" baseline="0" dirty="0">
                <a:solidFill>
                  <a:srgbClr val="000000"/>
                </a:solidFill>
                <a:effectLst/>
                <a:uFillTx/>
                <a:latin typeface="Arial"/>
              </a:rPr>
              <a:t>Mynediad cyfartal i wybodaeth a gwasanaethau</a:t>
            </a:r>
          </a:p>
          <a:p>
            <a:r>
              <a:rPr lang="cy" sz="2200" b="0" i="0" u="none" strike="noStrike" cap="none" baseline="0" dirty="0">
                <a:solidFill>
                  <a:srgbClr val="000000"/>
                </a:solidFill>
                <a:effectLst/>
                <a:uFillTx/>
                <a:latin typeface="Arial"/>
              </a:rPr>
              <a:t>Gwasanaethau cyfieithu a chyfieithu ar y pryd </a:t>
            </a:r>
          </a:p>
          <a:p>
            <a:r>
              <a:rPr lang="cy" sz="2200" b="0" i="0" u="none" strike="noStrike" cap="none" baseline="0" dirty="0">
                <a:solidFill>
                  <a:srgbClr val="000000"/>
                </a:solidFill>
                <a:effectLst/>
                <a:uFillTx/>
                <a:latin typeface="Arial"/>
              </a:rPr>
              <a:t>Dewis gwybodus a chydsyniad gwybodus</a:t>
            </a:r>
          </a:p>
          <a:p>
            <a:r>
              <a:rPr lang="cy" sz="2200" b="0" i="0" u="none" strike="noStrike" cap="none" baseline="0" dirty="0">
                <a:solidFill>
                  <a:srgbClr val="000000"/>
                </a:solidFill>
                <a:effectLst/>
                <a:uFillTx/>
                <a:latin typeface="Arial"/>
              </a:rPr>
              <a:t>Adnoddau cyfyngedig </a:t>
            </a:r>
          </a:p>
          <a:p>
            <a:r>
              <a:rPr lang="cy" sz="2200" b="0" i="0" u="none" strike="noStrike" cap="none" baseline="0" dirty="0">
                <a:solidFill>
                  <a:srgbClr val="000000"/>
                </a:solidFill>
                <a:effectLst/>
                <a:uFillTx/>
                <a:latin typeface="Arial"/>
              </a:rPr>
              <a:t>Atebolrwydd cyhoeddus</a:t>
            </a:r>
          </a:p>
          <a:p>
            <a:r>
              <a:rPr lang="cy" sz="2200" b="0" i="0" u="none" strike="noStrike" cap="none" baseline="0" dirty="0">
                <a:solidFill>
                  <a:srgbClr val="000000"/>
                </a:solidFill>
                <a:effectLst/>
                <a:uFillTx/>
                <a:latin typeface="Arial"/>
              </a:rPr>
              <a:t>Allg</a:t>
            </a:r>
            <a:r>
              <a:rPr lang="en-GB" sz="2200" b="0" i="0" u="none" strike="noStrike" cap="none" baseline="0" dirty="0">
                <a:solidFill>
                  <a:srgbClr val="000000"/>
                </a:solidFill>
                <a:effectLst/>
                <a:uFillTx/>
                <a:latin typeface="Arial"/>
              </a:rPr>
              <a:t>á</a:t>
            </a:r>
            <a:r>
              <a:rPr lang="cy" sz="2200" b="0" i="0" u="none" strike="noStrike" cap="none" baseline="0" dirty="0">
                <a:solidFill>
                  <a:srgbClr val="000000"/>
                </a:solidFill>
                <a:effectLst/>
                <a:uFillTx/>
                <a:latin typeface="Arial"/>
              </a:rPr>
              <a:t>u cymdeithasol </a:t>
            </a:r>
          </a:p>
          <a:p>
            <a:r>
              <a:rPr lang="cy" sz="2200" b="0" i="0" u="none" strike="noStrike" cap="none" baseline="0" dirty="0">
                <a:solidFill>
                  <a:srgbClr val="000000"/>
                </a:solidFill>
                <a:effectLst/>
                <a:uFillTx/>
                <a:latin typeface="Arial"/>
              </a:rPr>
              <a:t>Mynediad i'r grŵp diwylliannol  </a:t>
            </a:r>
          </a:p>
          <a:p>
            <a:r>
              <a:rPr lang="cy" sz="2200" b="0" i="0" u="none" strike="noStrike" cap="none" baseline="0" dirty="0">
                <a:solidFill>
                  <a:srgbClr val="000000"/>
                </a:solidFill>
                <a:effectLst/>
                <a:uFillTx/>
                <a:latin typeface="Arial"/>
              </a:rPr>
              <a:t>Anghydraddoldebau iechyd.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568763" y="29440"/>
            <a:ext cx="1623237" cy="1358275"/>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fontScale="90000"/>
          </a:bodyPr>
          <a:lstStyle/>
          <a:p>
            <a:pPr>
              <a:defRPr/>
            </a:pPr>
            <a:r>
              <a:rPr lang="cy" sz="4400" b="0" i="0" u="none" strike="noStrike" cap="none" baseline="0">
                <a:solidFill>
                  <a:srgbClr val="000000"/>
                </a:solidFill>
                <a:effectLst/>
                <a:uFillTx/>
                <a:latin typeface="Arial"/>
              </a:rPr>
              <a:t>Anghenion Ychwanegol </a:t>
            </a:r>
            <a:br>
              <a:rPr sz="4400"/>
            </a:br>
            <a:r>
              <a:rPr lang="cy" sz="4400" b="0" i="0" u="none" strike="noStrike" cap="none" baseline="0">
                <a:solidFill>
                  <a:srgbClr val="000000"/>
                </a:solidFill>
                <a:effectLst/>
                <a:uFillTx/>
                <a:latin typeface="Arial"/>
              </a:rPr>
              <a:t>Grwpiau Lleiafrifoedd Ethnig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cy" sz="2400" b="1" i="0" u="none" strike="noStrike" cap="none" baseline="0">
                <a:solidFill>
                  <a:srgbClr val="262626"/>
                </a:solidFill>
                <a:effectLst/>
                <a:uFillTx/>
                <a:latin typeface="Arial"/>
              </a:rPr>
              <a:t>Canlyniad Dysgu 2 – Dadansoddiad Manwl</a:t>
            </a:r>
            <a:br>
              <a:rPr sz="2400"/>
            </a:br>
            <a:br>
              <a:rPr sz="2400"/>
            </a:br>
            <a:endParaRPr sz="240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81481" y="835864"/>
            <a:ext cx="11657801" cy="5578584"/>
          </a:xfrm>
        </p:spPr>
        <p:txBody>
          <a:bodyPr anchor="ct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Canlyniadau Dysgu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900" b="0" i="0" u="none" strike="noStrike" cap="none" baseline="0" dirty="0">
                <a:effectLst/>
                <a:uFillTx/>
              </a:rPr>
              <a:t>2.1. </a:t>
            </a:r>
            <a:r>
              <a:rPr lang="cy" sz="1800" b="0" i="0" u="none" strike="noStrike" cap="none" baseline="0" dirty="0">
                <a:solidFill>
                  <a:srgbClr val="262626"/>
                </a:solidFill>
                <a:effectLst/>
                <a:uFillTx/>
                <a:latin typeface="Arial"/>
              </a:rPr>
              <a:t>C</a:t>
            </a:r>
            <a:r>
              <a:rPr lang="cy" sz="1800" dirty="0">
                <a:solidFill>
                  <a:srgbClr val="262626"/>
                </a:solidFill>
                <a:latin typeface="Arial"/>
              </a:rPr>
              <a:t>yfathrebu’n effeithiol gyda phobl sydd angen gofal a chymorth a’u gofalwyr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Meini prawf asesu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2.1.10 Disgrifio sut mae eu harferion cyfathrebu wedi newid a datblygu ers cymhwyso </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fontScale="97500" lnSpcReduction="10000"/>
          </a:bodyPr>
          <a:lstStyle/>
          <a:p>
            <a:pPr marL="109537" indent="0">
              <a:buNone/>
              <a:defRPr/>
            </a:pPr>
            <a:r>
              <a:rPr lang="cy" sz="2400" b="0" i="0" u="none" strike="noStrike" cap="none" baseline="0" dirty="0">
                <a:solidFill>
                  <a:srgbClr val="000000"/>
                </a:solidFill>
                <a:effectLst/>
                <a:uFillTx/>
                <a:latin typeface="Arial"/>
              </a:rPr>
              <a:t>Mae cyfathrebu da yn allweddol i ddatblygu perthnasoedd cydweithredol effeithiol. Ystyriwch/</a:t>
            </a:r>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y rhestr isod wrth ysgrifennu eich adfyfyrdod beirniadol o'ch arsylwad.  </a:t>
            </a:r>
          </a:p>
          <a:p>
            <a:pPr marL="109537" indent="0">
              <a:buNone/>
              <a:defRPr/>
            </a:pPr>
            <a:r>
              <a:rPr lang="cy" sz="2400" b="0" i="0" u="none" strike="noStrike" cap="none" baseline="0" dirty="0">
                <a:solidFill>
                  <a:srgbClr val="000000"/>
                </a:solidFill>
                <a:effectLst/>
                <a:uFillTx/>
                <a:latin typeface="Arial"/>
              </a:rPr>
              <a:t>Mae sgiliau a dulliau cyfathrebu yn cynnwys:</a:t>
            </a:r>
          </a:p>
          <a:p>
            <a:pPr eaLnBrk="1" hangingPunct="1">
              <a:defRPr/>
            </a:pPr>
            <a:r>
              <a:rPr lang="cy" sz="2400" b="1" i="0" u="none" strike="noStrike" cap="none" baseline="0" dirty="0">
                <a:solidFill>
                  <a:srgbClr val="000000"/>
                </a:solidFill>
                <a:effectLst/>
                <a:uFillTx/>
                <a:latin typeface="Arial"/>
              </a:rPr>
              <a:t>Llafar </a:t>
            </a:r>
            <a:r>
              <a:rPr lang="cy" sz="2400" b="0" i="0" u="none" strike="noStrike" cap="none" baseline="0" dirty="0">
                <a:solidFill>
                  <a:srgbClr val="000000"/>
                </a:solidFill>
                <a:effectLst/>
                <a:uFillTx/>
                <a:latin typeface="Arial"/>
              </a:rPr>
              <a:t>(ar lafar ac yn ysgrifenedig)</a:t>
            </a:r>
          </a:p>
          <a:p>
            <a:pPr eaLnBrk="1" hangingPunct="1">
              <a:defRPr/>
            </a:pPr>
            <a:r>
              <a:rPr lang="cy" sz="2400" b="1" i="0" u="none" strike="noStrike" cap="none" baseline="0" dirty="0">
                <a:solidFill>
                  <a:srgbClr val="000000"/>
                </a:solidFill>
                <a:effectLst/>
                <a:uFillTx/>
                <a:latin typeface="Arial"/>
              </a:rPr>
              <a:t>Di-eiriau </a:t>
            </a:r>
            <a:r>
              <a:rPr lang="cy" sz="2400" b="0" i="0" u="none" strike="noStrike" cap="none" baseline="0" dirty="0">
                <a:solidFill>
                  <a:srgbClr val="000000"/>
                </a:solidFill>
                <a:effectLst/>
                <a:uFillTx/>
                <a:latin typeface="Arial"/>
              </a:rPr>
              <a:t>(iaith y corff, mynegiant yr wyneb)</a:t>
            </a:r>
          </a:p>
          <a:p>
            <a:pPr eaLnBrk="1" hangingPunct="1">
              <a:defRPr/>
            </a:pPr>
            <a:r>
              <a:rPr lang="cy" sz="2400" b="1" i="0" u="none" strike="noStrike" cap="none" baseline="0" dirty="0">
                <a:solidFill>
                  <a:srgbClr val="000000"/>
                </a:solidFill>
                <a:effectLst/>
                <a:uFillTx/>
                <a:latin typeface="Arial"/>
              </a:rPr>
              <a:t>Symbolaidd </a:t>
            </a:r>
            <a:r>
              <a:rPr lang="cy" sz="2400" b="0" i="0" u="none" strike="noStrike" cap="none" baseline="0" dirty="0">
                <a:solidFill>
                  <a:srgbClr val="000000"/>
                </a:solidFill>
                <a:effectLst/>
                <a:uFillTx/>
                <a:latin typeface="Arial"/>
              </a:rPr>
              <a:t>(ystyr y tu ôl i weithredoedd, e.e. bod yn hwyr) gwisgo symbolau crefyddol, edrych ar oriawr, ac ati.)</a:t>
            </a:r>
          </a:p>
          <a:p>
            <a:pPr eaLnBrk="1" hangingPunct="1">
              <a:defRPr/>
            </a:pPr>
            <a:r>
              <a:rPr lang="cy" sz="2400" b="1" i="0" u="none" strike="noStrike" cap="none" baseline="0" dirty="0">
                <a:solidFill>
                  <a:srgbClr val="000000"/>
                </a:solidFill>
                <a:effectLst/>
                <a:uFillTx/>
                <a:latin typeface="Arial"/>
              </a:rPr>
              <a:t>Agosrwydd</a:t>
            </a:r>
            <a:r>
              <a:rPr lang="cy" sz="2400" b="0" i="0" u="none" strike="noStrike" cap="none" baseline="0" dirty="0">
                <a:solidFill>
                  <a:srgbClr val="000000"/>
                </a:solidFill>
                <a:effectLst/>
                <a:uFillTx/>
                <a:latin typeface="Arial"/>
              </a:rPr>
              <a:t> (gofod personol)</a:t>
            </a:r>
          </a:p>
          <a:p>
            <a:pPr eaLnBrk="1" hangingPunct="1">
              <a:defRPr/>
            </a:pPr>
            <a:r>
              <a:rPr lang="cy" sz="2400" b="1" i="0" u="none" strike="noStrike" cap="none" baseline="0" dirty="0">
                <a:solidFill>
                  <a:srgbClr val="000000"/>
                </a:solidFill>
                <a:effectLst/>
                <a:uFillTx/>
                <a:latin typeface="Arial"/>
              </a:rPr>
              <a:t>Osgo</a:t>
            </a:r>
            <a:r>
              <a:rPr lang="cy" sz="2400" b="0" i="0" u="none" strike="noStrike" cap="none" baseline="0" dirty="0">
                <a:solidFill>
                  <a:srgbClr val="000000"/>
                </a:solidFill>
                <a:effectLst/>
                <a:uFillTx/>
                <a:latin typeface="Arial"/>
              </a:rPr>
              <a:t> (eistedd neu sefyll, eistedd wrth ymyl rhywun, eistedd gyferbyn, ac ati)</a:t>
            </a:r>
          </a:p>
          <a:p>
            <a:pPr>
              <a:defRPr/>
            </a:pPr>
            <a:r>
              <a:rPr lang="cy" b="0" i="0" u="none" strike="noStrike" cap="none" baseline="0" dirty="0">
                <a:effectLst/>
                <a:uFillTx/>
              </a:rPr>
              <a:t>Mae </a:t>
            </a:r>
            <a:r>
              <a:rPr lang="cy" sz="2400" b="1" i="0" u="none" strike="noStrike" cap="none" baseline="0" dirty="0">
                <a:solidFill>
                  <a:srgbClr val="000000"/>
                </a:solidFill>
                <a:effectLst/>
                <a:uFillTx/>
                <a:latin typeface="Arial"/>
              </a:rPr>
              <a:t>mathau o gwestiynau </a:t>
            </a:r>
            <a:r>
              <a:rPr lang="cy" sz="2400" b="0" i="0" u="none" strike="noStrike" cap="none" baseline="0" dirty="0">
                <a:solidFill>
                  <a:srgbClr val="000000"/>
                </a:solidFill>
                <a:effectLst/>
                <a:uFillTx/>
                <a:latin typeface="Arial"/>
              </a:rPr>
              <a:t>yn gwahodd atebion penodol, ee caeedig neu agored</a:t>
            </a:r>
          </a:p>
          <a:p>
            <a:pPr>
              <a:defRPr/>
            </a:pPr>
            <a:r>
              <a:rPr lang="cy" sz="2400" b="1" i="0" u="none" strike="noStrike" cap="none" baseline="0" dirty="0">
                <a:solidFill>
                  <a:srgbClr val="000000"/>
                </a:solidFill>
                <a:effectLst/>
                <a:uFillTx/>
                <a:latin typeface="Arial"/>
              </a:rPr>
              <a:t>Cymharwch ansawdd y wybodaeth </a:t>
            </a:r>
            <a:r>
              <a:rPr lang="cy" sz="2400" b="0" i="0" u="none" strike="noStrike" cap="none" baseline="0" dirty="0">
                <a:solidFill>
                  <a:srgbClr val="000000"/>
                </a:solidFill>
                <a:effectLst/>
                <a:uFillTx/>
                <a:latin typeface="Arial"/>
              </a:rPr>
              <a:t>a enillir trwy gwestiynau agored ac anuniongyrchol ac ymateb i giwiau.</a:t>
            </a:r>
          </a:p>
          <a:p>
            <a:pPr marL="342900" indent="-342900">
              <a:defRPr/>
            </a:pPr>
            <a:endParaRPr lang="en-GB" sz="1600" dirty="0">
              <a:latin typeface="Arial"/>
              <a:cs typeface="Arial"/>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133" fmla="*/ 37636 w 1364418"/>
              <a:gd name="connsiteY133" fmla="*/ 0 h 6889521"/>
              <a:gd name="connsiteX134" fmla="*/ 37636 w 1364418"/>
              <a:gd name="connsiteY134" fmla="*/ 0 h 6858000"/>
              <a:gd name="connsiteX135" fmla="*/ 37636 w 1364418"/>
              <a:gd name="connsiteY135" fmla="*/ 0 h 6858000"/>
              <a:gd name="connsiteX136" fmla="*/ 37636 w 1364418"/>
              <a:gd name="connsiteY136" fmla="*/ 0 h 6858000"/>
              <a:gd name="connsiteX137" fmla="*/ 37636 w 1364418"/>
              <a:gd name="connsiteY137" fmla="*/ 0 h 6858000"/>
              <a:gd name="connsiteX138" fmla="*/ 37636 w 1364418"/>
              <a:gd name="connsiteY138" fmla="*/ 0 h 6858000"/>
              <a:gd name="connsiteX139" fmla="*/ 37636 w 1364418"/>
              <a:gd name="connsiteY139" fmla="*/ 0 h 6858000"/>
              <a:gd name="connsiteX140" fmla="*/ 0 w 1508539"/>
              <a:gd name="connsiteY140" fmla="*/ 0 h 6858000"/>
              <a:gd name="connsiteX141" fmla="*/ 0 w 1508539"/>
              <a:gd name="connsiteY141" fmla="*/ 0 h 6858000"/>
              <a:gd name="connsiteX142" fmla="*/ 0 w 1508539"/>
              <a:gd name="connsiteY142" fmla="*/ 0 h 6858000"/>
              <a:gd name="connsiteX143" fmla="*/ 0 w 1508539"/>
              <a:gd name="connsiteY143" fmla="*/ 0 h 6858000"/>
              <a:gd name="connsiteX144" fmla="*/ 0 w 1508539"/>
              <a:gd name="connsiteY144" fmla="*/ 0 h 6858000"/>
              <a:gd name="connsiteX145" fmla="*/ 0 w 1508539"/>
              <a:gd name="connsiteY145" fmla="*/ 0 h 6858000"/>
              <a:gd name="connsiteX146" fmla="*/ 0 w 1508539"/>
              <a:gd name="connsiteY146" fmla="*/ 0 h 6858000"/>
              <a:gd name="connsiteX147" fmla="*/ 0 w 1508539"/>
              <a:gd name="connsiteY147" fmla="*/ 0 h 6858000"/>
              <a:gd name="connsiteX148" fmla="*/ 0 w 1508539"/>
              <a:gd name="connsiteY148" fmla="*/ 0 h 6858000"/>
              <a:gd name="connsiteX149" fmla="*/ 0 w 1508539"/>
              <a:gd name="connsiteY149" fmla="*/ 0 h 6858000"/>
              <a:gd name="connsiteX150" fmla="*/ 0 w 1508539"/>
              <a:gd name="connsiteY150" fmla="*/ 0 h 6858000"/>
              <a:gd name="connsiteX151" fmla="*/ 0 w 1508539"/>
              <a:gd name="connsiteY151" fmla="*/ 0 h 6858000"/>
              <a:gd name="connsiteX152" fmla="*/ 0 w 1508539"/>
              <a:gd name="connsiteY152" fmla="*/ 0 h 6858000"/>
              <a:gd name="connsiteX153" fmla="*/ 0 w 1508539"/>
              <a:gd name="connsiteY153" fmla="*/ 0 h 6858000"/>
              <a:gd name="connsiteX154" fmla="*/ 0 w 1508539"/>
              <a:gd name="connsiteY154" fmla="*/ 0 h 6858000"/>
              <a:gd name="connsiteX155" fmla="*/ 6323 w 1514862"/>
              <a:gd name="connsiteY155" fmla="*/ 0 h 6858000"/>
              <a:gd name="connsiteX156" fmla="*/ 0 w 1605470"/>
              <a:gd name="connsiteY156" fmla="*/ 0 h 6858000"/>
              <a:gd name="connsiteX157" fmla="*/ 0 w 1605470"/>
              <a:gd name="connsiteY157" fmla="*/ 0 h 6858000"/>
              <a:gd name="connsiteX158" fmla="*/ 0 w 1605470"/>
              <a:gd name="connsiteY158" fmla="*/ 0 h 6858000"/>
              <a:gd name="connsiteX159" fmla="*/ 0 w 1605470"/>
              <a:gd name="connsiteY159" fmla="*/ 0 h 6858000"/>
              <a:gd name="connsiteX160" fmla="*/ 0 w 1605470"/>
              <a:gd name="connsiteY160" fmla="*/ 0 h 6858000"/>
              <a:gd name="connsiteX161" fmla="*/ 0 w 1605470"/>
              <a:gd name="connsiteY161" fmla="*/ 0 h 6858000"/>
              <a:gd name="connsiteX162" fmla="*/ 0 w 1605470"/>
              <a:gd name="connsiteY162" fmla="*/ 0 h 6858000"/>
              <a:gd name="connsiteX163" fmla="*/ 0 w 1605470"/>
              <a:gd name="connsiteY163" fmla="*/ 0 h 6858000"/>
              <a:gd name="connsiteX164" fmla="*/ 0 w 1605470"/>
              <a:gd name="connsiteY164" fmla="*/ 0 h 6858000"/>
              <a:gd name="connsiteX165" fmla="*/ 0 w 1605470"/>
              <a:gd name="connsiteY165" fmla="*/ 0 h 6858000"/>
              <a:gd name="connsiteX166" fmla="*/ 0 w 1605470"/>
              <a:gd name="connsiteY166" fmla="*/ 0 h 6858000"/>
              <a:gd name="connsiteX167" fmla="*/ 0 w 1605470"/>
              <a:gd name="connsiteY167" fmla="*/ 0 h 6858000"/>
              <a:gd name="connsiteX168" fmla="*/ 0 w 1605470"/>
              <a:gd name="connsiteY168" fmla="*/ 0 h 6858000"/>
              <a:gd name="connsiteX169" fmla="*/ 0 w 1605470"/>
              <a:gd name="connsiteY169" fmla="*/ 0 h 6858000"/>
              <a:gd name="connsiteX170" fmla="*/ 0 w 1605470"/>
              <a:gd name="connsiteY170" fmla="*/ 0 h 6858000"/>
              <a:gd name="connsiteX171" fmla="*/ 0 w 1605470"/>
              <a:gd name="connsiteY171" fmla="*/ 0 h 6858000"/>
              <a:gd name="connsiteX172" fmla="*/ 0 w 1605470"/>
              <a:gd name="connsiteY172" fmla="*/ 0 h 6858000"/>
              <a:gd name="connsiteX173" fmla="*/ 0 w 1605470"/>
              <a:gd name="connsiteY173" fmla="*/ 0 h 6858000"/>
              <a:gd name="connsiteX174" fmla="*/ 0 w 1605470"/>
              <a:gd name="connsiteY174" fmla="*/ 0 h 6858000"/>
              <a:gd name="connsiteX175" fmla="*/ 0 w 1605470"/>
              <a:gd name="connsiteY175" fmla="*/ 0 h 6858000"/>
              <a:gd name="connsiteX176" fmla="*/ 0 w 1605470"/>
              <a:gd name="connsiteY176" fmla="*/ 0 h 6858000"/>
              <a:gd name="connsiteX177" fmla="*/ 0 w 1605470"/>
              <a:gd name="connsiteY177" fmla="*/ 0 h 6858000"/>
              <a:gd name="connsiteX178" fmla="*/ 0 w 1605470"/>
              <a:gd name="connsiteY178" fmla="*/ 0 h 6858000"/>
              <a:gd name="connsiteX179" fmla="*/ 0 w 1605470"/>
              <a:gd name="connsiteY179" fmla="*/ 0 h 6858000"/>
              <a:gd name="connsiteX180" fmla="*/ 0 w 1605470"/>
              <a:gd name="connsiteY180" fmla="*/ 0 h 6858000"/>
              <a:gd name="connsiteX181" fmla="*/ 0 w 1605470"/>
              <a:gd name="connsiteY181" fmla="*/ 0 h 6858000"/>
              <a:gd name="connsiteX182" fmla="*/ 0 w 1605470"/>
              <a:gd name="connsiteY182" fmla="*/ 0 h 6858000"/>
              <a:gd name="connsiteX183" fmla="*/ 0 w 1605470"/>
              <a:gd name="connsiteY183" fmla="*/ 0 h 6858000"/>
              <a:gd name="connsiteX184" fmla="*/ 0 w 1605470"/>
              <a:gd name="connsiteY184" fmla="*/ 0 h 6858000"/>
              <a:gd name="connsiteX185" fmla="*/ 0 w 1605470"/>
              <a:gd name="connsiteY185" fmla="*/ 0 h 6858000"/>
              <a:gd name="connsiteX186" fmla="*/ 0 w 1605470"/>
              <a:gd name="connsiteY186" fmla="*/ 0 h 6858000"/>
              <a:gd name="connsiteX187" fmla="*/ 0 w 1605470"/>
              <a:gd name="connsiteY187" fmla="*/ 0 h 6858000"/>
              <a:gd name="connsiteX188" fmla="*/ 0 w 1605470"/>
              <a:gd name="connsiteY188" fmla="*/ 0 h 6858000"/>
              <a:gd name="connsiteX189" fmla="*/ 0 w 1605470"/>
              <a:gd name="connsiteY189" fmla="*/ 0 h 6858000"/>
              <a:gd name="connsiteX190" fmla="*/ 0 w 1605470"/>
              <a:gd name="connsiteY190" fmla="*/ 0 h 6858000"/>
              <a:gd name="connsiteX191" fmla="*/ 0 w 1605470"/>
              <a:gd name="connsiteY191" fmla="*/ 0 h 6858000"/>
              <a:gd name="connsiteX192" fmla="*/ 0 w 1605470"/>
              <a:gd name="connsiteY192" fmla="*/ 0 h 6858000"/>
              <a:gd name="connsiteX193" fmla="*/ 0 w 1605470"/>
              <a:gd name="connsiteY193" fmla="*/ 0 h 6858000"/>
              <a:gd name="connsiteX194" fmla="*/ 0 w 1605470"/>
              <a:gd name="connsiteY194" fmla="*/ 0 h 6858000"/>
              <a:gd name="connsiteX195" fmla="*/ 0 w 1605470"/>
              <a:gd name="connsiteY195" fmla="*/ 0 h 6858000"/>
              <a:gd name="connsiteX196" fmla="*/ 0 w 1605470"/>
              <a:gd name="connsiteY196" fmla="*/ 0 h 6858000"/>
              <a:gd name="connsiteX197" fmla="*/ 0 w 1605470"/>
              <a:gd name="connsiteY197" fmla="*/ 0 h 6858000"/>
              <a:gd name="connsiteX198" fmla="*/ 0 w 1605470"/>
              <a:gd name="connsiteY198" fmla="*/ 0 h 6858000"/>
              <a:gd name="connsiteX199" fmla="*/ 0 w 1605470"/>
              <a:gd name="connsiteY19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noFill/>
        </p:spPr>
        <p:txBody>
          <a:bodyPr wrap="square" rtlCol="0">
            <a:spAutoFit/>
          </a:bodyPr>
          <a:lstStyle/>
          <a:p>
            <a:r>
              <a:rPr lang="cy" sz="2800" b="0" i="0" u="none" strike="noStrike" cap="none" baseline="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dirty="0">
                <a:solidFill>
                  <a:srgbClr val="000000"/>
                </a:solidFill>
                <a:effectLst/>
                <a:uFillTx/>
                <a:latin typeface="Arial"/>
              </a:rPr>
              <a:t>Model </a:t>
            </a:r>
            <a:r>
              <a:rPr lang="en-GB" sz="2600" b="1" i="0" u="none" strike="noStrike" cap="none" baseline="0" dirty="0" err="1">
                <a:solidFill>
                  <a:srgbClr val="000000"/>
                </a:solidFill>
                <a:effectLst/>
                <a:uFillTx/>
                <a:latin typeface="Arial"/>
              </a:rPr>
              <a:t>adlewyrchu</a:t>
            </a:r>
            <a:r>
              <a:rPr lang="cy" sz="2600" b="1" i="0" u="none" strike="noStrike" cap="none" baseline="0" dirty="0">
                <a:solidFill>
                  <a:srgbClr val="000000"/>
                </a:solidFill>
                <a:effectLst/>
                <a:uFillTx/>
                <a:latin typeface="Arial"/>
              </a:rPr>
              <a:t> SHARE </a:t>
            </a:r>
            <a:br>
              <a:rPr sz="2600" dirty="0"/>
            </a:br>
            <a:r>
              <a:rPr lang="cy" sz="2600" b="1" i="0" u="none" strike="noStrike" cap="none" baseline="0" dirty="0">
                <a:solidFill>
                  <a:srgbClr val="000000"/>
                </a:solidFill>
                <a:effectLst/>
                <a:uFillTx/>
                <a:latin typeface="Arial"/>
              </a:rPr>
              <a:t>(Maclean, Finch a Tedam, 2018)</a:t>
            </a:r>
            <a:br>
              <a:rPr sz="2600" dirty="0"/>
            </a:br>
            <a:endParaRPr sz="2600" dirty="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cy" sz="2400" b="0" i="0" u="none" strike="noStrike" cap="none" baseline="0" dirty="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dirty="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dirty="0">
                <a:solidFill>
                  <a:srgbClr val="000000"/>
                </a:solidFill>
                <a:effectLst/>
                <a:uFillTx/>
                <a:latin typeface="Arial"/>
              </a:rPr>
              <a:t>Ystyriwch sut y byddwch yn cael caniatâd ymlaen llaw ar gyfer yr arsylwad gan yr unigolyn/teulu yr ydych yn gweithio gyda nhw.</a:t>
            </a:r>
          </a:p>
          <a:p>
            <a:r>
              <a:rPr lang="cy" sz="2400" b="0" i="0" u="none" strike="noStrike" cap="none" baseline="0" dirty="0">
                <a:solidFill>
                  <a:srgbClr val="000000"/>
                </a:solidFill>
                <a:effectLst/>
                <a:uFillTx/>
                <a:latin typeface="Arial"/>
              </a:rPr>
              <a:t>Trafodwch werthoedd a moeseg perthnasol (gan gynnwys rôl y Cod Ymarfer Proffesiynol) a/neu unrhyw ganllawiau eraill sy'n berthnasol i'r sefyllfa. </a:t>
            </a:r>
          </a:p>
          <a:p>
            <a:r>
              <a:rPr lang="en-GB" sz="2400" b="0" i="0" u="none" strike="noStrike" cap="none" baseline="0" dirty="0" err="1">
                <a:solidFill>
                  <a:srgbClr val="000000"/>
                </a:solidFill>
                <a:effectLst/>
                <a:uFillTx/>
                <a:latin typeface="Arial"/>
              </a:rPr>
              <a:t>Adlewyrchwch</a:t>
            </a:r>
            <a:r>
              <a:rPr lang="cy" sz="2400" b="0" i="0" u="none" strike="noStrike" cap="none" baseline="0" dirty="0">
                <a:solidFill>
                  <a:srgbClr val="000000"/>
                </a:solidFill>
                <a:effectLst/>
                <a:uFillTx/>
                <a:latin typeface="Arial"/>
              </a:rPr>
              <a:t> ar anghenion a dulliau iaith a chyfathrebu posibl gan gynnwys sut y gwnaethoch sicrhau ymarfer sy'n canolbwyntio ar yr unigolyn.</a:t>
            </a:r>
          </a:p>
          <a:p>
            <a:r>
              <a:rPr lang="cy" sz="2400" b="0" i="0" u="none" strike="noStrike" cap="none" baseline="0" dirty="0">
                <a:solidFill>
                  <a:srgbClr val="000000"/>
                </a:solidFill>
                <a:effectLst/>
                <a:uFillTx/>
                <a:latin typeface="Arial"/>
              </a:rPr>
              <a:t>Nodwch unrhyw ddamcaniaethau a/neu fodelau cyfathrebu sydd, neu a allai fod yn berthnasol i'ch arsylwad o ymarfer.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lnSpcReduction="10000"/>
          </a:bodyPr>
          <a:lstStyle/>
          <a:p>
            <a:pPr marL="109537" indent="0">
              <a:buNone/>
              <a:defRPr/>
            </a:pPr>
            <a:r>
              <a:rPr lang="cy" sz="2400" b="0" i="0" u="none" strike="noStrike" cap="none" baseline="0" dirty="0">
                <a:solidFill>
                  <a:srgbClr val="000000"/>
                </a:solidFill>
                <a:effectLst/>
                <a:uFillTx/>
                <a:latin typeface="Arial"/>
              </a:rPr>
              <a:t>Mae Koprowska (2010) yn cyfeirio at sgiliau ‘cam cyntaf’ ac ‘ail gam’:</a:t>
            </a:r>
          </a:p>
          <a:p>
            <a:pPr>
              <a:defRPr/>
            </a:pPr>
            <a:r>
              <a:rPr lang="cy" sz="2400" b="0" i="0" u="none" strike="noStrike" cap="none" baseline="0" dirty="0">
                <a:solidFill>
                  <a:srgbClr val="000000"/>
                </a:solidFill>
                <a:effectLst/>
                <a:uFillTx/>
                <a:latin typeface="Arial"/>
              </a:rPr>
              <a:t>Mae angen sgiliau cam cyntaf mewn cyfathrebu uniongyrchol</a:t>
            </a:r>
          </a:p>
          <a:p>
            <a:pPr>
              <a:defRPr/>
            </a:pPr>
            <a:r>
              <a:rPr lang="cy" sz="2400" b="0" i="0" u="none" strike="noStrike" cap="none" baseline="0" dirty="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dirty="0">
                <a:solidFill>
                  <a:srgbClr val="000000"/>
                </a:solidFill>
                <a:effectLst/>
                <a:uFillTx/>
                <a:latin typeface="Arial"/>
              </a:rPr>
              <a:t>Cymharwch sgiliau ail gam gydag adlewyrchu -ar-waith' ac 'adfyfyrio adlewyrchu -ar-weithredu' (Schon, 1984).  </a:t>
            </a:r>
          </a:p>
          <a:p>
            <a:pPr marL="0" indent="0">
              <a:buNone/>
              <a:defRPr/>
            </a:pPr>
            <a:endParaRPr lang="en-GB" sz="2400" dirty="0">
              <a:latin typeface="Arial" panose="020B0604020202020204" pitchFamily="34" charset="0"/>
              <a:cs typeface="Arial" panose="020B0604020202020204" pitchFamily="34" charset="0"/>
            </a:endParaRPr>
          </a:p>
          <a:p>
            <a:pPr>
              <a:defRPr/>
            </a:pPr>
            <a:r>
              <a:rPr lang="cy" sz="2400" b="0" i="0" u="none" strike="noStrike" cap="none" baseline="0" dirty="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dirty="0">
                <a:solidFill>
                  <a:srgbClr val="000000"/>
                </a:solidFill>
                <a:effectLst/>
                <a:uFillTx/>
                <a:latin typeface="Arial"/>
              </a:rPr>
              <a:t>. </a:t>
            </a:r>
          </a:p>
          <a:p>
            <a:pPr>
              <a:defRPr/>
            </a:pPr>
            <a:r>
              <a:rPr lang="cy" sz="2000" b="0" i="0" u="none" strike="noStrike" cap="none" baseline="0" dirty="0">
                <a:solidFill>
                  <a:srgbClr val="000000"/>
                </a:solidFill>
                <a:effectLst/>
                <a:uFillTx/>
                <a:latin typeface="Helvetica"/>
                <a:hlinkClick r:id="rId3" tooltip="https://www.youtube.com/watch?v=3OOJeAJbPlQ" history="0"/>
              </a:rPr>
              <a:t>https://www.youtube.com/watch?v=3OOJeAJbPlQ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https://www.youtube.com/watch?v=6KN3PJjxhCQ</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https://www.youtube.com/watch?v=BjrMgGZifG8</a:t>
            </a:r>
            <a:br>
              <a:rPr sz="2000" dirty="0"/>
            </a:br>
            <a:r>
              <a:rPr lang="cy" sz="2000" b="0" i="0" u="none" strike="noStrike" cap="none" baseline="0" dirty="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685413" y="0"/>
            <a:ext cx="9392421" cy="1330841"/>
          </a:xfrm>
        </p:spPr>
        <p:txBody>
          <a:bodyPr>
            <a:normAutofit/>
          </a:bodyPr>
          <a:lstStyle/>
          <a:p>
            <a:pPr>
              <a:defRPr/>
            </a:pPr>
            <a:r>
              <a:rPr lang="cy" b="0" i="0" u="none" strike="noStrike" cap="none" baseline="0" dirty="0">
                <a:effectLst/>
                <a:uFillTx/>
                <a:latin typeface="Arial"/>
              </a:rPr>
              <a:t>Anghenion Gwahanol</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85413" y="1330841"/>
            <a:ext cx="7499363" cy="5390634"/>
          </a:xfrm>
        </p:spPr>
        <p:txBody>
          <a:bodyPr>
            <a:normAutofit/>
          </a:bodyPr>
          <a:lstStyle/>
          <a:p>
            <a:pPr>
              <a:defRPr/>
            </a:pPr>
            <a:r>
              <a:rPr lang="cy" sz="1800" b="0" i="0" u="none" strike="noStrike" cap="none" baseline="0" dirty="0">
                <a:effectLst/>
                <a:uFillTx/>
                <a:latin typeface="Arial"/>
              </a:rPr>
              <a:t>Mae'r rhan fwyaf o gyfathrebu yn ddi-eiriau. Felly mae angen lefel uwch o hunanymwybyddiaeth arnom</a:t>
            </a:r>
          </a:p>
          <a:p>
            <a:pPr>
              <a:defRPr/>
            </a:pPr>
            <a:r>
              <a:rPr lang="cy" sz="1800" b="0" i="0" u="none" strike="noStrike" cap="none" baseline="0" dirty="0">
                <a:effectLst/>
                <a:uFillTx/>
                <a:latin typeface="Arial"/>
              </a:rPr>
              <a:t>Mae graddau cyswllt llygad derbyniol yn amrywio rhwng diwylliannau fel y mae dulliau eraill o gyfathrebu</a:t>
            </a:r>
          </a:p>
          <a:p>
            <a:pPr>
              <a:defRPr/>
            </a:pPr>
            <a:r>
              <a:rPr lang="cy" sz="1800" b="0" i="0" u="none" strike="noStrike" cap="none" baseline="0" dirty="0">
                <a:effectLst/>
                <a:uFillTx/>
                <a:latin typeface="Arial"/>
              </a:rPr>
              <a:t>Cyswllt wyneb yn wyneb ac agosrwydd at bobl â nam ar eu clyw (gall hyn fod yn hynod berthnasol wrth weithio gyda phobl â phroblemau iechyd meddwl)</a:t>
            </a:r>
          </a:p>
          <a:p>
            <a:pPr>
              <a:defRPr/>
            </a:pPr>
            <a:r>
              <a:rPr lang="cy" sz="1800" b="0" i="0" u="none" strike="noStrike" cap="none" baseline="0" dirty="0">
                <a:effectLst/>
                <a:uFillTx/>
                <a:latin typeface="Arial"/>
              </a:rPr>
              <a:t>Gall profiad o gam-drin emosiynol arwain at anawsterau a dryswch wrth ddarllen mynegiant wyneb/dehongli tôn llais ac ati.</a:t>
            </a:r>
          </a:p>
          <a:p>
            <a:pPr>
              <a:defRPr/>
            </a:pPr>
            <a:r>
              <a:rPr lang="cy" sz="1800" b="0" i="0" u="none" strike="noStrike" cap="none" baseline="0" dirty="0">
                <a:effectLst/>
                <a:uFillTx/>
                <a:latin typeface="Arial"/>
              </a:rPr>
              <a:t>Mae pobl â nam ar eu golwg yn fwy cyfarwydd â thôn llais, cyflymder lleferydd a symudiadau corff mwy y gallant eu clywed, eu gweld neu eu teimlo</a:t>
            </a:r>
          </a:p>
          <a:p>
            <a:pPr>
              <a:defRPr/>
            </a:pPr>
            <a:r>
              <a:rPr lang="cy" sz="1800" b="0" i="0" u="none" strike="noStrike" cap="none" baseline="0" dirty="0">
                <a:effectLst/>
                <a:uFillTx/>
                <a:latin typeface="Arial"/>
              </a:rPr>
              <a:t>Gall cyswllt wyneb yn wyneb aflonyddu ar bobl ag awtistiaeth a gall adnabod emosiwn fod yn anodd. </a:t>
            </a:r>
          </a:p>
          <a:p>
            <a:pPr defTabSz="749808">
              <a:spcAft>
                <a:spcPts val="600"/>
              </a:spcAft>
              <a:defRPr/>
            </a:pPr>
            <a:r>
              <a:rPr lang="cy" sz="1800" b="0" i="0" u="none" strike="noStrike" cap="none" baseline="0" dirty="0">
                <a:effectLst/>
                <a:uFillTx/>
                <a:latin typeface="Arial"/>
              </a:rPr>
              <a:t>Mae ymchwil yn awgrymu gwahaniaethau posibl rhwng y rhywiau mewn cyfathrebu – mae menywod yn amgodio a dadgodio’n well na dynion ac yn meithrin cydberthynas a gwenu’n amlach? (Hall, 2006) </a:t>
            </a:r>
          </a:p>
          <a:p>
            <a:pPr>
              <a:defRPr/>
            </a:pPr>
            <a:endParaRPr lang="cy" sz="1100" b="0" i="0" u="none" strike="noStrike" cap="none" baseline="0" dirty="0">
              <a:effectLst/>
              <a:uFillTx/>
              <a:latin typeface="Arial"/>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B316D714-9FF9-B531-BC2D-3F802F8C2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10600" y="1677589"/>
            <a:ext cx="3143801" cy="2284495"/>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32</a:t>
            </a:fld>
            <a:endParaRPr lang="en-GB" altLang="en-US" sz="1000"/>
          </a:p>
        </p:txBody>
      </p:sp>
      <p:sp>
        <p:nvSpPr>
          <p:cNvPr id="6" name="TextBox 5">
            <a:extLst>
              <a:ext uri="{FF2B5EF4-FFF2-40B4-BE49-F238E27FC236}">
                <a16:creationId xmlns:a16="http://schemas.microsoft.com/office/drawing/2014/main" id="{CDF07519-63DE-D80A-CDFB-AF025032A48D}"/>
              </a:ext>
            </a:extLst>
          </p:cNvPr>
          <p:cNvSpPr txBox="1"/>
          <p:nvPr/>
        </p:nvSpPr>
        <p:spPr>
          <a:xfrm>
            <a:off x="9155108" y="4269813"/>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cy" sz="2800" b="1" i="0" u="none" strike="noStrike" cap="none" baseline="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5821379" y="1211509"/>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33</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6" name="Rectangle 4097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7" name="Freeform: Shape 4097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894987" y="224281"/>
            <a:ext cx="9392421" cy="1330841"/>
          </a:xfrm>
        </p:spPr>
        <p:txBody>
          <a:bodyPr>
            <a:normAutofit/>
          </a:bodyPr>
          <a:lstStyle/>
          <a:p>
            <a:pPr eaLnBrk="1" hangingPunct="1">
              <a:defRPr/>
            </a:pPr>
            <a:r>
              <a:rPr lang="cy" sz="3400" b="1" i="0" u="none" strike="noStrike" cap="none" baseline="0" dirty="0">
                <a:effectLst/>
                <a:uFillTx/>
                <a:latin typeface="Arial"/>
              </a:rPr>
              <a:t>Beth mae’r unigolion/teuluoedd/gofalwyr yr ydym yn gweithio â hwy yn ei ddweud:</a:t>
            </a:r>
          </a:p>
        </p:txBody>
      </p:sp>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779929" y="1905975"/>
            <a:ext cx="5701553" cy="4727743"/>
          </a:xfrm>
        </p:spPr>
        <p:txBody>
          <a:bodyPr>
            <a:normAutofit lnSpcReduction="10000"/>
          </a:bodyPr>
          <a:lstStyle/>
          <a:p>
            <a:pPr eaLnBrk="1" hangingPunct="1">
              <a:spcBef>
                <a:spcPct val="0"/>
              </a:spcBef>
              <a:buClrTx/>
              <a:buSzTx/>
              <a:buFontTx/>
              <a:buNone/>
            </a:pPr>
            <a:r>
              <a:rPr lang="cy" sz="2400" b="0" i="0" u="none" strike="noStrike" cap="none" baseline="0" dirty="0">
                <a:effectLst/>
                <a:uFillTx/>
                <a:latin typeface="Arial"/>
              </a:rPr>
              <a:t>...</a:t>
            </a:r>
            <a:r>
              <a:rPr lang="cy" sz="2400" b="0" i="1" u="none" strike="noStrike" cap="none" baseline="0" dirty="0">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dirty="0">
                <a:latin typeface="Arial" panose="020B0604020202020204" pitchFamily="34" charset="0"/>
              </a:rPr>
              <a:t> </a:t>
            </a:r>
          </a:p>
          <a:p>
            <a:pPr eaLnBrk="1" hangingPunct="1">
              <a:spcBef>
                <a:spcPct val="0"/>
              </a:spcBef>
              <a:buClrTx/>
              <a:buSzTx/>
              <a:buFontTx/>
              <a:buNone/>
            </a:pPr>
            <a:r>
              <a:rPr lang="cy" sz="2400" b="0" i="1" u="none" strike="noStrike" cap="none" baseline="0" dirty="0">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dirty="0">
                <a:effectLst/>
                <a:uFillTx/>
                <a:latin typeface="Arial"/>
              </a:rPr>
              <a:t>Amanda Moss 2015</a:t>
            </a:r>
          </a:p>
          <a:p>
            <a:pPr eaLnBrk="1" hangingPunct="1">
              <a:spcBef>
                <a:spcPct val="0"/>
              </a:spcBef>
              <a:buClrTx/>
              <a:buSzTx/>
              <a:buFontTx/>
              <a:buNone/>
            </a:pPr>
            <a:r>
              <a:rPr lang="en-GB" altLang="en-US" sz="1900" dirty="0">
                <a:latin typeface="Arial" panose="020B0604020202020204" pitchFamily="34" charset="0"/>
              </a:rPr>
              <a:t>  </a:t>
            </a:r>
          </a:p>
          <a:p>
            <a:pPr eaLnBrk="1" hangingPunct="1">
              <a:spcBef>
                <a:spcPct val="0"/>
              </a:spcBef>
              <a:buClrTx/>
              <a:buSzTx/>
              <a:buFontTx/>
              <a:buNone/>
            </a:pPr>
            <a:endParaRPr lang="en-GB" altLang="en-US" sz="1900" dirty="0">
              <a:latin typeface="Arial" panose="020B0604020202020204" pitchFamily="34" charset="0"/>
            </a:endParaRPr>
          </a:p>
          <a:p>
            <a:endParaRPr lang="en-GB" altLang="en-US" sz="1900" dirty="0"/>
          </a:p>
        </p:txBody>
      </p:sp>
      <p:pic>
        <p:nvPicPr>
          <p:cNvPr id="40964" name="Picture 3" descr="A group of paper people holding hands&#10;&#10;Description automatically generated">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8" name="Freeform: Shape 4097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6610C9-B813-4B27-BDEF-45368893376E}" type="slidenum">
              <a:rPr lang="en-GB" altLang="en-US" sz="1000"/>
              <a:pPr>
                <a:spcAft>
                  <a:spcPts val="600"/>
                </a:spcAft>
              </a:pPr>
              <a:t>34</a:t>
            </a:fld>
            <a:endParaRPr lang="en-GB" altLang="en-US" sz="1000"/>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35</a:t>
            </a:fld>
            <a:endParaRPr lang="en-GB" altLang="en-US"/>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dirty="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dirty="0">
                <a:solidFill>
                  <a:srgbClr val="000000"/>
                </a:solidFill>
                <a:effectLst/>
                <a:uFillTx/>
                <a:latin typeface="Calibri"/>
              </a:rPr>
              <a:t>Cymerwch amser i drafod hyn gyda nhw ymlaen llaw</a:t>
            </a:r>
          </a:p>
          <a:p>
            <a:r>
              <a:rPr lang="cy" sz="2600" b="0" i="0" u="none" strike="noStrike" cap="none" baseline="0" dirty="0">
                <a:solidFill>
                  <a:srgbClr val="000000"/>
                </a:solidFill>
                <a:effectLst/>
                <a:uFillTx/>
                <a:latin typeface="Calibri"/>
              </a:rPr>
              <a:t>Os yw'r arsylwad yn un rhithiol neu drwy alwad ffôn efallai y bydd angen i chi ystyried ymlaen llaw y ffordd orau o gael adborth gan yr unigolyn. </a:t>
            </a:r>
          </a:p>
          <a:p>
            <a:r>
              <a:rPr lang="cy" sz="2600" b="0" i="0" u="none" strike="noStrike" cap="none" baseline="0" dirty="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dirty="0">
                <a:solidFill>
                  <a:srgbClr val="000000"/>
                </a:solidFill>
                <a:effectLst/>
                <a:uFillTx/>
                <a:latin typeface="Calibri"/>
              </a:rPr>
              <a:t>Gellir defnyddio'r adborth hwn yn Nhasg 1 rhan (b) i </a:t>
            </a:r>
            <a:r>
              <a:rPr lang="en-GB" sz="2600" b="0" i="0" u="none" strike="noStrike" cap="none" baseline="0" dirty="0" err="1">
                <a:solidFill>
                  <a:srgbClr val="000000"/>
                </a:solidFill>
                <a:effectLst/>
                <a:uFillTx/>
                <a:latin typeface="Calibri"/>
              </a:rPr>
              <a:t>adlewyrchu</a:t>
            </a:r>
            <a:r>
              <a:rPr lang="cy" sz="2600" b="0" i="0" u="none" strike="noStrike" cap="none" baseline="0" dirty="0">
                <a:solidFill>
                  <a:srgbClr val="000000"/>
                </a:solidFill>
                <a:effectLst/>
                <a:uFillTx/>
                <a:latin typeface="Calibri"/>
              </a:rPr>
              <a:t> ar adborth gan unigolion rydych yn gweithio gyda nhw a sut mae wedi effeithio ar eich ymarfer.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08080"/>
                </a:solidFill>
                <a:effectLst/>
                <a:uFillTx/>
                <a:latin typeface="Calibri"/>
              </a:rPr>
              <a:t>PORTH AGORED - </a:t>
            </a:r>
            <a:r>
              <a:rPr lang="en-GB" sz="1100" b="0" i="0" u="none" strike="noStrike" cap="none" baseline="0" dirty="0" err="1">
                <a:solidFill>
                  <a:srgbClr val="808080"/>
                </a:solidFill>
                <a:effectLst/>
                <a:uFillTx/>
                <a:latin typeface="Calibri"/>
              </a:rPr>
              <a:t>Cadarnhau</a:t>
            </a:r>
            <a:r>
              <a:rPr lang="cy" sz="1100" b="0" i="0" u="none" strike="noStrike" cap="none" baseline="0" dirty="0">
                <a:solidFill>
                  <a:srgbClr val="808080"/>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36</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a:solidFill>
                  <a:srgbClr val="000000"/>
                </a:solidFill>
                <a:effectLst/>
                <a:uFillTx/>
                <a:latin typeface="Calibri"/>
              </a:rPr>
              <a:t>Mae fersiwn hawdd ei darllen ar gael os ydych am anfon y cwestiynau at yr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52939" y="203290"/>
            <a:ext cx="10300861"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dirty="0">
                <a:solidFill>
                  <a:srgbClr val="000000"/>
                </a:solidFill>
                <a:effectLst/>
                <a:uFillTx/>
                <a:latin typeface="Calibri"/>
              </a:rPr>
              <a:t>Ymarfer 5 </a:t>
            </a:r>
          </a:p>
          <a:p>
            <a:pPr marL="0" indent="0">
              <a:buNone/>
            </a:pPr>
            <a:r>
              <a:rPr lang="cy" sz="2800" b="0" i="0" u="none" strike="noStrike" cap="none" baseline="0" dirty="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dirty="0">
                <a:solidFill>
                  <a:srgbClr val="000000"/>
                </a:solidFill>
                <a:effectLst/>
                <a:uFillTx/>
                <a:latin typeface="Calibri"/>
              </a:rPr>
              <a:t>Beth hoffech chi i bobl rydych chi'n gweithio gyda nhw ei ddweud amdanoch chi?</a:t>
            </a:r>
          </a:p>
          <a:p>
            <a:r>
              <a:rPr lang="cy" sz="2800" b="0" i="0" u="none" strike="noStrike" cap="none" baseline="0" dirty="0">
                <a:solidFill>
                  <a:srgbClr val="000000"/>
                </a:solidFill>
                <a:effectLst/>
                <a:uFillTx/>
                <a:latin typeface="Calibri"/>
              </a:rPr>
              <a:t>Beth hoffech chi i weithwyr proffesiynol eraill ei ddweud? </a:t>
            </a:r>
          </a:p>
          <a:p>
            <a:r>
              <a:rPr lang="cy" sz="2800" b="0" i="0" u="none" strike="noStrike" cap="none" baseline="0" dirty="0">
                <a:solidFill>
                  <a:srgbClr val="000000"/>
                </a:solidFill>
                <a:effectLst/>
                <a:uFillTx/>
                <a:latin typeface="Calibri"/>
              </a:rPr>
              <a:t>Os yw'r rhain yn wahanol, pam felly?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dirty="0">
                <a:solidFill>
                  <a:srgbClr val="898989"/>
                </a:solidFill>
                <a:effectLst/>
                <a:uFillTx/>
                <a:latin typeface="Calibri"/>
              </a:rPr>
              <a:t>PORTH AGORED - </a:t>
            </a:r>
            <a:r>
              <a:rPr lang="en-GB" sz="1100" b="0" i="0" u="none" strike="noStrike" cap="none" baseline="0" dirty="0" err="1">
                <a:solidFill>
                  <a:srgbClr val="898989"/>
                </a:solidFill>
                <a:effectLst/>
                <a:uFillTx/>
                <a:latin typeface="Calibri"/>
              </a:rPr>
              <a:t>Cadarnhau</a:t>
            </a:r>
            <a:r>
              <a:rPr lang="cy" sz="11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38</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dirty="0">
                <a:solidFill>
                  <a:srgbClr val="000000"/>
                </a:solidFill>
                <a:effectLst/>
                <a:uFillTx/>
                <a:latin typeface="Calibri Light"/>
              </a:rPr>
              <a:t>             Arsylwadau Rhithiol</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rhithiol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rhithiol.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A yw mynediad i'r rhyngrwyd yn effeithio ar y rhyngweithio? Sut allwch chi sicrhau cyfrinachedd a grymuso unigolyn i gymryd rhan? </a:t>
            </a:r>
          </a:p>
          <a:p>
            <a:r>
              <a:rPr lang="cy" sz="2800" b="0" i="0" u="none" strike="noStrike" cap="none" baseline="0" dirty="0">
                <a:solidFill>
                  <a:srgbClr val="000000"/>
                </a:solidFill>
                <a:effectLst/>
                <a:uFillTx/>
                <a:latin typeface="Calibri"/>
              </a:rPr>
              <a:t>Mae angen i chi adlewyrchu’n feirniadol ar y sgwrs gan ystyried yr heriau. Er enghraifft, sut wnaethoch chi wneud iawn am ddiffyg ciwiau di-eiriau ee defnyddio dull yn canolbwyntio ar ddatrysiad?</a:t>
            </a:r>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39</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633844" y="339610"/>
            <a:ext cx="9895951" cy="1033669"/>
          </a:xfrm>
        </p:spPr>
        <p:txBody>
          <a:bodyPr>
            <a:noAutofit/>
          </a:bodyPr>
          <a:lstStyle/>
          <a:p>
            <a:r>
              <a:rPr lang="en-GB" sz="3200" b="1" dirty="0">
                <a:solidFill>
                  <a:srgbClr val="FFFFFF"/>
                </a:solidFill>
              </a:rPr>
              <a:t>TASG 2 </a:t>
            </a:r>
            <a:r>
              <a:rPr lang="en-GB" sz="3200" b="1" dirty="0" err="1">
                <a:solidFill>
                  <a:srgbClr val="FFFFFF"/>
                </a:solidFill>
              </a:rPr>
              <a:t>Adborth</a:t>
            </a:r>
            <a:r>
              <a:rPr lang="en-GB" sz="3200" b="1" dirty="0">
                <a:solidFill>
                  <a:srgbClr val="FFFFFF"/>
                </a:solidFill>
              </a:rPr>
              <a:t> </a:t>
            </a:r>
            <a:r>
              <a:rPr lang="en-GB" sz="3200" b="1" dirty="0" err="1">
                <a:solidFill>
                  <a:srgbClr val="FFFFFF"/>
                </a:solidFill>
              </a:rPr>
              <a:t>dinasyddion</a:t>
            </a:r>
            <a:r>
              <a:rPr lang="en-GB" sz="3200" b="1" dirty="0">
                <a:solidFill>
                  <a:srgbClr val="FFFFFF"/>
                </a:solidFill>
              </a:rPr>
              <a:t> </a:t>
            </a:r>
            <a:r>
              <a:rPr lang="en-GB" sz="3200" b="1" dirty="0" err="1">
                <a:solidFill>
                  <a:srgbClr val="FFFFFF"/>
                </a:solidFill>
              </a:rPr>
              <a:t>ar</a:t>
            </a:r>
            <a:r>
              <a:rPr lang="en-GB" sz="3200" b="1" dirty="0">
                <a:solidFill>
                  <a:srgbClr val="FFFFFF"/>
                </a:solidFill>
              </a:rPr>
              <a:t> </a:t>
            </a:r>
            <a:r>
              <a:rPr lang="en-GB" sz="3200" b="1" dirty="0" err="1">
                <a:solidFill>
                  <a:srgbClr val="FFFFFF"/>
                </a:solidFill>
              </a:rPr>
              <a:t>aseiniadau</a:t>
            </a:r>
            <a:br>
              <a:rPr lang="en-GB" sz="3200" b="1" dirty="0">
                <a:solidFill>
                  <a:srgbClr val="FFFFFF"/>
                </a:solidFill>
              </a:rPr>
            </a:br>
            <a:r>
              <a:rPr lang="en-GB" sz="3200" b="1" dirty="0">
                <a:solidFill>
                  <a:srgbClr val="FFFFFF"/>
                </a:solidFill>
              </a:rPr>
              <a:t>CRYNODEB – </a:t>
            </a:r>
            <a:r>
              <a:rPr lang="en-GB" sz="3200" b="1" dirty="0" err="1">
                <a:solidFill>
                  <a:srgbClr val="FFFFFF"/>
                </a:solidFill>
              </a:rPr>
              <a:t>Oedolion</a:t>
            </a:r>
            <a:r>
              <a:rPr lang="en-GB" sz="3200" b="1" dirty="0">
                <a:solidFill>
                  <a:srgbClr val="FFFFFF"/>
                </a:solidFill>
              </a:rPr>
              <a:t> </a:t>
            </a:r>
            <a:br>
              <a:rPr lang="en-GB" sz="3200" b="1" u="sng" dirty="0">
                <a:solidFill>
                  <a:srgbClr val="FFFFFF"/>
                </a:solidFill>
                <a:highlight>
                  <a:srgbClr val="FFFF00"/>
                </a:highlight>
              </a:rPr>
            </a:br>
            <a:endParaRPr lang="en-US" sz="32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871589" y="1701209"/>
            <a:ext cx="10224042" cy="4300346"/>
          </a:xfrm>
        </p:spPr>
        <p:txBody>
          <a:bodyPr anchor="ctr">
            <a:normAutofit fontScale="85000" lnSpcReduction="10000"/>
          </a:bodyPr>
          <a:lstStyle/>
          <a:p>
            <a:pPr>
              <a:lnSpc>
                <a:spcPct val="115000"/>
              </a:lnSpc>
              <a:spcAft>
                <a:spcPts val="800"/>
              </a:spcAft>
            </a:pPr>
            <a:r>
              <a:rPr lang="cy-GB" sz="2000" kern="100" dirty="0">
                <a:effectLst/>
                <a:latin typeface="Aptos" panose="020B0004020202020204" pitchFamily="34" charset="0"/>
                <a:ea typeface="Aptos" panose="020B0004020202020204" pitchFamily="34" charset="0"/>
                <a:cs typeface="Aptos" panose="020B0004020202020204" pitchFamily="34" charset="0"/>
              </a:rPr>
              <a:t>O safbwynt defnyddiwr gwasanaeth;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Roedd yn amlwg bod y dysgwr wedi ystyried meddyliau, teimladau ac anghenion cyfathrebu'r unigolyn.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Dywedodd un unigolyn yn yr adborth bod y dysgwr wedi “ystyried yr hyn roeddwn i’n ei ddweud a sut roeddwn i’n teimlo”, dywedodd un arall pa mor dda y mae’n “teimlo’n rhan o bethau”.</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Mewn llawer o bapurau, roedd yn ymddangos bod diffyg cyfeiriad at gydweithio â’r unigolyn, gan fod y papurau hyn i’w gweld yn canolbwyntio’n fwy ar y dysgwr yn cyflawni’r hyn yr oedd wedi’i nodi o’i friff yn hytrach na’r ffaith bod yr unigolyn wrth galon yr ymyrraeth, gyda'i holl anghenion cyfathrebu yn cael eu cefnogi mewn ffordd sy'n canolbwyntio ar yr unigolyn.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Fel defnyddiwr gwasanaeth, teimlais fod diffyg o ran y dysgwyr yn myfyrio ar yr adborth a gawsant o ran sut y gallent neu y byddent yn addasu eu hymarfer yn y dyfodol.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9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9688296" cy="1642969"/>
          </a:xfrm>
        </p:spPr>
        <p:txBody>
          <a:bodyPr anchor="b">
            <a:normAutofit/>
          </a:bodyPr>
          <a:lstStyle/>
          <a:p>
            <a:r>
              <a:rPr lang="en-GB" sz="3200" b="1" dirty="0"/>
              <a:t>TASG 2 </a:t>
            </a:r>
            <a:r>
              <a:rPr lang="en-GB" sz="3200" b="1" dirty="0" err="1"/>
              <a:t>Adborth</a:t>
            </a:r>
            <a:r>
              <a:rPr lang="en-GB" sz="3200" b="1" dirty="0"/>
              <a:t> </a:t>
            </a:r>
            <a:r>
              <a:rPr lang="en-GB" sz="3200" b="1" dirty="0" err="1"/>
              <a:t>dinasyddion</a:t>
            </a:r>
            <a:r>
              <a:rPr lang="en-GB" sz="3200" b="1" dirty="0"/>
              <a:t> </a:t>
            </a:r>
            <a:r>
              <a:rPr lang="en-GB" sz="3200" b="1" dirty="0" err="1"/>
              <a:t>ar</a:t>
            </a:r>
            <a:r>
              <a:rPr lang="en-GB" sz="3200" b="1" dirty="0"/>
              <a:t> </a:t>
            </a:r>
            <a:r>
              <a:rPr lang="en-GB" sz="3200" b="1" dirty="0" err="1"/>
              <a:t>aseiniadau</a:t>
            </a:r>
            <a:br>
              <a:rPr lang="en-GB" sz="3200" b="1" dirty="0"/>
            </a:br>
            <a:r>
              <a:rPr lang="en-GB" sz="3200" b="1" dirty="0"/>
              <a:t>CRYNODEB– Plant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dirty="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116419"/>
            <a:ext cx="11353424" cy="5247598"/>
          </a:xfrm>
        </p:spPr>
        <p:txBody>
          <a:bodyPr anchor="t">
            <a:noAutofit/>
          </a:bodyPr>
          <a:lstStyle/>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Roedd sgiliau hunanymwybyddiaeth mewn rhai enghreifftiau yn rhannol. </a:t>
            </a: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Nid yw prosesau rheoli risg bob amser yn cydnabod cryfderau unigolyn, anghenion unigolyn, anghenion gofalwr, eu hamgylchiadau na'u llais yn llawn.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gyfyngedig o ddefnyddio sgiliau cyfathrebu cadarnhaol i helpu i reoli sefyllfaoedd lle mae trallod, gelyniaeth neu wrthwynebiad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Tystiolaeth rannol o gefnogi pobl i gymryd rhan mewn dod o hyd i ffyrdd creadigol o nodi eu canlyniadau (dymunol), gan adeiladu ar gryfderau, galluoedd a chyflawniadau; cyrraedd datrysiadau; ceisio cyflawni newid ystyrlon a hybu llesiant.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Pwysleisiwch y defnydd o adlewyrchu beirniadol i werthuso ymarfer personol o ddadansoddi mewn asesiadau gwaith cymdeithasol yn cynnwys; gwneud llais yr unigolyn yn ganolog i asesiadau.</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400" kern="100" dirty="0">
                <a:effectLst/>
                <a:latin typeface="Aptos" panose="020B0004020202020204" pitchFamily="34" charset="0"/>
                <a:ea typeface="Aptos" panose="020B0004020202020204" pitchFamily="34" charset="0"/>
                <a:cs typeface="Aptos" panose="020B0004020202020204" pitchFamily="34" charset="0"/>
              </a:rPr>
              <a:t>Deallusrwydd emosiynol ac arddangosiad o reddf cyfyngedig mewn cwpl o enghreifftiau, sydd ei angen yn fawr i helpu gweithiwr proffesiynol i dynnu ar ei ystod o brofiadau ac adnabod ciwiau mewn sefyllfaoedd. Mae'r ffordd hon o weithio hefyd yn galluogi ymarferwyr i weld patrymau; ochr yn ochr ag adeiladu naratif am yr hyn y maent yn ei arsylwi (i lywio eu hymarfer/gwneud penderfyniadau).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400" kern="100" dirty="0">
                <a:effectLst/>
                <a:latin typeface="Aptos" panose="020B0004020202020204" pitchFamily="34" charset="0"/>
                <a:ea typeface="Aptos" panose="020B0004020202020204" pitchFamily="34" charset="0"/>
                <a:cs typeface="Aptos" panose="020B0004020202020204" pitchFamily="34" charset="0"/>
              </a:rPr>
              <a:t>Ymddengys bod peth meddwl anhyblyg sy'n methu â chydnabod amrywiaeth, manteision posibl cymryd risgiau cadarnhaol a'r angen i hyrwyddo meddwl canlyniadol yn gadarnhaol (yn unol â galluoedd cyfathrebu penodol yr unigolyn, lefel dealltwriaeth ac anghenion datblygiadol).  Mae hyn yn hanfodol o ran (2.1.2) sefydlu </a:t>
            </a:r>
            <a:r>
              <a:rPr lang="cy-GB" sz="1400" kern="100" dirty="0" err="1">
                <a:effectLst/>
                <a:latin typeface="Aptos" panose="020B0004020202020204" pitchFamily="34" charset="0"/>
                <a:ea typeface="Aptos" panose="020B0004020202020204" pitchFamily="34" charset="0"/>
                <a:cs typeface="Aptos" panose="020B0004020202020204" pitchFamily="34" charset="0"/>
              </a:rPr>
              <a:t>cydgynhyrchu</a:t>
            </a:r>
            <a:r>
              <a:rPr lang="cy-GB" sz="1400" kern="100" dirty="0">
                <a:effectLst/>
                <a:latin typeface="Aptos" panose="020B0004020202020204" pitchFamily="34" charset="0"/>
                <a:ea typeface="Aptos" panose="020B0004020202020204" pitchFamily="34" charset="0"/>
                <a:cs typeface="Aptos" panose="020B0004020202020204" pitchFamily="34" charset="0"/>
              </a:rPr>
              <a:t> a phartneriaeth fel sail i gyfathrebu effeithiol mewn ystod o wahanol amgylchiadau.</a:t>
            </a:r>
            <a:endParaRPr lang="en-GB" sz="1400" dirty="0"/>
          </a:p>
        </p:txBody>
      </p:sp>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41</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a:effectLst/>
                <a:uFillTx/>
                <a:latin typeface="Calibri Light"/>
              </a:rPr>
              <a:t>Crynodeb</a:t>
            </a:r>
          </a:p>
        </p:txBody>
      </p:sp>
      <p:sp>
        <p:nvSpPr>
          <p:cNvPr id="2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838200" y="1929383"/>
            <a:ext cx="10853928" cy="4563491"/>
          </a:xfrm>
        </p:spPr>
        <p:txBody>
          <a:bodyPr>
            <a:normAutofit/>
          </a:bodyPr>
          <a:lstStyle/>
          <a:p>
            <a:r>
              <a:rPr lang="cy" sz="1900" b="0" i="0" u="none" strike="noStrike" cap="none" baseline="0" dirty="0">
                <a:effectLst/>
                <a:uFillTx/>
                <a:latin typeface="Calibri"/>
              </a:rPr>
              <a:t>Gwnewch yr arsylwad cyn gynted â phosibl</a:t>
            </a:r>
          </a:p>
          <a:p>
            <a:r>
              <a:rPr lang="cy" sz="1900" b="0" i="0" u="none" strike="noStrike" cap="none" baseline="0" dirty="0">
                <a:effectLst/>
                <a:uFillTx/>
                <a:latin typeface="Calibri"/>
              </a:rPr>
              <a:t>Sicrhewch ganiatâd yr unigolyn ymlaen llaw ac ar adeg yr arsylwad</a:t>
            </a:r>
          </a:p>
          <a:p>
            <a:r>
              <a:rPr lang="en-US" sz="1900" dirty="0" err="1"/>
              <a:t>Ystyriwch</a:t>
            </a:r>
            <a:r>
              <a:rPr lang="en-US" sz="1900" dirty="0"/>
              <a:t> (</a:t>
            </a:r>
            <a:r>
              <a:rPr lang="en-US" sz="1900" dirty="0" err="1"/>
              <a:t>adlewyrchwch</a:t>
            </a:r>
            <a:r>
              <a:rPr lang="en-US" sz="1900" dirty="0"/>
              <a:t> </a:t>
            </a:r>
            <a:r>
              <a:rPr lang="en-US" sz="1900" dirty="0" err="1"/>
              <a:t>ar</a:t>
            </a:r>
            <a:r>
              <a:rPr lang="en-US" sz="1900" dirty="0"/>
              <a:t>) </a:t>
            </a:r>
            <a:r>
              <a:rPr lang="en-US" sz="1900" dirty="0" err="1"/>
              <a:t>effaith</a:t>
            </a:r>
            <a:r>
              <a:rPr lang="en-US" sz="1900" dirty="0"/>
              <a:t> yr </a:t>
            </a:r>
            <a:r>
              <a:rPr lang="en-US" sz="1900" dirty="0" err="1"/>
              <a:t>arsylwad</a:t>
            </a:r>
            <a:r>
              <a:rPr lang="en-US" sz="1900" dirty="0"/>
              <a:t> </a:t>
            </a:r>
            <a:r>
              <a:rPr lang="en-US" sz="1900" dirty="0" err="1"/>
              <a:t>ar</a:t>
            </a:r>
            <a:r>
              <a:rPr lang="en-US" sz="1900" dirty="0"/>
              <a:t> yr </a:t>
            </a:r>
            <a:r>
              <a:rPr lang="en-US" sz="1900" dirty="0" err="1"/>
              <a:t>unigolyn</a:t>
            </a:r>
            <a:r>
              <a:rPr lang="en-US" sz="1900" dirty="0"/>
              <a:t> </a:t>
            </a:r>
            <a:endParaRPr lang="cy" sz="1900" b="0" i="0" u="none" strike="noStrike" cap="none" baseline="0" dirty="0">
              <a:effectLst/>
              <a:uFillTx/>
              <a:latin typeface="Calibri"/>
            </a:endParaRPr>
          </a:p>
          <a:p>
            <a:r>
              <a:rPr lang="cy" sz="1900" b="0" i="0" u="none" strike="noStrike" cap="none" baseline="0" dirty="0">
                <a:effectLst/>
                <a:uFillTx/>
                <a:latin typeface="Calibri"/>
              </a:rPr>
              <a:t>Ystyriwch ganlyniadau dysgu GCC ar gyfer y dasg hon a sut y byddwch yn eu cyflawni</a:t>
            </a:r>
          </a:p>
          <a:p>
            <a:r>
              <a:rPr lang="cy" sz="1900" b="0" i="0" u="none" strike="noStrike" cap="none" baseline="0" dirty="0">
                <a:effectLst/>
                <a:uFillTx/>
                <a:latin typeface="Calibri"/>
              </a:rPr>
              <a:t>Rhowch y manylion yn yr adran cyd-destun gan sicrhau eich bod yn cwmpasu amcanion, cyd-destun daearyddol a deddfwriaethol yn ogystal â diwylliant, ethnigrwydd, anghenion iaith a chael caniatâd/</a:t>
            </a:r>
            <a:r>
              <a:rPr lang="cy" sz="1900" dirty="0">
                <a:latin typeface="Calibri"/>
              </a:rPr>
              <a:t>effaith</a:t>
            </a:r>
            <a:endParaRPr lang="cy" sz="1900" b="0" i="0" u="none" strike="noStrike" cap="none" baseline="0" dirty="0">
              <a:effectLst/>
              <a:uFillTx/>
              <a:latin typeface="Calibri"/>
            </a:endParaRPr>
          </a:p>
          <a:p>
            <a:r>
              <a:rPr lang="cy" sz="1900" b="0" i="0" u="none" strike="noStrike" cap="none" baseline="0" dirty="0">
                <a:effectLst/>
                <a:uFillTx/>
                <a:latin typeface="Calibri"/>
              </a:rPr>
              <a:t>Defnyddiwch </a:t>
            </a:r>
            <a:r>
              <a:rPr lang="en-GB" sz="1900" b="1" i="0" u="none" strike="noStrike" cap="none" baseline="0" dirty="0" err="1">
                <a:effectLst/>
                <a:uFillTx/>
                <a:latin typeface="Calibri"/>
              </a:rPr>
              <a:t>adlewyrchu</a:t>
            </a:r>
            <a:r>
              <a:rPr lang="cy" sz="1900" b="1" i="0" u="none" strike="noStrike" cap="none" baseline="0" dirty="0">
                <a:effectLst/>
                <a:uFillTx/>
                <a:latin typeface="Calibri"/>
              </a:rPr>
              <a:t> beirniadol </a:t>
            </a:r>
            <a:r>
              <a:rPr lang="cy" sz="1900" b="0" i="0" u="none" strike="noStrike" cap="none" baseline="0" dirty="0">
                <a:effectLst/>
                <a:uFillTx/>
                <a:latin typeface="Calibri"/>
              </a:rPr>
              <a:t>i ymdrin â'r prif themâu yng nghorff y gwaith. Dylai hyn gynnwys </a:t>
            </a:r>
            <a:r>
              <a:rPr lang="en-GB" sz="1900" b="0" i="0" u="none" strike="noStrike" cap="none" baseline="0" dirty="0" err="1">
                <a:effectLst/>
                <a:uFillTx/>
                <a:latin typeface="Calibri"/>
              </a:rPr>
              <a:t>adlewyrchu</a:t>
            </a:r>
            <a:r>
              <a:rPr lang="cy" sz="1900" b="0" i="0" u="none" strike="noStrike" cap="none" baseline="0" dirty="0">
                <a:effectLst/>
                <a:uFillTx/>
                <a:latin typeface="Calibri"/>
              </a:rPr>
              <a:t> ar; dulliau cyfathrebu, cydweithio, defnyddio dull sy’n canolbwyntio ar yr unigolyn, gwerthoedd a moeseg (gan gynnwys y Cod Ymarfer Proffesiynol) a’r “cynnig rhagweithiol”.</a:t>
            </a:r>
          </a:p>
          <a:p>
            <a:r>
              <a:rPr lang="cy" sz="1900" b="0" i="0" u="none" strike="noStrike" cap="none" baseline="0" dirty="0">
                <a:effectLst/>
                <a:uFillTx/>
                <a:latin typeface="Calibri"/>
              </a:rPr>
              <a:t>Gwnewch yn siŵr eich bod yn ateb y cwestiwn yn llawn ac yn rhoi cyfeiriadau </a:t>
            </a:r>
          </a:p>
          <a:p>
            <a:r>
              <a:rPr lang="cy" sz="1900" b="0" i="0" u="none" strike="noStrike" cap="none" baseline="0" dirty="0">
                <a:effectLst/>
                <a:uFillTx/>
                <a:latin typeface="Calibri"/>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lnSpc>
                <a:spcPct val="90000"/>
              </a:lnSpc>
              <a:spcAft>
                <a:spcPts val="600"/>
              </a:spcAft>
            </a:pPr>
            <a:r>
              <a:rPr lang="cy" sz="1000" b="0" i="0" u="none" strike="noStrike" cap="none" baseline="0" dirty="0">
                <a:effectLst/>
                <a:uFillTx/>
                <a:latin typeface="Calibri"/>
              </a:rPr>
              <a:t>PORTH AGORED - </a:t>
            </a:r>
            <a:r>
              <a:rPr lang="en-GB" sz="1000" b="0" i="0" u="none" strike="noStrike" cap="none" baseline="0" dirty="0" err="1">
                <a:effectLst/>
                <a:uFillTx/>
                <a:latin typeface="Calibri"/>
              </a:rPr>
              <a:t>Cadarnhau</a:t>
            </a:r>
            <a:r>
              <a:rPr lang="cy" sz="1000" b="0" i="0" u="none" strike="noStrike" cap="none" baseline="0" dirty="0">
                <a:effectLst/>
                <a:uFillTx/>
                <a:latin typeface="Calibri"/>
              </a:rPr>
              <a:t>'r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42</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dirty="0">
                <a:solidFill>
                  <a:srgbClr val="262626"/>
                </a:solidFill>
                <a:effectLst/>
                <a:uFillTx/>
                <a:latin typeface="Calibri"/>
              </a:rPr>
              <a:t>Cwblhewch, mewn trafodaeth â'ch mentoriaid, ddrafft o Dasg 1 rhan (a) o'r portffolio</a:t>
            </a:r>
          </a:p>
          <a:p>
            <a:r>
              <a:rPr lang="cy" sz="2800" b="0" i="0" u="none" strike="noStrike" cap="none" baseline="0" dirty="0">
                <a:solidFill>
                  <a:srgbClr val="262626"/>
                </a:solidFill>
                <a:effectLst/>
                <a:uFillTx/>
                <a:latin typeface="Calibri"/>
              </a:rPr>
              <a:t>Mewn trafodaeth â’ch mentor/goruchwyliwr, ystyriwch achos addas ar gyfer yr aseiniad diogelu Tasg 3 i’w drafod yn y gweithdy nesaf. </a:t>
            </a:r>
          </a:p>
          <a:p>
            <a:r>
              <a:rPr lang="cy" sz="2800" b="0" i="0" u="none" strike="noStrike" cap="none" baseline="0" dirty="0">
                <a:solidFill>
                  <a:srgbClr val="262626"/>
                </a:solidFill>
                <a:effectLst/>
                <a:uFillTx/>
                <a:latin typeface="Calibri"/>
              </a:rPr>
              <a:t>Gweler Tasg 3 y portffolio a'r canlyniadau dysgu yn y llawlyfr am fanylion pellach</a:t>
            </a:r>
          </a:p>
          <a:p>
            <a:r>
              <a:rPr lang="cy" sz="2800" b="0" i="0" u="none" strike="noStrike" cap="none" baseline="0" dirty="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dirty="0">
                <a:solidFill>
                  <a:srgbClr val="262626"/>
                </a:solidFill>
                <a:effectLst/>
                <a:uFillTx/>
                <a:latin typeface="Calibri"/>
                <a:hlinkClick r:id="rId3" history="0"/>
              </a:rPr>
              <a:t>https://gofalcymdeithasol.cymru/adnoddau/hyb- gwybodaeth-a-dysgu</a:t>
            </a: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dirty="0">
                <a:solidFill>
                  <a:srgbClr val="898989"/>
                </a:solidFill>
                <a:effectLst/>
                <a:uFillTx/>
                <a:latin typeface="Calibri"/>
              </a:rPr>
              <a:t>PORTH AGORED - </a:t>
            </a:r>
            <a:r>
              <a:rPr lang="en-GB" sz="1000" b="0" i="0" u="none" strike="noStrike" cap="none" baseline="0" dirty="0" err="1">
                <a:solidFill>
                  <a:srgbClr val="898989"/>
                </a:solidFill>
                <a:effectLst/>
                <a:uFillTx/>
                <a:latin typeface="Calibri"/>
              </a:rPr>
              <a:t>Cadarnhau</a:t>
            </a:r>
            <a:r>
              <a:rPr lang="cy" sz="1000" b="0" i="0" u="none" strike="noStrike" cap="none" baseline="0" dirty="0">
                <a:solidFill>
                  <a:srgbClr val="898989"/>
                </a:solidFill>
                <a:effectLst/>
                <a:uFillTx/>
                <a:latin typeface="Calibri"/>
              </a:rPr>
              <a:t>'r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43</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44</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a:t>
            </a:r>
            <a:r>
              <a:rPr lang="en-GB" sz="1200" b="0" i="0" u="none" strike="noStrike" cap="none" baseline="0" dirty="0" err="1">
                <a:solidFill>
                  <a:srgbClr val="898989"/>
                </a:solidFill>
                <a:effectLst/>
                <a:uFillTx/>
                <a:latin typeface="Calibri"/>
              </a:rPr>
              <a:t>Cadarnhau</a:t>
            </a:r>
            <a:r>
              <a:rPr lang="cy" sz="1200" b="0" i="0" u="none" strike="noStrike" cap="none" baseline="0" dirty="0">
                <a:solidFill>
                  <a:srgbClr val="898989"/>
                </a:solidFill>
                <a:effectLst/>
                <a:uFillTx/>
                <a:latin typeface="Calibri"/>
              </a:rPr>
              <a:t>'r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4542</TotalTime>
  <Words>7173</Words>
  <Application>Microsoft Macintosh PowerPoint</Application>
  <PresentationFormat>Widescreen</PresentationFormat>
  <Paragraphs>536</Paragraphs>
  <Slides>44</Slides>
  <Notes>42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Aptos</vt:lpstr>
      <vt:lpstr>Arial</vt:lpstr>
      <vt:lpstr>Calibri</vt:lpstr>
      <vt:lpstr>Calibri Light</vt:lpstr>
      <vt:lpstr>canada-type-gibson</vt:lpstr>
      <vt:lpstr>Euphemia</vt:lpstr>
      <vt:lpstr>Helvetica</vt:lpstr>
      <vt:lpstr>Wingdings 3</vt:lpstr>
      <vt:lpstr>Office Theme</vt:lpstr>
      <vt:lpstr>Porth Agored Tystysgrif i Raddedigion</vt:lpstr>
      <vt:lpstr>Rheolau Sylfaenol/Disgwyliadau</vt:lpstr>
      <vt:lpstr>Nodau</vt:lpstr>
      <vt:lpstr>Arsylwad o ymarfer - Tasg 2</vt:lpstr>
      <vt:lpstr>Cwestiwn - Tasg 2</vt:lpstr>
      <vt:lpstr>Caniatâd/Cydsyniad</vt:lpstr>
      <vt:lpstr>Canlyniadau Dysgu GCC  Tasg 2 - Arsylwi ac adborth</vt:lpstr>
      <vt:lpstr>Canlyniad Dysgu 1</vt:lpstr>
      <vt:lpstr>Cydweithio/Cydgynhyrchu</vt:lpstr>
      <vt:lpstr>Diffiniad o Gydweithio a Cydgynhyrchu</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Census 2021 Canran y bobl 3 oed neu hŷn sy’n gallu siarad Cymraeg, yn ôl ACEHI, 2021 </vt:lpstr>
      <vt:lpstr>Deddf Gwasanaethau Cymdeithasol a Llesiant (Cymru) 2014  Y Cynnig Rhagweithiol - Mwy Na Geiriau (Llywodraeth Cymru, 2022-2027) </vt:lpstr>
      <vt:lpstr>Mwy na Geiriau</vt:lpstr>
      <vt:lpstr>Trafodaeth grŵp </vt:lpstr>
      <vt:lpstr>Mesur y Gymraeg (Cymru), 2011</vt:lpstr>
      <vt:lpstr> Dimensiynau Gweithio yng Nghymru </vt:lpstr>
      <vt:lpstr>Anghenion Ychwanegol  Grwpiau Lleiafrifoedd Ethnig yng Nghymru</vt:lpstr>
      <vt:lpstr>Canlyniad Dysgu 2 – Dadansoddiad Manwl  </vt:lpstr>
      <vt:lpstr>Cyfathrebu Effeithiol </vt:lpstr>
      <vt:lpstr>Cyfathrebu Effeithiol </vt:lpstr>
      <vt:lpstr>Rhwystrau i Gyfathrebu</vt:lpstr>
      <vt:lpstr>Model adlewyrchu SHARE  (Maclean, Finch a Tedam, 2018) </vt:lpstr>
      <vt:lpstr>Ymarfer 4 – Arsylwad o Ymarfer</vt:lpstr>
      <vt:lpstr>Sgiliau Cam Cyntaf ac Ail Gam</vt:lpstr>
      <vt:lpstr>Anghenion Gwahanol</vt:lpstr>
      <vt:lpstr>PowerPoint Presentation</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Rhithiol</vt:lpstr>
      <vt:lpstr>TASG 2 Adborth dinasyddion ar aseiniadau CRYNODEB – Oedolion  </vt:lpstr>
      <vt:lpstr>TASG 2 Adborth dinasyddion ar aseiniadau CRYNODEB– Plant  </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77</cp:revision>
  <dcterms:created xsi:type="dcterms:W3CDTF">2020-10-12T10:48:29Z</dcterms:created>
  <dcterms:modified xsi:type="dcterms:W3CDTF">2025-05-12T08:46:23Z</dcterms:modified>
</cp:coreProperties>
</file>