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4"/>
  </p:sldMasterIdLst>
  <p:notesMasterIdLst>
    <p:notesMasterId r:id="rId17"/>
  </p:notesMasterIdLst>
  <p:handoutMasterIdLst>
    <p:handoutMasterId r:id="rId18"/>
  </p:handoutMasterIdLst>
  <p:sldIdLst>
    <p:sldId id="1864" r:id="rId5"/>
    <p:sldId id="1865" r:id="rId6"/>
    <p:sldId id="1866" r:id="rId7"/>
    <p:sldId id="1867" r:id="rId8"/>
    <p:sldId id="1870" r:id="rId9"/>
    <p:sldId id="1872" r:id="rId10"/>
    <p:sldId id="1868" r:id="rId11"/>
    <p:sldId id="1871" r:id="rId12"/>
    <p:sldId id="1874" r:id="rId13"/>
    <p:sldId id="1875" r:id="rId14"/>
    <p:sldId id="1876" r:id="rId15"/>
    <p:sldId id="1869" r:id="rId16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Pinks" id="{4CCBE145-9F3B-43C3-8EAE-1EE4FE803BE6}">
          <p14:sldIdLst>
            <p14:sldId id="1864"/>
            <p14:sldId id="1865"/>
            <p14:sldId id="1866"/>
            <p14:sldId id="1867"/>
            <p14:sldId id="1870"/>
            <p14:sldId id="1872"/>
            <p14:sldId id="1868"/>
            <p14:sldId id="1871"/>
            <p14:sldId id="1874"/>
            <p14:sldId id="1875"/>
            <p14:sldId id="1876"/>
            <p14:sldId id="1869"/>
          </p14:sldIdLst>
        </p14:section>
      </p14:sectionLst>
    </p:ext>
    <p:ext uri="{EFAFB233-063F-42B5-8137-9DF3F51BA10A}">
      <p15:sldGuideLst xmlns:p15="http://schemas.microsoft.com/office/powerpoint/2012/main">
        <p15:guide id="2" pos="480" userDrawn="1">
          <p15:clr>
            <a:srgbClr val="A4A3A4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7F4"/>
    <a:srgbClr val="FF2625"/>
    <a:srgbClr val="007788"/>
    <a:srgbClr val="297C2A"/>
    <a:srgbClr val="FE4387"/>
    <a:srgbClr val="F69000"/>
    <a:srgbClr val="01C2D1"/>
    <a:srgbClr val="D6D734"/>
    <a:srgbClr val="005C68"/>
    <a:srgbClr val="3B2E5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41" autoAdjust="0"/>
  </p:normalViewPr>
  <p:slideViewPr>
    <p:cSldViewPr snapToGrid="0">
      <p:cViewPr varScale="1">
        <p:scale>
          <a:sx n="85" d="100"/>
          <a:sy n="85" d="100"/>
        </p:scale>
        <p:origin x="48" y="114"/>
      </p:cViewPr>
      <p:guideLst>
        <p:guide pos="480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0"/>
    </p:cViewPr>
  </p:sorterViewPr>
  <p:notesViewPr>
    <p:cSldViewPr snapToGrid="0" showGuides="1">
      <p:cViewPr varScale="1">
        <p:scale>
          <a:sx n="48" d="100"/>
          <a:sy n="48" d="100"/>
        </p:scale>
        <p:origin x="2684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8B5882DB-89EC-4E89-AC87-EA9C9FBF32DE}"/>
    <pc:docChg chg="custSel delSld modSld sldOrd modSection">
      <pc:chgData name="Zita Draper" userId="b063123c-f51f-481b-b99c-f574606c9ace" providerId="ADAL" clId="{8B5882DB-89EC-4E89-AC87-EA9C9FBF32DE}" dt="2024-06-06T07:33:43.391" v="1169" actId="20577"/>
      <pc:docMkLst>
        <pc:docMk/>
      </pc:docMkLst>
      <pc:sldChg chg="modSp mod">
        <pc:chgData name="Zita Draper" userId="b063123c-f51f-481b-b99c-f574606c9ace" providerId="ADAL" clId="{8B5882DB-89EC-4E89-AC87-EA9C9FBF32DE}" dt="2024-06-05T17:37:04.929" v="496" actId="14100"/>
        <pc:sldMkLst>
          <pc:docMk/>
          <pc:sldMk cId="1829641312" sldId="1867"/>
        </pc:sldMkLst>
        <pc:spChg chg="mod">
          <ac:chgData name="Zita Draper" userId="b063123c-f51f-481b-b99c-f574606c9ace" providerId="ADAL" clId="{8B5882DB-89EC-4E89-AC87-EA9C9FBF32DE}" dt="2024-06-05T17:37:04.929" v="496" actId="14100"/>
          <ac:spMkLst>
            <pc:docMk/>
            <pc:sldMk cId="1829641312" sldId="1867"/>
            <ac:spMk id="2" creationId="{2A62DFA9-7479-089D-C939-10DB3D04DE4C}"/>
          </ac:spMkLst>
        </pc:spChg>
        <pc:spChg chg="mod">
          <ac:chgData name="Zita Draper" userId="b063123c-f51f-481b-b99c-f574606c9ace" providerId="ADAL" clId="{8B5882DB-89EC-4E89-AC87-EA9C9FBF32DE}" dt="2024-06-05T17:23:00.890" v="55" actId="122"/>
          <ac:spMkLst>
            <pc:docMk/>
            <pc:sldMk cId="1829641312" sldId="1867"/>
            <ac:spMk id="3" creationId="{2F6DB5FF-4F75-711C-D216-6983754CF15B}"/>
          </ac:spMkLst>
        </pc:spChg>
      </pc:sldChg>
      <pc:sldChg chg="addSp delSp modSp mod">
        <pc:chgData name="Zita Draper" userId="b063123c-f51f-481b-b99c-f574606c9ace" providerId="ADAL" clId="{8B5882DB-89EC-4E89-AC87-EA9C9FBF32DE}" dt="2024-06-05T17:47:46.093" v="1121" actId="1076"/>
        <pc:sldMkLst>
          <pc:docMk/>
          <pc:sldMk cId="1174591815" sldId="1868"/>
        </pc:sldMkLst>
        <pc:spChg chg="del">
          <ac:chgData name="Zita Draper" userId="b063123c-f51f-481b-b99c-f574606c9ace" providerId="ADAL" clId="{8B5882DB-89EC-4E89-AC87-EA9C9FBF32DE}" dt="2024-06-05T17:47:14.731" v="1115" actId="478"/>
          <ac:spMkLst>
            <pc:docMk/>
            <pc:sldMk cId="1174591815" sldId="1868"/>
            <ac:spMk id="2" creationId="{0DE4F8B4-ACE8-A7EF-855C-B6B5AC9111CA}"/>
          </ac:spMkLst>
        </pc:spChg>
        <pc:spChg chg="mod">
          <ac:chgData name="Zita Draper" userId="b063123c-f51f-481b-b99c-f574606c9ace" providerId="ADAL" clId="{8B5882DB-89EC-4E89-AC87-EA9C9FBF32DE}" dt="2024-06-05T17:23:16.418" v="86" actId="122"/>
          <ac:spMkLst>
            <pc:docMk/>
            <pc:sldMk cId="1174591815" sldId="1868"/>
            <ac:spMk id="3" creationId="{5F67D73B-E655-1C0E-1B37-6230C64DEBE2}"/>
          </ac:spMkLst>
        </pc:spChg>
        <pc:picChg chg="add mod modCrop">
          <ac:chgData name="Zita Draper" userId="b063123c-f51f-481b-b99c-f574606c9ace" providerId="ADAL" clId="{8B5882DB-89EC-4E89-AC87-EA9C9FBF32DE}" dt="2024-06-05T17:47:46.093" v="1121" actId="1076"/>
          <ac:picMkLst>
            <pc:docMk/>
            <pc:sldMk cId="1174591815" sldId="1868"/>
            <ac:picMk id="5" creationId="{A9087EA6-A4FC-1130-8851-877BBBA97DA5}"/>
          </ac:picMkLst>
        </pc:picChg>
      </pc:sldChg>
      <pc:sldChg chg="modSp mod ord">
        <pc:chgData name="Zita Draper" userId="b063123c-f51f-481b-b99c-f574606c9ace" providerId="ADAL" clId="{8B5882DB-89EC-4E89-AC87-EA9C9FBF32DE}" dt="2024-06-05T17:41:46.584" v="922" actId="207"/>
        <pc:sldMkLst>
          <pc:docMk/>
          <pc:sldMk cId="1904566548" sldId="1870"/>
        </pc:sldMkLst>
        <pc:spChg chg="mod">
          <ac:chgData name="Zita Draper" userId="b063123c-f51f-481b-b99c-f574606c9ace" providerId="ADAL" clId="{8B5882DB-89EC-4E89-AC87-EA9C9FBF32DE}" dt="2024-06-05T17:41:46.584" v="922" actId="207"/>
          <ac:spMkLst>
            <pc:docMk/>
            <pc:sldMk cId="1904566548" sldId="1870"/>
            <ac:spMk id="2" creationId="{67E63A4C-162B-A730-6772-EE466759707F}"/>
          </ac:spMkLst>
        </pc:spChg>
        <pc:spChg chg="mod">
          <ac:chgData name="Zita Draper" userId="b063123c-f51f-481b-b99c-f574606c9ace" providerId="ADAL" clId="{8B5882DB-89EC-4E89-AC87-EA9C9FBF32DE}" dt="2024-06-05T17:37:16.360" v="514" actId="122"/>
          <ac:spMkLst>
            <pc:docMk/>
            <pc:sldMk cId="1904566548" sldId="1870"/>
            <ac:spMk id="3" creationId="{85F782AF-3107-31D1-4DA1-94943AC97CE4}"/>
          </ac:spMkLst>
        </pc:spChg>
      </pc:sldChg>
      <pc:sldChg chg="modSp mod">
        <pc:chgData name="Zita Draper" userId="b063123c-f51f-481b-b99c-f574606c9ace" providerId="ADAL" clId="{8B5882DB-89EC-4E89-AC87-EA9C9FBF32DE}" dt="2024-06-06T07:33:43.391" v="1169" actId="20577"/>
        <pc:sldMkLst>
          <pc:docMk/>
          <pc:sldMk cId="1001808572" sldId="1871"/>
        </pc:sldMkLst>
        <pc:spChg chg="mod">
          <ac:chgData name="Zita Draper" userId="b063123c-f51f-481b-b99c-f574606c9ace" providerId="ADAL" clId="{8B5882DB-89EC-4E89-AC87-EA9C9FBF32DE}" dt="2024-06-06T07:33:43.391" v="1169" actId="20577"/>
          <ac:spMkLst>
            <pc:docMk/>
            <pc:sldMk cId="1001808572" sldId="1871"/>
            <ac:spMk id="2" creationId="{6CE36C05-0892-CA8A-CA41-D2E123E32A5B}"/>
          </ac:spMkLst>
        </pc:spChg>
        <pc:spChg chg="mod">
          <ac:chgData name="Zita Draper" userId="b063123c-f51f-481b-b99c-f574606c9ace" providerId="ADAL" clId="{8B5882DB-89EC-4E89-AC87-EA9C9FBF32DE}" dt="2024-06-05T17:23:41.302" v="131" actId="14100"/>
          <ac:spMkLst>
            <pc:docMk/>
            <pc:sldMk cId="1001808572" sldId="1871"/>
            <ac:spMk id="3" creationId="{0BCB6C31-F19E-F8F8-6DF5-81589FD9BA3C}"/>
          </ac:spMkLst>
        </pc:spChg>
      </pc:sldChg>
      <pc:sldChg chg="modSp mod ord">
        <pc:chgData name="Zita Draper" userId="b063123c-f51f-481b-b99c-f574606c9ace" providerId="ADAL" clId="{8B5882DB-89EC-4E89-AC87-EA9C9FBF32DE}" dt="2024-06-05T17:43:40.580" v="1114" actId="14100"/>
        <pc:sldMkLst>
          <pc:docMk/>
          <pc:sldMk cId="1070291513" sldId="1872"/>
        </pc:sldMkLst>
        <pc:spChg chg="mod">
          <ac:chgData name="Zita Draper" userId="b063123c-f51f-481b-b99c-f574606c9ace" providerId="ADAL" clId="{8B5882DB-89EC-4E89-AC87-EA9C9FBF32DE}" dt="2024-06-05T17:43:40.580" v="1114" actId="14100"/>
          <ac:spMkLst>
            <pc:docMk/>
            <pc:sldMk cId="1070291513" sldId="1872"/>
            <ac:spMk id="2" creationId="{20ADB0EC-5AA4-5BFC-2072-7208BA2AC313}"/>
          </ac:spMkLst>
        </pc:spChg>
        <pc:spChg chg="mod">
          <ac:chgData name="Zita Draper" userId="b063123c-f51f-481b-b99c-f574606c9ace" providerId="ADAL" clId="{8B5882DB-89EC-4E89-AC87-EA9C9FBF32DE}" dt="2024-06-05T17:42:00.784" v="939" actId="122"/>
          <ac:spMkLst>
            <pc:docMk/>
            <pc:sldMk cId="1070291513" sldId="1872"/>
            <ac:spMk id="3" creationId="{E36493F0-FFFA-F4FB-DA46-B4477E53AE31}"/>
          </ac:spMkLst>
        </pc:spChg>
      </pc:sldChg>
      <pc:sldChg chg="del">
        <pc:chgData name="Zita Draper" userId="b063123c-f51f-481b-b99c-f574606c9ace" providerId="ADAL" clId="{8B5882DB-89EC-4E89-AC87-EA9C9FBF32DE}" dt="2024-06-05T17:47:53.133" v="1122" actId="2696"/>
        <pc:sldMkLst>
          <pc:docMk/>
          <pc:sldMk cId="2018063077" sldId="187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ACAFC1F-15E8-4659-B445-2DCE56C6E43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389ACF-620B-4973-826D-C81B497FD21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CD4961-0791-4140-A452-41CFA6EC0553}" type="datetimeFigureOut">
              <a:rPr lang="en-US" smtClean="0"/>
              <a:t>6/6/2024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E44D2E-37ED-41C4-A335-2B6C8751E25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748BB0-5B2C-4ACA-BD70-CC3E9715025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06954D-AA1D-47B5-9106-5D9358A61F4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85484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D9F622F8-1824-4338-8C3C-5529D3BDEF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18DDD53-BB38-4118-BC75-9CE27D49C55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6C03B6F7-B1AE-4118-ABA2-FFEC9B8F0E9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5" name="Rectangle 5">
            <a:extLst>
              <a:ext uri="{FF2B5EF4-FFF2-40B4-BE49-F238E27FC236}">
                <a16:creationId xmlns:a16="http://schemas.microsoft.com/office/drawing/2014/main" id="{646F5356-BDE8-43C1-9587-85323D02B19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89912C35-11A9-4DA7-8476-F1823F658CA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7" name="Rectangle 7">
            <a:extLst>
              <a:ext uri="{FF2B5EF4-FFF2-40B4-BE49-F238E27FC236}">
                <a16:creationId xmlns:a16="http://schemas.microsoft.com/office/drawing/2014/main" id="{7180ED79-CEC3-4FB9-B511-8597B20A0C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DEB7EE2-04A2-4FB2-9625-C9C73AC4D32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FA4671F7-4D2C-4B1E-AED7-24676BE8B4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47842D7-C728-4EBD-982B-B8BE79E4DBBE}" type="slidenum">
              <a:rPr lang="en-US" altLang="en-US"/>
              <a:pPr eaLnBrk="1" hangingPunct="1"/>
              <a:t>1</a:t>
            </a:fld>
            <a:endParaRPr lang="en-US" altLang="en-US" dirty="0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D8E83BD0-7AE4-4323-9047-FC368929C5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ECF5EC-C5EC-4723-8F4F-A75A20018F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814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>
            <a:extLst>
              <a:ext uri="{FF2B5EF4-FFF2-40B4-BE49-F238E27FC236}">
                <a16:creationId xmlns:a16="http://schemas.microsoft.com/office/drawing/2014/main" id="{2E0BC0C9-E1C8-43B4-B02D-558783360CD4}"/>
              </a:ext>
            </a:extLst>
          </p:cNvPr>
          <p:cNvSpPr>
            <a:spLocks noGrp="1" noChangeArrowheads="1"/>
          </p:cNvSpPr>
          <p:nvPr>
            <p:ph type="ctrTitle" idx="4294967295"/>
          </p:nvPr>
        </p:nvSpPr>
        <p:spPr>
          <a:xfrm>
            <a:off x="4645152" y="1837944"/>
            <a:ext cx="6967728" cy="2624328"/>
          </a:xfrm>
        </p:spPr>
        <p:txBody>
          <a:bodyPr anchor="ctr">
            <a:normAutofit fontScale="90000"/>
          </a:bodyPr>
          <a:lstStyle>
            <a:lvl1pPr algn="ctr">
              <a:defRPr sz="4400" b="0">
                <a:solidFill>
                  <a:schemeClr val="accent3"/>
                </a:solidFill>
                <a:latin typeface="+mj-lt"/>
              </a:defRPr>
            </a:lvl1pPr>
          </a:lstStyle>
          <a:p>
            <a:pPr algn="l" eaLnBrk="1" hangingPunct="1"/>
            <a:r>
              <a:rPr lang="en-US" altLang="en-US" sz="6600" b="1">
                <a:latin typeface="+mn-lt"/>
              </a:rPr>
              <a:t>Click to edit Master title style</a:t>
            </a:r>
            <a:endParaRPr lang="en-US" altLang="en-US" sz="6600" b="1" dirty="0">
              <a:latin typeface="+mn-lt"/>
            </a:endParaRP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0A0F3C9-3AB5-4E08-8531-AA11FB7336D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525"/>
            <a:ext cx="4171950" cy="683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6792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0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Phot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tx2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B1932CF-F265-4AEE-8704-F42C01AFB47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58000" y="715963"/>
            <a:ext cx="4572000" cy="4654823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C87C0253-70CA-4E5C-AE9D-1B0C8D3813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365"/>
          <a:stretch/>
        </p:blipFill>
        <p:spPr>
          <a:xfrm>
            <a:off x="44450" y="5638800"/>
            <a:ext cx="12147550" cy="1219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D6C0B2-9A48-4C93-B61B-29BAD5AA5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3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946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hot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tx2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89E410BA-B0FE-4F0E-8BE5-D33CC016635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58000" y="3444081"/>
            <a:ext cx="4572000" cy="2362200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13">
            <a:extLst>
              <a:ext uri="{FF2B5EF4-FFF2-40B4-BE49-F238E27FC236}">
                <a16:creationId xmlns:a16="http://schemas.microsoft.com/office/drawing/2014/main" id="{827A95C0-AE8D-46E1-9EF9-64504CBEF9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58000" y="715963"/>
            <a:ext cx="4572000" cy="2362200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7A865C00-02F4-49EE-A361-F7D34853CE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905500"/>
            <a:ext cx="12192000" cy="9525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F84A5CD-78E4-4FA4-A69A-69BA623D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3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6801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72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tx2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BEFAC9D2-EFFD-400B-A27D-15491636E8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43875" y="266700"/>
            <a:ext cx="4048125" cy="592455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161FF1D-90EC-45F2-A73E-1903E6F9A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3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7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648201" y="1905000"/>
            <a:ext cx="6960704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tx2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9419FA93-726C-46DF-AA6F-7936E001731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6025" y="242887"/>
            <a:ext cx="3629025" cy="637222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BC916A3-2B6E-4719-959B-4D40B52E5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201" y="715961"/>
            <a:ext cx="6960704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3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876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928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Purpl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5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1B4C460-6DD9-4215-A553-BF8A2E91D9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037" y="6086475"/>
            <a:ext cx="5953125" cy="771525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9FEB78B1-70BF-4543-BF64-761AB55C1BB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0"/>
            <a:ext cx="6715125" cy="84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88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Blu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4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D4DB5AF3-A5ED-4D17-BD3C-81D11C4F944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72150" y="6086475"/>
            <a:ext cx="5953125" cy="771525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E420EFF2-8173-4E25-ADF3-8100FA16D44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0"/>
            <a:ext cx="6715125" cy="84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711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Bla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EEF53A4-35A6-4E43-B220-67DA381C591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7724906-4405-47F4-B533-7291B003B0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/>
              <a:t>Insert Text Here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96A11B1F-F0BD-4D89-BF5D-45A1199819A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365"/>
          <a:stretch/>
        </p:blipFill>
        <p:spPr>
          <a:xfrm>
            <a:off x="44450" y="5638800"/>
            <a:ext cx="12147550" cy="121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523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BC00585D-E155-409A-899A-29BDF4E57F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944D9B-AA15-4DB5-AE58-0FA514F6FE8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90699"/>
            <a:ext cx="10668000" cy="68580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0FED17F-41F1-4615-A696-AF6F85A6AB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905500"/>
            <a:ext cx="1219200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009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E65ED86-A26C-479A-8393-0BFDCBCD43F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83952"/>
            <a:ext cx="10668000" cy="111164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A834B-FAC3-4C97-AEAE-75A4B8BAA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4"/>
            <a:ext cx="9144000" cy="64633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4000" b="1">
                <a:solidFill>
                  <a:schemeClr val="accent4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917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B9BC-7BE7-4893-90FD-CC95830FD8F2}" type="datetimeFigureOut">
              <a:rPr lang="en-US" smtClean="0"/>
              <a:t>6/6/2024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5270E-046A-4C23-BC98-E307A7DD6B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841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4696-E1F3-49EF-AEC8-730A16D9A23F}" type="datetimeFigureOut">
              <a:rPr lang="en-US" altLang="en-US" smtClean="0"/>
              <a:pPr/>
              <a:t>6/6/2024</a:t>
            </a:fld>
            <a:endParaRPr lang="en-US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2A1B0-4691-41D9-84E0-69D594EAA3FE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29690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88" r:id="rId2"/>
    <p:sldLayoutId id="2147483702" r:id="rId3"/>
    <p:sldLayoutId id="2147483699" r:id="rId4"/>
    <p:sldLayoutId id="2147483701" r:id="rId5"/>
    <p:sldLayoutId id="2147483700" r:id="rId6"/>
    <p:sldLayoutId id="2147483703" r:id="rId7"/>
    <p:sldLayoutId id="2147483690" r:id="rId8"/>
    <p:sldLayoutId id="2147483704" r:id="rId9"/>
    <p:sldLayoutId id="2147483691" r:id="rId10"/>
    <p:sldLayoutId id="214748369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ED2DB031-9003-4F74-A88F-FE2A2ABABC72}"/>
              </a:ext>
            </a:extLst>
          </p:cNvPr>
          <p:cNvSpPr>
            <a:spLocks noGrp="1" noChangeArrowheads="1"/>
          </p:cNvSpPr>
          <p:nvPr>
            <p:ph type="ctrTitle" idx="4294967295"/>
          </p:nvPr>
        </p:nvSpPr>
        <p:spPr>
          <a:xfrm>
            <a:off x="4641036" y="1840275"/>
            <a:ext cx="6963135" cy="2619829"/>
          </a:xfrm>
        </p:spPr>
        <p:txBody>
          <a:bodyPr anchor="ctr">
            <a:noAutofit/>
          </a:bodyPr>
          <a:lstStyle/>
          <a:p>
            <a:pPr algn="ctr" eaLnBrk="1" hangingPunct="1">
              <a:lnSpc>
                <a:spcPct val="100000"/>
              </a:lnSpc>
            </a:pPr>
            <a:r>
              <a:rPr lang="en-US" altLang="en-US" b="1" i="1" u="sng" dirty="0">
                <a:solidFill>
                  <a:schemeClr val="accent3"/>
                </a:solidFill>
                <a:latin typeface="+mn-lt"/>
              </a:rPr>
              <a:t>Precedent/ Assignment guidance </a:t>
            </a:r>
            <a:endParaRPr lang="en-US" altLang="en-US" b="1" i="1" u="sng" dirty="0">
              <a:solidFill>
                <a:schemeClr val="accent5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4326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01FB883-8AD4-2D3D-7F9D-244A000F791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648201" y="1904999"/>
            <a:ext cx="6960704" cy="4697753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lnSpc>
                <a:spcPct val="200000"/>
              </a:lnSpc>
              <a:buAutoNum type="arabicPeriod"/>
            </a:pPr>
            <a:r>
              <a:rPr lang="en-GB" dirty="0"/>
              <a:t>What is precedent? 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en-GB" dirty="0"/>
              <a:t>Are there any issues with precedent? 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en-GB" dirty="0"/>
              <a:t>Assignment guidance. 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en-GB" dirty="0"/>
              <a:t>Suggested answer. 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en-GB" dirty="0"/>
              <a:t>Reform. 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en-GB" dirty="0"/>
              <a:t>Activity. 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en-GB" dirty="0"/>
              <a:t>Summary. 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en-GB" dirty="0"/>
              <a:t>Thank you, any questions?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B33C2D1-A8B1-6682-5928-28568C0D6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Content </a:t>
            </a:r>
          </a:p>
        </p:txBody>
      </p:sp>
    </p:spTree>
    <p:extLst>
      <p:ext uri="{BB962C8B-B14F-4D97-AF65-F5344CB8AC3E}">
        <p14:creationId xmlns:p14="http://schemas.microsoft.com/office/powerpoint/2010/main" val="1557879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7EF881-BE9E-42E1-D3B5-F95B7D41A25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1999" y="1904999"/>
            <a:ext cx="7972483" cy="4585557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en-GB" dirty="0"/>
              <a:t>Lower courts follow the decisions of the higher court.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Precedent is case law.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Case law is decided by judges.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A </a:t>
            </a:r>
            <a:r>
              <a:rPr lang="en-GB"/>
              <a:t>key offence </a:t>
            </a:r>
            <a:r>
              <a:rPr lang="en-GB" dirty="0"/>
              <a:t>created by case law </a:t>
            </a:r>
            <a:r>
              <a:rPr lang="en-GB"/>
              <a:t>is murder. </a:t>
            </a: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6EFAAC8-C877-7E59-7C04-7754BA7E5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8668102" cy="1189038"/>
          </a:xfrm>
        </p:spPr>
        <p:txBody>
          <a:bodyPr/>
          <a:lstStyle/>
          <a:p>
            <a:pPr algn="ctr"/>
            <a:r>
              <a:rPr lang="en-GB" i="1" u="sng" dirty="0"/>
              <a:t>What is precedent?</a:t>
            </a:r>
          </a:p>
        </p:txBody>
      </p:sp>
    </p:spTree>
    <p:extLst>
      <p:ext uri="{BB962C8B-B14F-4D97-AF65-F5344CB8AC3E}">
        <p14:creationId xmlns:p14="http://schemas.microsoft.com/office/powerpoint/2010/main" val="1702899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A62DFA9-7479-089D-C939-10DB3D04DE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4999"/>
            <a:ext cx="8135168" cy="1948945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FF0000"/>
                </a:solidFill>
              </a:rPr>
              <a:t>Ratio Decidendi </a:t>
            </a:r>
            <a:r>
              <a:rPr lang="en-GB" dirty="0"/>
              <a:t>– Reason for deciding – binding –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 Donoghue v Stevenson [1932]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FF0000"/>
                </a:solidFill>
              </a:rPr>
              <a:t>Obiter Dicta </a:t>
            </a:r>
            <a:r>
              <a:rPr lang="en-GB" dirty="0"/>
              <a:t>– Words said by the way – legal discussion – persuasive.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F6DB5FF-4F75-711C-D216-6983754CF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8135169" cy="1189038"/>
          </a:xfrm>
        </p:spPr>
        <p:txBody>
          <a:bodyPr/>
          <a:lstStyle/>
          <a:p>
            <a:pPr algn="ctr"/>
            <a:r>
              <a:rPr lang="en-GB" i="1" u="sng" dirty="0"/>
              <a:t>Key terms in relation to precedent!</a:t>
            </a:r>
          </a:p>
        </p:txBody>
      </p:sp>
    </p:spTree>
    <p:extLst>
      <p:ext uri="{BB962C8B-B14F-4D97-AF65-F5344CB8AC3E}">
        <p14:creationId xmlns:p14="http://schemas.microsoft.com/office/powerpoint/2010/main" val="1829641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7E63A4C-162B-A730-6772-EE466759707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4910926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en-GB" dirty="0"/>
              <a:t>Precedent is not always followed;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1. </a:t>
            </a:r>
            <a:r>
              <a:rPr lang="en-GB" dirty="0">
                <a:solidFill>
                  <a:srgbClr val="FF0000"/>
                </a:solidFill>
              </a:rPr>
              <a:t>Distinguishing</a:t>
            </a:r>
            <a:r>
              <a:rPr lang="en-GB" dirty="0"/>
              <a:t> – not follow past decision as it would create an unfair result. </a:t>
            </a:r>
          </a:p>
          <a:p>
            <a:pPr marL="285750" indent="-285750">
              <a:buFontTx/>
              <a:buChar char="-"/>
            </a:pPr>
            <a:r>
              <a:rPr lang="en-GB" dirty="0"/>
              <a:t>Explain that the facts are different (Legal Facts). 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FF0000"/>
                </a:solidFill>
              </a:rPr>
              <a:t>Example; The House of Lords in Shivpuri [1986] decided not to follow the House of Lords decision in Anderton v Ryan [1985]  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tx1"/>
                </a:solidFill>
              </a:rPr>
              <a:t>2. </a:t>
            </a:r>
            <a:r>
              <a:rPr lang="en-GB" dirty="0">
                <a:solidFill>
                  <a:srgbClr val="FF0000"/>
                </a:solidFill>
              </a:rPr>
              <a:t>Overrule</a:t>
            </a:r>
            <a:r>
              <a:rPr lang="en-GB" dirty="0">
                <a:solidFill>
                  <a:schemeClr val="tx1"/>
                </a:solidFill>
              </a:rPr>
              <a:t> - Higher court decides that a previous decision is no longer good law – then they can overrule. 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tx1"/>
                </a:solidFill>
              </a:rPr>
              <a:t>3. </a:t>
            </a:r>
            <a:r>
              <a:rPr lang="en-GB" dirty="0">
                <a:solidFill>
                  <a:srgbClr val="FF0000"/>
                </a:solidFill>
              </a:rPr>
              <a:t>Disapproval</a:t>
            </a:r>
            <a:r>
              <a:rPr lang="en-GB" dirty="0">
                <a:solidFill>
                  <a:schemeClr val="tx1"/>
                </a:solidFill>
              </a:rPr>
              <a:t> - During a judge’s review of previous case law, he or she may discuss briefly in his or her judgment a number of cases which were raised by the barristers for each party. If the judge disagrees with the earlier case, he or she may disapprove it. This is a less formal expression of disagreement than overruling.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5F782AF-3107-31D1-4DA1-94943AC97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</p:spTree>
    <p:extLst>
      <p:ext uri="{BB962C8B-B14F-4D97-AF65-F5344CB8AC3E}">
        <p14:creationId xmlns:p14="http://schemas.microsoft.com/office/powerpoint/2010/main" val="1904566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0ADB0EC-5AA4-5BFC-2072-7208BA2AC31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1118691"/>
          </a:xfrm>
        </p:spPr>
        <p:txBody>
          <a:bodyPr/>
          <a:lstStyle/>
          <a:p>
            <a:r>
              <a:rPr lang="en-GB" dirty="0"/>
              <a:t>4</a:t>
            </a:r>
            <a:r>
              <a:rPr lang="en-GB" dirty="0">
                <a:solidFill>
                  <a:srgbClr val="FF0000"/>
                </a:solidFill>
              </a:rPr>
              <a:t>. Upholding or reversing </a:t>
            </a:r>
            <a:r>
              <a:rPr lang="en-GB" dirty="0"/>
              <a:t>– Change the decision of a lower court it is called reversing. Following the decision of a lower court is called upholding.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36493F0-FFFA-F4FB-DA46-B4477E53A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</a:t>
            </a:r>
          </a:p>
        </p:txBody>
      </p:sp>
    </p:spTree>
    <p:extLst>
      <p:ext uri="{BB962C8B-B14F-4D97-AF65-F5344CB8AC3E}">
        <p14:creationId xmlns:p14="http://schemas.microsoft.com/office/powerpoint/2010/main" val="1070291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F67D73B-E655-1C0E-1B37-6230C64DE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8118340" cy="118903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i="1" u="sng" dirty="0"/>
              <a:t>How does Precedent work?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087EA6-A4FC-1130-8851-877BBBA97D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78" t="10439" r="22061" b="4213"/>
          <a:stretch/>
        </p:blipFill>
        <p:spPr>
          <a:xfrm>
            <a:off x="1750262" y="1621236"/>
            <a:ext cx="4653281" cy="4773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591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CE36C05-0892-CA8A-CA41-D2E123E32A5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4999"/>
            <a:ext cx="7231988" cy="4237039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en-GB" dirty="0"/>
              <a:t>Look at both sides of the argument.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1. Benefits of using precedent? – Consistency – ensures fairness.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2. Disadvantages of using precedent? – Rigid.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BCB6C31-F19E-F8F8-6DF5-81589FD9B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6934668" cy="118903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i="1" u="sng" dirty="0"/>
              <a:t>How to answer the assignment question?</a:t>
            </a:r>
          </a:p>
        </p:txBody>
      </p:sp>
    </p:spTree>
    <p:extLst>
      <p:ext uri="{BB962C8B-B14F-4D97-AF65-F5344CB8AC3E}">
        <p14:creationId xmlns:p14="http://schemas.microsoft.com/office/powerpoint/2010/main" val="1001808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A60C37A-9FF3-1EBE-E4F7-85F344B28AE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4563118"/>
          </a:xfrm>
        </p:spPr>
        <p:txBody>
          <a:bodyPr/>
          <a:lstStyle/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dirty="0"/>
              <a:t>Between 10-15 references. 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dirty="0"/>
              <a:t>1500 words. 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dirty="0"/>
              <a:t>Grammar and punctuation. 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dirty="0"/>
              <a:t>Harvard referencing.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dirty="0"/>
              <a:t>Academic misconduct.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B75C0C-7322-D502-B6D9-992659FD8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i="1" u="sng" dirty="0"/>
              <a:t>Assignment guidance </a:t>
            </a:r>
          </a:p>
        </p:txBody>
      </p:sp>
    </p:spTree>
    <p:extLst>
      <p:ext uri="{BB962C8B-B14F-4D97-AF65-F5344CB8AC3E}">
        <p14:creationId xmlns:p14="http://schemas.microsoft.com/office/powerpoint/2010/main" val="1677743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399FD91-704B-52AC-C9CC-22DA0B1FB4C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1999" y="1905000"/>
            <a:ext cx="8118339" cy="4563118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en-GB" dirty="0"/>
              <a:t>Create an assignment plan.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What will you discuss in each part of the assignment?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This will aid you in creating your assignment.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You could also bring this along to the workshop.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40408B9-8D6A-9167-49A3-922A7B9A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8028583" cy="1189038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1029592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16FE2F4-9577-C538-8808-7F387DC4CAC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marL="285750" indent="-285750">
              <a:buFontTx/>
              <a:buChar char="-"/>
            </a:pPr>
            <a:r>
              <a:rPr lang="en-GB" dirty="0"/>
              <a:t>Assignment 1 due on the 21</a:t>
            </a:r>
            <a:r>
              <a:rPr lang="en-GB" baseline="30000" dirty="0"/>
              <a:t>st</a:t>
            </a:r>
            <a:r>
              <a:rPr lang="en-GB" dirty="0"/>
              <a:t> June 2024.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Precedent.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Assignment quote link.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1D6CC6-6B83-F71D-CF69-D71B03A25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367369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D5B585D-C147-8773-A949-EEEA6A70F850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/>
        <p:txBody>
          <a:bodyPr>
            <a:normAutofit/>
          </a:bodyPr>
          <a:lstStyle/>
          <a:p>
            <a:r>
              <a:rPr lang="en-GB" sz="8000" b="1" i="1" u="sng" dirty="0"/>
              <a:t>Thank you! </a:t>
            </a:r>
            <a:br>
              <a:rPr lang="en-GB" sz="8000" b="1" i="1" u="sng" dirty="0"/>
            </a:br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6061577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Feminine Neutrals">
      <a:dk1>
        <a:srgbClr val="000000"/>
      </a:dk1>
      <a:lt1>
        <a:srgbClr val="FFFFFF"/>
      </a:lt1>
      <a:dk2>
        <a:srgbClr val="000000"/>
      </a:dk2>
      <a:lt2>
        <a:srgbClr val="E6E6E6"/>
      </a:lt2>
      <a:accent1>
        <a:srgbClr val="FCDCD1"/>
      </a:accent1>
      <a:accent2>
        <a:srgbClr val="FFB6A3"/>
      </a:accent2>
      <a:accent3>
        <a:srgbClr val="C16550"/>
      </a:accent3>
      <a:accent4>
        <a:srgbClr val="FEF7F4"/>
      </a:accent4>
      <a:accent5>
        <a:srgbClr val="8A443A"/>
      </a:accent5>
      <a:accent6>
        <a:srgbClr val="EEDED1"/>
      </a:accent6>
      <a:hlink>
        <a:srgbClr val="E0CCBF"/>
      </a:hlink>
      <a:folHlink>
        <a:srgbClr val="C16E32"/>
      </a:folHlink>
    </a:clrScheme>
    <a:fontScheme name="Custom 4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men's History_TM10107764_Win32_LH_v4" id="{AC635B7D-C2D6-408D-AB8F-C03D582CC5EF}" vid="{62200808-B30B-4ED4-83F3-E3A969C6164B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8AAEAA2-4CF8-449D-8745-25872C8482C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11E5987-7DAE-478C-B57E-B58680B871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595BB57-19EB-4557-B5D2-B6E7784AF408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Women's History Month presentation</Template>
  <TotalTime>0</TotalTime>
  <Words>406</Words>
  <Application>Microsoft Office PowerPoint</Application>
  <PresentationFormat>Widescreen</PresentationFormat>
  <Paragraphs>65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Segoe UI</vt:lpstr>
      <vt:lpstr>Office Theme</vt:lpstr>
      <vt:lpstr>Precedent/ Assignment guidance </vt:lpstr>
      <vt:lpstr>Content </vt:lpstr>
      <vt:lpstr>What is precedent?</vt:lpstr>
      <vt:lpstr>Key terms in relation to precedent!</vt:lpstr>
      <vt:lpstr>Continued</vt:lpstr>
      <vt:lpstr>Continued</vt:lpstr>
      <vt:lpstr>How does Precedent work?</vt:lpstr>
      <vt:lpstr>How to answer the assignment question?</vt:lpstr>
      <vt:lpstr>Assignment guidance </vt:lpstr>
      <vt:lpstr>Activity</vt:lpstr>
      <vt:lpstr>Summary</vt:lpstr>
      <vt:lpstr>Thank you!  Any questions?</vt:lpstr>
    </vt:vector>
  </TitlesOfParts>
  <Manager/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Precedent/ Assignment guidance </dc:title>
  <dc:subject/>
  <dc:creator>Zita Draper</dc:creator>
  <cp:keywords/>
  <dc:description/>
  <cp:lastModifiedBy>Zita Draper</cp:lastModifiedBy>
  <cp:revision>1</cp:revision>
  <dcterms:created xsi:type="dcterms:W3CDTF">2024-06-05T10:55:38Z</dcterms:created>
  <dcterms:modified xsi:type="dcterms:W3CDTF">2024-06-06T07:33:49Z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