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38"/>
  </p:notesMasterIdLst>
  <p:sldIdLst>
    <p:sldId id="257" r:id="rId19"/>
    <p:sldId id="269" r:id="rId20"/>
    <p:sldId id="279" r:id="rId21"/>
    <p:sldId id="276" r:id="rId22"/>
    <p:sldId id="280" r:id="rId23"/>
    <p:sldId id="277" r:id="rId24"/>
    <p:sldId id="281" r:id="rId25"/>
    <p:sldId id="278" r:id="rId26"/>
    <p:sldId id="282" r:id="rId27"/>
    <p:sldId id="263" r:id="rId28"/>
    <p:sldId id="264" r:id="rId29"/>
    <p:sldId id="265" r:id="rId30"/>
    <p:sldId id="266" r:id="rId31"/>
    <p:sldId id="272" r:id="rId32"/>
    <p:sldId id="271" r:id="rId33"/>
    <p:sldId id="270" r:id="rId34"/>
    <p:sldId id="273" r:id="rId35"/>
    <p:sldId id="274" r:id="rId36"/>
    <p:sldId id="275" r:id="rId3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85D56B-57C6-40AC-9FEF-299CBE7CE42C}" v="56" dt="2023-01-10T08:54:19.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1"/>
    <p:restoredTop sz="94811"/>
  </p:normalViewPr>
  <p:slideViewPr>
    <p:cSldViewPr snapToGrid="0" snapToObjects="1">
      <p:cViewPr varScale="1">
        <p:scale>
          <a:sx n="85" d="100"/>
          <a:sy n="85" d="100"/>
        </p:scale>
        <p:origin x="903" y="3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presProps" Target="presProps.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1/29/2023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1/29/2023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1/29/2023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1/29/2023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1/29/2023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1/29/2023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1/29/2023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1/29/2023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1/29/2023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1/29/2023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1/29/2023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1/29/2023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1/29/2023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1/29/2023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1/29/2023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1/29/2023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1/29/2023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1/29/2023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1/29/2023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1/29/2023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1/29/2023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1/29/2023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1/29/2023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1/29/2023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1/29/2023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1/29/2023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1/29/2023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1/29/2023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1/29/2023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1/29/2023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11.xml"/><Relationship Id="rId1" Type="http://schemas.openxmlformats.org/officeDocument/2006/relationships/video" Target="https://www.youtube.com/embed/Rd3DOhCKi5Y?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11.xml"/><Relationship Id="rId1" Type="http://schemas.openxmlformats.org/officeDocument/2006/relationships/video" Target="https://www.youtube.com/embed/5-lrvM-S3-Y?feature=oembed"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11.xml"/><Relationship Id="rId1" Type="http://schemas.openxmlformats.org/officeDocument/2006/relationships/video" Target="https://www.youtube.com/embed/xTt2asfDec0?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pPr algn="ctr"/>
            <a:r>
              <a:rPr lang="en-GB" dirty="0"/>
              <a:t>Welcome to</a:t>
            </a:r>
            <a:br>
              <a:rPr lang="en-GB" dirty="0"/>
            </a:br>
            <a:br>
              <a:rPr lang="en-GB" dirty="0"/>
            </a:br>
            <a:br>
              <a:rPr lang="en-GB" dirty="0"/>
            </a:br>
            <a:r>
              <a:rPr lang="en-GB" dirty="0"/>
              <a:t>BMGM4000</a:t>
            </a:r>
            <a:br>
              <a:rPr lang="en-GB" dirty="0"/>
            </a:br>
            <a:br>
              <a:rPr lang="en-GB" dirty="0"/>
            </a:br>
            <a:r>
              <a:rPr lang="en-GB" dirty="0"/>
              <a:t>Effective Management</a:t>
            </a:r>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CABE5-6285-450A-A292-D288480A7431}"/>
              </a:ext>
            </a:extLst>
          </p:cNvPr>
          <p:cNvSpPr>
            <a:spLocks noGrp="1"/>
          </p:cNvSpPr>
          <p:nvPr>
            <p:ph type="title"/>
          </p:nvPr>
        </p:nvSpPr>
        <p:spPr/>
        <p:txBody>
          <a:bodyPr/>
          <a:lstStyle/>
          <a:p>
            <a:pPr algn="ctr"/>
            <a:r>
              <a:rPr lang="en-GB" dirty="0"/>
              <a:t>BMGM4000</a:t>
            </a:r>
            <a:br>
              <a:rPr lang="en-GB" dirty="0"/>
            </a:br>
            <a:r>
              <a:rPr lang="en-GB" dirty="0"/>
              <a:t>Effective Management</a:t>
            </a:r>
            <a:br>
              <a:rPr lang="en-GB" dirty="0"/>
            </a:br>
            <a:br>
              <a:rPr lang="en-GB" dirty="0"/>
            </a:br>
            <a:r>
              <a:rPr lang="en-GB" dirty="0"/>
              <a:t>What do you think restaurant management is?</a:t>
            </a:r>
          </a:p>
        </p:txBody>
      </p:sp>
      <p:pic>
        <p:nvPicPr>
          <p:cNvPr id="3" name="Picture 2">
            <a:extLst>
              <a:ext uri="{FF2B5EF4-FFF2-40B4-BE49-F238E27FC236}">
                <a16:creationId xmlns:a16="http://schemas.microsoft.com/office/drawing/2014/main" id="{3EBF0107-D5A1-45E9-8B5A-7AF00BADCDD7}"/>
              </a:ext>
            </a:extLst>
          </p:cNvPr>
          <p:cNvPicPr>
            <a:picLocks noChangeAspect="1"/>
          </p:cNvPicPr>
          <p:nvPr/>
        </p:nvPicPr>
        <p:blipFill>
          <a:blip r:embed="rId2"/>
          <a:stretch>
            <a:fillRect/>
          </a:stretch>
        </p:blipFill>
        <p:spPr>
          <a:xfrm>
            <a:off x="2342469" y="3044620"/>
            <a:ext cx="4258602" cy="2392793"/>
          </a:xfrm>
          <a:prstGeom prst="rect">
            <a:avLst/>
          </a:prstGeom>
        </p:spPr>
      </p:pic>
    </p:spTree>
    <p:extLst>
      <p:ext uri="{BB962C8B-B14F-4D97-AF65-F5344CB8AC3E}">
        <p14:creationId xmlns:p14="http://schemas.microsoft.com/office/powerpoint/2010/main" val="95308846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60941-6CB4-4E51-B77C-866EBEF92F81}"/>
              </a:ext>
            </a:extLst>
          </p:cNvPr>
          <p:cNvSpPr>
            <a:spLocks noGrp="1"/>
          </p:cNvSpPr>
          <p:nvPr>
            <p:ph type="title"/>
          </p:nvPr>
        </p:nvSpPr>
        <p:spPr>
          <a:xfrm>
            <a:off x="384285" y="1516008"/>
            <a:ext cx="8058149" cy="3518635"/>
          </a:xfrm>
        </p:spPr>
        <p:txBody>
          <a:bodyPr/>
          <a:lstStyle/>
          <a:p>
            <a:br>
              <a:rPr lang="en-GB" dirty="0"/>
            </a:br>
            <a:br>
              <a:rPr lang="en-GB" dirty="0"/>
            </a:br>
            <a:r>
              <a:rPr lang="en-GB" dirty="0"/>
              <a:t>Lets recap on what you think a restaurant manager does…</a:t>
            </a:r>
          </a:p>
        </p:txBody>
      </p:sp>
    </p:spTree>
    <p:extLst>
      <p:ext uri="{BB962C8B-B14F-4D97-AF65-F5344CB8AC3E}">
        <p14:creationId xmlns:p14="http://schemas.microsoft.com/office/powerpoint/2010/main" val="3081826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5F140-225E-4D81-98AA-578F86351CB4}"/>
              </a:ext>
            </a:extLst>
          </p:cNvPr>
          <p:cNvSpPr>
            <a:spLocks noGrp="1"/>
          </p:cNvSpPr>
          <p:nvPr>
            <p:ph type="title"/>
          </p:nvPr>
        </p:nvSpPr>
        <p:spPr/>
        <p:txBody>
          <a:bodyPr/>
          <a:lstStyle/>
          <a:p>
            <a:endParaRPr lang="en-GB"/>
          </a:p>
        </p:txBody>
      </p:sp>
      <p:pic>
        <p:nvPicPr>
          <p:cNvPr id="4" name="Online Media 3" title="A Day in the Life of a Restaurant Manager | Indeed">
            <a:hlinkClick r:id="" action="ppaction://media"/>
            <a:extLst>
              <a:ext uri="{FF2B5EF4-FFF2-40B4-BE49-F238E27FC236}">
                <a16:creationId xmlns:a16="http://schemas.microsoft.com/office/drawing/2014/main" id="{3F7C3179-341F-4B18-84A7-701CEBDB0CB3}"/>
              </a:ext>
            </a:extLst>
          </p:cNvPr>
          <p:cNvPicPr>
            <a:picLocks noGrp="1" noRot="1" noChangeAspect="1"/>
          </p:cNvPicPr>
          <p:nvPr>
            <p:ph idx="1"/>
            <a:videoFile r:link="rId1"/>
          </p:nvPr>
        </p:nvPicPr>
        <p:blipFill>
          <a:blip r:embed="rId3"/>
          <a:stretch>
            <a:fillRect/>
          </a:stretch>
        </p:blipFill>
        <p:spPr>
          <a:xfrm>
            <a:off x="0" y="0"/>
            <a:ext cx="9144000" cy="6003471"/>
          </a:xfrm>
          <a:prstGeom prst="rect">
            <a:avLst/>
          </a:prstGeom>
        </p:spPr>
      </p:pic>
    </p:spTree>
    <p:extLst>
      <p:ext uri="{BB962C8B-B14F-4D97-AF65-F5344CB8AC3E}">
        <p14:creationId xmlns:p14="http://schemas.microsoft.com/office/powerpoint/2010/main" val="3304879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4AC85-BA5D-437E-A345-DAC1F9EC1EF6}"/>
              </a:ext>
            </a:extLst>
          </p:cNvPr>
          <p:cNvSpPr>
            <a:spLocks noGrp="1"/>
          </p:cNvSpPr>
          <p:nvPr>
            <p:ph type="title"/>
          </p:nvPr>
        </p:nvSpPr>
        <p:spPr/>
        <p:txBody>
          <a:bodyPr/>
          <a:lstStyle/>
          <a:p>
            <a:r>
              <a:rPr lang="en-GB" dirty="0"/>
              <a:t>In the video the pre-shift briefing was mentioned-</a:t>
            </a:r>
            <a:br>
              <a:rPr lang="en-GB" dirty="0"/>
            </a:br>
            <a:br>
              <a:rPr lang="en-GB" dirty="0"/>
            </a:br>
            <a:r>
              <a:rPr lang="en-GB" dirty="0"/>
              <a:t>Why do this?</a:t>
            </a:r>
            <a:br>
              <a:rPr lang="en-GB" dirty="0"/>
            </a:br>
            <a:br>
              <a:rPr lang="en-GB" dirty="0"/>
            </a:br>
            <a:r>
              <a:rPr lang="en-GB" dirty="0"/>
              <a:t>What benefit would there be as a team member?</a:t>
            </a:r>
            <a:br>
              <a:rPr lang="en-GB" dirty="0"/>
            </a:br>
            <a:br>
              <a:rPr lang="en-GB" dirty="0"/>
            </a:br>
            <a:r>
              <a:rPr lang="en-GB" dirty="0"/>
              <a:t>What else might you find out or notice during the briefing as the manager?</a:t>
            </a:r>
          </a:p>
        </p:txBody>
      </p:sp>
    </p:spTree>
    <p:extLst>
      <p:ext uri="{BB962C8B-B14F-4D97-AF65-F5344CB8AC3E}">
        <p14:creationId xmlns:p14="http://schemas.microsoft.com/office/powerpoint/2010/main" val="1418351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76582-DABC-4479-8A54-0395896F9D94}"/>
              </a:ext>
            </a:extLst>
          </p:cNvPr>
          <p:cNvSpPr>
            <a:spLocks noGrp="1"/>
          </p:cNvSpPr>
          <p:nvPr>
            <p:ph type="title"/>
          </p:nvPr>
        </p:nvSpPr>
        <p:spPr/>
        <p:txBody>
          <a:bodyPr/>
          <a:lstStyle/>
          <a:p>
            <a:endParaRPr lang="en-GB"/>
          </a:p>
        </p:txBody>
      </p:sp>
      <p:pic>
        <p:nvPicPr>
          <p:cNvPr id="4" name="Online Media 3" title="7 Steps to Improve Restaurant Team Communication - 🎓 7shifts Academy">
            <a:hlinkClick r:id="" action="ppaction://media"/>
            <a:extLst>
              <a:ext uri="{FF2B5EF4-FFF2-40B4-BE49-F238E27FC236}">
                <a16:creationId xmlns:a16="http://schemas.microsoft.com/office/drawing/2014/main" id="{8DDD8A37-3BB2-47CE-9A81-DBE2BD2CCF51}"/>
              </a:ext>
            </a:extLst>
          </p:cNvPr>
          <p:cNvPicPr>
            <a:picLocks noGrp="1" noRot="1" noChangeAspect="1"/>
          </p:cNvPicPr>
          <p:nvPr>
            <p:ph idx="1"/>
            <a:videoFile r:link="rId1"/>
          </p:nvPr>
        </p:nvPicPr>
        <p:blipFill>
          <a:blip r:embed="rId3"/>
          <a:stretch>
            <a:fillRect/>
          </a:stretch>
        </p:blipFill>
        <p:spPr>
          <a:xfrm>
            <a:off x="0" y="0"/>
            <a:ext cx="9144000" cy="6030686"/>
          </a:xfrm>
          <a:prstGeom prst="rect">
            <a:avLst/>
          </a:prstGeom>
        </p:spPr>
      </p:pic>
    </p:spTree>
    <p:extLst>
      <p:ext uri="{BB962C8B-B14F-4D97-AF65-F5344CB8AC3E}">
        <p14:creationId xmlns:p14="http://schemas.microsoft.com/office/powerpoint/2010/main" val="2890438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26209-99CD-4AB6-96E7-85067D3478A6}"/>
              </a:ext>
            </a:extLst>
          </p:cNvPr>
          <p:cNvSpPr>
            <a:spLocks noGrp="1"/>
          </p:cNvSpPr>
          <p:nvPr>
            <p:ph type="title"/>
          </p:nvPr>
        </p:nvSpPr>
        <p:spPr/>
        <p:txBody>
          <a:bodyPr/>
          <a:lstStyle/>
          <a:p>
            <a:br>
              <a:rPr lang="en-GB" dirty="0"/>
            </a:br>
            <a:r>
              <a:rPr lang="en-GB" dirty="0"/>
              <a:t>It is very likely that during your work within a restaurant you will have to handle complaints</a:t>
            </a:r>
            <a:br>
              <a:rPr lang="en-GB" dirty="0"/>
            </a:br>
            <a:br>
              <a:rPr lang="en-GB" dirty="0"/>
            </a:br>
            <a:br>
              <a:rPr lang="en-GB" dirty="0"/>
            </a:br>
            <a:r>
              <a:rPr lang="en-GB" dirty="0"/>
              <a:t>What have you experienced so far during placement?</a:t>
            </a:r>
          </a:p>
        </p:txBody>
      </p:sp>
    </p:spTree>
    <p:extLst>
      <p:ext uri="{BB962C8B-B14F-4D97-AF65-F5344CB8AC3E}">
        <p14:creationId xmlns:p14="http://schemas.microsoft.com/office/powerpoint/2010/main" val="20600237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D25BC-1834-4E0E-9033-1E0307CBA350}"/>
              </a:ext>
            </a:extLst>
          </p:cNvPr>
          <p:cNvSpPr>
            <a:spLocks noGrp="1"/>
          </p:cNvSpPr>
          <p:nvPr>
            <p:ph type="title"/>
          </p:nvPr>
        </p:nvSpPr>
        <p:spPr/>
        <p:txBody>
          <a:bodyPr/>
          <a:lstStyle/>
          <a:p>
            <a:endParaRPr lang="en-GB"/>
          </a:p>
        </p:txBody>
      </p:sp>
      <p:pic>
        <p:nvPicPr>
          <p:cNvPr id="4" name="Online Media 3" title="Solve Restaurant Guest Complaints">
            <a:hlinkClick r:id="" action="ppaction://media"/>
            <a:extLst>
              <a:ext uri="{FF2B5EF4-FFF2-40B4-BE49-F238E27FC236}">
                <a16:creationId xmlns:a16="http://schemas.microsoft.com/office/drawing/2014/main" id="{79F8D953-7678-4ACA-AFB4-56D09E2D3D2E}"/>
              </a:ext>
            </a:extLst>
          </p:cNvPr>
          <p:cNvPicPr>
            <a:picLocks noGrp="1" noRot="1" noChangeAspect="1"/>
          </p:cNvPicPr>
          <p:nvPr>
            <p:ph idx="1"/>
            <a:videoFile r:link="rId1"/>
          </p:nvPr>
        </p:nvPicPr>
        <p:blipFill>
          <a:blip r:embed="rId3"/>
          <a:stretch>
            <a:fillRect/>
          </a:stretch>
        </p:blipFill>
        <p:spPr>
          <a:xfrm>
            <a:off x="0" y="0"/>
            <a:ext cx="9144000" cy="5998029"/>
          </a:xfrm>
          <a:prstGeom prst="rect">
            <a:avLst/>
          </a:prstGeom>
        </p:spPr>
      </p:pic>
    </p:spTree>
    <p:extLst>
      <p:ext uri="{BB962C8B-B14F-4D97-AF65-F5344CB8AC3E}">
        <p14:creationId xmlns:p14="http://schemas.microsoft.com/office/powerpoint/2010/main" val="3567918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429E3-8FF8-458F-A10C-C69F37D54889}"/>
              </a:ext>
            </a:extLst>
          </p:cNvPr>
          <p:cNvSpPr>
            <a:spLocks noGrp="1"/>
          </p:cNvSpPr>
          <p:nvPr>
            <p:ph type="title"/>
          </p:nvPr>
        </p:nvSpPr>
        <p:spPr>
          <a:xfrm>
            <a:off x="384285" y="1240971"/>
            <a:ext cx="8465801" cy="3882822"/>
          </a:xfrm>
        </p:spPr>
        <p:txBody>
          <a:bodyPr/>
          <a:lstStyle/>
          <a:p>
            <a:r>
              <a:rPr lang="en-GB" dirty="0"/>
              <a:t>ACTIVITY:</a:t>
            </a:r>
            <a:br>
              <a:rPr lang="en-GB" dirty="0"/>
            </a:br>
            <a:r>
              <a:rPr lang="en-GB" sz="1600" dirty="0"/>
              <a:t>You are starting your shift at 10:00 as a waiter within a busy high street restaurant.</a:t>
            </a:r>
            <a:br>
              <a:rPr lang="en-GB" sz="1600" dirty="0"/>
            </a:br>
            <a:br>
              <a:rPr lang="en-GB" sz="1600" dirty="0"/>
            </a:br>
            <a:r>
              <a:rPr lang="en-GB" sz="1600" dirty="0"/>
              <a:t>There are 60 diners already booked but there is the capacity for another 40 walk ins</a:t>
            </a:r>
            <a:br>
              <a:rPr lang="en-GB" sz="1600" dirty="0"/>
            </a:br>
            <a:br>
              <a:rPr lang="en-GB" sz="1600" dirty="0"/>
            </a:br>
            <a:r>
              <a:rPr lang="en-GB" sz="1600" dirty="0"/>
              <a:t>You have 4 waiters working with you.</a:t>
            </a:r>
            <a:br>
              <a:rPr lang="en-GB" sz="1600" dirty="0"/>
            </a:br>
            <a:br>
              <a:rPr lang="en-GB" sz="1600" dirty="0"/>
            </a:br>
            <a:r>
              <a:rPr lang="en-GB" sz="1600" dirty="0"/>
              <a:t>Today you are the most senior member of staff front of house.</a:t>
            </a:r>
            <a:br>
              <a:rPr lang="en-GB" sz="1600" dirty="0"/>
            </a:br>
            <a:br>
              <a:rPr lang="en-GB" sz="1600" dirty="0"/>
            </a:br>
            <a:r>
              <a:rPr lang="en-GB" sz="1600" dirty="0"/>
              <a:t>How do you prepare for the service?</a:t>
            </a:r>
            <a:br>
              <a:rPr lang="en-GB" sz="1600" dirty="0"/>
            </a:br>
            <a:r>
              <a:rPr lang="en-GB" sz="1600" dirty="0"/>
              <a:t>What will your role be during service?</a:t>
            </a:r>
            <a:br>
              <a:rPr lang="en-GB" sz="1600" dirty="0"/>
            </a:br>
            <a:r>
              <a:rPr lang="en-GB" sz="1600" dirty="0"/>
              <a:t>What will you do at the end of service</a:t>
            </a:r>
            <a:br>
              <a:rPr lang="en-GB" dirty="0"/>
            </a:br>
            <a:br>
              <a:rPr lang="en-GB" dirty="0"/>
            </a:br>
            <a:br>
              <a:rPr lang="en-GB" dirty="0"/>
            </a:br>
            <a:r>
              <a:rPr lang="en-GB" sz="2000" dirty="0"/>
              <a:t>Take the next 45 minutes writing your plan for the service- you will then share this plan with the group, and </a:t>
            </a:r>
            <a:r>
              <a:rPr lang="en-GB" sz="2000"/>
              <a:t>answer questions about it.</a:t>
            </a:r>
            <a:br>
              <a:rPr lang="en-GB" dirty="0"/>
            </a:br>
            <a:br>
              <a:rPr lang="en-GB" dirty="0"/>
            </a:br>
            <a:br>
              <a:rPr lang="en-GB" dirty="0"/>
            </a:br>
            <a:endParaRPr lang="en-GB" dirty="0"/>
          </a:p>
        </p:txBody>
      </p:sp>
    </p:spTree>
    <p:extLst>
      <p:ext uri="{BB962C8B-B14F-4D97-AF65-F5344CB8AC3E}">
        <p14:creationId xmlns:p14="http://schemas.microsoft.com/office/powerpoint/2010/main" val="3663958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A2E3D-B9C9-4065-96BA-E1A893ECAE52}"/>
              </a:ext>
            </a:extLst>
          </p:cNvPr>
          <p:cNvSpPr>
            <a:spLocks noGrp="1"/>
          </p:cNvSpPr>
          <p:nvPr>
            <p:ph type="title"/>
          </p:nvPr>
        </p:nvSpPr>
        <p:spPr>
          <a:xfrm>
            <a:off x="324414" y="1162223"/>
            <a:ext cx="8737943" cy="3607785"/>
          </a:xfrm>
        </p:spPr>
        <p:txBody>
          <a:bodyPr/>
          <a:lstStyle/>
          <a:p>
            <a:r>
              <a:rPr lang="en-GB" dirty="0"/>
              <a:t>AIM(S) • </a:t>
            </a:r>
            <a:br>
              <a:rPr lang="en-GB" dirty="0"/>
            </a:br>
            <a:br>
              <a:rPr lang="en-GB" dirty="0"/>
            </a:br>
            <a:r>
              <a:rPr lang="en-GB" dirty="0"/>
              <a:t>To provide students with an introduction to effective restaurant management, and what constitutes good practice. </a:t>
            </a:r>
            <a:br>
              <a:rPr lang="en-GB" dirty="0"/>
            </a:br>
            <a:br>
              <a:rPr lang="en-GB" dirty="0"/>
            </a:br>
            <a:br>
              <a:rPr lang="en-GB" dirty="0"/>
            </a:br>
            <a:r>
              <a:rPr lang="en-GB" dirty="0">
                <a:solidFill>
                  <a:schemeClr val="accent4">
                    <a:lumMod val="60000"/>
                    <a:lumOff val="40000"/>
                  </a:schemeClr>
                </a:solidFill>
              </a:rPr>
              <a:t>What would you constitute as good management practice?</a:t>
            </a:r>
            <a:br>
              <a:rPr lang="en-GB" dirty="0">
                <a:solidFill>
                  <a:schemeClr val="accent4">
                    <a:lumMod val="60000"/>
                    <a:lumOff val="40000"/>
                  </a:schemeClr>
                </a:solidFill>
              </a:rPr>
            </a:br>
            <a:br>
              <a:rPr lang="en-GB" dirty="0">
                <a:solidFill>
                  <a:schemeClr val="accent4">
                    <a:lumMod val="60000"/>
                    <a:lumOff val="40000"/>
                  </a:schemeClr>
                </a:solidFill>
              </a:rPr>
            </a:br>
            <a:r>
              <a:rPr lang="en-GB" dirty="0">
                <a:solidFill>
                  <a:schemeClr val="accent4">
                    <a:lumMod val="60000"/>
                    <a:lumOff val="40000"/>
                  </a:schemeClr>
                </a:solidFill>
              </a:rPr>
              <a:t>What is bad management practice?.... Give some examples</a:t>
            </a:r>
          </a:p>
        </p:txBody>
      </p:sp>
    </p:spTree>
    <p:extLst>
      <p:ext uri="{BB962C8B-B14F-4D97-AF65-F5344CB8AC3E}">
        <p14:creationId xmlns:p14="http://schemas.microsoft.com/office/powerpoint/2010/main" val="3642485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2BDF0-BEF3-401D-B2CF-90841852489E}"/>
              </a:ext>
            </a:extLst>
          </p:cNvPr>
          <p:cNvSpPr>
            <a:spLocks noGrp="1"/>
          </p:cNvSpPr>
          <p:nvPr>
            <p:ph type="title"/>
          </p:nvPr>
        </p:nvSpPr>
        <p:spPr>
          <a:xfrm>
            <a:off x="185057" y="1208314"/>
            <a:ext cx="8779329" cy="3915479"/>
          </a:xfrm>
        </p:spPr>
        <p:txBody>
          <a:bodyPr/>
          <a:lstStyle/>
          <a:p>
            <a:r>
              <a:rPr lang="en-GB" sz="2000" dirty="0"/>
              <a:t>LEARNING OUTCOMES</a:t>
            </a:r>
            <a:br>
              <a:rPr lang="en-GB" sz="2000" dirty="0"/>
            </a:br>
            <a:r>
              <a:rPr lang="en-GB" sz="2000" dirty="0"/>
              <a:t>Upon the successful completion of this module, the student should be able to: </a:t>
            </a:r>
            <a:br>
              <a:rPr lang="en-GB" sz="2000" dirty="0"/>
            </a:br>
            <a:br>
              <a:rPr lang="en-GB" sz="2000" dirty="0"/>
            </a:br>
            <a:r>
              <a:rPr lang="en-GB" sz="2000" dirty="0">
                <a:solidFill>
                  <a:schemeClr val="accent4">
                    <a:lumMod val="60000"/>
                    <a:lumOff val="40000"/>
                  </a:schemeClr>
                </a:solidFill>
              </a:rPr>
              <a:t>• </a:t>
            </a:r>
            <a:r>
              <a:rPr lang="en-GB" sz="1600" dirty="0">
                <a:solidFill>
                  <a:schemeClr val="accent4">
                    <a:lumMod val="60000"/>
                    <a:lumOff val="40000"/>
                  </a:schemeClr>
                </a:solidFill>
              </a:rPr>
              <a:t>Understand the different positions within the kitchen brigade and appreciate the importance of the work based key skills within this area of restaurant operation. </a:t>
            </a:r>
            <a:br>
              <a:rPr lang="en-GB" sz="1600" dirty="0">
                <a:solidFill>
                  <a:schemeClr val="accent4">
                    <a:lumMod val="60000"/>
                    <a:lumOff val="40000"/>
                  </a:schemeClr>
                </a:solidFill>
              </a:rPr>
            </a:br>
            <a:br>
              <a:rPr lang="en-GB" sz="1600" dirty="0">
                <a:solidFill>
                  <a:schemeClr val="accent4">
                    <a:lumMod val="60000"/>
                    <a:lumOff val="40000"/>
                  </a:schemeClr>
                </a:solidFill>
              </a:rPr>
            </a:br>
            <a:r>
              <a:rPr lang="en-GB" sz="1600" dirty="0">
                <a:solidFill>
                  <a:schemeClr val="accent4">
                    <a:lumMod val="60000"/>
                    <a:lumOff val="40000"/>
                  </a:schemeClr>
                </a:solidFill>
              </a:rPr>
              <a:t>• Examine the different positions within Front of House management and leadership and  appreciate the importance of the work based key skills within this area of restaurant operation. </a:t>
            </a:r>
            <a:br>
              <a:rPr lang="en-GB" sz="1600" dirty="0">
                <a:solidFill>
                  <a:schemeClr val="accent4">
                    <a:lumMod val="60000"/>
                    <a:lumOff val="40000"/>
                  </a:schemeClr>
                </a:solidFill>
              </a:rPr>
            </a:br>
            <a:br>
              <a:rPr lang="en-GB" sz="1600" dirty="0">
                <a:solidFill>
                  <a:schemeClr val="accent4">
                    <a:lumMod val="60000"/>
                    <a:lumOff val="40000"/>
                  </a:schemeClr>
                </a:solidFill>
              </a:rPr>
            </a:br>
            <a:r>
              <a:rPr lang="en-GB" sz="1600" dirty="0">
                <a:solidFill>
                  <a:schemeClr val="accent4">
                    <a:lumMod val="60000"/>
                    <a:lumOff val="40000"/>
                  </a:schemeClr>
                </a:solidFill>
              </a:rPr>
              <a:t>• Explore the relationship between front of house (dining area) and back of house (kitchen) for effective management and delivery of core functions.</a:t>
            </a:r>
            <a:br>
              <a:rPr lang="en-GB" sz="1600" dirty="0">
                <a:solidFill>
                  <a:schemeClr val="accent4">
                    <a:lumMod val="60000"/>
                    <a:lumOff val="40000"/>
                  </a:schemeClr>
                </a:solidFill>
              </a:rPr>
            </a:br>
            <a:br>
              <a:rPr lang="en-GB" sz="1600" dirty="0">
                <a:solidFill>
                  <a:schemeClr val="accent4">
                    <a:lumMod val="60000"/>
                    <a:lumOff val="40000"/>
                  </a:schemeClr>
                </a:solidFill>
              </a:rPr>
            </a:br>
            <a:r>
              <a:rPr lang="en-GB" sz="1600" dirty="0">
                <a:solidFill>
                  <a:schemeClr val="accent4">
                    <a:lumMod val="60000"/>
                    <a:lumOff val="40000"/>
                  </a:schemeClr>
                </a:solidFill>
              </a:rPr>
              <a:t> • Investigate issues relating to operations such as resource allocation, the need for technical knowledge, of all departments, industry standards, planning and organisation, differing management styles, health, and safety.</a:t>
            </a:r>
          </a:p>
        </p:txBody>
      </p:sp>
    </p:spTree>
    <p:extLst>
      <p:ext uri="{BB962C8B-B14F-4D97-AF65-F5344CB8AC3E}">
        <p14:creationId xmlns:p14="http://schemas.microsoft.com/office/powerpoint/2010/main" val="2128882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6020E-729A-4FA9-8F83-03786EC50209}"/>
              </a:ext>
            </a:extLst>
          </p:cNvPr>
          <p:cNvSpPr>
            <a:spLocks noGrp="1"/>
          </p:cNvSpPr>
          <p:nvPr>
            <p:ph type="title"/>
          </p:nvPr>
        </p:nvSpPr>
        <p:spPr>
          <a:xfrm>
            <a:off x="384285" y="1148443"/>
            <a:ext cx="8498458" cy="4425043"/>
          </a:xfrm>
        </p:spPr>
        <p:txBody>
          <a:bodyPr/>
          <a:lstStyle/>
          <a:p>
            <a:r>
              <a:rPr lang="en-GB" sz="1800" dirty="0"/>
              <a:t>INDICATIVE CONTENT</a:t>
            </a:r>
            <a:br>
              <a:rPr lang="en-GB" sz="1800" dirty="0"/>
            </a:br>
            <a:br>
              <a:rPr lang="en-GB" sz="1800" dirty="0"/>
            </a:br>
            <a:r>
              <a:rPr lang="en-GB" sz="1800" dirty="0"/>
              <a:t> </a:t>
            </a:r>
            <a:r>
              <a:rPr lang="en-GB" sz="1600" dirty="0">
                <a:solidFill>
                  <a:schemeClr val="accent4">
                    <a:lumMod val="60000"/>
                    <a:lumOff val="40000"/>
                  </a:schemeClr>
                </a:solidFill>
              </a:rPr>
              <a:t>• Styles of management- what is required for the individual, organisation, and the individual restaurant. </a:t>
            </a:r>
            <a:br>
              <a:rPr lang="en-GB" sz="1600" dirty="0">
                <a:solidFill>
                  <a:schemeClr val="accent4">
                    <a:lumMod val="60000"/>
                    <a:lumOff val="40000"/>
                  </a:schemeClr>
                </a:solidFill>
              </a:rPr>
            </a:br>
            <a:r>
              <a:rPr lang="en-GB" sz="1600" dirty="0">
                <a:solidFill>
                  <a:schemeClr val="accent4">
                    <a:lumMod val="60000"/>
                    <a:lumOff val="40000"/>
                  </a:schemeClr>
                </a:solidFill>
              </a:rPr>
              <a:t>• Teamwork: roles of team membership versus team leadership. The elements of a successful team, internal and external communication for teams.</a:t>
            </a:r>
            <a:br>
              <a:rPr lang="en-GB" sz="1600" dirty="0">
                <a:solidFill>
                  <a:schemeClr val="accent4">
                    <a:lumMod val="60000"/>
                    <a:lumOff val="40000"/>
                  </a:schemeClr>
                </a:solidFill>
              </a:rPr>
            </a:br>
            <a:r>
              <a:rPr lang="en-GB" sz="1600" dirty="0">
                <a:solidFill>
                  <a:schemeClr val="accent4">
                    <a:lumMod val="60000"/>
                    <a:lumOff val="40000"/>
                  </a:schemeClr>
                </a:solidFill>
              </a:rPr>
              <a:t> • Operational tasks: how to manage workload, considerations to allocation, knowing your colleagues- capabilities and strengths of skills. </a:t>
            </a:r>
            <a:br>
              <a:rPr lang="en-GB" sz="1600" dirty="0">
                <a:solidFill>
                  <a:schemeClr val="accent4">
                    <a:lumMod val="60000"/>
                    <a:lumOff val="40000"/>
                  </a:schemeClr>
                </a:solidFill>
              </a:rPr>
            </a:br>
            <a:r>
              <a:rPr lang="en-GB" sz="1600" dirty="0">
                <a:solidFill>
                  <a:schemeClr val="accent4">
                    <a:lumMod val="60000"/>
                    <a:lumOff val="40000"/>
                  </a:schemeClr>
                </a:solidFill>
              </a:rPr>
              <a:t>• Understanding your place in the market: meeting the diners ‘needs’ and delivering their ‘wants’. </a:t>
            </a:r>
            <a:br>
              <a:rPr lang="en-GB" sz="1600" dirty="0">
                <a:solidFill>
                  <a:schemeClr val="accent4">
                    <a:lumMod val="60000"/>
                    <a:lumOff val="40000"/>
                  </a:schemeClr>
                </a:solidFill>
              </a:rPr>
            </a:br>
            <a:r>
              <a:rPr lang="en-GB" sz="1600" dirty="0">
                <a:solidFill>
                  <a:schemeClr val="accent4">
                    <a:lumMod val="60000"/>
                    <a:lumOff val="40000"/>
                  </a:schemeClr>
                </a:solidFill>
              </a:rPr>
              <a:t>• Organisational Issues: policies and procedures relating to safe operation, organisational aims and objectives, mission statement, operations, staffing, training, competition, quality issues, performance measures, management structures, working practices, marketing, health and safety, guest service. </a:t>
            </a:r>
            <a:br>
              <a:rPr lang="en-GB" sz="1600" dirty="0">
                <a:solidFill>
                  <a:schemeClr val="accent4">
                    <a:lumMod val="60000"/>
                    <a:lumOff val="40000"/>
                  </a:schemeClr>
                </a:solidFill>
              </a:rPr>
            </a:br>
            <a:r>
              <a:rPr lang="en-GB" sz="1600" dirty="0">
                <a:solidFill>
                  <a:schemeClr val="accent4">
                    <a:lumMod val="60000"/>
                    <a:lumOff val="40000"/>
                  </a:schemeClr>
                </a:solidFill>
              </a:rPr>
              <a:t>• Operating legally: licensing, local laws (planning and permissions) national government (Acts of Parliament). </a:t>
            </a:r>
          </a:p>
        </p:txBody>
      </p:sp>
    </p:spTree>
    <p:extLst>
      <p:ext uri="{BB962C8B-B14F-4D97-AF65-F5344CB8AC3E}">
        <p14:creationId xmlns:p14="http://schemas.microsoft.com/office/powerpoint/2010/main" val="3808057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1EE44-CA8D-4402-9D67-A05787F12F92}"/>
              </a:ext>
            </a:extLst>
          </p:cNvPr>
          <p:cNvSpPr>
            <a:spLocks noGrp="1"/>
          </p:cNvSpPr>
          <p:nvPr>
            <p:ph type="title"/>
          </p:nvPr>
        </p:nvSpPr>
        <p:spPr/>
        <p:txBody>
          <a:bodyPr/>
          <a:lstStyle/>
          <a:p>
            <a:r>
              <a:rPr lang="en-GB" dirty="0"/>
              <a:t>Assessment   - Submission Date 17</a:t>
            </a:r>
            <a:r>
              <a:rPr lang="en-GB" baseline="30000" dirty="0"/>
              <a:t>th</a:t>
            </a:r>
            <a:r>
              <a:rPr lang="en-GB" dirty="0"/>
              <a:t>  March 2023</a:t>
            </a:r>
            <a:br>
              <a:rPr lang="en-GB" dirty="0"/>
            </a:br>
            <a:br>
              <a:rPr lang="en-GB" dirty="0"/>
            </a:br>
            <a:r>
              <a:rPr lang="en-GB" dirty="0">
                <a:solidFill>
                  <a:schemeClr val="accent4">
                    <a:lumMod val="60000"/>
                    <a:lumOff val="40000"/>
                  </a:schemeClr>
                </a:solidFill>
              </a:rPr>
              <a:t>Portfolio 4 elements</a:t>
            </a:r>
            <a:br>
              <a:rPr lang="en-GB" dirty="0">
                <a:solidFill>
                  <a:schemeClr val="accent4">
                    <a:lumMod val="60000"/>
                    <a:lumOff val="40000"/>
                  </a:schemeClr>
                </a:solidFill>
              </a:rPr>
            </a:br>
            <a:br>
              <a:rPr lang="en-GB" dirty="0">
                <a:solidFill>
                  <a:schemeClr val="accent4">
                    <a:lumMod val="60000"/>
                    <a:lumOff val="40000"/>
                  </a:schemeClr>
                </a:solidFill>
              </a:rPr>
            </a:br>
            <a:r>
              <a:rPr lang="en-GB" dirty="0">
                <a:solidFill>
                  <a:schemeClr val="accent4">
                    <a:lumMod val="60000"/>
                    <a:lumOff val="40000"/>
                  </a:schemeClr>
                </a:solidFill>
              </a:rPr>
              <a:t>1500 words</a:t>
            </a:r>
            <a:br>
              <a:rPr lang="en-GB" dirty="0">
                <a:solidFill>
                  <a:schemeClr val="accent4">
                    <a:lumMod val="60000"/>
                    <a:lumOff val="40000"/>
                  </a:schemeClr>
                </a:solidFill>
              </a:rPr>
            </a:br>
            <a:br>
              <a:rPr lang="en-GB" dirty="0">
                <a:solidFill>
                  <a:schemeClr val="accent4">
                    <a:lumMod val="60000"/>
                    <a:lumOff val="40000"/>
                  </a:schemeClr>
                </a:solidFill>
              </a:rPr>
            </a:br>
            <a:r>
              <a:rPr lang="en-GB" dirty="0">
                <a:solidFill>
                  <a:schemeClr val="accent4">
                    <a:lumMod val="60000"/>
                    <a:lumOff val="40000"/>
                  </a:schemeClr>
                </a:solidFill>
              </a:rPr>
              <a:t>Section 1 – Safer Food Better Business </a:t>
            </a:r>
            <a:br>
              <a:rPr lang="en-GB" dirty="0">
                <a:solidFill>
                  <a:schemeClr val="accent4">
                    <a:lumMod val="60000"/>
                    <a:lumOff val="40000"/>
                  </a:schemeClr>
                </a:solidFill>
              </a:rPr>
            </a:br>
            <a:r>
              <a:rPr lang="en-GB" dirty="0">
                <a:solidFill>
                  <a:schemeClr val="accent4">
                    <a:lumMod val="60000"/>
                    <a:lumOff val="40000"/>
                  </a:schemeClr>
                </a:solidFill>
              </a:rPr>
              <a:t>Section 2 – Budgets</a:t>
            </a:r>
            <a:br>
              <a:rPr lang="en-GB" dirty="0">
                <a:solidFill>
                  <a:schemeClr val="accent4">
                    <a:lumMod val="60000"/>
                    <a:lumOff val="40000"/>
                  </a:schemeClr>
                </a:solidFill>
              </a:rPr>
            </a:br>
            <a:r>
              <a:rPr lang="en-GB" dirty="0">
                <a:solidFill>
                  <a:schemeClr val="accent4">
                    <a:lumMod val="60000"/>
                    <a:lumOff val="40000"/>
                  </a:schemeClr>
                </a:solidFill>
              </a:rPr>
              <a:t>Section 3 – Marketing</a:t>
            </a:r>
            <a:br>
              <a:rPr lang="en-GB" dirty="0">
                <a:solidFill>
                  <a:schemeClr val="accent4">
                    <a:lumMod val="60000"/>
                    <a:lumOff val="40000"/>
                  </a:schemeClr>
                </a:solidFill>
              </a:rPr>
            </a:br>
            <a:r>
              <a:rPr lang="en-GB" dirty="0">
                <a:solidFill>
                  <a:schemeClr val="accent4">
                    <a:lumMod val="60000"/>
                    <a:lumOff val="40000"/>
                  </a:schemeClr>
                </a:solidFill>
              </a:rPr>
              <a:t>Section 4 – Human Resources</a:t>
            </a:r>
            <a:br>
              <a:rPr lang="en-GB" dirty="0">
                <a:solidFill>
                  <a:schemeClr val="accent4">
                    <a:lumMod val="60000"/>
                    <a:lumOff val="40000"/>
                  </a:schemeClr>
                </a:solidFill>
              </a:rPr>
            </a:br>
            <a:endParaRPr lang="en-GB" dirty="0">
              <a:solidFill>
                <a:schemeClr val="accent4">
                  <a:lumMod val="60000"/>
                  <a:lumOff val="40000"/>
                </a:schemeClr>
              </a:solidFill>
            </a:endParaRPr>
          </a:p>
        </p:txBody>
      </p:sp>
    </p:spTree>
    <p:extLst>
      <p:ext uri="{BB962C8B-B14F-4D97-AF65-F5344CB8AC3E}">
        <p14:creationId xmlns:p14="http://schemas.microsoft.com/office/powerpoint/2010/main" val="3745462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D565D-FBC7-41C2-89F6-C5DFC1D0339D}"/>
              </a:ext>
            </a:extLst>
          </p:cNvPr>
          <p:cNvSpPr>
            <a:spLocks noGrp="1"/>
          </p:cNvSpPr>
          <p:nvPr>
            <p:ph type="title"/>
          </p:nvPr>
        </p:nvSpPr>
        <p:spPr>
          <a:xfrm>
            <a:off x="384285" y="1516008"/>
            <a:ext cx="5386622" cy="3607785"/>
          </a:xfrm>
        </p:spPr>
        <p:txBody>
          <a:bodyPr/>
          <a:lstStyle/>
          <a:p>
            <a:br>
              <a:rPr lang="en-GB" dirty="0"/>
            </a:br>
            <a:br>
              <a:rPr lang="en-GB" dirty="0"/>
            </a:br>
            <a:r>
              <a:rPr lang="en-GB" dirty="0"/>
              <a:t>Writing your portfolio</a:t>
            </a:r>
            <a:br>
              <a:rPr lang="en-GB" dirty="0"/>
            </a:br>
            <a:br>
              <a:rPr lang="en-GB" dirty="0"/>
            </a:br>
            <a:br>
              <a:rPr lang="en-GB" dirty="0"/>
            </a:br>
            <a:r>
              <a:rPr lang="en-GB" i="1" dirty="0">
                <a:solidFill>
                  <a:schemeClr val="accent4">
                    <a:lumMod val="60000"/>
                    <a:lumOff val="40000"/>
                  </a:schemeClr>
                </a:solidFill>
              </a:rPr>
              <a:t>what you will be expected to include</a:t>
            </a:r>
          </a:p>
        </p:txBody>
      </p:sp>
      <p:sp>
        <p:nvSpPr>
          <p:cNvPr id="3" name="Text Placeholder 2">
            <a:extLst>
              <a:ext uri="{FF2B5EF4-FFF2-40B4-BE49-F238E27FC236}">
                <a16:creationId xmlns:a16="http://schemas.microsoft.com/office/drawing/2014/main" id="{78AE8EAA-5344-4705-87E2-216ADA606817}"/>
              </a:ext>
            </a:extLst>
          </p:cNvPr>
          <p:cNvSpPr>
            <a:spLocks noGrp="1"/>
          </p:cNvSpPr>
          <p:nvPr>
            <p:ph type="body" sz="quarter" idx="10"/>
          </p:nvPr>
        </p:nvSpPr>
        <p:spPr>
          <a:xfrm>
            <a:off x="5770907" y="1515351"/>
            <a:ext cx="2988808" cy="3608442"/>
          </a:xfrm>
        </p:spPr>
        <p:txBody>
          <a:bodyPr/>
          <a:lstStyle/>
          <a:p>
            <a:r>
              <a:rPr lang="en-GB" dirty="0"/>
              <a:t>Essay</a:t>
            </a:r>
          </a:p>
          <a:p>
            <a:endParaRPr lang="en-GB" dirty="0"/>
          </a:p>
          <a:p>
            <a:r>
              <a:rPr lang="en-GB" dirty="0"/>
              <a:t>Report</a:t>
            </a:r>
          </a:p>
          <a:p>
            <a:endParaRPr lang="en-GB" dirty="0"/>
          </a:p>
          <a:p>
            <a:r>
              <a:rPr lang="en-GB" dirty="0"/>
              <a:t>Reflection</a:t>
            </a:r>
          </a:p>
          <a:p>
            <a:endParaRPr lang="en-GB" dirty="0"/>
          </a:p>
          <a:p>
            <a:r>
              <a:rPr lang="en-GB" dirty="0"/>
              <a:t>Staff training plan</a:t>
            </a:r>
          </a:p>
        </p:txBody>
      </p:sp>
    </p:spTree>
    <p:extLst>
      <p:ext uri="{BB962C8B-B14F-4D97-AF65-F5344CB8AC3E}">
        <p14:creationId xmlns:p14="http://schemas.microsoft.com/office/powerpoint/2010/main" val="2046974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CCA1A-393D-4334-BCD0-A1F970DB79B1}"/>
              </a:ext>
            </a:extLst>
          </p:cNvPr>
          <p:cNvSpPr>
            <a:spLocks noGrp="1"/>
          </p:cNvSpPr>
          <p:nvPr>
            <p:ph type="title"/>
          </p:nvPr>
        </p:nvSpPr>
        <p:spPr/>
        <p:txBody>
          <a:bodyPr/>
          <a:lstStyle/>
          <a:p>
            <a:pPr algn="ctr"/>
            <a:br>
              <a:rPr lang="en-GB" sz="4800" dirty="0">
                <a:solidFill>
                  <a:schemeClr val="accent4">
                    <a:lumMod val="60000"/>
                    <a:lumOff val="40000"/>
                  </a:schemeClr>
                </a:solidFill>
              </a:rPr>
            </a:br>
            <a:br>
              <a:rPr lang="en-GB" sz="4800" dirty="0">
                <a:solidFill>
                  <a:schemeClr val="accent4">
                    <a:lumMod val="60000"/>
                    <a:lumOff val="40000"/>
                  </a:schemeClr>
                </a:solidFill>
              </a:rPr>
            </a:br>
            <a:r>
              <a:rPr lang="en-GB" sz="4800" dirty="0">
                <a:solidFill>
                  <a:schemeClr val="accent4">
                    <a:lumMod val="60000"/>
                    <a:lumOff val="40000"/>
                  </a:schemeClr>
                </a:solidFill>
              </a:rPr>
              <a:t>Any questions so far?</a:t>
            </a:r>
          </a:p>
        </p:txBody>
      </p:sp>
    </p:spTree>
    <p:extLst>
      <p:ext uri="{BB962C8B-B14F-4D97-AF65-F5344CB8AC3E}">
        <p14:creationId xmlns:p14="http://schemas.microsoft.com/office/powerpoint/2010/main" val="14564033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D01A4-F6FC-4E3A-B540-FB41F4ABDCBC}"/>
              </a:ext>
            </a:extLst>
          </p:cNvPr>
          <p:cNvSpPr>
            <a:spLocks noGrp="1"/>
          </p:cNvSpPr>
          <p:nvPr>
            <p:ph type="title"/>
          </p:nvPr>
        </p:nvSpPr>
        <p:spPr/>
        <p:txBody>
          <a:bodyPr/>
          <a:lstStyle/>
          <a:p>
            <a:pPr algn="ctr"/>
            <a:r>
              <a:rPr lang="en-GB" sz="3200" dirty="0">
                <a:solidFill>
                  <a:schemeClr val="accent4">
                    <a:lumMod val="60000"/>
                    <a:lumOff val="40000"/>
                  </a:schemeClr>
                </a:solidFill>
              </a:rPr>
              <a:t>Placement Feedback</a:t>
            </a:r>
            <a:br>
              <a:rPr lang="en-GB" dirty="0"/>
            </a:br>
            <a:br>
              <a:rPr lang="en-GB" dirty="0"/>
            </a:br>
            <a:endParaRPr lang="en-GB" dirty="0"/>
          </a:p>
        </p:txBody>
      </p:sp>
      <p:pic>
        <p:nvPicPr>
          <p:cNvPr id="3" name="Picture 2">
            <a:extLst>
              <a:ext uri="{FF2B5EF4-FFF2-40B4-BE49-F238E27FC236}">
                <a16:creationId xmlns:a16="http://schemas.microsoft.com/office/drawing/2014/main" id="{5577DC69-CB84-47CD-B8BA-CDA9947FFD7A}"/>
              </a:ext>
            </a:extLst>
          </p:cNvPr>
          <p:cNvPicPr>
            <a:picLocks noChangeAspect="1"/>
          </p:cNvPicPr>
          <p:nvPr/>
        </p:nvPicPr>
        <p:blipFill>
          <a:blip r:embed="rId2"/>
          <a:stretch>
            <a:fillRect/>
          </a:stretch>
        </p:blipFill>
        <p:spPr>
          <a:xfrm>
            <a:off x="2207712" y="2195340"/>
            <a:ext cx="4728575" cy="3146652"/>
          </a:xfrm>
          <a:prstGeom prst="rect">
            <a:avLst/>
          </a:prstGeom>
        </p:spPr>
      </p:pic>
    </p:spTree>
    <p:extLst>
      <p:ext uri="{BB962C8B-B14F-4D97-AF65-F5344CB8AC3E}">
        <p14:creationId xmlns:p14="http://schemas.microsoft.com/office/powerpoint/2010/main" val="378822183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142E-5B57-4C8E-93D5-7BEBA0997B69}"/>
              </a:ext>
            </a:extLst>
          </p:cNvPr>
          <p:cNvSpPr>
            <a:spLocks noGrp="1"/>
          </p:cNvSpPr>
          <p:nvPr>
            <p:ph type="title"/>
          </p:nvPr>
        </p:nvSpPr>
        <p:spPr/>
        <p:txBody>
          <a:bodyPr/>
          <a:lstStyle/>
          <a:p>
            <a:pPr algn="ctr"/>
            <a:br>
              <a:rPr lang="en-GB" dirty="0"/>
            </a:br>
            <a:br>
              <a:rPr lang="en-GB" dirty="0"/>
            </a:br>
            <a:r>
              <a:rPr lang="en-GB" sz="4000" dirty="0">
                <a:solidFill>
                  <a:schemeClr val="accent4">
                    <a:lumMod val="60000"/>
                    <a:lumOff val="40000"/>
                  </a:schemeClr>
                </a:solidFill>
              </a:rPr>
              <a:t>Reviewing Results </a:t>
            </a:r>
            <a:r>
              <a:rPr lang="en-GB" sz="4000" dirty="0" err="1">
                <a:solidFill>
                  <a:schemeClr val="accent4">
                    <a:lumMod val="60000"/>
                    <a:lumOff val="40000"/>
                  </a:schemeClr>
                </a:solidFill>
              </a:rPr>
              <a:t>MyTSD</a:t>
            </a:r>
            <a:br>
              <a:rPr lang="en-GB" sz="4000" dirty="0">
                <a:solidFill>
                  <a:schemeClr val="accent4">
                    <a:lumMod val="60000"/>
                    <a:lumOff val="40000"/>
                  </a:schemeClr>
                </a:solidFill>
              </a:rPr>
            </a:br>
            <a:r>
              <a:rPr lang="en-GB" sz="4000" dirty="0">
                <a:solidFill>
                  <a:schemeClr val="accent4">
                    <a:lumMod val="60000"/>
                    <a:lumOff val="40000"/>
                  </a:schemeClr>
                </a:solidFill>
              </a:rPr>
              <a:t>&amp; Moodle</a:t>
            </a:r>
          </a:p>
        </p:txBody>
      </p:sp>
    </p:spTree>
    <p:extLst>
      <p:ext uri="{BB962C8B-B14F-4D97-AF65-F5344CB8AC3E}">
        <p14:creationId xmlns:p14="http://schemas.microsoft.com/office/powerpoint/2010/main" val="32097273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DAE58-0B8E-4F3F-9086-88B14038E975}"/>
              </a:ext>
            </a:extLst>
          </p:cNvPr>
          <p:cNvSpPr>
            <a:spLocks noGrp="1"/>
          </p:cNvSpPr>
          <p:nvPr>
            <p:ph type="title"/>
          </p:nvPr>
        </p:nvSpPr>
        <p:spPr>
          <a:xfrm>
            <a:off x="215557" y="1314622"/>
            <a:ext cx="4253029" cy="3607785"/>
          </a:xfrm>
        </p:spPr>
        <p:txBody>
          <a:bodyPr/>
          <a:lstStyle/>
          <a:p>
            <a:r>
              <a:rPr lang="en-GB" sz="3200" dirty="0">
                <a:solidFill>
                  <a:schemeClr val="accent4">
                    <a:lumMod val="60000"/>
                    <a:lumOff val="40000"/>
                  </a:schemeClr>
                </a:solidFill>
              </a:rPr>
              <a:t>Lecturer Preparation</a:t>
            </a:r>
            <a:br>
              <a:rPr lang="en-GB" dirty="0"/>
            </a:br>
            <a:br>
              <a:rPr lang="en-GB" dirty="0"/>
            </a:br>
            <a:br>
              <a:rPr lang="en-GB" dirty="0"/>
            </a:br>
            <a:r>
              <a:rPr lang="en-GB" dirty="0"/>
              <a:t>Next week you must come prepared to share your findings about  -  </a:t>
            </a:r>
            <a:br>
              <a:rPr lang="en-GB" dirty="0"/>
            </a:br>
            <a:br>
              <a:rPr lang="en-GB" dirty="0"/>
            </a:br>
            <a:r>
              <a:rPr lang="en-GB" i="1" dirty="0">
                <a:solidFill>
                  <a:schemeClr val="accent4">
                    <a:lumMod val="60000"/>
                    <a:lumOff val="40000"/>
                  </a:schemeClr>
                </a:solidFill>
              </a:rPr>
              <a:t>Safer Food Better Business Recording Process in Wales</a:t>
            </a:r>
          </a:p>
        </p:txBody>
      </p:sp>
    </p:spTree>
    <p:extLst>
      <p:ext uri="{BB962C8B-B14F-4D97-AF65-F5344CB8AC3E}">
        <p14:creationId xmlns:p14="http://schemas.microsoft.com/office/powerpoint/2010/main" val="35219274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336717"/>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703</Words>
  <Application>Microsoft Office PowerPoint</Application>
  <PresentationFormat>On-screen Show (4:3)</PresentationFormat>
  <Paragraphs>22</Paragraphs>
  <Slides>19</Slides>
  <Notes>0</Notes>
  <HiddenSlides>0</HiddenSlides>
  <MMClips>3</MMClips>
  <ScaleCrop>false</ScaleCrop>
  <HeadingPairs>
    <vt:vector size="6" baseType="variant">
      <vt:variant>
        <vt:lpstr>Fonts Used</vt:lpstr>
      </vt:variant>
      <vt:variant>
        <vt:i4>3</vt:i4>
      </vt:variant>
      <vt:variant>
        <vt:lpstr>Theme</vt:lpstr>
      </vt:variant>
      <vt:variant>
        <vt:i4>15</vt:i4>
      </vt:variant>
      <vt:variant>
        <vt:lpstr>Slide Titles</vt:lpstr>
      </vt:variant>
      <vt:variant>
        <vt:i4>19</vt:i4>
      </vt:variant>
    </vt:vector>
  </HeadingPairs>
  <TitlesOfParts>
    <vt:vector size="37" baseType="lpstr">
      <vt:lpstr>Arial</vt:lpstr>
      <vt:lpstr>Calibri</vt:lpstr>
      <vt:lpstr>Calibri Light</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Welcome to   BMGM4000  Effective Management</vt:lpstr>
      <vt:lpstr>BMGM4000 Effective Management  What do you think restaurant management is?</vt:lpstr>
      <vt:lpstr>  Lets recap on what you think a restaurant manager does…</vt:lpstr>
      <vt:lpstr>PowerPoint Presentation</vt:lpstr>
      <vt:lpstr>In the video the pre-shift briefing was mentioned-  Why do this?  What benefit would there be as a team member?  What else might you find out or notice during the briefing as the manager?</vt:lpstr>
      <vt:lpstr>PowerPoint Presentation</vt:lpstr>
      <vt:lpstr> It is very likely that during your work within a restaurant you will have to handle complaints   What have you experienced so far during placement?</vt:lpstr>
      <vt:lpstr>PowerPoint Presentation</vt:lpstr>
      <vt:lpstr>ACTIVITY: You are starting your shift at 10:00 as a waiter within a busy high street restaurant.  There are 60 diners already booked but there is the capacity for another 40 walk ins  You have 4 waiters working with you.  Today you are the most senior member of staff front of house.  How do you prepare for the service? What will your role be during service? What will you do at the end of service   Take the next 45 minutes writing your plan for the service- you will then share this plan with the group, and answer questions about it.   </vt:lpstr>
      <vt:lpstr>AIM(S) •   To provide students with an introduction to effective restaurant management, and what constitutes good practice.    What would you constitute as good management practice?  What is bad management practice?.... Give some examples</vt:lpstr>
      <vt:lpstr>LEARNING OUTCOMES Upon the successful completion of this module, the student should be able to:   • Understand the different positions within the kitchen brigade and appreciate the importance of the work based key skills within this area of restaurant operation.   • Examine the different positions within Front of House management and leadership and  appreciate the importance of the work based key skills within this area of restaurant operation.   • Explore the relationship between front of house (dining area) and back of house (kitchen) for effective management and delivery of core functions.   • Investigate issues relating to operations such as resource allocation, the need for technical knowledge, of all departments, industry standards, planning and organisation, differing management styles, health, and safety.</vt:lpstr>
      <vt:lpstr>INDICATIVE CONTENT   • Styles of management- what is required for the individual, organisation, and the individual restaurant.  • Teamwork: roles of team membership versus team leadership. The elements of a successful team, internal and external communication for teams.  • Operational tasks: how to manage workload, considerations to allocation, knowing your colleagues- capabilities and strengths of skills.  • Understanding your place in the market: meeting the diners ‘needs’ and delivering their ‘wants’.  • Organisational Issues: policies and procedures relating to safe operation, organisational aims and objectives, mission statement, operations, staffing, training, competition, quality issues, performance measures, management structures, working practices, marketing, health and safety, guest service.  • Operating legally: licensing, local laws (planning and permissions) national government (Acts of Parliament). </vt:lpstr>
      <vt:lpstr>Assessment   - Submission Date 17th  March 2023  Portfolio 4 elements  1500 words  Section 1 – Safer Food Better Business  Section 2 – Budgets Section 3 – Marketing Section 4 – Human Resources </vt:lpstr>
      <vt:lpstr>  Writing your portfolio   what you will be expected to include</vt:lpstr>
      <vt:lpstr>  Any questions so far?</vt:lpstr>
      <vt:lpstr>Placement Feedback  </vt:lpstr>
      <vt:lpstr>  Reviewing Results MyTSD &amp; Moodle</vt:lpstr>
      <vt:lpstr>Lecturer Preparation   Next week you must come prepared to share your findings about  -    Safer Food Better Business Recording Process in Wales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Jayne Griffith Parry</cp:lastModifiedBy>
  <cp:revision>12</cp:revision>
  <dcterms:created xsi:type="dcterms:W3CDTF">2021-03-10T12:10:47Z</dcterms:created>
  <dcterms:modified xsi:type="dcterms:W3CDTF">2023-01-29T14:05:54Z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