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F3ACB1-9CFF-4219-91B0-7E5BD033E03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CE9A058-2AAD-4EB2-911B-708042516B5F}">
      <dgm:prSet/>
      <dgm:spPr/>
      <dgm:t>
        <a:bodyPr/>
        <a:lstStyle/>
        <a:p>
          <a:r>
            <a:rPr lang="en-GB" b="1"/>
            <a:t>Strengths:</a:t>
          </a:r>
          <a:endParaRPr lang="en-US"/>
        </a:p>
      </dgm:t>
    </dgm:pt>
    <dgm:pt modelId="{3601419C-8492-41E1-A05F-16A6C4C233F0}" type="parTrans" cxnId="{F35FE7CE-E1BD-4B50-930E-63A1D00398CE}">
      <dgm:prSet/>
      <dgm:spPr/>
      <dgm:t>
        <a:bodyPr/>
        <a:lstStyle/>
        <a:p>
          <a:endParaRPr lang="en-US"/>
        </a:p>
      </dgm:t>
    </dgm:pt>
    <dgm:pt modelId="{F2650A81-5ABD-4310-8E37-AEE83BAFF42E}" type="sibTrans" cxnId="{F35FE7CE-E1BD-4B50-930E-63A1D00398CE}">
      <dgm:prSet/>
      <dgm:spPr/>
      <dgm:t>
        <a:bodyPr/>
        <a:lstStyle/>
        <a:p>
          <a:endParaRPr lang="en-US"/>
        </a:p>
      </dgm:t>
    </dgm:pt>
    <dgm:pt modelId="{EEA0C714-1F4C-4F38-BDDF-F3DDE3EC2FFC}">
      <dgm:prSet/>
      <dgm:spPr/>
      <dgm:t>
        <a:bodyPr/>
        <a:lstStyle/>
        <a:p>
          <a:r>
            <a:rPr lang="en-GB"/>
            <a:t>Good communication and listening skills.  </a:t>
          </a:r>
          <a:endParaRPr lang="en-US"/>
        </a:p>
      </dgm:t>
    </dgm:pt>
    <dgm:pt modelId="{84E71604-D9EC-417F-8DE3-D85CD0FA6B84}" type="parTrans" cxnId="{C4BD5DA4-ED42-468C-A057-DD7A618ACB83}">
      <dgm:prSet/>
      <dgm:spPr/>
      <dgm:t>
        <a:bodyPr/>
        <a:lstStyle/>
        <a:p>
          <a:endParaRPr lang="en-US"/>
        </a:p>
      </dgm:t>
    </dgm:pt>
    <dgm:pt modelId="{26A044DD-2834-4459-B971-18AFE16E9647}" type="sibTrans" cxnId="{C4BD5DA4-ED42-468C-A057-DD7A618ACB83}">
      <dgm:prSet/>
      <dgm:spPr/>
      <dgm:t>
        <a:bodyPr/>
        <a:lstStyle/>
        <a:p>
          <a:endParaRPr lang="en-US"/>
        </a:p>
      </dgm:t>
    </dgm:pt>
    <dgm:pt modelId="{771A2190-FB84-4E3D-BC4F-BFA835F6CCA3}">
      <dgm:prSet/>
      <dgm:spPr/>
      <dgm:t>
        <a:bodyPr/>
        <a:lstStyle/>
        <a:p>
          <a:r>
            <a:rPr lang="en-GB"/>
            <a:t>Caring nature and attention to detail.  </a:t>
          </a:r>
          <a:endParaRPr lang="en-US"/>
        </a:p>
      </dgm:t>
    </dgm:pt>
    <dgm:pt modelId="{B26C1062-FF8C-426D-B017-608F1D02BDFD}" type="parTrans" cxnId="{E8F578B6-F0DB-4406-A333-FCE0233502A1}">
      <dgm:prSet/>
      <dgm:spPr/>
      <dgm:t>
        <a:bodyPr/>
        <a:lstStyle/>
        <a:p>
          <a:endParaRPr lang="en-US"/>
        </a:p>
      </dgm:t>
    </dgm:pt>
    <dgm:pt modelId="{47B92D39-2E2C-4DD1-8468-73B0102ED2DC}" type="sibTrans" cxnId="{E8F578B6-F0DB-4406-A333-FCE0233502A1}">
      <dgm:prSet/>
      <dgm:spPr/>
      <dgm:t>
        <a:bodyPr/>
        <a:lstStyle/>
        <a:p>
          <a:endParaRPr lang="en-US"/>
        </a:p>
      </dgm:t>
    </dgm:pt>
    <dgm:pt modelId="{136200D4-495B-4DA1-8C04-A53A8EAD3030}">
      <dgm:prSet/>
      <dgm:spPr/>
      <dgm:t>
        <a:bodyPr/>
        <a:lstStyle/>
        <a:p>
          <a:r>
            <a:rPr lang="en-GB" b="1"/>
            <a:t>Weaknesses:</a:t>
          </a:r>
          <a:endParaRPr lang="en-US"/>
        </a:p>
      </dgm:t>
    </dgm:pt>
    <dgm:pt modelId="{BA4D0948-ECC0-454E-9E4B-29C903193A41}" type="parTrans" cxnId="{6FB385E1-929A-47AB-AE97-304E8DD47376}">
      <dgm:prSet/>
      <dgm:spPr/>
      <dgm:t>
        <a:bodyPr/>
        <a:lstStyle/>
        <a:p>
          <a:endParaRPr lang="en-US"/>
        </a:p>
      </dgm:t>
    </dgm:pt>
    <dgm:pt modelId="{BB58EDCF-0AC0-4786-ABCB-A306DF56599D}" type="sibTrans" cxnId="{6FB385E1-929A-47AB-AE97-304E8DD47376}">
      <dgm:prSet/>
      <dgm:spPr/>
      <dgm:t>
        <a:bodyPr/>
        <a:lstStyle/>
        <a:p>
          <a:endParaRPr lang="en-US"/>
        </a:p>
      </dgm:t>
    </dgm:pt>
    <dgm:pt modelId="{15E048CC-5363-47EE-8FFC-9BFCC096620F}">
      <dgm:prSet/>
      <dgm:spPr/>
      <dgm:t>
        <a:bodyPr/>
        <a:lstStyle/>
        <a:p>
          <a:r>
            <a:rPr lang="en-GB"/>
            <a:t>Limited experience in busy hospital wards.  </a:t>
          </a:r>
          <a:endParaRPr lang="en-US"/>
        </a:p>
      </dgm:t>
    </dgm:pt>
    <dgm:pt modelId="{6482E4B7-15CB-4C69-AFA6-15B33A273CB6}" type="parTrans" cxnId="{6D380DCD-9999-4D26-AB21-73EB0D1AC2FE}">
      <dgm:prSet/>
      <dgm:spPr/>
      <dgm:t>
        <a:bodyPr/>
        <a:lstStyle/>
        <a:p>
          <a:endParaRPr lang="en-US"/>
        </a:p>
      </dgm:t>
    </dgm:pt>
    <dgm:pt modelId="{D2C3B134-C3CE-4108-B118-4B7FA7766C67}" type="sibTrans" cxnId="{6D380DCD-9999-4D26-AB21-73EB0D1AC2FE}">
      <dgm:prSet/>
      <dgm:spPr/>
      <dgm:t>
        <a:bodyPr/>
        <a:lstStyle/>
        <a:p>
          <a:endParaRPr lang="en-US"/>
        </a:p>
      </dgm:t>
    </dgm:pt>
    <dgm:pt modelId="{6C89BAC2-D786-4DBA-9510-2294D6DBF27E}">
      <dgm:prSet/>
      <dgm:spPr/>
      <dgm:t>
        <a:bodyPr/>
        <a:lstStyle/>
        <a:p>
          <a:r>
            <a:rPr lang="en-GB"/>
            <a:t>Feeling nervous under high pressure.  </a:t>
          </a:r>
          <a:endParaRPr lang="en-US"/>
        </a:p>
      </dgm:t>
    </dgm:pt>
    <dgm:pt modelId="{EF175B7A-C2E7-4311-980E-1BBFBD44F643}" type="parTrans" cxnId="{0F624323-61F9-41CB-94DF-54F6BF5FB0A3}">
      <dgm:prSet/>
      <dgm:spPr/>
      <dgm:t>
        <a:bodyPr/>
        <a:lstStyle/>
        <a:p>
          <a:endParaRPr lang="en-US"/>
        </a:p>
      </dgm:t>
    </dgm:pt>
    <dgm:pt modelId="{17A87C79-015F-434B-931E-B06F5255EB3B}" type="sibTrans" cxnId="{0F624323-61F9-41CB-94DF-54F6BF5FB0A3}">
      <dgm:prSet/>
      <dgm:spPr/>
      <dgm:t>
        <a:bodyPr/>
        <a:lstStyle/>
        <a:p>
          <a:endParaRPr lang="en-US"/>
        </a:p>
      </dgm:t>
    </dgm:pt>
    <dgm:pt modelId="{9850518A-3D53-47A1-AF1D-75A5BE53F4FF}">
      <dgm:prSet/>
      <dgm:spPr/>
      <dgm:t>
        <a:bodyPr/>
        <a:lstStyle/>
        <a:p>
          <a:r>
            <a:rPr lang="en-GB" b="1"/>
            <a:t>Opportunities:</a:t>
          </a:r>
          <a:endParaRPr lang="en-US"/>
        </a:p>
      </dgm:t>
    </dgm:pt>
    <dgm:pt modelId="{E108338E-2968-4701-A00E-19C23E85B20E}" type="parTrans" cxnId="{84F9405A-DCC3-4A8D-9B33-ABA25C5F3E8B}">
      <dgm:prSet/>
      <dgm:spPr/>
      <dgm:t>
        <a:bodyPr/>
        <a:lstStyle/>
        <a:p>
          <a:endParaRPr lang="en-US"/>
        </a:p>
      </dgm:t>
    </dgm:pt>
    <dgm:pt modelId="{40851EB4-A5ED-4C56-B425-0C3E5F3D03F0}" type="sibTrans" cxnId="{84F9405A-DCC3-4A8D-9B33-ABA25C5F3E8B}">
      <dgm:prSet/>
      <dgm:spPr/>
      <dgm:t>
        <a:bodyPr/>
        <a:lstStyle/>
        <a:p>
          <a:endParaRPr lang="en-US"/>
        </a:p>
      </dgm:t>
    </dgm:pt>
    <dgm:pt modelId="{55412BEF-51D4-4A32-840E-0CDC6ED4D397}">
      <dgm:prSet/>
      <dgm:spPr/>
      <dgm:t>
        <a:bodyPr/>
        <a:lstStyle/>
        <a:p>
          <a:r>
            <a:rPr lang="en-GB"/>
            <a:t>NHS training and preceptorship programs.  </a:t>
          </a:r>
          <a:endParaRPr lang="en-US"/>
        </a:p>
      </dgm:t>
    </dgm:pt>
    <dgm:pt modelId="{307CFF1C-E521-4898-8695-6548AE17B5B7}" type="parTrans" cxnId="{4C7B7E15-0CFE-4FC4-B263-55703A86DDEA}">
      <dgm:prSet/>
      <dgm:spPr/>
      <dgm:t>
        <a:bodyPr/>
        <a:lstStyle/>
        <a:p>
          <a:endParaRPr lang="en-US"/>
        </a:p>
      </dgm:t>
    </dgm:pt>
    <dgm:pt modelId="{98D46985-A16C-49DF-B18B-D123D7702959}" type="sibTrans" cxnId="{4C7B7E15-0CFE-4FC4-B263-55703A86DDEA}">
      <dgm:prSet/>
      <dgm:spPr/>
      <dgm:t>
        <a:bodyPr/>
        <a:lstStyle/>
        <a:p>
          <a:endParaRPr lang="en-US"/>
        </a:p>
      </dgm:t>
    </dgm:pt>
    <dgm:pt modelId="{044201D9-52FB-4E43-8C43-6725495A8297}">
      <dgm:prSet/>
      <dgm:spPr/>
      <dgm:t>
        <a:bodyPr/>
        <a:lstStyle/>
        <a:p>
          <a:r>
            <a:rPr lang="en-GB"/>
            <a:t>High job demand for nurses in the UK.  </a:t>
          </a:r>
          <a:endParaRPr lang="en-US"/>
        </a:p>
      </dgm:t>
    </dgm:pt>
    <dgm:pt modelId="{7867BC3A-ACC8-42D2-8C75-7DE2AAFABB1D}" type="parTrans" cxnId="{B6DA54DB-8EC6-4A1C-81EA-26341819B9A5}">
      <dgm:prSet/>
      <dgm:spPr/>
      <dgm:t>
        <a:bodyPr/>
        <a:lstStyle/>
        <a:p>
          <a:endParaRPr lang="en-US"/>
        </a:p>
      </dgm:t>
    </dgm:pt>
    <dgm:pt modelId="{BB03C0AE-B502-431D-84AC-6E133565AD97}" type="sibTrans" cxnId="{B6DA54DB-8EC6-4A1C-81EA-26341819B9A5}">
      <dgm:prSet/>
      <dgm:spPr/>
      <dgm:t>
        <a:bodyPr/>
        <a:lstStyle/>
        <a:p>
          <a:endParaRPr lang="en-US"/>
        </a:p>
      </dgm:t>
    </dgm:pt>
    <dgm:pt modelId="{D80E3077-A8D5-4225-8781-26446A912348}">
      <dgm:prSet/>
      <dgm:spPr/>
      <dgm:t>
        <a:bodyPr/>
        <a:lstStyle/>
        <a:p>
          <a:r>
            <a:rPr lang="en-GB" b="1"/>
            <a:t>Threats:</a:t>
          </a:r>
          <a:endParaRPr lang="en-US"/>
        </a:p>
      </dgm:t>
    </dgm:pt>
    <dgm:pt modelId="{3F141FF2-28D1-424B-9FA2-DCC485EF5546}" type="parTrans" cxnId="{1367FF32-59D4-44D2-B93D-0A337D884D8E}">
      <dgm:prSet/>
      <dgm:spPr/>
      <dgm:t>
        <a:bodyPr/>
        <a:lstStyle/>
        <a:p>
          <a:endParaRPr lang="en-US"/>
        </a:p>
      </dgm:t>
    </dgm:pt>
    <dgm:pt modelId="{8EA74D4A-48E9-4371-A21E-4608BBD2110B}" type="sibTrans" cxnId="{1367FF32-59D4-44D2-B93D-0A337D884D8E}">
      <dgm:prSet/>
      <dgm:spPr/>
      <dgm:t>
        <a:bodyPr/>
        <a:lstStyle/>
        <a:p>
          <a:endParaRPr lang="en-US"/>
        </a:p>
      </dgm:t>
    </dgm:pt>
    <dgm:pt modelId="{152A7AFD-6489-4152-99D1-A25F7A900BB6}">
      <dgm:prSet/>
      <dgm:spPr/>
      <dgm:t>
        <a:bodyPr/>
        <a:lstStyle/>
        <a:p>
          <a:r>
            <a:rPr lang="en-GB"/>
            <a:t>High workload stress and risk of burnout.  </a:t>
          </a:r>
          <a:endParaRPr lang="en-US"/>
        </a:p>
      </dgm:t>
    </dgm:pt>
    <dgm:pt modelId="{443BDEF6-1A94-4F11-86E8-DF153B9E593A}" type="parTrans" cxnId="{EB40C7D5-17E1-401D-887B-36C9C9327BF7}">
      <dgm:prSet/>
      <dgm:spPr/>
      <dgm:t>
        <a:bodyPr/>
        <a:lstStyle/>
        <a:p>
          <a:endParaRPr lang="en-US"/>
        </a:p>
      </dgm:t>
    </dgm:pt>
    <dgm:pt modelId="{2322F7F1-9F16-4E58-A599-64941C53ECDF}" type="sibTrans" cxnId="{EB40C7D5-17E1-401D-887B-36C9C9327BF7}">
      <dgm:prSet/>
      <dgm:spPr/>
      <dgm:t>
        <a:bodyPr/>
        <a:lstStyle/>
        <a:p>
          <a:endParaRPr lang="en-US"/>
        </a:p>
      </dgm:t>
    </dgm:pt>
    <dgm:pt modelId="{6CAC9DBF-0839-4881-9D8B-44B6189459B4}">
      <dgm:prSet/>
      <dgm:spPr/>
      <dgm:t>
        <a:bodyPr/>
        <a:lstStyle/>
        <a:p>
          <a:r>
            <a:rPr lang="en-GB"/>
            <a:t>Fast-paced ward environment.  </a:t>
          </a:r>
          <a:endParaRPr lang="en-US"/>
        </a:p>
      </dgm:t>
    </dgm:pt>
    <dgm:pt modelId="{ED8BA1E3-CD7E-4724-AFB3-65E457BF51BF}" type="parTrans" cxnId="{24A9B367-713C-4B39-85CE-15AFB8EE47DA}">
      <dgm:prSet/>
      <dgm:spPr/>
      <dgm:t>
        <a:bodyPr/>
        <a:lstStyle/>
        <a:p>
          <a:endParaRPr lang="en-US"/>
        </a:p>
      </dgm:t>
    </dgm:pt>
    <dgm:pt modelId="{25B2EE9C-2267-4D6F-8315-CAF626C876DA}" type="sibTrans" cxnId="{24A9B367-713C-4B39-85CE-15AFB8EE47DA}">
      <dgm:prSet/>
      <dgm:spPr/>
      <dgm:t>
        <a:bodyPr/>
        <a:lstStyle/>
        <a:p>
          <a:endParaRPr lang="en-US"/>
        </a:p>
      </dgm:t>
    </dgm:pt>
    <dgm:pt modelId="{447D8585-24E6-4DFD-BA80-E0900372DD33}" type="pres">
      <dgm:prSet presAssocID="{06F3ACB1-9CFF-4219-91B0-7E5BD033E030}" presName="linear" presStyleCnt="0">
        <dgm:presLayoutVars>
          <dgm:animLvl val="lvl"/>
          <dgm:resizeHandles val="exact"/>
        </dgm:presLayoutVars>
      </dgm:prSet>
      <dgm:spPr/>
    </dgm:pt>
    <dgm:pt modelId="{536E8732-4F67-49F5-9FD7-413FB5912F94}" type="pres">
      <dgm:prSet presAssocID="{3CE9A058-2AAD-4EB2-911B-708042516B5F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3B8A7524-170E-40FB-8138-FC81443E3A98}" type="pres">
      <dgm:prSet presAssocID="{F2650A81-5ABD-4310-8E37-AEE83BAFF42E}" presName="spacer" presStyleCnt="0"/>
      <dgm:spPr/>
    </dgm:pt>
    <dgm:pt modelId="{D458E0A9-179B-4CDF-B25A-705ABC8C6782}" type="pres">
      <dgm:prSet presAssocID="{EEA0C714-1F4C-4F38-BDDF-F3DDE3EC2FFC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80E7084F-F7A6-4BAE-96C1-1A57FECF0A92}" type="pres">
      <dgm:prSet presAssocID="{26A044DD-2834-4459-B971-18AFE16E9647}" presName="spacer" presStyleCnt="0"/>
      <dgm:spPr/>
    </dgm:pt>
    <dgm:pt modelId="{277B50BF-288A-4ED5-AB88-15E2BBE1B4A6}" type="pres">
      <dgm:prSet presAssocID="{771A2190-FB84-4E3D-BC4F-BFA835F6CCA3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7F19DEAA-7E00-4916-9992-572C6A78E4D0}" type="pres">
      <dgm:prSet presAssocID="{771A2190-FB84-4E3D-BC4F-BFA835F6CCA3}" presName="childText" presStyleLbl="revTx" presStyleIdx="0" presStyleCnt="3">
        <dgm:presLayoutVars>
          <dgm:bulletEnabled val="1"/>
        </dgm:presLayoutVars>
      </dgm:prSet>
      <dgm:spPr/>
    </dgm:pt>
    <dgm:pt modelId="{EE41B1D7-784D-4042-A2F5-072406EA78C1}" type="pres">
      <dgm:prSet presAssocID="{15E048CC-5363-47EE-8FFC-9BFCC096620F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FDBFF6C7-1062-49F2-8A57-7B0707F60237}" type="pres">
      <dgm:prSet presAssocID="{D2C3B134-C3CE-4108-B118-4B7FA7766C67}" presName="spacer" presStyleCnt="0"/>
      <dgm:spPr/>
    </dgm:pt>
    <dgm:pt modelId="{173EA066-974C-4781-AF76-F7AE81F0B537}" type="pres">
      <dgm:prSet presAssocID="{6C89BAC2-D786-4DBA-9510-2294D6DBF27E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A6E53E7A-EB27-43DB-BBFC-416273FA22D7}" type="pres">
      <dgm:prSet presAssocID="{6C89BAC2-D786-4DBA-9510-2294D6DBF27E}" presName="childText" presStyleLbl="revTx" presStyleIdx="1" presStyleCnt="3">
        <dgm:presLayoutVars>
          <dgm:bulletEnabled val="1"/>
        </dgm:presLayoutVars>
      </dgm:prSet>
      <dgm:spPr/>
    </dgm:pt>
    <dgm:pt modelId="{38434C5B-5ABA-4E61-87E9-FF5D07AE7408}" type="pres">
      <dgm:prSet presAssocID="{55412BEF-51D4-4A32-840E-0CDC6ED4D397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4DF5FA0F-7D46-4E8A-9088-6FF9AFD6643F}" type="pres">
      <dgm:prSet presAssocID="{98D46985-A16C-49DF-B18B-D123D7702959}" presName="spacer" presStyleCnt="0"/>
      <dgm:spPr/>
    </dgm:pt>
    <dgm:pt modelId="{5C78348D-592C-451C-8F09-246450FAE053}" type="pres">
      <dgm:prSet presAssocID="{044201D9-52FB-4E43-8C43-6725495A8297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163124DF-2D59-466D-8D24-211735279BCC}" type="pres">
      <dgm:prSet presAssocID="{044201D9-52FB-4E43-8C43-6725495A8297}" presName="childText" presStyleLbl="revTx" presStyleIdx="2" presStyleCnt="3">
        <dgm:presLayoutVars>
          <dgm:bulletEnabled val="1"/>
        </dgm:presLayoutVars>
      </dgm:prSet>
      <dgm:spPr/>
    </dgm:pt>
    <dgm:pt modelId="{2A703D16-B684-42BD-BBB3-B649BCE351DA}" type="pres">
      <dgm:prSet presAssocID="{152A7AFD-6489-4152-99D1-A25F7A900BB6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ECFB5413-4D1E-4A16-833D-C6BA192DF58C}" type="pres">
      <dgm:prSet presAssocID="{2322F7F1-9F16-4E58-A599-64941C53ECDF}" presName="spacer" presStyleCnt="0"/>
      <dgm:spPr/>
    </dgm:pt>
    <dgm:pt modelId="{52A831BF-9DF1-44D5-854A-382521F13A97}" type="pres">
      <dgm:prSet presAssocID="{6CAC9DBF-0839-4881-9D8B-44B6189459B4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E3AC5410-294A-442D-B193-CFA02D21905D}" type="presOf" srcId="{55412BEF-51D4-4A32-840E-0CDC6ED4D397}" destId="{38434C5B-5ABA-4E61-87E9-FF5D07AE7408}" srcOrd="0" destOrd="0" presId="urn:microsoft.com/office/officeart/2005/8/layout/vList2"/>
    <dgm:cxn modelId="{4C7B7E15-0CFE-4FC4-B263-55703A86DDEA}" srcId="{06F3ACB1-9CFF-4219-91B0-7E5BD033E030}" destId="{55412BEF-51D4-4A32-840E-0CDC6ED4D397}" srcOrd="5" destOrd="0" parTransId="{307CFF1C-E521-4898-8695-6548AE17B5B7}" sibTransId="{98D46985-A16C-49DF-B18B-D123D7702959}"/>
    <dgm:cxn modelId="{FD8B6118-DEAE-4D15-A1F5-9CC076DF79E5}" type="presOf" srcId="{6C89BAC2-D786-4DBA-9510-2294D6DBF27E}" destId="{173EA066-974C-4781-AF76-F7AE81F0B537}" srcOrd="0" destOrd="0" presId="urn:microsoft.com/office/officeart/2005/8/layout/vList2"/>
    <dgm:cxn modelId="{EF2E941D-C0B9-443D-A327-2BE8DFAEDA3F}" type="presOf" srcId="{136200D4-495B-4DA1-8C04-A53A8EAD3030}" destId="{7F19DEAA-7E00-4916-9992-572C6A78E4D0}" srcOrd="0" destOrd="0" presId="urn:microsoft.com/office/officeart/2005/8/layout/vList2"/>
    <dgm:cxn modelId="{48083521-174D-4E97-A4BD-82EAE837BB7C}" type="presOf" srcId="{044201D9-52FB-4E43-8C43-6725495A8297}" destId="{5C78348D-592C-451C-8F09-246450FAE053}" srcOrd="0" destOrd="0" presId="urn:microsoft.com/office/officeart/2005/8/layout/vList2"/>
    <dgm:cxn modelId="{3205B722-B988-43B3-9E04-587F56AD72E0}" type="presOf" srcId="{06F3ACB1-9CFF-4219-91B0-7E5BD033E030}" destId="{447D8585-24E6-4DFD-BA80-E0900372DD33}" srcOrd="0" destOrd="0" presId="urn:microsoft.com/office/officeart/2005/8/layout/vList2"/>
    <dgm:cxn modelId="{0F624323-61F9-41CB-94DF-54F6BF5FB0A3}" srcId="{06F3ACB1-9CFF-4219-91B0-7E5BD033E030}" destId="{6C89BAC2-D786-4DBA-9510-2294D6DBF27E}" srcOrd="4" destOrd="0" parTransId="{EF175B7A-C2E7-4311-980E-1BBFBD44F643}" sibTransId="{17A87C79-015F-434B-931E-B06F5255EB3B}"/>
    <dgm:cxn modelId="{CA59002D-686E-4168-97E5-24E8A330EBDC}" type="presOf" srcId="{152A7AFD-6489-4152-99D1-A25F7A900BB6}" destId="{2A703D16-B684-42BD-BBB3-B649BCE351DA}" srcOrd="0" destOrd="0" presId="urn:microsoft.com/office/officeart/2005/8/layout/vList2"/>
    <dgm:cxn modelId="{1367FF32-59D4-44D2-B93D-0A337D884D8E}" srcId="{044201D9-52FB-4E43-8C43-6725495A8297}" destId="{D80E3077-A8D5-4225-8781-26446A912348}" srcOrd="0" destOrd="0" parTransId="{3F141FF2-28D1-424B-9FA2-DCC485EF5546}" sibTransId="{8EA74D4A-48E9-4371-A21E-4608BBD2110B}"/>
    <dgm:cxn modelId="{4298E55E-CC4D-4841-BE0C-17BB9C7C9A3D}" type="presOf" srcId="{771A2190-FB84-4E3D-BC4F-BFA835F6CCA3}" destId="{277B50BF-288A-4ED5-AB88-15E2BBE1B4A6}" srcOrd="0" destOrd="0" presId="urn:microsoft.com/office/officeart/2005/8/layout/vList2"/>
    <dgm:cxn modelId="{1C5EAA43-BEBD-404B-8E77-B60FC7BEB46A}" type="presOf" srcId="{9850518A-3D53-47A1-AF1D-75A5BE53F4FF}" destId="{A6E53E7A-EB27-43DB-BBFC-416273FA22D7}" srcOrd="0" destOrd="0" presId="urn:microsoft.com/office/officeart/2005/8/layout/vList2"/>
    <dgm:cxn modelId="{24A9B367-713C-4B39-85CE-15AFB8EE47DA}" srcId="{06F3ACB1-9CFF-4219-91B0-7E5BD033E030}" destId="{6CAC9DBF-0839-4881-9D8B-44B6189459B4}" srcOrd="8" destOrd="0" parTransId="{ED8BA1E3-CD7E-4724-AFB3-65E457BF51BF}" sibTransId="{25B2EE9C-2267-4D6F-8315-CAF626C876DA}"/>
    <dgm:cxn modelId="{4E790673-9041-470B-91A6-E8278A779369}" type="presOf" srcId="{15E048CC-5363-47EE-8FFC-9BFCC096620F}" destId="{EE41B1D7-784D-4042-A2F5-072406EA78C1}" srcOrd="0" destOrd="0" presId="urn:microsoft.com/office/officeart/2005/8/layout/vList2"/>
    <dgm:cxn modelId="{A655AB74-80E8-4D58-A60F-79C423DCF7B0}" type="presOf" srcId="{D80E3077-A8D5-4225-8781-26446A912348}" destId="{163124DF-2D59-466D-8D24-211735279BCC}" srcOrd="0" destOrd="0" presId="urn:microsoft.com/office/officeart/2005/8/layout/vList2"/>
    <dgm:cxn modelId="{84F9405A-DCC3-4A8D-9B33-ABA25C5F3E8B}" srcId="{6C89BAC2-D786-4DBA-9510-2294D6DBF27E}" destId="{9850518A-3D53-47A1-AF1D-75A5BE53F4FF}" srcOrd="0" destOrd="0" parTransId="{E108338E-2968-4701-A00E-19C23E85B20E}" sibTransId="{40851EB4-A5ED-4C56-B425-0C3E5F3D03F0}"/>
    <dgm:cxn modelId="{C4BD5DA4-ED42-468C-A057-DD7A618ACB83}" srcId="{06F3ACB1-9CFF-4219-91B0-7E5BD033E030}" destId="{EEA0C714-1F4C-4F38-BDDF-F3DDE3EC2FFC}" srcOrd="1" destOrd="0" parTransId="{84E71604-D9EC-417F-8DE3-D85CD0FA6B84}" sibTransId="{26A044DD-2834-4459-B971-18AFE16E9647}"/>
    <dgm:cxn modelId="{E8F578B6-F0DB-4406-A333-FCE0233502A1}" srcId="{06F3ACB1-9CFF-4219-91B0-7E5BD033E030}" destId="{771A2190-FB84-4E3D-BC4F-BFA835F6CCA3}" srcOrd="2" destOrd="0" parTransId="{B26C1062-FF8C-426D-B017-608F1D02BDFD}" sibTransId="{47B92D39-2E2C-4DD1-8468-73B0102ED2DC}"/>
    <dgm:cxn modelId="{B0B6A9B9-79D7-424C-92E0-E4C9399C7F1D}" type="presOf" srcId="{6CAC9DBF-0839-4881-9D8B-44B6189459B4}" destId="{52A831BF-9DF1-44D5-854A-382521F13A97}" srcOrd="0" destOrd="0" presId="urn:microsoft.com/office/officeart/2005/8/layout/vList2"/>
    <dgm:cxn modelId="{4B8A75C1-4210-43ED-B7F6-F60239E76BE5}" type="presOf" srcId="{EEA0C714-1F4C-4F38-BDDF-F3DDE3EC2FFC}" destId="{D458E0A9-179B-4CDF-B25A-705ABC8C6782}" srcOrd="0" destOrd="0" presId="urn:microsoft.com/office/officeart/2005/8/layout/vList2"/>
    <dgm:cxn modelId="{6D380DCD-9999-4D26-AB21-73EB0D1AC2FE}" srcId="{06F3ACB1-9CFF-4219-91B0-7E5BD033E030}" destId="{15E048CC-5363-47EE-8FFC-9BFCC096620F}" srcOrd="3" destOrd="0" parTransId="{6482E4B7-15CB-4C69-AFA6-15B33A273CB6}" sibTransId="{D2C3B134-C3CE-4108-B118-4B7FA7766C67}"/>
    <dgm:cxn modelId="{F35FE7CE-E1BD-4B50-930E-63A1D00398CE}" srcId="{06F3ACB1-9CFF-4219-91B0-7E5BD033E030}" destId="{3CE9A058-2AAD-4EB2-911B-708042516B5F}" srcOrd="0" destOrd="0" parTransId="{3601419C-8492-41E1-A05F-16A6C4C233F0}" sibTransId="{F2650A81-5ABD-4310-8E37-AEE83BAFF42E}"/>
    <dgm:cxn modelId="{EB40C7D5-17E1-401D-887B-36C9C9327BF7}" srcId="{06F3ACB1-9CFF-4219-91B0-7E5BD033E030}" destId="{152A7AFD-6489-4152-99D1-A25F7A900BB6}" srcOrd="7" destOrd="0" parTransId="{443BDEF6-1A94-4F11-86E8-DF153B9E593A}" sibTransId="{2322F7F1-9F16-4E58-A599-64941C53ECDF}"/>
    <dgm:cxn modelId="{B6DA54DB-8EC6-4A1C-81EA-26341819B9A5}" srcId="{06F3ACB1-9CFF-4219-91B0-7E5BD033E030}" destId="{044201D9-52FB-4E43-8C43-6725495A8297}" srcOrd="6" destOrd="0" parTransId="{7867BC3A-ACC8-42D2-8C75-7DE2AAFABB1D}" sibTransId="{BB03C0AE-B502-431D-84AC-6E133565AD97}"/>
    <dgm:cxn modelId="{6FB385E1-929A-47AB-AE97-304E8DD47376}" srcId="{771A2190-FB84-4E3D-BC4F-BFA835F6CCA3}" destId="{136200D4-495B-4DA1-8C04-A53A8EAD3030}" srcOrd="0" destOrd="0" parTransId="{BA4D0948-ECC0-454E-9E4B-29C903193A41}" sibTransId="{BB58EDCF-0AC0-4786-ABCB-A306DF56599D}"/>
    <dgm:cxn modelId="{302A25E4-A0DE-453A-B43D-7705C7B4DFF0}" type="presOf" srcId="{3CE9A058-2AAD-4EB2-911B-708042516B5F}" destId="{536E8732-4F67-49F5-9FD7-413FB5912F94}" srcOrd="0" destOrd="0" presId="urn:microsoft.com/office/officeart/2005/8/layout/vList2"/>
    <dgm:cxn modelId="{6DA75935-D43B-45BD-A019-EB9DEDB04E3C}" type="presParOf" srcId="{447D8585-24E6-4DFD-BA80-E0900372DD33}" destId="{536E8732-4F67-49F5-9FD7-413FB5912F94}" srcOrd="0" destOrd="0" presId="urn:microsoft.com/office/officeart/2005/8/layout/vList2"/>
    <dgm:cxn modelId="{E5E9ADB9-D559-49AE-BBEC-AB6AEB25043B}" type="presParOf" srcId="{447D8585-24E6-4DFD-BA80-E0900372DD33}" destId="{3B8A7524-170E-40FB-8138-FC81443E3A98}" srcOrd="1" destOrd="0" presId="urn:microsoft.com/office/officeart/2005/8/layout/vList2"/>
    <dgm:cxn modelId="{D4ACA203-F99B-48E7-979E-760563C9D961}" type="presParOf" srcId="{447D8585-24E6-4DFD-BA80-E0900372DD33}" destId="{D458E0A9-179B-4CDF-B25A-705ABC8C6782}" srcOrd="2" destOrd="0" presId="urn:microsoft.com/office/officeart/2005/8/layout/vList2"/>
    <dgm:cxn modelId="{53B8CE27-566B-4F1E-A15D-49CE72F2E152}" type="presParOf" srcId="{447D8585-24E6-4DFD-BA80-E0900372DD33}" destId="{80E7084F-F7A6-4BAE-96C1-1A57FECF0A92}" srcOrd="3" destOrd="0" presId="urn:microsoft.com/office/officeart/2005/8/layout/vList2"/>
    <dgm:cxn modelId="{ADDF716A-1B34-49FE-8525-B91FA8E117B6}" type="presParOf" srcId="{447D8585-24E6-4DFD-BA80-E0900372DD33}" destId="{277B50BF-288A-4ED5-AB88-15E2BBE1B4A6}" srcOrd="4" destOrd="0" presId="urn:microsoft.com/office/officeart/2005/8/layout/vList2"/>
    <dgm:cxn modelId="{80DB8398-0810-4A65-A3D8-2AB9656603DB}" type="presParOf" srcId="{447D8585-24E6-4DFD-BA80-E0900372DD33}" destId="{7F19DEAA-7E00-4916-9992-572C6A78E4D0}" srcOrd="5" destOrd="0" presId="urn:microsoft.com/office/officeart/2005/8/layout/vList2"/>
    <dgm:cxn modelId="{45DEDD6B-E0BF-490E-A2B9-1A347BDD680D}" type="presParOf" srcId="{447D8585-24E6-4DFD-BA80-E0900372DD33}" destId="{EE41B1D7-784D-4042-A2F5-072406EA78C1}" srcOrd="6" destOrd="0" presId="urn:microsoft.com/office/officeart/2005/8/layout/vList2"/>
    <dgm:cxn modelId="{4EC79533-4B4B-4434-8D64-863097C58231}" type="presParOf" srcId="{447D8585-24E6-4DFD-BA80-E0900372DD33}" destId="{FDBFF6C7-1062-49F2-8A57-7B0707F60237}" srcOrd="7" destOrd="0" presId="urn:microsoft.com/office/officeart/2005/8/layout/vList2"/>
    <dgm:cxn modelId="{E7536A21-4DB2-456C-966E-B6C14EB3B2DC}" type="presParOf" srcId="{447D8585-24E6-4DFD-BA80-E0900372DD33}" destId="{173EA066-974C-4781-AF76-F7AE81F0B537}" srcOrd="8" destOrd="0" presId="urn:microsoft.com/office/officeart/2005/8/layout/vList2"/>
    <dgm:cxn modelId="{926D3352-7E6E-4F37-BD67-112F3BC55B50}" type="presParOf" srcId="{447D8585-24E6-4DFD-BA80-E0900372DD33}" destId="{A6E53E7A-EB27-43DB-BBFC-416273FA22D7}" srcOrd="9" destOrd="0" presId="urn:microsoft.com/office/officeart/2005/8/layout/vList2"/>
    <dgm:cxn modelId="{881A5EE1-EFA0-4F24-BBFE-7F556A7987CB}" type="presParOf" srcId="{447D8585-24E6-4DFD-BA80-E0900372DD33}" destId="{38434C5B-5ABA-4E61-87E9-FF5D07AE7408}" srcOrd="10" destOrd="0" presId="urn:microsoft.com/office/officeart/2005/8/layout/vList2"/>
    <dgm:cxn modelId="{2E064988-82F5-49D3-B23C-F2C35FBF6DBC}" type="presParOf" srcId="{447D8585-24E6-4DFD-BA80-E0900372DD33}" destId="{4DF5FA0F-7D46-4E8A-9088-6FF9AFD6643F}" srcOrd="11" destOrd="0" presId="urn:microsoft.com/office/officeart/2005/8/layout/vList2"/>
    <dgm:cxn modelId="{EC639079-980E-483C-97D2-61C339E1F740}" type="presParOf" srcId="{447D8585-24E6-4DFD-BA80-E0900372DD33}" destId="{5C78348D-592C-451C-8F09-246450FAE053}" srcOrd="12" destOrd="0" presId="urn:microsoft.com/office/officeart/2005/8/layout/vList2"/>
    <dgm:cxn modelId="{6E8E6F13-8B23-45F5-BC41-0181A86E0419}" type="presParOf" srcId="{447D8585-24E6-4DFD-BA80-E0900372DD33}" destId="{163124DF-2D59-466D-8D24-211735279BCC}" srcOrd="13" destOrd="0" presId="urn:microsoft.com/office/officeart/2005/8/layout/vList2"/>
    <dgm:cxn modelId="{C263304C-970B-40B9-B9FB-1C7EF24E1151}" type="presParOf" srcId="{447D8585-24E6-4DFD-BA80-E0900372DD33}" destId="{2A703D16-B684-42BD-BBB3-B649BCE351DA}" srcOrd="14" destOrd="0" presId="urn:microsoft.com/office/officeart/2005/8/layout/vList2"/>
    <dgm:cxn modelId="{5FEC74A2-F3CD-41B3-99D2-86B1298654F2}" type="presParOf" srcId="{447D8585-24E6-4DFD-BA80-E0900372DD33}" destId="{ECFB5413-4D1E-4A16-833D-C6BA192DF58C}" srcOrd="15" destOrd="0" presId="urn:microsoft.com/office/officeart/2005/8/layout/vList2"/>
    <dgm:cxn modelId="{E0F6846C-F789-42A2-B340-F283FC9095DA}" type="presParOf" srcId="{447D8585-24E6-4DFD-BA80-E0900372DD33}" destId="{52A831BF-9DF1-44D5-854A-382521F13A97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99B4FD-0BFE-4B4F-B586-F5EB10233539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A1BBA64-D98B-4ADE-8963-7483403014B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i="0"/>
            <a:t>Overcoming Weaknesses:</a:t>
          </a:r>
          <a:endParaRPr lang="en-US"/>
        </a:p>
      </dgm:t>
    </dgm:pt>
    <dgm:pt modelId="{0B0AFEC9-DA04-4C47-893E-34B180A5D3A5}" type="parTrans" cxnId="{9FAAFC3A-DFF4-4C49-9044-6373DAA8687B}">
      <dgm:prSet/>
      <dgm:spPr/>
      <dgm:t>
        <a:bodyPr/>
        <a:lstStyle/>
        <a:p>
          <a:endParaRPr lang="en-US"/>
        </a:p>
      </dgm:t>
    </dgm:pt>
    <dgm:pt modelId="{3966EB32-E78A-4084-A5E3-A30740092B42}" type="sibTrans" cxnId="{9FAAFC3A-DFF4-4C49-9044-6373DAA8687B}">
      <dgm:prSet/>
      <dgm:spPr/>
      <dgm:t>
        <a:bodyPr/>
        <a:lstStyle/>
        <a:p>
          <a:endParaRPr lang="en-US"/>
        </a:p>
      </dgm:t>
    </dgm:pt>
    <dgm:pt modelId="{772403FD-DBAF-4C27-A853-6E82A549DA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Practice clinical skills in university practice labs.  </a:t>
          </a:r>
          <a:endParaRPr lang="en-US"/>
        </a:p>
      </dgm:t>
    </dgm:pt>
    <dgm:pt modelId="{2232ECA2-63A3-497C-924E-5743D3E40063}" type="parTrans" cxnId="{36D917B1-5B86-4988-932E-6584195BF051}">
      <dgm:prSet/>
      <dgm:spPr/>
      <dgm:t>
        <a:bodyPr/>
        <a:lstStyle/>
        <a:p>
          <a:endParaRPr lang="en-US"/>
        </a:p>
      </dgm:t>
    </dgm:pt>
    <dgm:pt modelId="{4A6DDA46-5748-4B52-AA25-A758B7DBAF60}" type="sibTrans" cxnId="{36D917B1-5B86-4988-932E-6584195BF051}">
      <dgm:prSet/>
      <dgm:spPr/>
      <dgm:t>
        <a:bodyPr/>
        <a:lstStyle/>
        <a:p>
          <a:endParaRPr lang="en-US"/>
        </a:p>
      </dgm:t>
    </dgm:pt>
    <dgm:pt modelId="{D916967B-6B5D-48B2-8CEB-22C4CCE4E3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Learn from senior nurses during clinical placements.  </a:t>
          </a:r>
          <a:endParaRPr lang="en-US"/>
        </a:p>
      </dgm:t>
    </dgm:pt>
    <dgm:pt modelId="{A8BF1A97-9B26-47B7-BA2A-6115810FED82}" type="parTrans" cxnId="{6FE92439-6162-463E-9026-53222B9B6268}">
      <dgm:prSet/>
      <dgm:spPr/>
      <dgm:t>
        <a:bodyPr/>
        <a:lstStyle/>
        <a:p>
          <a:endParaRPr lang="en-US"/>
        </a:p>
      </dgm:t>
    </dgm:pt>
    <dgm:pt modelId="{333F3C6A-9A4F-473B-8A79-1D5D2C79F858}" type="sibTrans" cxnId="{6FE92439-6162-463E-9026-53222B9B6268}">
      <dgm:prSet/>
      <dgm:spPr/>
      <dgm:t>
        <a:bodyPr/>
        <a:lstStyle/>
        <a:p>
          <a:endParaRPr lang="en-US"/>
        </a:p>
      </dgm:t>
    </dgm:pt>
    <dgm:pt modelId="{CA07B379-C36C-4E6E-B585-7711F1EA05E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i="0"/>
            <a:t>Minimising Threats:</a:t>
          </a:r>
          <a:endParaRPr lang="en-US"/>
        </a:p>
      </dgm:t>
    </dgm:pt>
    <dgm:pt modelId="{F811CACF-2066-4F3B-9F7E-889AF3E63E36}" type="parTrans" cxnId="{CCFDB7E0-2FC8-4298-825A-BA5E9FC214A0}">
      <dgm:prSet/>
      <dgm:spPr/>
      <dgm:t>
        <a:bodyPr/>
        <a:lstStyle/>
        <a:p>
          <a:endParaRPr lang="en-US"/>
        </a:p>
      </dgm:t>
    </dgm:pt>
    <dgm:pt modelId="{BA12E08E-1D05-4734-B60E-EBCDA42A8A8D}" type="sibTrans" cxnId="{CCFDB7E0-2FC8-4298-825A-BA5E9FC214A0}">
      <dgm:prSet/>
      <dgm:spPr/>
      <dgm:t>
        <a:bodyPr/>
        <a:lstStyle/>
        <a:p>
          <a:endParaRPr lang="en-US"/>
        </a:p>
      </dgm:t>
    </dgm:pt>
    <dgm:pt modelId="{1CAA673E-27A3-41E5-A8CE-2DA6956A35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Use good time management to reduce stress.  </a:t>
          </a:r>
          <a:endParaRPr lang="en-US"/>
        </a:p>
      </dgm:t>
    </dgm:pt>
    <dgm:pt modelId="{909E27E1-D876-4CD6-AE71-CFBDEBA332E8}" type="parTrans" cxnId="{570D543E-6845-4AE6-A59F-A31E9D67D636}">
      <dgm:prSet/>
      <dgm:spPr/>
      <dgm:t>
        <a:bodyPr/>
        <a:lstStyle/>
        <a:p>
          <a:endParaRPr lang="en-US"/>
        </a:p>
      </dgm:t>
    </dgm:pt>
    <dgm:pt modelId="{95C20F2A-0974-4A8B-A61A-7A163A4E86E5}" type="sibTrans" cxnId="{570D543E-6845-4AE6-A59F-A31E9D67D636}">
      <dgm:prSet/>
      <dgm:spPr/>
      <dgm:t>
        <a:bodyPr/>
        <a:lstStyle/>
        <a:p>
          <a:endParaRPr lang="en-US"/>
        </a:p>
      </dgm:t>
    </dgm:pt>
    <dgm:pt modelId="{0C2441FE-3EA7-4175-BD9F-F2D81B0EA8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Talk with supportive team members for stress management.  </a:t>
          </a:r>
          <a:endParaRPr lang="en-US"/>
        </a:p>
      </dgm:t>
    </dgm:pt>
    <dgm:pt modelId="{EB085C73-19C9-433F-87BE-1CE8DB0C4674}" type="parTrans" cxnId="{847D608F-1935-4E22-8530-96AF37850B4D}">
      <dgm:prSet/>
      <dgm:spPr/>
      <dgm:t>
        <a:bodyPr/>
        <a:lstStyle/>
        <a:p>
          <a:endParaRPr lang="en-US"/>
        </a:p>
      </dgm:t>
    </dgm:pt>
    <dgm:pt modelId="{E617C4C8-E64A-49C5-9BF1-064A423F1FC3}" type="sibTrans" cxnId="{847D608F-1935-4E22-8530-96AF37850B4D}">
      <dgm:prSet/>
      <dgm:spPr/>
      <dgm:t>
        <a:bodyPr/>
        <a:lstStyle/>
        <a:p>
          <a:endParaRPr lang="en-US"/>
        </a:p>
      </dgm:t>
    </dgm:pt>
    <dgm:pt modelId="{D2EA1C8F-BB9C-463D-B9CF-FC9ED8FFB76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i="0"/>
            <a:t>Using Opportunities:</a:t>
          </a:r>
          <a:endParaRPr lang="en-US"/>
        </a:p>
      </dgm:t>
    </dgm:pt>
    <dgm:pt modelId="{B5DD780D-BF15-436A-B8E1-C7AA68FB941F}" type="parTrans" cxnId="{2851B837-0068-4753-B409-318465F5128E}">
      <dgm:prSet/>
      <dgm:spPr/>
      <dgm:t>
        <a:bodyPr/>
        <a:lstStyle/>
        <a:p>
          <a:endParaRPr lang="en-US"/>
        </a:p>
      </dgm:t>
    </dgm:pt>
    <dgm:pt modelId="{1A650667-F7B3-4152-87F2-9B73F8B19A22}" type="sibTrans" cxnId="{2851B837-0068-4753-B409-318465F5128E}">
      <dgm:prSet/>
      <dgm:spPr/>
      <dgm:t>
        <a:bodyPr/>
        <a:lstStyle/>
        <a:p>
          <a:endParaRPr lang="en-US"/>
        </a:p>
      </dgm:t>
    </dgm:pt>
    <dgm:pt modelId="{F54CEE8B-5684-457E-A967-7892BF06F2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Join NHS Preceptorship training after graduation.  </a:t>
          </a:r>
          <a:endParaRPr lang="en-US"/>
        </a:p>
      </dgm:t>
    </dgm:pt>
    <dgm:pt modelId="{DF4B1C89-4168-48F8-8F0A-902755A6D6E0}" type="parTrans" cxnId="{5EA5D443-B12F-40B1-892B-CCDD532F60F1}">
      <dgm:prSet/>
      <dgm:spPr/>
      <dgm:t>
        <a:bodyPr/>
        <a:lstStyle/>
        <a:p>
          <a:endParaRPr lang="en-US"/>
        </a:p>
      </dgm:t>
    </dgm:pt>
    <dgm:pt modelId="{2B4FE035-F96D-4EF8-BC6B-4BCB0C7B88EA}" type="sibTrans" cxnId="{5EA5D443-B12F-40B1-892B-CCDD532F60F1}">
      <dgm:prSet/>
      <dgm:spPr/>
      <dgm:t>
        <a:bodyPr/>
        <a:lstStyle/>
        <a:p>
          <a:endParaRPr lang="en-US"/>
        </a:p>
      </dgm:t>
    </dgm:pt>
    <dgm:pt modelId="{7D27B96C-565A-4DE6-A0E2-6DBE7019274C}" type="pres">
      <dgm:prSet presAssocID="{DD99B4FD-0BFE-4B4F-B586-F5EB10233539}" presName="root" presStyleCnt="0">
        <dgm:presLayoutVars>
          <dgm:dir/>
          <dgm:resizeHandles val="exact"/>
        </dgm:presLayoutVars>
      </dgm:prSet>
      <dgm:spPr/>
    </dgm:pt>
    <dgm:pt modelId="{F7FFA28E-89B1-4CCD-990D-2FB7FF132B95}" type="pres">
      <dgm:prSet presAssocID="{EA1BBA64-D98B-4ADE-8963-7483403014BB}" presName="compNode" presStyleCnt="0"/>
      <dgm:spPr/>
    </dgm:pt>
    <dgm:pt modelId="{518FDFF8-B762-4F1D-9E58-51A2D5863F9E}" type="pres">
      <dgm:prSet presAssocID="{EA1BBA64-D98B-4ADE-8963-7483403014B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2E975C3A-132F-4F2D-9A5D-40A3F213BBD5}" type="pres">
      <dgm:prSet presAssocID="{EA1BBA64-D98B-4ADE-8963-7483403014BB}" presName="iconSpace" presStyleCnt="0"/>
      <dgm:spPr/>
    </dgm:pt>
    <dgm:pt modelId="{E400CDC9-BC63-4D6E-9FA8-F262BA79065F}" type="pres">
      <dgm:prSet presAssocID="{EA1BBA64-D98B-4ADE-8963-7483403014BB}" presName="parTx" presStyleLbl="revTx" presStyleIdx="0" presStyleCnt="6">
        <dgm:presLayoutVars>
          <dgm:chMax val="0"/>
          <dgm:chPref val="0"/>
        </dgm:presLayoutVars>
      </dgm:prSet>
      <dgm:spPr/>
    </dgm:pt>
    <dgm:pt modelId="{07C09F3C-3446-4C9B-84A2-F50610A7C19B}" type="pres">
      <dgm:prSet presAssocID="{EA1BBA64-D98B-4ADE-8963-7483403014BB}" presName="txSpace" presStyleCnt="0"/>
      <dgm:spPr/>
    </dgm:pt>
    <dgm:pt modelId="{5031B86B-944F-4D7A-B589-8D2128A69812}" type="pres">
      <dgm:prSet presAssocID="{EA1BBA64-D98B-4ADE-8963-7483403014BB}" presName="desTx" presStyleLbl="revTx" presStyleIdx="1" presStyleCnt="6">
        <dgm:presLayoutVars/>
      </dgm:prSet>
      <dgm:spPr/>
    </dgm:pt>
    <dgm:pt modelId="{0AC7FA39-BB14-470C-85AF-9D4966C59E3A}" type="pres">
      <dgm:prSet presAssocID="{3966EB32-E78A-4084-A5E3-A30740092B42}" presName="sibTrans" presStyleCnt="0"/>
      <dgm:spPr/>
    </dgm:pt>
    <dgm:pt modelId="{69EB8AAA-B0B1-4C17-A91A-D8E56E12EC66}" type="pres">
      <dgm:prSet presAssocID="{CA07B379-C36C-4E6E-B585-7711F1EA05E8}" presName="compNode" presStyleCnt="0"/>
      <dgm:spPr/>
    </dgm:pt>
    <dgm:pt modelId="{47465FF2-0E2C-4CD6-90D8-67EB2D3839FB}" type="pres">
      <dgm:prSet presAssocID="{CA07B379-C36C-4E6E-B585-7711F1EA05E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4B7CAAA1-304E-42C6-934B-2D77AD23E0A9}" type="pres">
      <dgm:prSet presAssocID="{CA07B379-C36C-4E6E-B585-7711F1EA05E8}" presName="iconSpace" presStyleCnt="0"/>
      <dgm:spPr/>
    </dgm:pt>
    <dgm:pt modelId="{47612FF2-DB1C-4072-8AD6-354E1AD1693E}" type="pres">
      <dgm:prSet presAssocID="{CA07B379-C36C-4E6E-B585-7711F1EA05E8}" presName="parTx" presStyleLbl="revTx" presStyleIdx="2" presStyleCnt="6">
        <dgm:presLayoutVars>
          <dgm:chMax val="0"/>
          <dgm:chPref val="0"/>
        </dgm:presLayoutVars>
      </dgm:prSet>
      <dgm:spPr/>
    </dgm:pt>
    <dgm:pt modelId="{A725063C-367D-42A0-A42D-CD824E8E23F1}" type="pres">
      <dgm:prSet presAssocID="{CA07B379-C36C-4E6E-B585-7711F1EA05E8}" presName="txSpace" presStyleCnt="0"/>
      <dgm:spPr/>
    </dgm:pt>
    <dgm:pt modelId="{DD5DE0BE-F81F-4EAC-BD8F-863A2FFBA930}" type="pres">
      <dgm:prSet presAssocID="{CA07B379-C36C-4E6E-B585-7711F1EA05E8}" presName="desTx" presStyleLbl="revTx" presStyleIdx="3" presStyleCnt="6">
        <dgm:presLayoutVars/>
      </dgm:prSet>
      <dgm:spPr/>
    </dgm:pt>
    <dgm:pt modelId="{4EF1A2CC-6F90-451C-BBED-0DEA977ACB6F}" type="pres">
      <dgm:prSet presAssocID="{BA12E08E-1D05-4734-B60E-EBCDA42A8A8D}" presName="sibTrans" presStyleCnt="0"/>
      <dgm:spPr/>
    </dgm:pt>
    <dgm:pt modelId="{E0273A5F-4B36-4B3B-83CE-8FB4A4E48E27}" type="pres">
      <dgm:prSet presAssocID="{D2EA1C8F-BB9C-463D-B9CF-FC9ED8FFB764}" presName="compNode" presStyleCnt="0"/>
      <dgm:spPr/>
    </dgm:pt>
    <dgm:pt modelId="{34025078-5320-44CA-9C5B-8C855E2AD544}" type="pres">
      <dgm:prSet presAssocID="{D2EA1C8F-BB9C-463D-B9CF-FC9ED8FFB76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DF890E9-23A6-478D-B8DA-9562069C985B}" type="pres">
      <dgm:prSet presAssocID="{D2EA1C8F-BB9C-463D-B9CF-FC9ED8FFB764}" presName="iconSpace" presStyleCnt="0"/>
      <dgm:spPr/>
    </dgm:pt>
    <dgm:pt modelId="{C2839984-8519-4479-9E86-68B10A15A5CB}" type="pres">
      <dgm:prSet presAssocID="{D2EA1C8F-BB9C-463D-B9CF-FC9ED8FFB764}" presName="parTx" presStyleLbl="revTx" presStyleIdx="4" presStyleCnt="6">
        <dgm:presLayoutVars>
          <dgm:chMax val="0"/>
          <dgm:chPref val="0"/>
        </dgm:presLayoutVars>
      </dgm:prSet>
      <dgm:spPr/>
    </dgm:pt>
    <dgm:pt modelId="{3BB1A50C-0C99-45B9-B087-93D4DDE1C8F3}" type="pres">
      <dgm:prSet presAssocID="{D2EA1C8F-BB9C-463D-B9CF-FC9ED8FFB764}" presName="txSpace" presStyleCnt="0"/>
      <dgm:spPr/>
    </dgm:pt>
    <dgm:pt modelId="{7DCC7AFD-3826-4A82-B5FD-35D3834EE284}" type="pres">
      <dgm:prSet presAssocID="{D2EA1C8F-BB9C-463D-B9CF-FC9ED8FFB764}" presName="desTx" presStyleLbl="revTx" presStyleIdx="5" presStyleCnt="6">
        <dgm:presLayoutVars/>
      </dgm:prSet>
      <dgm:spPr/>
    </dgm:pt>
  </dgm:ptLst>
  <dgm:cxnLst>
    <dgm:cxn modelId="{B5826710-61A7-48BD-A795-40B23E729855}" type="presOf" srcId="{772403FD-DBAF-4C27-A853-6E82A549DA30}" destId="{5031B86B-944F-4D7A-B589-8D2128A69812}" srcOrd="0" destOrd="0" presId="urn:microsoft.com/office/officeart/2018/2/layout/IconLabelDescriptionList"/>
    <dgm:cxn modelId="{2851B837-0068-4753-B409-318465F5128E}" srcId="{DD99B4FD-0BFE-4B4F-B586-F5EB10233539}" destId="{D2EA1C8F-BB9C-463D-B9CF-FC9ED8FFB764}" srcOrd="2" destOrd="0" parTransId="{B5DD780D-BF15-436A-B8E1-C7AA68FB941F}" sibTransId="{1A650667-F7B3-4152-87F2-9B73F8B19A22}"/>
    <dgm:cxn modelId="{6FE92439-6162-463E-9026-53222B9B6268}" srcId="{EA1BBA64-D98B-4ADE-8963-7483403014BB}" destId="{D916967B-6B5D-48B2-8CEB-22C4CCE4E34E}" srcOrd="1" destOrd="0" parTransId="{A8BF1A97-9B26-47B7-BA2A-6115810FED82}" sibTransId="{333F3C6A-9A4F-473B-8A79-1D5D2C79F858}"/>
    <dgm:cxn modelId="{9FAAFC3A-DFF4-4C49-9044-6373DAA8687B}" srcId="{DD99B4FD-0BFE-4B4F-B586-F5EB10233539}" destId="{EA1BBA64-D98B-4ADE-8963-7483403014BB}" srcOrd="0" destOrd="0" parTransId="{0B0AFEC9-DA04-4C47-893E-34B180A5D3A5}" sibTransId="{3966EB32-E78A-4084-A5E3-A30740092B42}"/>
    <dgm:cxn modelId="{570D543E-6845-4AE6-A59F-A31E9D67D636}" srcId="{CA07B379-C36C-4E6E-B585-7711F1EA05E8}" destId="{1CAA673E-27A3-41E5-A8CE-2DA6956A3547}" srcOrd="0" destOrd="0" parTransId="{909E27E1-D876-4CD6-AE71-CFBDEBA332E8}" sibTransId="{95C20F2A-0974-4A8B-A61A-7A163A4E86E5}"/>
    <dgm:cxn modelId="{5EA5D443-B12F-40B1-892B-CCDD532F60F1}" srcId="{D2EA1C8F-BB9C-463D-B9CF-FC9ED8FFB764}" destId="{F54CEE8B-5684-457E-A967-7892BF06F2ED}" srcOrd="0" destOrd="0" parTransId="{DF4B1C89-4168-48F8-8F0A-902755A6D6E0}" sibTransId="{2B4FE035-F96D-4EF8-BC6B-4BCB0C7B88EA}"/>
    <dgm:cxn modelId="{7C7BE54C-2EEF-4C57-B859-5BFB8088160A}" type="presOf" srcId="{D2EA1C8F-BB9C-463D-B9CF-FC9ED8FFB764}" destId="{C2839984-8519-4479-9E86-68B10A15A5CB}" srcOrd="0" destOrd="0" presId="urn:microsoft.com/office/officeart/2018/2/layout/IconLabelDescriptionList"/>
    <dgm:cxn modelId="{FACD8288-AC28-4F87-8E5A-11A50DEEE476}" type="presOf" srcId="{D916967B-6B5D-48B2-8CEB-22C4CCE4E34E}" destId="{5031B86B-944F-4D7A-B589-8D2128A69812}" srcOrd="0" destOrd="1" presId="urn:microsoft.com/office/officeart/2018/2/layout/IconLabelDescriptionList"/>
    <dgm:cxn modelId="{0F4BCE8B-9165-4502-9A27-EC59B3C05886}" type="presOf" srcId="{1CAA673E-27A3-41E5-A8CE-2DA6956A3547}" destId="{DD5DE0BE-F81F-4EAC-BD8F-863A2FFBA930}" srcOrd="0" destOrd="0" presId="urn:microsoft.com/office/officeart/2018/2/layout/IconLabelDescriptionList"/>
    <dgm:cxn modelId="{847D608F-1935-4E22-8530-96AF37850B4D}" srcId="{CA07B379-C36C-4E6E-B585-7711F1EA05E8}" destId="{0C2441FE-3EA7-4175-BD9F-F2D81B0EA86C}" srcOrd="1" destOrd="0" parTransId="{EB085C73-19C9-433F-87BE-1CE8DB0C4674}" sibTransId="{E617C4C8-E64A-49C5-9BF1-064A423F1FC3}"/>
    <dgm:cxn modelId="{5B7FD493-1CDF-412D-8376-53BE5135B79D}" type="presOf" srcId="{CA07B379-C36C-4E6E-B585-7711F1EA05E8}" destId="{47612FF2-DB1C-4072-8AD6-354E1AD1693E}" srcOrd="0" destOrd="0" presId="urn:microsoft.com/office/officeart/2018/2/layout/IconLabelDescriptionList"/>
    <dgm:cxn modelId="{CD4656AD-3EFA-4623-A962-4B8049961B97}" type="presOf" srcId="{F54CEE8B-5684-457E-A967-7892BF06F2ED}" destId="{7DCC7AFD-3826-4A82-B5FD-35D3834EE284}" srcOrd="0" destOrd="0" presId="urn:microsoft.com/office/officeart/2018/2/layout/IconLabelDescriptionList"/>
    <dgm:cxn modelId="{36D917B1-5B86-4988-932E-6584195BF051}" srcId="{EA1BBA64-D98B-4ADE-8963-7483403014BB}" destId="{772403FD-DBAF-4C27-A853-6E82A549DA30}" srcOrd="0" destOrd="0" parTransId="{2232ECA2-63A3-497C-924E-5743D3E40063}" sibTransId="{4A6DDA46-5748-4B52-AA25-A758B7DBAF60}"/>
    <dgm:cxn modelId="{0D7164B1-AB42-424E-933E-DD73676839FF}" type="presOf" srcId="{DD99B4FD-0BFE-4B4F-B586-F5EB10233539}" destId="{7D27B96C-565A-4DE6-A0E2-6DBE7019274C}" srcOrd="0" destOrd="0" presId="urn:microsoft.com/office/officeart/2018/2/layout/IconLabelDescriptionList"/>
    <dgm:cxn modelId="{2AAAE4CA-632F-4B7E-9E94-C927FE3A4B3E}" type="presOf" srcId="{0C2441FE-3EA7-4175-BD9F-F2D81B0EA86C}" destId="{DD5DE0BE-F81F-4EAC-BD8F-863A2FFBA930}" srcOrd="0" destOrd="1" presId="urn:microsoft.com/office/officeart/2018/2/layout/IconLabelDescriptionList"/>
    <dgm:cxn modelId="{C66DDFDC-D7E0-4502-9100-EABB7AF0A00F}" type="presOf" srcId="{EA1BBA64-D98B-4ADE-8963-7483403014BB}" destId="{E400CDC9-BC63-4D6E-9FA8-F262BA79065F}" srcOrd="0" destOrd="0" presId="urn:microsoft.com/office/officeart/2018/2/layout/IconLabelDescriptionList"/>
    <dgm:cxn modelId="{CCFDB7E0-2FC8-4298-825A-BA5E9FC214A0}" srcId="{DD99B4FD-0BFE-4B4F-B586-F5EB10233539}" destId="{CA07B379-C36C-4E6E-B585-7711F1EA05E8}" srcOrd="1" destOrd="0" parTransId="{F811CACF-2066-4F3B-9F7E-889AF3E63E36}" sibTransId="{BA12E08E-1D05-4734-B60E-EBCDA42A8A8D}"/>
    <dgm:cxn modelId="{0E55586C-B9DD-4B05-842F-C8C5B7D6E77D}" type="presParOf" srcId="{7D27B96C-565A-4DE6-A0E2-6DBE7019274C}" destId="{F7FFA28E-89B1-4CCD-990D-2FB7FF132B95}" srcOrd="0" destOrd="0" presId="urn:microsoft.com/office/officeart/2018/2/layout/IconLabelDescriptionList"/>
    <dgm:cxn modelId="{BDEBEB1E-CAEA-4185-A466-E855F7397384}" type="presParOf" srcId="{F7FFA28E-89B1-4CCD-990D-2FB7FF132B95}" destId="{518FDFF8-B762-4F1D-9E58-51A2D5863F9E}" srcOrd="0" destOrd="0" presId="urn:microsoft.com/office/officeart/2018/2/layout/IconLabelDescriptionList"/>
    <dgm:cxn modelId="{12F8AC8F-B7BC-4873-9420-529A39CFA226}" type="presParOf" srcId="{F7FFA28E-89B1-4CCD-990D-2FB7FF132B95}" destId="{2E975C3A-132F-4F2D-9A5D-40A3F213BBD5}" srcOrd="1" destOrd="0" presId="urn:microsoft.com/office/officeart/2018/2/layout/IconLabelDescriptionList"/>
    <dgm:cxn modelId="{779920F5-4AFF-4BD3-9891-C951D4582137}" type="presParOf" srcId="{F7FFA28E-89B1-4CCD-990D-2FB7FF132B95}" destId="{E400CDC9-BC63-4D6E-9FA8-F262BA79065F}" srcOrd="2" destOrd="0" presId="urn:microsoft.com/office/officeart/2018/2/layout/IconLabelDescriptionList"/>
    <dgm:cxn modelId="{D83940EC-25BD-400A-A271-B99033B580D4}" type="presParOf" srcId="{F7FFA28E-89B1-4CCD-990D-2FB7FF132B95}" destId="{07C09F3C-3446-4C9B-84A2-F50610A7C19B}" srcOrd="3" destOrd="0" presId="urn:microsoft.com/office/officeart/2018/2/layout/IconLabelDescriptionList"/>
    <dgm:cxn modelId="{47C047E0-4353-4ECB-93F3-596F5751DBEA}" type="presParOf" srcId="{F7FFA28E-89B1-4CCD-990D-2FB7FF132B95}" destId="{5031B86B-944F-4D7A-B589-8D2128A69812}" srcOrd="4" destOrd="0" presId="urn:microsoft.com/office/officeart/2018/2/layout/IconLabelDescriptionList"/>
    <dgm:cxn modelId="{6E8889B1-5C85-4900-ACA3-2C5537DB8279}" type="presParOf" srcId="{7D27B96C-565A-4DE6-A0E2-6DBE7019274C}" destId="{0AC7FA39-BB14-470C-85AF-9D4966C59E3A}" srcOrd="1" destOrd="0" presId="urn:microsoft.com/office/officeart/2018/2/layout/IconLabelDescriptionList"/>
    <dgm:cxn modelId="{9D794D0A-832A-42BB-A33D-B179D0F940AF}" type="presParOf" srcId="{7D27B96C-565A-4DE6-A0E2-6DBE7019274C}" destId="{69EB8AAA-B0B1-4C17-A91A-D8E56E12EC66}" srcOrd="2" destOrd="0" presId="urn:microsoft.com/office/officeart/2018/2/layout/IconLabelDescriptionList"/>
    <dgm:cxn modelId="{DB4EFDC3-BB0A-45EE-B99B-1377BCDFB35B}" type="presParOf" srcId="{69EB8AAA-B0B1-4C17-A91A-D8E56E12EC66}" destId="{47465FF2-0E2C-4CD6-90D8-67EB2D3839FB}" srcOrd="0" destOrd="0" presId="urn:microsoft.com/office/officeart/2018/2/layout/IconLabelDescriptionList"/>
    <dgm:cxn modelId="{F8B767E3-7223-4121-86E2-E90B14D7228E}" type="presParOf" srcId="{69EB8AAA-B0B1-4C17-A91A-D8E56E12EC66}" destId="{4B7CAAA1-304E-42C6-934B-2D77AD23E0A9}" srcOrd="1" destOrd="0" presId="urn:microsoft.com/office/officeart/2018/2/layout/IconLabelDescriptionList"/>
    <dgm:cxn modelId="{FDEAADA0-475D-4762-BAC9-FB3722816379}" type="presParOf" srcId="{69EB8AAA-B0B1-4C17-A91A-D8E56E12EC66}" destId="{47612FF2-DB1C-4072-8AD6-354E1AD1693E}" srcOrd="2" destOrd="0" presId="urn:microsoft.com/office/officeart/2018/2/layout/IconLabelDescriptionList"/>
    <dgm:cxn modelId="{F8B0F83C-434B-4841-AD6B-219F6EE4D833}" type="presParOf" srcId="{69EB8AAA-B0B1-4C17-A91A-D8E56E12EC66}" destId="{A725063C-367D-42A0-A42D-CD824E8E23F1}" srcOrd="3" destOrd="0" presId="urn:microsoft.com/office/officeart/2018/2/layout/IconLabelDescriptionList"/>
    <dgm:cxn modelId="{CD4C7B50-D6D7-4855-83FC-8EFD6CB8DD63}" type="presParOf" srcId="{69EB8AAA-B0B1-4C17-A91A-D8E56E12EC66}" destId="{DD5DE0BE-F81F-4EAC-BD8F-863A2FFBA930}" srcOrd="4" destOrd="0" presId="urn:microsoft.com/office/officeart/2018/2/layout/IconLabelDescriptionList"/>
    <dgm:cxn modelId="{C50D7CAE-E9E2-4C46-BFC1-FB50DF051960}" type="presParOf" srcId="{7D27B96C-565A-4DE6-A0E2-6DBE7019274C}" destId="{4EF1A2CC-6F90-451C-BBED-0DEA977ACB6F}" srcOrd="3" destOrd="0" presId="urn:microsoft.com/office/officeart/2018/2/layout/IconLabelDescriptionList"/>
    <dgm:cxn modelId="{C480818F-D7D4-4A9E-AD51-176EC263D7F2}" type="presParOf" srcId="{7D27B96C-565A-4DE6-A0E2-6DBE7019274C}" destId="{E0273A5F-4B36-4B3B-83CE-8FB4A4E48E27}" srcOrd="4" destOrd="0" presId="urn:microsoft.com/office/officeart/2018/2/layout/IconLabelDescriptionList"/>
    <dgm:cxn modelId="{4D66905C-DAE9-4E12-9681-87BABCFEFCFB}" type="presParOf" srcId="{E0273A5F-4B36-4B3B-83CE-8FB4A4E48E27}" destId="{34025078-5320-44CA-9C5B-8C855E2AD544}" srcOrd="0" destOrd="0" presId="urn:microsoft.com/office/officeart/2018/2/layout/IconLabelDescriptionList"/>
    <dgm:cxn modelId="{766F6704-B048-4D0A-9FEF-222346547D67}" type="presParOf" srcId="{E0273A5F-4B36-4B3B-83CE-8FB4A4E48E27}" destId="{CDF890E9-23A6-478D-B8DA-9562069C985B}" srcOrd="1" destOrd="0" presId="urn:microsoft.com/office/officeart/2018/2/layout/IconLabelDescriptionList"/>
    <dgm:cxn modelId="{9A5B4975-CDAB-4E2C-8F8E-B65D448D0E8B}" type="presParOf" srcId="{E0273A5F-4B36-4B3B-83CE-8FB4A4E48E27}" destId="{C2839984-8519-4479-9E86-68B10A15A5CB}" srcOrd="2" destOrd="0" presId="urn:microsoft.com/office/officeart/2018/2/layout/IconLabelDescriptionList"/>
    <dgm:cxn modelId="{1C6CECE2-B84F-4C4E-BB56-285E4D4E928E}" type="presParOf" srcId="{E0273A5F-4B36-4B3B-83CE-8FB4A4E48E27}" destId="{3BB1A50C-0C99-45B9-B087-93D4DDE1C8F3}" srcOrd="3" destOrd="0" presId="urn:microsoft.com/office/officeart/2018/2/layout/IconLabelDescriptionList"/>
    <dgm:cxn modelId="{E611412C-3865-4D0E-BA74-79B13B48799B}" type="presParOf" srcId="{E0273A5F-4B36-4B3B-83CE-8FB4A4E48E27}" destId="{7DCC7AFD-3826-4A82-B5FD-35D3834EE284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E8732-4F67-49F5-9FD7-413FB5912F94}">
      <dsp:nvSpPr>
        <dsp:cNvPr id="0" name=""/>
        <dsp:cNvSpPr/>
      </dsp:nvSpPr>
      <dsp:spPr>
        <a:xfrm>
          <a:off x="0" y="40001"/>
          <a:ext cx="5076826" cy="4410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Strengths:</a:t>
          </a:r>
          <a:endParaRPr lang="en-US" sz="1300" kern="1200"/>
        </a:p>
      </dsp:txBody>
      <dsp:txXfrm>
        <a:off x="21532" y="61533"/>
        <a:ext cx="5033762" cy="398026"/>
      </dsp:txXfrm>
    </dsp:sp>
    <dsp:sp modelId="{D458E0A9-179B-4CDF-B25A-705ABC8C6782}">
      <dsp:nvSpPr>
        <dsp:cNvPr id="0" name=""/>
        <dsp:cNvSpPr/>
      </dsp:nvSpPr>
      <dsp:spPr>
        <a:xfrm>
          <a:off x="0" y="518531"/>
          <a:ext cx="5076826" cy="441090"/>
        </a:xfrm>
        <a:prstGeom prst="roundRect">
          <a:avLst/>
        </a:prstGeom>
        <a:solidFill>
          <a:schemeClr val="accent2">
            <a:hueOff val="-99610"/>
            <a:satOff val="1596"/>
            <a:lumOff val="14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Good communication and listening skills.  </a:t>
          </a:r>
          <a:endParaRPr lang="en-US" sz="1300" kern="1200"/>
        </a:p>
      </dsp:txBody>
      <dsp:txXfrm>
        <a:off x="21532" y="540063"/>
        <a:ext cx="5033762" cy="398026"/>
      </dsp:txXfrm>
    </dsp:sp>
    <dsp:sp modelId="{277B50BF-288A-4ED5-AB88-15E2BBE1B4A6}">
      <dsp:nvSpPr>
        <dsp:cNvPr id="0" name=""/>
        <dsp:cNvSpPr/>
      </dsp:nvSpPr>
      <dsp:spPr>
        <a:xfrm>
          <a:off x="0" y="997061"/>
          <a:ext cx="5076826" cy="441090"/>
        </a:xfrm>
        <a:prstGeom prst="roundRect">
          <a:avLst/>
        </a:prstGeom>
        <a:solidFill>
          <a:schemeClr val="accent2">
            <a:hueOff val="-199221"/>
            <a:satOff val="3193"/>
            <a:lumOff val="28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Caring nature and attention to detail.  </a:t>
          </a:r>
          <a:endParaRPr lang="en-US" sz="1300" kern="1200"/>
        </a:p>
      </dsp:txBody>
      <dsp:txXfrm>
        <a:off x="21532" y="1018593"/>
        <a:ext cx="5033762" cy="398026"/>
      </dsp:txXfrm>
    </dsp:sp>
    <dsp:sp modelId="{7F19DEAA-7E00-4916-9992-572C6A78E4D0}">
      <dsp:nvSpPr>
        <dsp:cNvPr id="0" name=""/>
        <dsp:cNvSpPr/>
      </dsp:nvSpPr>
      <dsp:spPr>
        <a:xfrm>
          <a:off x="0" y="1438151"/>
          <a:ext cx="5076826" cy="262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89" tIns="16510" rIns="92456" bIns="165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000" b="1" kern="1200"/>
            <a:t>Weaknesses:</a:t>
          </a:r>
          <a:endParaRPr lang="en-US" sz="1000" kern="1200"/>
        </a:p>
      </dsp:txBody>
      <dsp:txXfrm>
        <a:off x="0" y="1438151"/>
        <a:ext cx="5076826" cy="262372"/>
      </dsp:txXfrm>
    </dsp:sp>
    <dsp:sp modelId="{EE41B1D7-784D-4042-A2F5-072406EA78C1}">
      <dsp:nvSpPr>
        <dsp:cNvPr id="0" name=""/>
        <dsp:cNvSpPr/>
      </dsp:nvSpPr>
      <dsp:spPr>
        <a:xfrm>
          <a:off x="0" y="1700524"/>
          <a:ext cx="5076826" cy="441090"/>
        </a:xfrm>
        <a:prstGeom prst="roundRect">
          <a:avLst/>
        </a:prstGeom>
        <a:solidFill>
          <a:schemeClr val="accent2">
            <a:hueOff val="-298831"/>
            <a:satOff val="4789"/>
            <a:lumOff val="43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Limited experience in busy hospital wards.  </a:t>
          </a:r>
          <a:endParaRPr lang="en-US" sz="1300" kern="1200"/>
        </a:p>
      </dsp:txBody>
      <dsp:txXfrm>
        <a:off x="21532" y="1722056"/>
        <a:ext cx="5033762" cy="398026"/>
      </dsp:txXfrm>
    </dsp:sp>
    <dsp:sp modelId="{173EA066-974C-4781-AF76-F7AE81F0B537}">
      <dsp:nvSpPr>
        <dsp:cNvPr id="0" name=""/>
        <dsp:cNvSpPr/>
      </dsp:nvSpPr>
      <dsp:spPr>
        <a:xfrm>
          <a:off x="0" y="2179054"/>
          <a:ext cx="5076826" cy="441090"/>
        </a:xfrm>
        <a:prstGeom prst="roundRect">
          <a:avLst/>
        </a:prstGeom>
        <a:solidFill>
          <a:schemeClr val="accent2">
            <a:hueOff val="-398442"/>
            <a:satOff val="6385"/>
            <a:lumOff val="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Feeling nervous under high pressure.  </a:t>
          </a:r>
          <a:endParaRPr lang="en-US" sz="1300" kern="1200"/>
        </a:p>
      </dsp:txBody>
      <dsp:txXfrm>
        <a:off x="21532" y="2200586"/>
        <a:ext cx="5033762" cy="398026"/>
      </dsp:txXfrm>
    </dsp:sp>
    <dsp:sp modelId="{A6E53E7A-EB27-43DB-BBFC-416273FA22D7}">
      <dsp:nvSpPr>
        <dsp:cNvPr id="0" name=""/>
        <dsp:cNvSpPr/>
      </dsp:nvSpPr>
      <dsp:spPr>
        <a:xfrm>
          <a:off x="0" y="2620144"/>
          <a:ext cx="5076826" cy="262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89" tIns="16510" rIns="92456" bIns="165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000" b="1" kern="1200"/>
            <a:t>Opportunities:</a:t>
          </a:r>
          <a:endParaRPr lang="en-US" sz="1000" kern="1200"/>
        </a:p>
      </dsp:txBody>
      <dsp:txXfrm>
        <a:off x="0" y="2620144"/>
        <a:ext cx="5076826" cy="262372"/>
      </dsp:txXfrm>
    </dsp:sp>
    <dsp:sp modelId="{38434C5B-5ABA-4E61-87E9-FF5D07AE7408}">
      <dsp:nvSpPr>
        <dsp:cNvPr id="0" name=""/>
        <dsp:cNvSpPr/>
      </dsp:nvSpPr>
      <dsp:spPr>
        <a:xfrm>
          <a:off x="0" y="2882516"/>
          <a:ext cx="5076826" cy="441090"/>
        </a:xfrm>
        <a:prstGeom prst="roundRect">
          <a:avLst/>
        </a:prstGeom>
        <a:solidFill>
          <a:schemeClr val="accent2">
            <a:hueOff val="-498052"/>
            <a:satOff val="7981"/>
            <a:lumOff val="72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NHS training and preceptorship programs.  </a:t>
          </a:r>
          <a:endParaRPr lang="en-US" sz="1300" kern="1200"/>
        </a:p>
      </dsp:txBody>
      <dsp:txXfrm>
        <a:off x="21532" y="2904048"/>
        <a:ext cx="5033762" cy="398026"/>
      </dsp:txXfrm>
    </dsp:sp>
    <dsp:sp modelId="{5C78348D-592C-451C-8F09-246450FAE053}">
      <dsp:nvSpPr>
        <dsp:cNvPr id="0" name=""/>
        <dsp:cNvSpPr/>
      </dsp:nvSpPr>
      <dsp:spPr>
        <a:xfrm>
          <a:off x="0" y="3361046"/>
          <a:ext cx="5076826" cy="441090"/>
        </a:xfrm>
        <a:prstGeom prst="roundRect">
          <a:avLst/>
        </a:prstGeom>
        <a:solidFill>
          <a:schemeClr val="accent2">
            <a:hueOff val="-597662"/>
            <a:satOff val="9578"/>
            <a:lumOff val="86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High job demand for nurses in the UK.  </a:t>
          </a:r>
          <a:endParaRPr lang="en-US" sz="1300" kern="1200"/>
        </a:p>
      </dsp:txBody>
      <dsp:txXfrm>
        <a:off x="21532" y="3382578"/>
        <a:ext cx="5033762" cy="398026"/>
      </dsp:txXfrm>
    </dsp:sp>
    <dsp:sp modelId="{163124DF-2D59-466D-8D24-211735279BCC}">
      <dsp:nvSpPr>
        <dsp:cNvPr id="0" name=""/>
        <dsp:cNvSpPr/>
      </dsp:nvSpPr>
      <dsp:spPr>
        <a:xfrm>
          <a:off x="0" y="3802136"/>
          <a:ext cx="5076826" cy="262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89" tIns="16510" rIns="92456" bIns="1651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000" b="1" kern="1200"/>
            <a:t>Threats:</a:t>
          </a:r>
          <a:endParaRPr lang="en-US" sz="1000" kern="1200"/>
        </a:p>
      </dsp:txBody>
      <dsp:txXfrm>
        <a:off x="0" y="3802136"/>
        <a:ext cx="5076826" cy="262372"/>
      </dsp:txXfrm>
    </dsp:sp>
    <dsp:sp modelId="{2A703D16-B684-42BD-BBB3-B649BCE351DA}">
      <dsp:nvSpPr>
        <dsp:cNvPr id="0" name=""/>
        <dsp:cNvSpPr/>
      </dsp:nvSpPr>
      <dsp:spPr>
        <a:xfrm>
          <a:off x="0" y="4064509"/>
          <a:ext cx="5076826" cy="441090"/>
        </a:xfrm>
        <a:prstGeom prst="roundRect">
          <a:avLst/>
        </a:prstGeom>
        <a:solidFill>
          <a:schemeClr val="accent2">
            <a:hueOff val="-697273"/>
            <a:satOff val="11174"/>
            <a:lumOff val="101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High workload stress and risk of burnout.  </a:t>
          </a:r>
          <a:endParaRPr lang="en-US" sz="1300" kern="1200"/>
        </a:p>
      </dsp:txBody>
      <dsp:txXfrm>
        <a:off x="21532" y="4086041"/>
        <a:ext cx="5033762" cy="398026"/>
      </dsp:txXfrm>
    </dsp:sp>
    <dsp:sp modelId="{52A831BF-9DF1-44D5-854A-382521F13A97}">
      <dsp:nvSpPr>
        <dsp:cNvPr id="0" name=""/>
        <dsp:cNvSpPr/>
      </dsp:nvSpPr>
      <dsp:spPr>
        <a:xfrm>
          <a:off x="0" y="4543039"/>
          <a:ext cx="5076826" cy="441090"/>
        </a:xfrm>
        <a:prstGeom prst="roundRect">
          <a:avLst/>
        </a:prstGeom>
        <a:solidFill>
          <a:schemeClr val="accent2">
            <a:hueOff val="-796883"/>
            <a:satOff val="12770"/>
            <a:lumOff val="1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Fast-paced ward environment.  </a:t>
          </a:r>
          <a:endParaRPr lang="en-US" sz="1300" kern="1200"/>
        </a:p>
      </dsp:txBody>
      <dsp:txXfrm>
        <a:off x="21532" y="4564571"/>
        <a:ext cx="5033762" cy="3980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FDFF8-B762-4F1D-9E58-51A2D5863F9E}">
      <dsp:nvSpPr>
        <dsp:cNvPr id="0" name=""/>
        <dsp:cNvSpPr/>
      </dsp:nvSpPr>
      <dsp:spPr>
        <a:xfrm>
          <a:off x="7781" y="345908"/>
          <a:ext cx="914574" cy="9145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0CDC9-BC63-4D6E-9FA8-F262BA79065F}">
      <dsp:nvSpPr>
        <dsp:cNvPr id="0" name=""/>
        <dsp:cNvSpPr/>
      </dsp:nvSpPr>
      <dsp:spPr>
        <a:xfrm>
          <a:off x="7781" y="1372188"/>
          <a:ext cx="2613070" cy="391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b="1" i="0" kern="1200"/>
            <a:t>Overcoming Weaknesses:</a:t>
          </a:r>
          <a:endParaRPr lang="en-US" sz="1500" kern="1200"/>
        </a:p>
      </dsp:txBody>
      <dsp:txXfrm>
        <a:off x="7781" y="1372188"/>
        <a:ext cx="2613070" cy="391960"/>
      </dsp:txXfrm>
    </dsp:sp>
    <dsp:sp modelId="{5031B86B-944F-4D7A-B589-8D2128A69812}">
      <dsp:nvSpPr>
        <dsp:cNvPr id="0" name=""/>
        <dsp:cNvSpPr/>
      </dsp:nvSpPr>
      <dsp:spPr>
        <a:xfrm>
          <a:off x="7781" y="1816105"/>
          <a:ext cx="2613070" cy="1127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Practice clinical skills in university practice labs.  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Learn from senior nurses during clinical placements.  </a:t>
          </a:r>
          <a:endParaRPr lang="en-US" sz="1200" kern="1200"/>
        </a:p>
      </dsp:txBody>
      <dsp:txXfrm>
        <a:off x="7781" y="1816105"/>
        <a:ext cx="2613070" cy="1127607"/>
      </dsp:txXfrm>
    </dsp:sp>
    <dsp:sp modelId="{47465FF2-0E2C-4CD6-90D8-67EB2D3839FB}">
      <dsp:nvSpPr>
        <dsp:cNvPr id="0" name=""/>
        <dsp:cNvSpPr/>
      </dsp:nvSpPr>
      <dsp:spPr>
        <a:xfrm>
          <a:off x="3078139" y="345908"/>
          <a:ext cx="914574" cy="9145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12FF2-DB1C-4072-8AD6-354E1AD1693E}">
      <dsp:nvSpPr>
        <dsp:cNvPr id="0" name=""/>
        <dsp:cNvSpPr/>
      </dsp:nvSpPr>
      <dsp:spPr>
        <a:xfrm>
          <a:off x="3078139" y="1372188"/>
          <a:ext cx="2613070" cy="391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b="1" i="0" kern="1200"/>
            <a:t>Minimising Threats:</a:t>
          </a:r>
          <a:endParaRPr lang="en-US" sz="1500" kern="1200"/>
        </a:p>
      </dsp:txBody>
      <dsp:txXfrm>
        <a:off x="3078139" y="1372188"/>
        <a:ext cx="2613070" cy="391960"/>
      </dsp:txXfrm>
    </dsp:sp>
    <dsp:sp modelId="{DD5DE0BE-F81F-4EAC-BD8F-863A2FFBA930}">
      <dsp:nvSpPr>
        <dsp:cNvPr id="0" name=""/>
        <dsp:cNvSpPr/>
      </dsp:nvSpPr>
      <dsp:spPr>
        <a:xfrm>
          <a:off x="3078139" y="1816105"/>
          <a:ext cx="2613070" cy="1127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Use good time management to reduce stress.  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Talk with supportive team members for stress management.  </a:t>
          </a:r>
          <a:endParaRPr lang="en-US" sz="1200" kern="1200"/>
        </a:p>
      </dsp:txBody>
      <dsp:txXfrm>
        <a:off x="3078139" y="1816105"/>
        <a:ext cx="2613070" cy="1127607"/>
      </dsp:txXfrm>
    </dsp:sp>
    <dsp:sp modelId="{34025078-5320-44CA-9C5B-8C855E2AD544}">
      <dsp:nvSpPr>
        <dsp:cNvPr id="0" name=""/>
        <dsp:cNvSpPr/>
      </dsp:nvSpPr>
      <dsp:spPr>
        <a:xfrm>
          <a:off x="6148497" y="345908"/>
          <a:ext cx="914574" cy="9145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39984-8519-4479-9E86-68B10A15A5CB}">
      <dsp:nvSpPr>
        <dsp:cNvPr id="0" name=""/>
        <dsp:cNvSpPr/>
      </dsp:nvSpPr>
      <dsp:spPr>
        <a:xfrm>
          <a:off x="6148497" y="1372188"/>
          <a:ext cx="2613070" cy="391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b="1" i="0" kern="1200"/>
            <a:t>Using Opportunities:</a:t>
          </a:r>
          <a:endParaRPr lang="en-US" sz="1500" kern="1200"/>
        </a:p>
      </dsp:txBody>
      <dsp:txXfrm>
        <a:off x="6148497" y="1372188"/>
        <a:ext cx="2613070" cy="391960"/>
      </dsp:txXfrm>
    </dsp:sp>
    <dsp:sp modelId="{7DCC7AFD-3826-4A82-B5FD-35D3834EE284}">
      <dsp:nvSpPr>
        <dsp:cNvPr id="0" name=""/>
        <dsp:cNvSpPr/>
      </dsp:nvSpPr>
      <dsp:spPr>
        <a:xfrm>
          <a:off x="6148497" y="1816105"/>
          <a:ext cx="2613070" cy="11276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Join NHS Preceptorship training after graduation.  </a:t>
          </a:r>
          <a:endParaRPr lang="en-US" sz="1200" kern="1200"/>
        </a:p>
      </dsp:txBody>
      <dsp:txXfrm>
        <a:off x="6148497" y="1816105"/>
        <a:ext cx="2613070" cy="11276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9215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98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10/15/2026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305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8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02604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0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760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043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855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32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5635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10/15/2026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6333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england.nhs.uk%2Fpublication%2Fnhs-long-term-workforce-plan%2F&amp;data=05%7C02%7Cs45558363%40sccb.ac.uk%7Cf4a90325396f4aad1a2508df2a9bab67%7C618c57a8c06046558be5be03f6ae8853%7C0%7C0%7C639276520235198568%7CUnknown%7CTWFpbGZsb3d8eyJFbXB0eU1hcGkiOnRydWUsIlYiOiIwLjAuMDAwMCIsIlAiOiJXaW4zMiIsIkFOIjoiTWFpbCIsIldUIjoyfQ%3D%3D%7C0%7C%7C%7C&amp;sdata=q%2BP6L9XgCvY0Wv86M5O1MvtyJnwWIP72QrGOkK%2B49Sw%3D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0AE3AF-7512-4541-4A79-66E83E8022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737" r="-1" b="-1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AB32C-E1E8-27AC-6A58-43802998C5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5932" y="893763"/>
            <a:ext cx="7340048" cy="1651054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Self-Awareness Presentation: Adult Nurse Career Pathway  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6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Personal SWOT Analysis &amp; Alignment with UK Health and Social Care  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A339B5-2956-1423-7D93-3683B79AC5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45932" y="2775004"/>
            <a:ext cx="7340048" cy="3189233"/>
          </a:xfrm>
        </p:spPr>
        <p:txBody>
          <a:bodyPr vert="horz" lIns="109728" tIns="109728" rIns="109728" bIns="91440" rtlCol="0">
            <a:normAutofit/>
          </a:bodyPr>
          <a:lstStyle/>
          <a:p>
            <a:pPr marR="0" indent="-381000">
              <a:buFont typeface="Corbel" panose="020B0503020204020204" pitchFamily="34" charset="0"/>
              <a:buNone/>
            </a:pPr>
            <a:r>
              <a:rPr lang="en-US" sz="22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 </a:t>
            </a:r>
            <a:r>
              <a:rPr lang="en-US" sz="18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Student Name:</a:t>
            </a:r>
            <a:r>
              <a:rPr lang="en-US" sz="18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Maria Nawaz</a:t>
            </a:r>
          </a:p>
          <a:p>
            <a:pPr marR="0" indent="-381000">
              <a:buFont typeface="Corbel" panose="020B0503020204020204" pitchFamily="34" charset="0"/>
              <a:buNone/>
            </a:pPr>
            <a:r>
              <a:rPr lang="en-US" sz="18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 </a:t>
            </a:r>
            <a:r>
              <a:rPr lang="en-US" sz="18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Student ID:</a:t>
            </a:r>
            <a:r>
              <a:rPr lang="en-US" sz="18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45558363</a:t>
            </a:r>
          </a:p>
          <a:p>
            <a:pPr marR="0" indent="-381000">
              <a:buFont typeface="Corbel" panose="020B0503020204020204" pitchFamily="34" charset="0"/>
              <a:buNone/>
            </a:pPr>
            <a:r>
              <a:rPr lang="en-US" sz="18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 </a:t>
            </a:r>
            <a:r>
              <a:rPr lang="en-US" sz="18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Module Code &amp; Title:</a:t>
            </a:r>
            <a:r>
              <a:rPr lang="en-US" sz="18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LCHS4009- Professional Development within Health and Social care </a:t>
            </a:r>
          </a:p>
          <a:p>
            <a:pPr marR="0" indent="-381000">
              <a:buFont typeface="Corbel" panose="020B0503020204020204" pitchFamily="34" charset="0"/>
              <a:buNone/>
            </a:pPr>
            <a:r>
              <a:rPr lang="en-US" sz="18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 </a:t>
            </a:r>
            <a:r>
              <a:rPr lang="en-US" sz="1800" b="1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Lecturer Name:</a:t>
            </a: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Olubakola Adegbite </a:t>
            </a:r>
            <a:endParaRPr lang="en-US" sz="18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411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B8AFE-618D-1764-8CDF-AB7763E51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r>
              <a:rPr lang="en-GB">
                <a:effectLst/>
                <a:latin typeface="Aptos" panose="020B0004020202020204" pitchFamily="34" charset="0"/>
              </a:rPr>
              <a:t>Job Advert Details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0478C-A784-B740-3539-F7AE19118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>
            <a:normAutofit fontScale="92500" lnSpcReduction="20000"/>
          </a:bodyPr>
          <a:lstStyle/>
          <a:p>
            <a:pPr marL="381000" marR="0" indent="-381000">
              <a:lnSpc>
                <a:spcPct val="130000"/>
              </a:lnSpc>
              <a:buNone/>
            </a:pPr>
            <a:r>
              <a:rPr lang="en-GB" sz="1600" b="1" i="0" dirty="0">
                <a:effectLst/>
                <a:latin typeface="Aptos" panose="020B0004020202020204" pitchFamily="34" charset="0"/>
              </a:rPr>
              <a:t>Target Role:</a:t>
            </a:r>
            <a:r>
              <a:rPr lang="en-GB" sz="1600" b="0" i="0" dirty="0">
                <a:effectLst/>
                <a:latin typeface="Aptos" panose="020B0004020202020204" pitchFamily="34" charset="0"/>
              </a:rPr>
              <a:t> Adult Nurse (NHS Band 5)  </a:t>
            </a:r>
            <a:endParaRPr lang="en-GB" sz="1600" b="0" i="0" dirty="0">
              <a:effectLst/>
              <a:latin typeface="Segoe UI" panose="020B0502040204020203" pitchFamily="34" charset="0"/>
            </a:endParaRPr>
          </a:p>
          <a:p>
            <a:pPr marL="381000" marR="0" indent="-381000">
              <a:lnSpc>
                <a:spcPct val="130000"/>
              </a:lnSpc>
              <a:buNone/>
            </a:pPr>
            <a:r>
              <a:rPr lang="en-GB" sz="1600" b="0" i="0" dirty="0">
                <a:effectLst/>
                <a:latin typeface="Aptos" panose="020B0004020202020204" pitchFamily="34" charset="0"/>
              </a:rPr>
              <a:t> </a:t>
            </a:r>
            <a:r>
              <a:rPr lang="en-GB" sz="1600" b="1" i="0" dirty="0">
                <a:effectLst/>
                <a:latin typeface="Aptos" panose="020B0004020202020204" pitchFamily="34" charset="0"/>
              </a:rPr>
              <a:t>Employer:</a:t>
            </a:r>
            <a:r>
              <a:rPr lang="en-GB" sz="1600" b="0" i="0" dirty="0">
                <a:effectLst/>
                <a:latin typeface="Aptos" panose="020B0004020202020204" pitchFamily="34" charset="0"/>
              </a:rPr>
              <a:t> University Hospitals Birmingham NHS Foundation Trust</a:t>
            </a:r>
            <a:endParaRPr lang="en-GB" sz="1600" b="0" i="0" dirty="0">
              <a:effectLst/>
              <a:latin typeface="Segoe UI" panose="020B0502040204020203" pitchFamily="34" charset="0"/>
            </a:endParaRPr>
          </a:p>
          <a:p>
            <a:pPr marL="381000" marR="0" indent="-381000">
              <a:lnSpc>
                <a:spcPct val="130000"/>
              </a:lnSpc>
              <a:buNone/>
            </a:pPr>
            <a:r>
              <a:rPr lang="en-GB" sz="1600" b="0" i="0" dirty="0">
                <a:effectLst/>
                <a:latin typeface="Aptos" panose="020B0004020202020204" pitchFamily="34" charset="0"/>
              </a:rPr>
              <a:t> </a:t>
            </a:r>
            <a:r>
              <a:rPr lang="en-GB" sz="1600" b="1" i="0" dirty="0">
                <a:effectLst/>
                <a:latin typeface="Aptos" panose="020B0004020202020204" pitchFamily="34" charset="0"/>
              </a:rPr>
              <a:t>Salary:</a:t>
            </a:r>
            <a:r>
              <a:rPr lang="en-GB" sz="1600" b="0" i="0" dirty="0">
                <a:effectLst/>
                <a:latin typeface="Aptos" panose="020B0004020202020204" pitchFamily="34" charset="0"/>
              </a:rPr>
              <a:t> Band 5 (£28,407 – £34,581)</a:t>
            </a:r>
            <a:endParaRPr lang="en-GB" sz="1600" b="0" i="0" dirty="0">
              <a:effectLst/>
              <a:latin typeface="Segoe UI" panose="020B0502040204020203" pitchFamily="34" charset="0"/>
            </a:endParaRPr>
          </a:p>
          <a:p>
            <a:pPr marL="381000" marR="0" indent="-381000">
              <a:lnSpc>
                <a:spcPct val="130000"/>
              </a:lnSpc>
              <a:buNone/>
            </a:pPr>
            <a:r>
              <a:rPr lang="en-GB" sz="1600" b="0" i="0" dirty="0">
                <a:effectLst/>
                <a:latin typeface="Aptos" panose="020B0004020202020204" pitchFamily="34" charset="0"/>
              </a:rPr>
              <a:t> </a:t>
            </a:r>
            <a:r>
              <a:rPr lang="en-GB" sz="1600" b="1" i="0" dirty="0">
                <a:effectLst/>
                <a:latin typeface="Aptos" panose="020B0004020202020204" pitchFamily="34" charset="0"/>
              </a:rPr>
              <a:t>Key Requirements:</a:t>
            </a:r>
            <a:endParaRPr lang="en-GB" sz="1600" b="1" i="0" dirty="0">
              <a:effectLst/>
              <a:latin typeface="Segoe UI" panose="020B0502040204020203" pitchFamily="34" charset="0"/>
            </a:endParaRPr>
          </a:p>
          <a:p>
            <a:pPr marL="762000" marR="0" indent="-762000">
              <a:lnSpc>
                <a:spcPct val="130000"/>
              </a:lnSpc>
              <a:buNone/>
            </a:pPr>
            <a:r>
              <a:rPr lang="en-GB" sz="1600" b="0" i="0" dirty="0">
                <a:effectLst/>
                <a:latin typeface="Aptos" panose="020B0004020202020204" pitchFamily="34" charset="0"/>
              </a:rPr>
              <a:t> Active NMC Registration.</a:t>
            </a:r>
            <a:endParaRPr lang="en-GB" sz="1600" b="0" i="0" dirty="0">
              <a:effectLst/>
              <a:latin typeface="Segoe UI" panose="020B0502040204020203" pitchFamily="34" charset="0"/>
            </a:endParaRPr>
          </a:p>
          <a:p>
            <a:pPr marL="762000" marR="0" indent="-762000">
              <a:lnSpc>
                <a:spcPct val="130000"/>
              </a:lnSpc>
              <a:buNone/>
            </a:pPr>
            <a:r>
              <a:rPr lang="en-GB" sz="1600" b="0" i="0" dirty="0">
                <a:effectLst/>
                <a:latin typeface="Aptos" panose="020B0004020202020204" pitchFamily="34" charset="0"/>
              </a:rPr>
              <a:t> Direct patient care and medication safety.  </a:t>
            </a:r>
            <a:endParaRPr lang="en-GB" sz="1600" b="0" i="0" dirty="0">
              <a:effectLst/>
              <a:latin typeface="Segoe UI" panose="020B0502040204020203" pitchFamily="34" charset="0"/>
            </a:endParaRPr>
          </a:p>
          <a:p>
            <a:pPr marL="762000" marR="0" indent="-762000">
              <a:lnSpc>
                <a:spcPct val="130000"/>
              </a:lnSpc>
              <a:buNone/>
            </a:pPr>
            <a:r>
              <a:rPr lang="en-GB" sz="1600" b="0" i="0" dirty="0">
                <a:effectLst/>
                <a:latin typeface="Aptos" panose="020B0004020202020204" pitchFamily="34" charset="0"/>
              </a:rPr>
              <a:t> Good communication and team skills.  </a:t>
            </a:r>
            <a:endParaRPr lang="en-GB" sz="1600" b="0" i="0" dirty="0">
              <a:effectLst/>
              <a:latin typeface="Segoe UI" panose="020B0502040204020203" pitchFamily="34" charset="0"/>
            </a:endParaRPr>
          </a:p>
          <a:p>
            <a:pPr marL="381000" marR="0" indent="-381000">
              <a:lnSpc>
                <a:spcPct val="130000"/>
              </a:lnSpc>
              <a:buNone/>
            </a:pPr>
            <a:r>
              <a:rPr lang="en-GB" sz="1600" b="0" i="0" dirty="0">
                <a:effectLst/>
                <a:latin typeface="Aptos" panose="020B0004020202020204" pitchFamily="34" charset="0"/>
              </a:rPr>
              <a:t> </a:t>
            </a:r>
            <a:r>
              <a:rPr lang="en-GB" sz="1600" b="1" i="0" dirty="0">
                <a:effectLst/>
                <a:latin typeface="Aptos" panose="020B0004020202020204" pitchFamily="34" charset="0"/>
              </a:rPr>
              <a:t>Source:</a:t>
            </a:r>
            <a:r>
              <a:rPr lang="en-GB" sz="1600" b="0" i="0" dirty="0">
                <a:effectLst/>
                <a:latin typeface="Aptos" panose="020B0004020202020204" pitchFamily="34" charset="0"/>
              </a:rPr>
              <a:t> NHS Jobs Website (Accessed October 2026).  </a:t>
            </a:r>
            <a:endParaRPr lang="en-GB" sz="1600" b="0" i="0" dirty="0">
              <a:effectLst/>
              <a:latin typeface="Segoe UI" panose="020B0502040204020203" pitchFamily="34" charset="0"/>
            </a:endParaRPr>
          </a:p>
          <a:p>
            <a:pPr>
              <a:lnSpc>
                <a:spcPct val="130000"/>
              </a:lnSpc>
            </a:pPr>
            <a:endParaRPr lang="en-GB" sz="1300" dirty="0"/>
          </a:p>
        </p:txBody>
      </p:sp>
      <p:pic>
        <p:nvPicPr>
          <p:cNvPr id="7" name="Graphic 6" descr="Hospital">
            <a:extLst>
              <a:ext uri="{FF2B5EF4-FFF2-40B4-BE49-F238E27FC236}">
                <a16:creationId xmlns:a16="http://schemas.microsoft.com/office/drawing/2014/main" id="{455A8E06-F932-A0F5-D17C-F4056A1A80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13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C310F6C-D8CB-4984-9F9B-BA18C1719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2079" y="1033741"/>
            <a:ext cx="4908132" cy="4613915"/>
            <a:chOff x="659679" y="950330"/>
            <a:chExt cx="4908132" cy="4613915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16216" y="1107426"/>
              <a:ext cx="4619072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3" y="1253260"/>
              <a:ext cx="448802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59679" y="950330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6A8D93-B9D5-C317-3375-DD12FFB5E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9849" y="1899904"/>
            <a:ext cx="3312116" cy="2934031"/>
          </a:xfrm>
        </p:spPr>
        <p:txBody>
          <a:bodyPr anchor="ctr">
            <a:normAutofit/>
          </a:bodyPr>
          <a:lstStyle/>
          <a:p>
            <a:r>
              <a:rPr lang="en-GB">
                <a:effectLst/>
                <a:latin typeface="Aptos" panose="020B0004020202020204" pitchFamily="34" charset="0"/>
              </a:rPr>
              <a:t>Personal SWOT Analysis</a:t>
            </a:r>
            <a:endParaRPr lang="en-GB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E4386C65-637A-26C7-E9D1-F9FAFCD429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9523406"/>
              </p:ext>
            </p:extLst>
          </p:nvPr>
        </p:nvGraphicFramePr>
        <p:xfrm>
          <a:off x="6095999" y="940107"/>
          <a:ext cx="5076826" cy="5024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8767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0ACA6C3-F2FA-4894-85C1-9FA605104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6922BA5-6683-4195-97C3-F3D2A0BB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026626" y="-5026319"/>
            <a:ext cx="2138900" cy="12191541"/>
          </a:xfrm>
          <a:custGeom>
            <a:avLst/>
            <a:gdLst>
              <a:gd name="connsiteX0" fmla="*/ 0 w 2382867"/>
              <a:gd name="connsiteY0" fmla="*/ 12191541 h 12191541"/>
              <a:gd name="connsiteX1" fmla="*/ 0 w 2382867"/>
              <a:gd name="connsiteY1" fmla="*/ 0 h 12191541"/>
              <a:gd name="connsiteX2" fmla="*/ 1758230 w 2382867"/>
              <a:gd name="connsiteY2" fmla="*/ 0 h 12191541"/>
              <a:gd name="connsiteX3" fmla="*/ 1849759 w 2382867"/>
              <a:gd name="connsiteY3" fmla="*/ 405062 h 12191541"/>
              <a:gd name="connsiteX4" fmla="*/ 2382867 w 2382867"/>
              <a:gd name="connsiteY4" fmla="*/ 6524518 h 12191541"/>
              <a:gd name="connsiteX5" fmla="*/ 1334945 w 2382867"/>
              <a:gd name="connsiteY5" fmla="*/ 12017007 h 12191541"/>
              <a:gd name="connsiteX6" fmla="*/ 1268170 w 2382867"/>
              <a:gd name="connsiteY6" fmla="*/ 12191541 h 12191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2867" h="12191541">
                <a:moveTo>
                  <a:pt x="0" y="12191541"/>
                </a:moveTo>
                <a:lnTo>
                  <a:pt x="0" y="0"/>
                </a:lnTo>
                <a:lnTo>
                  <a:pt x="1758230" y="0"/>
                </a:lnTo>
                <a:lnTo>
                  <a:pt x="1849759" y="405062"/>
                </a:lnTo>
                <a:cubicBezTo>
                  <a:pt x="2196195" y="2048010"/>
                  <a:pt x="2382867" y="4186399"/>
                  <a:pt x="2382867" y="6524518"/>
                </a:cubicBezTo>
                <a:cubicBezTo>
                  <a:pt x="2382867" y="9147937"/>
                  <a:pt x="1893395" y="10555417"/>
                  <a:pt x="1334945" y="12017007"/>
                </a:cubicBezTo>
                <a:lnTo>
                  <a:pt x="1268170" y="12191541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27211" y="-4339476"/>
            <a:ext cx="1137882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75D3F-8A25-304F-64EB-DA40794E8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944" y="543687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effectLst/>
                <a:latin typeface="Aptos" panose="020B0004020202020204" pitchFamily="34" charset="0"/>
              </a:rPr>
              <a:t>Overcoming Weaknesses &amp; Plan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90529" y="-4583452"/>
            <a:ext cx="1011248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E94C33-1B72-9141-D2E6-1B44F45FF0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8260543"/>
              </p:ext>
            </p:extLst>
          </p:nvPr>
        </p:nvGraphicFramePr>
        <p:xfrm>
          <a:off x="1920875" y="2812010"/>
          <a:ext cx="8769350" cy="3289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4216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374CAB-A092-7A2B-DF5C-0368FD137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r>
              <a:rPr lang="en-GB">
                <a:effectLst/>
                <a:latin typeface="Aptos" panose="020B0004020202020204" pitchFamily="34" charset="0"/>
              </a:rPr>
              <a:t>Alignment with NHS Values</a:t>
            </a:r>
            <a:endParaRPr lang="en-GB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15036D0E-038D-B2EA-664A-CDEA613D0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>
            <a:normAutofit/>
          </a:bodyPr>
          <a:lstStyle/>
          <a:p>
            <a:pPr marL="381000" marR="0" indent="-381000">
              <a:lnSpc>
                <a:spcPct val="130000"/>
              </a:lnSpc>
              <a:buFont typeface="Wingdings" panose="05000000000000000000" pitchFamily="2" charset="2"/>
              <a:buChar char="q"/>
            </a:pPr>
            <a:r>
              <a:rPr lang="en-GB" b="1" i="0" dirty="0">
                <a:effectLst/>
                <a:latin typeface="Aptos" panose="020B0004020202020204" pitchFamily="34" charset="0"/>
              </a:rPr>
              <a:t>Care &amp; Compassion:</a:t>
            </a:r>
            <a:endParaRPr lang="en-GB" b="0" i="0" dirty="0">
              <a:effectLst/>
              <a:latin typeface="Segoe UI" panose="020B0502040204020203" pitchFamily="34" charset="0"/>
            </a:endParaRPr>
          </a:p>
          <a:p>
            <a:pPr marR="0">
              <a:lnSpc>
                <a:spcPct val="130000"/>
              </a:lnSpc>
            </a:pPr>
            <a:r>
              <a:rPr lang="en-GB" b="0" i="0" dirty="0">
                <a:effectLst/>
                <a:latin typeface="Aptos" panose="020B0004020202020204" pitchFamily="34" charset="0"/>
              </a:rPr>
              <a:t> Treating patients with respect and dignity.  </a:t>
            </a:r>
            <a:endParaRPr lang="en-GB" b="0" i="0" dirty="0">
              <a:effectLst/>
              <a:latin typeface="Segoe UI" panose="020B0502040204020203" pitchFamily="34" charset="0"/>
            </a:endParaRPr>
          </a:p>
          <a:p>
            <a:pPr marL="381000" marR="0" indent="-381000">
              <a:lnSpc>
                <a:spcPct val="130000"/>
              </a:lnSpc>
              <a:buFont typeface="Wingdings" panose="05000000000000000000" pitchFamily="2" charset="2"/>
              <a:buChar char="q"/>
            </a:pPr>
            <a:r>
              <a:rPr lang="en-GB" b="0" i="0" dirty="0">
                <a:effectLst/>
                <a:latin typeface="Aptos" panose="020B0004020202020204" pitchFamily="34" charset="0"/>
              </a:rPr>
              <a:t> </a:t>
            </a:r>
            <a:r>
              <a:rPr lang="en-GB" b="1" i="0" dirty="0">
                <a:effectLst/>
                <a:latin typeface="Aptos" panose="020B0004020202020204" pitchFamily="34" charset="0"/>
              </a:rPr>
              <a:t>Patient Safety:</a:t>
            </a:r>
            <a:endParaRPr lang="en-GB" b="0" i="0" dirty="0">
              <a:effectLst/>
              <a:latin typeface="Segoe UI" panose="020B0502040204020203" pitchFamily="34" charset="0"/>
            </a:endParaRPr>
          </a:p>
          <a:p>
            <a:pPr marR="0">
              <a:lnSpc>
                <a:spcPct val="130000"/>
              </a:lnSpc>
            </a:pPr>
            <a:r>
              <a:rPr lang="en-GB" b="0" i="0" dirty="0">
                <a:effectLst/>
                <a:latin typeface="Aptos" panose="020B0004020202020204" pitchFamily="34" charset="0"/>
              </a:rPr>
              <a:t>Following correct procedures and infection control.  </a:t>
            </a:r>
            <a:endParaRPr lang="en-GB" b="0" i="0" dirty="0">
              <a:effectLst/>
              <a:latin typeface="Segoe UI" panose="020B0502040204020203" pitchFamily="34" charset="0"/>
            </a:endParaRPr>
          </a:p>
          <a:p>
            <a:pPr marL="381000" marR="0" indent="-381000">
              <a:lnSpc>
                <a:spcPct val="130000"/>
              </a:lnSpc>
              <a:buFont typeface="Wingdings" panose="05000000000000000000" pitchFamily="2" charset="2"/>
              <a:buChar char="q"/>
            </a:pPr>
            <a:r>
              <a:rPr lang="en-GB" b="0" i="0" dirty="0">
                <a:effectLst/>
                <a:latin typeface="Aptos" panose="020B0004020202020204" pitchFamily="34" charset="0"/>
              </a:rPr>
              <a:t> </a:t>
            </a:r>
            <a:r>
              <a:rPr lang="en-GB" b="1" i="0" dirty="0">
                <a:effectLst/>
                <a:latin typeface="Aptos" panose="020B0004020202020204" pitchFamily="34" charset="0"/>
              </a:rPr>
              <a:t>Teamwork:</a:t>
            </a:r>
            <a:endParaRPr lang="en-GB" b="0" i="0" dirty="0">
              <a:effectLst/>
              <a:latin typeface="Segoe UI" panose="020B0502040204020203" pitchFamily="34" charset="0"/>
            </a:endParaRPr>
          </a:p>
          <a:p>
            <a:pPr marR="0">
              <a:lnSpc>
                <a:spcPct val="130000"/>
              </a:lnSpc>
            </a:pPr>
            <a:r>
              <a:rPr lang="en-GB" b="0" i="0" dirty="0">
                <a:effectLst/>
                <a:latin typeface="Aptos" panose="020B0004020202020204" pitchFamily="34" charset="0"/>
              </a:rPr>
              <a:t> Working well with doctors, nurses, and care staff.  </a:t>
            </a:r>
            <a:endParaRPr lang="en-GB" b="0" i="0" dirty="0">
              <a:effectLst/>
              <a:latin typeface="Segoe UI" panose="020B0502040204020203" pitchFamily="34" charset="0"/>
            </a:endParaRP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q"/>
            </a:pPr>
            <a:endParaRPr lang="en-GB" dirty="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EEFEEA97-C8FA-F843-06A0-BFE576E94B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408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C2CC0-F427-6955-E122-6B654F38A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A53AD-7FA0-040D-3BE1-164C2179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240" y="2312276"/>
            <a:ext cx="9628632" cy="4426852"/>
          </a:xfrm>
        </p:spPr>
        <p:txBody>
          <a:bodyPr>
            <a:normAutofit fontScale="70000" lnSpcReduction="20000"/>
          </a:bodyPr>
          <a:lstStyle/>
          <a:p>
            <a:pPr marL="0" marR="0" indent="0" algn="l">
              <a:buNone/>
            </a:pPr>
            <a:b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r>
              <a:rPr lang="en-GB" sz="19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Summary of Learning &amp; Self Awareness:</a:t>
            </a:r>
            <a:endParaRPr lang="en-GB" sz="1900" b="1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381000" marR="0" indent="-381000" algn="l">
              <a:buNone/>
            </a:pPr>
            <a:r>
              <a:rPr lang="en-GB" sz="19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Self awareness through SWOT analysis helped identify key personal strengths and areas for growth in Adult Nursing.</a:t>
            </a:r>
            <a:endParaRPr lang="en-GB" sz="19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381000" marR="0" indent="-381000" algn="l">
              <a:buNone/>
            </a:pPr>
            <a:r>
              <a:rPr lang="en-GB" sz="19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Clear understanding of the essential requirements for a Band 5 Adult Nurse role in the NHS.</a:t>
            </a:r>
            <a:endParaRPr lang="en-GB" sz="19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marR="0" indent="0" algn="l">
              <a:buNone/>
            </a:pPr>
            <a:r>
              <a:rPr lang="en-GB" sz="19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Action Plan for Career Success:</a:t>
            </a:r>
            <a:endParaRPr lang="en-GB" sz="1900" b="1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381000" marR="0" indent="-381000" algn="l">
              <a:buNone/>
            </a:pPr>
            <a:r>
              <a:rPr lang="en-GB" sz="19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Active development of clinical skills and practical ward experience during training placements.</a:t>
            </a:r>
            <a:endParaRPr lang="en-GB" sz="19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381000" marR="0" indent="-381000" algn="l">
              <a:buNone/>
            </a:pPr>
            <a:r>
              <a:rPr lang="en-GB" sz="19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Commitment to continuous professional development and participation in NHS Preceptorship programs.</a:t>
            </a:r>
            <a:endParaRPr lang="en-GB" sz="19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381000" marR="0" indent="-381000" algn="l">
              <a:buNone/>
            </a:pPr>
            <a:r>
              <a:rPr lang="en-GB" sz="19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Strong focus on patient safety, effective team communication, and resilience to prevent stress and burnout.</a:t>
            </a:r>
            <a:endParaRPr lang="en-GB" sz="19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0" marR="0" indent="0" algn="l">
              <a:buNone/>
            </a:pPr>
            <a:r>
              <a:rPr lang="en-GB" sz="19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Conclusion:</a:t>
            </a:r>
            <a:endParaRPr lang="en-GB" sz="1900" b="1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381000" marR="0" indent="-381000" algn="l">
              <a:buNone/>
            </a:pPr>
            <a:r>
              <a:rPr lang="en-GB" sz="19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Ready to align personal values with NHS 6Cs values to deliver safe, high-quality patient care.</a:t>
            </a:r>
            <a:endParaRPr lang="en-GB" sz="1900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842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C86597-27EE-6ED0-2FAA-AA133893B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>
                <a:effectLst/>
                <a:latin typeface="Aptos" panose="020B0004020202020204" pitchFamily="34" charset="0"/>
              </a:rPr>
              <a:t>References: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23E3E-0FA6-C340-4A9E-7E6E5663F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875" y="2107096"/>
            <a:ext cx="8391967" cy="2846567"/>
          </a:xfrm>
        </p:spPr>
        <p:txBody>
          <a:bodyPr>
            <a:normAutofit/>
          </a:bodyPr>
          <a:lstStyle/>
          <a:p>
            <a:pPr marL="381000" marR="0" indent="-381000">
              <a:lnSpc>
                <a:spcPct val="130000"/>
              </a:lnSpc>
              <a:buNone/>
            </a:pPr>
            <a:r>
              <a:rPr lang="en-GB" sz="1500" b="0" i="0" dirty="0">
                <a:effectLst/>
                <a:latin typeface="Aptos" panose="020B0004020202020204" pitchFamily="34" charset="0"/>
              </a:rPr>
              <a:t>Nursing and Midwifery Council (NMC). (2018). The Code: Professional standards of practice and behaviour for nurses, midwives and nursing associates. London: NMC.</a:t>
            </a:r>
            <a:endParaRPr lang="en-GB" sz="1500" b="0" i="0" dirty="0">
              <a:effectLst/>
              <a:latin typeface="Segoe UI" panose="020B0502040204020203" pitchFamily="34" charset="0"/>
            </a:endParaRPr>
          </a:p>
          <a:p>
            <a:pPr marL="381000" marR="0" indent="-381000">
              <a:lnSpc>
                <a:spcPct val="130000"/>
              </a:lnSpc>
              <a:buNone/>
            </a:pPr>
            <a:r>
              <a:rPr lang="en-GB" sz="1500" b="0" i="0" dirty="0">
                <a:effectLst/>
                <a:latin typeface="Aptos" panose="020B0004020202020204" pitchFamily="34" charset="0"/>
              </a:rPr>
              <a:t>2. NHS England. (2023). NHS Long Term Workforce Plan. NHS England. Available at: </a:t>
            </a:r>
            <a:r>
              <a:rPr lang="en-GB" sz="1500" b="0" i="0" u="sng" dirty="0">
                <a:effectLst/>
                <a:latin typeface="Aptos" panose="020B0004020202020204" pitchFamily="34" charset="0"/>
                <a:hlinkClick r:id="rId2" tooltip="Original URL: https://www.england.nhs.uk/publication/nhs-long-term-workforce-plan/. Click or tap if you trust this link."/>
              </a:rPr>
              <a:t>https://www.england.nhs.uk/publication/nhs-long-term-workforce-plan/</a:t>
            </a:r>
            <a:endParaRPr lang="en-GB" sz="1500" b="0" i="0" dirty="0">
              <a:effectLst/>
              <a:latin typeface="Segoe UI" panose="020B0502040204020203" pitchFamily="34" charset="0"/>
            </a:endParaRPr>
          </a:p>
          <a:p>
            <a:pPr>
              <a:lnSpc>
                <a:spcPct val="130000"/>
              </a:lnSpc>
              <a:buNone/>
            </a:pPr>
            <a:br>
              <a:rPr lang="en-GB" sz="1500" dirty="0"/>
            </a:b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67850932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684cdc675731f7c56c0d8e0915ff781b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e72a602d25dcb1494f9df5efbc384684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0FCFF9BE-5F3C-4656-8E2B-AAA93CF762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B4A694-8F5B-486D-B021-EE3A70CD6C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D707DB3-590D-41F2-A30A-06CC109C4E7B}">
  <ds:schemaRefs>
    <ds:schemaRef ds:uri="http://schemas.microsoft.com/office/2006/metadata/properties"/>
    <ds:schemaRef ds:uri="http://schemas.microsoft.com/office/infopath/2007/PartnerControls"/>
    <ds:schemaRef ds:uri="901b7179-a49d-4669-ab88-101a0e80079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463</Words>
  <Application>Microsoft Office PowerPoint</Application>
  <PresentationFormat>Widescreen</PresentationFormat>
  <Paragraphs>57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Meiryo</vt:lpstr>
      <vt:lpstr>Aptos</vt:lpstr>
      <vt:lpstr>Corbel</vt:lpstr>
      <vt:lpstr>Segoe UI</vt:lpstr>
      <vt:lpstr>Wingdings</vt:lpstr>
      <vt:lpstr>SketchLinesVTI</vt:lpstr>
      <vt:lpstr>Self-Awareness Presentation: Adult Nurse Career Pathway   Personal SWOT Analysis &amp; Alignment with UK Health and Social Care  </vt:lpstr>
      <vt:lpstr>Job Advert Details</vt:lpstr>
      <vt:lpstr>Personal SWOT Analysis</vt:lpstr>
      <vt:lpstr>Overcoming Weaknesses &amp; Plan</vt:lpstr>
      <vt:lpstr>Alignment with NHS Values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Nawaz (2521133)</dc:creator>
  <cp:lastModifiedBy>Maria Nawaz (2521133)</cp:lastModifiedBy>
  <cp:revision>3</cp:revision>
  <dcterms:created xsi:type="dcterms:W3CDTF">2026-10-15T08:51:53Z</dcterms:created>
  <dcterms:modified xsi:type="dcterms:W3CDTF">2026-10-15T17:15:08Z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