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333" r:id="rId3"/>
    <p:sldId id="334" r:id="rId4"/>
    <p:sldId id="349" r:id="rId5"/>
    <p:sldId id="352" r:id="rId6"/>
    <p:sldId id="336" r:id="rId7"/>
    <p:sldId id="337" r:id="rId8"/>
    <p:sldId id="354" r:id="rId9"/>
    <p:sldId id="653" r:id="rId10"/>
    <p:sldId id="338" r:id="rId11"/>
    <p:sldId id="350" r:id="rId12"/>
    <p:sldId id="351" r:id="rId13"/>
    <p:sldId id="353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008700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B9EB64-6753-1549-96C9-FAF4EA0FB505}" v="4" dt="2024-10-23T15:10:31.5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927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224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c2ba5b26-9392-4f76-82ca-966719aba79f" providerId="ADAL" clId="{02B9EB64-6753-1549-96C9-FAF4EA0FB505}"/>
    <pc:docChg chg="addSld delSld modSld">
      <pc:chgData name="Naomi Doerge" userId="c2ba5b26-9392-4f76-82ca-966719aba79f" providerId="ADAL" clId="{02B9EB64-6753-1549-96C9-FAF4EA0FB505}" dt="2024-10-23T15:10:36.457" v="194" actId="2696"/>
      <pc:docMkLst>
        <pc:docMk/>
      </pc:docMkLst>
      <pc:sldChg chg="modSp mod">
        <pc:chgData name="Naomi Doerge" userId="c2ba5b26-9392-4f76-82ca-966719aba79f" providerId="ADAL" clId="{02B9EB64-6753-1549-96C9-FAF4EA0FB505}" dt="2024-10-23T15:01:11.547" v="12" actId="20577"/>
        <pc:sldMkLst>
          <pc:docMk/>
          <pc:sldMk cId="0" sldId="277"/>
        </pc:sldMkLst>
        <pc:spChg chg="mod">
          <ac:chgData name="Naomi Doerge" userId="c2ba5b26-9392-4f76-82ca-966719aba79f" providerId="ADAL" clId="{02B9EB64-6753-1549-96C9-FAF4EA0FB505}" dt="2024-10-23T15:00:24.261" v="9" actId="20577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Naomi Doerge" userId="c2ba5b26-9392-4f76-82ca-966719aba79f" providerId="ADAL" clId="{02B9EB64-6753-1549-96C9-FAF4EA0FB505}" dt="2024-10-23T15:01:11.547" v="12" actId="20577"/>
          <ac:spMkLst>
            <pc:docMk/>
            <pc:sldMk cId="0" sldId="277"/>
            <ac:spMk id="6147" creationId="{00000000-0000-0000-0000-000000000000}"/>
          </ac:spMkLst>
        </pc:spChg>
      </pc:sldChg>
      <pc:sldChg chg="modSp mod">
        <pc:chgData name="Naomi Doerge" userId="c2ba5b26-9392-4f76-82ca-966719aba79f" providerId="ADAL" clId="{02B9EB64-6753-1549-96C9-FAF4EA0FB505}" dt="2024-10-23T15:05:58.060" v="191" actId="404"/>
        <pc:sldMkLst>
          <pc:docMk/>
          <pc:sldMk cId="2385849860" sldId="333"/>
        </pc:sldMkLst>
        <pc:spChg chg="mod">
          <ac:chgData name="Naomi Doerge" userId="c2ba5b26-9392-4f76-82ca-966719aba79f" providerId="ADAL" clId="{02B9EB64-6753-1549-96C9-FAF4EA0FB505}" dt="2024-10-23T15:05:58.060" v="191" actId="404"/>
          <ac:spMkLst>
            <pc:docMk/>
            <pc:sldMk cId="2385849860" sldId="333"/>
            <ac:spMk id="2" creationId="{06F63B46-6838-53D9-D3F3-18D0C80BD6CF}"/>
          </ac:spMkLst>
        </pc:spChg>
      </pc:sldChg>
      <pc:sldChg chg="modSp mod">
        <pc:chgData name="Naomi Doerge" userId="c2ba5b26-9392-4f76-82ca-966719aba79f" providerId="ADAL" clId="{02B9EB64-6753-1549-96C9-FAF4EA0FB505}" dt="2024-10-23T15:01:37.389" v="15" actId="1076"/>
        <pc:sldMkLst>
          <pc:docMk/>
          <pc:sldMk cId="2135580392" sldId="350"/>
        </pc:sldMkLst>
        <pc:spChg chg="mod">
          <ac:chgData name="Naomi Doerge" userId="c2ba5b26-9392-4f76-82ca-966719aba79f" providerId="ADAL" clId="{02B9EB64-6753-1549-96C9-FAF4EA0FB505}" dt="2024-10-23T15:01:37.389" v="15" actId="1076"/>
          <ac:spMkLst>
            <pc:docMk/>
            <pc:sldMk cId="2135580392" sldId="350"/>
            <ac:spMk id="3" creationId="{8E98082D-D7FA-6C2B-01B9-25C430D18CE9}"/>
          </ac:spMkLst>
        </pc:spChg>
      </pc:sldChg>
      <pc:sldChg chg="modSp new mod">
        <pc:chgData name="Naomi Doerge" userId="c2ba5b26-9392-4f76-82ca-966719aba79f" providerId="ADAL" clId="{02B9EB64-6753-1549-96C9-FAF4EA0FB505}" dt="2024-10-23T15:02:59.414" v="188" actId="20577"/>
        <pc:sldMkLst>
          <pc:docMk/>
          <pc:sldMk cId="1928746622" sldId="354"/>
        </pc:sldMkLst>
        <pc:spChg chg="mod">
          <ac:chgData name="Naomi Doerge" userId="c2ba5b26-9392-4f76-82ca-966719aba79f" providerId="ADAL" clId="{02B9EB64-6753-1549-96C9-FAF4EA0FB505}" dt="2024-10-23T15:02:12.374" v="48" actId="113"/>
          <ac:spMkLst>
            <pc:docMk/>
            <pc:sldMk cId="1928746622" sldId="354"/>
            <ac:spMk id="2" creationId="{95892650-D560-DE52-757B-B1120182BEA5}"/>
          </ac:spMkLst>
        </pc:spChg>
        <pc:spChg chg="mod">
          <ac:chgData name="Naomi Doerge" userId="c2ba5b26-9392-4f76-82ca-966719aba79f" providerId="ADAL" clId="{02B9EB64-6753-1549-96C9-FAF4EA0FB505}" dt="2024-10-23T15:02:59.414" v="188" actId="20577"/>
          <ac:spMkLst>
            <pc:docMk/>
            <pc:sldMk cId="1928746622" sldId="354"/>
            <ac:spMk id="3" creationId="{0079136F-ED99-B550-1334-252B985CCA2D}"/>
          </ac:spMkLst>
        </pc:spChg>
      </pc:sldChg>
      <pc:sldChg chg="new del">
        <pc:chgData name="Naomi Doerge" userId="c2ba5b26-9392-4f76-82ca-966719aba79f" providerId="ADAL" clId="{02B9EB64-6753-1549-96C9-FAF4EA0FB505}" dt="2024-10-23T15:10:36.457" v="194" actId="2696"/>
        <pc:sldMkLst>
          <pc:docMk/>
          <pc:sldMk cId="23905736" sldId="355"/>
        </pc:sldMkLst>
      </pc:sldChg>
      <pc:sldChg chg="add">
        <pc:chgData name="Naomi Doerge" userId="c2ba5b26-9392-4f76-82ca-966719aba79f" providerId="ADAL" clId="{02B9EB64-6753-1549-96C9-FAF4EA0FB505}" dt="2024-10-23T15:10:31.572" v="193"/>
        <pc:sldMkLst>
          <pc:docMk/>
          <pc:sldMk cId="1652814328" sldId="65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LCBB4012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Skills (ACS) </a:t>
            </a:r>
          </a:p>
          <a:p>
            <a:pPr eaLnBrk="1" hangingPunct="1"/>
            <a:endParaRPr lang="en-GB" altLang="en-US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Skills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36632" y="-9939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Discuss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6F63B46-6838-53D9-D3F3-18D0C80BD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68" y="908720"/>
            <a:ext cx="8229600" cy="4536504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Imagine you have to write a report titled </a:t>
            </a:r>
            <a:r>
              <a:rPr lang="en-US" sz="2400" b="1" dirty="0"/>
              <a:t>"Business Teamwork : The Most Effective Ways to Work in a Team in the Workplace":</a:t>
            </a:r>
          </a:p>
          <a:p>
            <a:pPr marL="0" indent="0">
              <a:buNone/>
            </a:pPr>
            <a:endParaRPr lang="en-US" sz="1600" b="1" dirty="0"/>
          </a:p>
          <a:p>
            <a:pPr marL="0" indent="0">
              <a:buNone/>
            </a:pPr>
            <a:r>
              <a:rPr lang="en-US" sz="2400" b="1" dirty="0"/>
              <a:t>With a partner, (and </a:t>
            </a:r>
            <a:r>
              <a:rPr lang="en-US" sz="2400" b="1" i="1" dirty="0"/>
              <a:t>without</a:t>
            </a:r>
            <a:r>
              <a:rPr lang="en-US" sz="2400" b="1" dirty="0"/>
              <a:t> the internet or your phones!) briefly discuss the following questions:</a:t>
            </a:r>
          </a:p>
          <a:p>
            <a:r>
              <a:rPr lang="en-US" sz="2400" dirty="0"/>
              <a:t>How much do you already know about this topic? </a:t>
            </a:r>
          </a:p>
          <a:p>
            <a:r>
              <a:rPr lang="en-US" sz="2400" dirty="0"/>
              <a:t>What information do you think you would need to find?</a:t>
            </a:r>
          </a:p>
          <a:p>
            <a:r>
              <a:rPr lang="en-US" sz="2400" dirty="0"/>
              <a:t>How would you find out more information?</a:t>
            </a:r>
          </a:p>
          <a:p>
            <a:r>
              <a:rPr lang="en-US" sz="2400" dirty="0"/>
              <a:t>What kind of sources do you think an academic report should include? Are there any sources a student should not use in a report?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85849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475656" y="0"/>
            <a:ext cx="5721806" cy="1080120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Secondary Research</a:t>
            </a:r>
            <a:br>
              <a:rPr lang="en-GB" altLang="en-US" sz="2800" b="1" dirty="0"/>
            </a:br>
            <a:r>
              <a:rPr lang="en-GB" altLang="en-US" sz="2800" b="1" dirty="0">
                <a:solidFill>
                  <a:srgbClr val="173AFF"/>
                </a:solidFill>
              </a:rPr>
              <a:t>Worksheet Activity 1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FC7D1A3-DEFD-A2D3-80BA-629427CF22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/>
          <a:lstStyle/>
          <a:p>
            <a:r>
              <a:rPr lang="en-GB" sz="2300" b="1" i="0" dirty="0">
                <a:solidFill>
                  <a:srgbClr val="0087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involves the selection and analysis of existing research (i.e. data that has been produced by somebody else).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Here are some places where you can find secondary research, fill in the missing letters below in pairs: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R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eference material (e.g. enc - - - - - - - - - -)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Boo - - 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J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ournal art - - - - -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Web - - - - -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N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ew - - - - - - -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Rep - - - - (e.g. from the government)</a:t>
            </a:r>
          </a:p>
          <a:p>
            <a:pPr marL="0" indent="0">
              <a:buNone/>
            </a:pPr>
            <a:endParaRPr lang="en-GB" sz="2300" dirty="0">
              <a:solidFill>
                <a:srgbClr val="000000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4959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E4F63-27F0-E7EC-FBD0-E1D5242BB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The CRAAP Test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03F49-DD71-50A1-B78D-6752A3EC7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dirty="0"/>
              <a:t>A test to check if the source you found is good to use!</a:t>
            </a:r>
            <a:endParaRPr lang="en-US" sz="3600" b="1" dirty="0">
              <a:solidFill>
                <a:srgbClr val="0087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8700"/>
                </a:solidFill>
              </a:rPr>
              <a:t>C: </a:t>
            </a:r>
            <a:r>
              <a:rPr lang="en-US" b="1" dirty="0"/>
              <a:t>Currency</a:t>
            </a:r>
            <a:endParaRPr lang="en-US" sz="1200" b="1" dirty="0"/>
          </a:p>
          <a:p>
            <a:pPr marL="0" indent="0">
              <a:buNone/>
            </a:pP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R: </a:t>
            </a:r>
            <a:r>
              <a:rPr lang="en-US" b="1" dirty="0"/>
              <a:t>Relevance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A: </a:t>
            </a:r>
            <a:r>
              <a:rPr lang="en-US" b="1" dirty="0"/>
              <a:t>Authority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A: </a:t>
            </a:r>
            <a:r>
              <a:rPr lang="en-US" b="1" dirty="0"/>
              <a:t>Accuracy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P: </a:t>
            </a:r>
            <a:r>
              <a:rPr lang="en-US" b="1" dirty="0"/>
              <a:t>Purpose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CC353C-71AC-4275-8644-AE59CE757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CF7306-9685-FA66-5051-E412A7549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9636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DB47A-077E-C49F-4E14-F5C3380A4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Worksheet 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4B20D-B55E-9622-C62A-99EFF78AD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worksheet and complete </a:t>
            </a:r>
            <a:r>
              <a:rPr lang="en-US" b="1" dirty="0">
                <a:solidFill>
                  <a:srgbClr val="173AFF"/>
                </a:solidFill>
              </a:rPr>
              <a:t>Activity 2 </a:t>
            </a:r>
            <a:r>
              <a:rPr lang="en-US" dirty="0"/>
              <a:t>with a partner to find out more about CRAAP!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2B0028-DB2A-909E-5EF8-0BF447209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D7AB65-CA95-A791-C01D-8E32A40CD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6837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9777" y="77411"/>
            <a:ext cx="9283270" cy="468238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08700"/>
                </a:solidFill>
              </a:rPr>
              <a:t>C</a:t>
            </a:r>
            <a:r>
              <a:rPr lang="en-US" sz="2400" b="1" dirty="0"/>
              <a:t>urrency</a:t>
            </a:r>
            <a:r>
              <a:rPr lang="en-US" sz="2400" b="1" dirty="0">
                <a:solidFill>
                  <a:srgbClr val="008700"/>
                </a:solidFill>
              </a:rPr>
              <a:t> R</a:t>
            </a:r>
            <a:r>
              <a:rPr lang="en-US" sz="2400" b="1" dirty="0"/>
              <a:t>elevance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uthority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ccuracy </a:t>
            </a:r>
            <a:r>
              <a:rPr lang="en-US" sz="2400" b="1" dirty="0">
                <a:solidFill>
                  <a:srgbClr val="008700"/>
                </a:solidFill>
              </a:rPr>
              <a:t>P</a:t>
            </a:r>
            <a:r>
              <a:rPr lang="en-US" sz="2400" b="1" dirty="0"/>
              <a:t>urpose</a:t>
            </a:r>
          </a:p>
          <a:p>
            <a:pPr marL="0" indent="0" eaLnBrk="1" hangingPunct="1">
              <a:buNone/>
            </a:pPr>
            <a:endParaRPr lang="en-GB" altLang="en-US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F8F536-9BA7-448B-48DC-63C634623FCB}"/>
              </a:ext>
            </a:extLst>
          </p:cNvPr>
          <p:cNvSpPr txBox="1"/>
          <p:nvPr/>
        </p:nvSpPr>
        <p:spPr>
          <a:xfrm>
            <a:off x="606118" y="545649"/>
            <a:ext cx="791490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900" dirty="0"/>
              <a:t>A test to check if the source you found is good to use! In pairs, match the CRAAP test words to the questions (first one is done for you)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745CAB-C89C-53AB-91AC-FFDAD49CD8D9}"/>
              </a:ext>
            </a:extLst>
          </p:cNvPr>
          <p:cNvSpPr txBox="1"/>
          <p:nvPr/>
        </p:nvSpPr>
        <p:spPr>
          <a:xfrm>
            <a:off x="5181061" y="4672150"/>
            <a:ext cx="3744416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4.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When was the information published or posted?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current or </a:t>
            </a: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out-of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date for your topic?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Has the information been revised or updated?</a:t>
            </a:r>
            <a:endParaRPr lang="en-US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1E66D3-619E-EBF7-B81F-307CDD4E516E}"/>
              </a:ext>
            </a:extLst>
          </p:cNvPr>
          <p:cNvSpPr txBox="1"/>
          <p:nvPr/>
        </p:nvSpPr>
        <p:spPr>
          <a:xfrm>
            <a:off x="287969" y="1317419"/>
            <a:ext cx="4343338" cy="15696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008700"/>
                </a:solidFill>
              </a:rPr>
              <a:t>PURPOSE</a:t>
            </a:r>
            <a:endParaRPr lang="en-GB" sz="1600" b="1" i="0" kern="1200" dirty="0">
              <a:solidFill>
                <a:srgbClr val="008700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1. What is the purpose of the information? to inform? teach? sell? entertain? persuade?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fact? opinion? propaganda?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Are there political, ideological, cultural, religious, institutional, or personal biases?</a:t>
            </a:r>
            <a:endParaRPr lang="en-U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96117E-CDF5-96F5-DAEB-E96832784F80}"/>
              </a:ext>
            </a:extLst>
          </p:cNvPr>
          <p:cNvSpPr txBox="1"/>
          <p:nvPr/>
        </p:nvSpPr>
        <p:spPr>
          <a:xfrm>
            <a:off x="218523" y="4915539"/>
            <a:ext cx="4451795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5.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information relate to your topic or answer your question?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Who is the intended audience?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at an appropriate level (i.e. not too elementary or advanced for your needs)?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BE1C44-2DAA-4AC3-63C7-F17055577F9C}"/>
              </a:ext>
            </a:extLst>
          </p:cNvPr>
          <p:cNvSpPr txBox="1"/>
          <p:nvPr/>
        </p:nvSpPr>
        <p:spPr>
          <a:xfrm>
            <a:off x="5244165" y="1363585"/>
            <a:ext cx="3681312" cy="30469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2.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What are the author's qualifications to write on the topic?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there contact information, such as a publisher or e-mail address?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URL reveal anything about the author or source?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.com (commercial), .</a:t>
            </a: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edu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(educational), .gov (U.S. government)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.org (nonprofit organization), or</a:t>
            </a:r>
            <a:br>
              <a:rPr lang="en-GB" sz="1600" dirty="0"/>
            </a:b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.net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(network)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FEE087-E84C-E207-DD9D-1DD3678F333E}"/>
              </a:ext>
            </a:extLst>
          </p:cNvPr>
          <p:cNvSpPr txBox="1"/>
          <p:nvPr/>
        </p:nvSpPr>
        <p:spPr>
          <a:xfrm>
            <a:off x="594398" y="3165297"/>
            <a:ext cx="4343338" cy="156966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/>
              <a:t>3. ?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/>
              <a:t> Is the information supported by evidence?</a:t>
            </a:r>
            <a:br>
              <a:rPr lang="en-US" sz="1600" dirty="0"/>
            </a:br>
            <a:r>
              <a:rPr lang="en-US" sz="1600" dirty="0"/>
              <a:t>Can you verify any of the information in another source or from personal knowledge?</a:t>
            </a:r>
            <a:br>
              <a:rPr lang="en-US" sz="1600" dirty="0"/>
            </a:br>
            <a:r>
              <a:rPr lang="en-US" sz="1600" dirty="0"/>
              <a:t>Are there spelling, grammar, or other typographical errors?</a:t>
            </a:r>
          </a:p>
        </p:txBody>
      </p:sp>
    </p:spTree>
    <p:extLst>
      <p:ext uri="{BB962C8B-B14F-4D97-AF65-F5344CB8AC3E}">
        <p14:creationId xmlns:p14="http://schemas.microsoft.com/office/powerpoint/2010/main" val="2168599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rgbClr val="FF0000"/>
                </a:solidFill>
              </a:rPr>
              <a:t>CRAAP TEST: </a:t>
            </a:r>
            <a:r>
              <a:rPr lang="en-GB" altLang="en-US" sz="3200" b="1" dirty="0">
                <a:solidFill>
                  <a:srgbClr val="173AFF"/>
                </a:solidFill>
              </a:rPr>
              <a:t>Activity 2 </a:t>
            </a:r>
            <a:r>
              <a:rPr lang="en-GB" altLang="en-US" sz="3200" b="1" dirty="0">
                <a:solidFill>
                  <a:srgbClr val="FF0000"/>
                </a:solidFill>
              </a:rPr>
              <a:t>ANSWERS</a:t>
            </a:r>
            <a:endParaRPr lang="en-GB" altLang="en-US" sz="4800" b="1" dirty="0">
              <a:solidFill>
                <a:srgbClr val="FF0000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486E24-F7CE-CD71-73CF-F6E6D7776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812" y="706458"/>
            <a:ext cx="4355926" cy="1800200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>
                <a:solidFill>
                  <a:srgbClr val="008700"/>
                </a:solidFill>
              </a:rPr>
              <a:t>CURRENCY</a:t>
            </a:r>
          </a:p>
          <a:p>
            <a:pPr marL="0" indent="0">
              <a:buNone/>
            </a:pPr>
            <a:r>
              <a:rPr lang="en-US" sz="1800" dirty="0"/>
              <a:t>4. 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When was the information published or posted?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current or </a:t>
            </a:r>
            <a:r>
              <a:rPr lang="en-GB" sz="18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out-of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date for your topic?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Has the information been revised or updated?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8354A62E-C26B-9B2D-A76B-4E4EB5C65E50}"/>
              </a:ext>
            </a:extLst>
          </p:cNvPr>
          <p:cNvSpPr txBox="1">
            <a:spLocks/>
          </p:cNvSpPr>
          <p:nvPr/>
        </p:nvSpPr>
        <p:spPr bwMode="auto">
          <a:xfrm>
            <a:off x="180708" y="2987241"/>
            <a:ext cx="4355926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RELEVANCE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5.</a:t>
            </a:r>
            <a:r>
              <a:rPr lang="en-GB" sz="1800" dirty="0">
                <a:solidFill>
                  <a:schemeClr val="dk1"/>
                </a:solidFill>
              </a:rPr>
              <a:t> 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information relate to your topic or answer your question?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Who is the intended audience?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at an appropriate level (i.e. not too elementary or advanced for your needs)?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7C8ACB15-8566-094E-1359-3194572E2B25}"/>
              </a:ext>
            </a:extLst>
          </p:cNvPr>
          <p:cNvSpPr txBox="1">
            <a:spLocks/>
          </p:cNvSpPr>
          <p:nvPr/>
        </p:nvSpPr>
        <p:spPr bwMode="auto">
          <a:xfrm>
            <a:off x="4450306" y="706458"/>
            <a:ext cx="4693694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AUTHORITY</a:t>
            </a:r>
          </a:p>
          <a:p>
            <a:pPr marL="0" indent="0">
              <a:buNone/>
            </a:pP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2. What are the author's qualifications to write on the topic?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there contact information, such as a publisher or e-mail address?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URL reveal anything about the author or source?</a:t>
            </a:r>
            <a:endParaRPr lang="en-US" sz="1800" b="1" dirty="0">
              <a:solidFill>
                <a:srgbClr val="008700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D54F274F-C667-52E0-8E8B-35BCA7592D4E}"/>
              </a:ext>
            </a:extLst>
          </p:cNvPr>
          <p:cNvSpPr txBox="1">
            <a:spLocks/>
          </p:cNvSpPr>
          <p:nvPr/>
        </p:nvSpPr>
        <p:spPr bwMode="auto">
          <a:xfrm>
            <a:off x="4569738" y="3048402"/>
            <a:ext cx="4577062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ACCURACY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700" dirty="0"/>
              <a:t>3. Is the information supported by evidence?</a:t>
            </a:r>
            <a:br>
              <a:rPr lang="en-US" sz="1700" dirty="0"/>
            </a:br>
            <a:r>
              <a:rPr lang="en-US" sz="1700" dirty="0"/>
              <a:t>Can you verify any of the information in another source or from personal knowledge?</a:t>
            </a:r>
            <a:br>
              <a:rPr lang="en-US" sz="1700" dirty="0"/>
            </a:br>
            <a:r>
              <a:rPr lang="en-US" sz="1700" dirty="0"/>
              <a:t>Are there spelling, grammar, or other typographical errors?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831DD6-7771-7D79-8636-E49EDDC0DC4E}"/>
              </a:ext>
            </a:extLst>
          </p:cNvPr>
          <p:cNvSpPr txBox="1"/>
          <p:nvPr/>
        </p:nvSpPr>
        <p:spPr>
          <a:xfrm>
            <a:off x="2051720" y="4869160"/>
            <a:ext cx="5400600" cy="1831271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8700"/>
                </a:solidFill>
              </a:rPr>
              <a:t>PURPOSE</a:t>
            </a:r>
            <a:endParaRPr lang="en-GB" sz="2800" b="1" i="0" kern="1200" dirty="0">
              <a:solidFill>
                <a:srgbClr val="008700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1. What is the purpose of the information? to inform? teach? sell? entertain? persuade?</a:t>
            </a:r>
            <a:br>
              <a:rPr lang="en-GB" sz="1700" dirty="0"/>
            </a:br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fact? opinion? propaganda?</a:t>
            </a:r>
            <a:br>
              <a:rPr lang="en-GB" sz="1700" dirty="0"/>
            </a:br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Are there political, ideological, cultural, religious, institutional, or personal biases?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533687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92650-D560-DE52-757B-B1120182B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Reliable vs Unreliable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9136F-ED99-B550-1334-252B985CC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808" y="1434808"/>
            <a:ext cx="8229600" cy="3917032"/>
          </a:xfrm>
        </p:spPr>
        <p:txBody>
          <a:bodyPr/>
          <a:lstStyle/>
          <a:p>
            <a:r>
              <a:rPr lang="en-US" sz="2800" dirty="0"/>
              <a:t>Go to </a:t>
            </a:r>
            <a:r>
              <a:rPr lang="en-US" sz="2800" b="1" dirty="0">
                <a:solidFill>
                  <a:srgbClr val="173AFF"/>
                </a:solidFill>
              </a:rPr>
              <a:t>Activity 3</a:t>
            </a:r>
            <a:r>
              <a:rPr lang="en-US" sz="2800" dirty="0">
                <a:solidFill>
                  <a:srgbClr val="173AFF"/>
                </a:solidFill>
              </a:rPr>
              <a:t> </a:t>
            </a:r>
            <a:r>
              <a:rPr lang="en-US" sz="2800" dirty="0"/>
              <a:t>on your Research Skills worksheet and sort the sources into the right column with a partner.</a:t>
            </a:r>
            <a:endParaRPr lang="en-US" sz="2800" b="1" dirty="0">
              <a:solidFill>
                <a:srgbClr val="173AFF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31C6D-0784-218B-7A55-57AE47BC5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166E9E-22BC-511B-4A5B-9EDE4E7DF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8746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9774D-185A-CCEB-9701-089C02C5B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1637" y="178386"/>
            <a:ext cx="4331368" cy="507415"/>
          </a:xfrm>
        </p:spPr>
        <p:txBody>
          <a:bodyPr/>
          <a:lstStyle/>
          <a:p>
            <a:r>
              <a:rPr lang="en-US" sz="3600" b="1" dirty="0">
                <a:solidFill>
                  <a:srgbClr val="173AFF"/>
                </a:solidFill>
              </a:rPr>
              <a:t>Activity 3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F3606-2656-D0DB-BFEE-80000FA566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23/10/2024</a:t>
            </a:fld>
            <a:endParaRPr lang="en-GB"/>
          </a:p>
        </p:txBody>
      </p:sp>
      <p:pic>
        <p:nvPicPr>
          <p:cNvPr id="6" name="Picture 5" descr="A white table with red text&#10;&#10;Description automatically generated">
            <a:extLst>
              <a:ext uri="{FF2B5EF4-FFF2-40B4-BE49-F238E27FC236}">
                <a16:creationId xmlns:a16="http://schemas.microsoft.com/office/drawing/2014/main" id="{A7978D9A-B8E9-BBB4-C370-01E6FFDD6F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49" y="830827"/>
            <a:ext cx="9019888" cy="4643542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52814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750" y="188640"/>
            <a:ext cx="8229600" cy="1024210"/>
          </a:xfrm>
        </p:spPr>
        <p:txBody>
          <a:bodyPr/>
          <a:lstStyle/>
          <a:p>
            <a:pPr eaLnBrk="1" hangingPunct="1"/>
            <a:r>
              <a:rPr lang="en-GB" altLang="en-US" b="1" dirty="0"/>
              <a:t>A Few Rules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212850"/>
            <a:ext cx="8445822" cy="444839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Be aware of </a:t>
            </a:r>
            <a:r>
              <a:rPr lang="en-GB" altLang="en-US" sz="2800" b="1" dirty="0">
                <a:solidFill>
                  <a:srgbClr val="008700"/>
                </a:solidFill>
              </a:rPr>
              <a:t>bias</a:t>
            </a:r>
            <a:r>
              <a:rPr lang="en-GB" altLang="en-US" sz="2800" dirty="0"/>
              <a:t>, especially in newspaper articles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b="1" dirty="0">
                <a:solidFill>
                  <a:srgbClr val="FF0000"/>
                </a:solidFill>
              </a:rPr>
              <a:t>NO WIKIPEDIA AS A CITED SOURCE EVER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Avoid/Do not use tabloid papers (The Sun; Daily Mail; Daily Express; Mirror; Metro)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No blogs! Even the ones from universities or ‘experts’. They can be used for your own knowledge, but should never be cited.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If in doubt, think CRAAP!</a:t>
            </a:r>
            <a:endParaRPr lang="en-GB" altLang="en-US" sz="20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8492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487F5-1DB4-A272-DE6F-B9F207814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US" b="1" dirty="0"/>
              <a:t>Using Search Engines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8082D-D7FA-6C2B-01B9-25C430D18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922" y="97160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/>
              <a:t>Imagine you have to write a report which answers the question: </a:t>
            </a:r>
            <a:r>
              <a:rPr lang="en-US" sz="2800" b="1" dirty="0"/>
              <a:t>“</a:t>
            </a:r>
            <a:r>
              <a:rPr lang="en-US" sz="2800" dirty="0">
                <a:ea typeface="+mn-lt"/>
                <a:cs typeface="+mn-lt"/>
              </a:rPr>
              <a:t>"What are the key benefits of effective teamwork in the workplace, and how does it impact overall employee productivity?</a:t>
            </a:r>
            <a:r>
              <a:rPr lang="en-US" sz="2800" b="1" dirty="0"/>
              <a:t>” </a:t>
            </a:r>
          </a:p>
          <a:p>
            <a:pPr marL="0" indent="0">
              <a:buNone/>
            </a:pPr>
            <a:endParaRPr lang="en-US" sz="2800" b="1" dirty="0"/>
          </a:p>
          <a:p>
            <a:pPr marL="0" indent="0">
              <a:buNone/>
            </a:pPr>
            <a:r>
              <a:rPr lang="en-US" sz="2800" b="1" dirty="0">
                <a:solidFill>
                  <a:srgbClr val="173AFF"/>
                </a:solidFill>
              </a:rPr>
              <a:t>Activity: </a:t>
            </a:r>
            <a:r>
              <a:rPr lang="en-US" sz="2800" dirty="0"/>
              <a:t>With a partner, discuss how you would look up more information on this topic. Then, try to find some reliable sources you think would be helpful. If time, select the best one and </a:t>
            </a:r>
            <a:r>
              <a:rPr lang="en-US" sz="2800" dirty="0" err="1"/>
              <a:t>analyse</a:t>
            </a:r>
            <a:r>
              <a:rPr lang="en-US" sz="2800" dirty="0"/>
              <a:t> it according to CRAAP.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87571-9B1D-CD57-F3E8-615F4B6BA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561CCF-821D-3DE4-59EC-7B22C3316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55803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AF86B-8A12-7528-3208-69DF29430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703" y="132854"/>
            <a:ext cx="8795320" cy="706090"/>
          </a:xfrm>
        </p:spPr>
        <p:txBody>
          <a:bodyPr/>
          <a:lstStyle/>
          <a:p>
            <a:r>
              <a:rPr lang="en-US" sz="3200" b="1" dirty="0"/>
              <a:t>Using a Search Engine: Suggested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ACDAD-D0C0-1025-DC58-675DC991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7" y="838944"/>
            <a:ext cx="8594769" cy="4822304"/>
          </a:xfrm>
        </p:spPr>
        <p:txBody>
          <a:bodyPr/>
          <a:lstStyle/>
          <a:p>
            <a:r>
              <a:rPr lang="en-US" sz="2000" b="1">
                <a:solidFill>
                  <a:srgbClr val="C00000"/>
                </a:solidFill>
              </a:rPr>
              <a:t>Do not type the whole question into the search engine</a:t>
            </a:r>
          </a:p>
          <a:p>
            <a:r>
              <a:rPr lang="en-US" sz="2000"/>
              <a:t>Choose key words to search: </a:t>
            </a:r>
          </a:p>
          <a:p>
            <a:pPr marL="0" indent="0">
              <a:buNone/>
            </a:pPr>
            <a:r>
              <a:rPr lang="en-US" sz="2000" i="1"/>
              <a:t>- </a:t>
            </a:r>
            <a:r>
              <a:rPr lang="en-US" sz="2000" i="1">
                <a:ea typeface="+mn-lt"/>
                <a:cs typeface="+mn-lt"/>
              </a:rPr>
              <a:t>Benefits teamwork workplace</a:t>
            </a:r>
          </a:p>
          <a:p>
            <a:pPr marL="0" indent="0">
              <a:buNone/>
            </a:pPr>
            <a:r>
              <a:rPr lang="en-US" sz="2000" i="1">
                <a:ea typeface="+mn-lt"/>
                <a:cs typeface="+mn-lt"/>
              </a:rPr>
              <a:t>Impact teamwork employee productivity</a:t>
            </a:r>
            <a:endParaRPr lang="en-US" sz="2000"/>
          </a:p>
          <a:p>
            <a:pPr marL="0" indent="0">
              <a:buNone/>
            </a:pPr>
            <a:r>
              <a:rPr lang="en-US" sz="2000" i="1">
                <a:ea typeface="+mn-lt"/>
                <a:cs typeface="+mn-lt"/>
              </a:rPr>
              <a:t>Advantages effective teamwork workplace</a:t>
            </a:r>
            <a:endParaRPr lang="en-US" sz="2000"/>
          </a:p>
          <a:p>
            <a:pPr marL="0" indent="0">
              <a:buNone/>
            </a:pPr>
            <a:r>
              <a:rPr lang="en-US" sz="2000" i="1">
                <a:ea typeface="+mn-lt"/>
                <a:cs typeface="+mn-lt"/>
              </a:rPr>
              <a:t>Teamwork workplace efficiency</a:t>
            </a:r>
            <a:endParaRPr lang="en-US" sz="2000"/>
          </a:p>
          <a:p>
            <a:pPr marL="0" indent="0">
              <a:buNone/>
            </a:pPr>
            <a:r>
              <a:rPr lang="en-US" sz="2000" i="1">
                <a:ea typeface="+mn-lt"/>
                <a:cs typeface="+mn-lt"/>
              </a:rPr>
              <a:t>Importance teamwork business</a:t>
            </a:r>
            <a:endParaRPr lang="en-US" sz="2000"/>
          </a:p>
          <a:p>
            <a:pPr marL="0" indent="0">
              <a:buNone/>
            </a:pPr>
            <a:r>
              <a:rPr lang="en-US" sz="2000" i="1">
                <a:ea typeface="+mn-lt"/>
                <a:cs typeface="+mn-lt"/>
              </a:rPr>
              <a:t>Team collaboration productivity</a:t>
            </a:r>
            <a:endParaRPr lang="en-US" sz="2000"/>
          </a:p>
          <a:p>
            <a:pPr marL="0" indent="0">
              <a:buNone/>
            </a:pPr>
            <a:r>
              <a:rPr lang="en-US" sz="2000" i="1">
                <a:ea typeface="+mn-lt"/>
                <a:cs typeface="+mn-lt"/>
              </a:rPr>
              <a:t>Positive effects teamwork employees</a:t>
            </a:r>
            <a:endParaRPr lang="en-US" sz="2000"/>
          </a:p>
          <a:p>
            <a:pPr marL="0" indent="0">
              <a:buNone/>
            </a:pPr>
            <a:r>
              <a:rPr lang="en-US" sz="2000" i="1">
                <a:ea typeface="+mn-lt"/>
                <a:cs typeface="+mn-lt"/>
              </a:rPr>
              <a:t>Workplace teamwork benefits [or] challenges</a:t>
            </a:r>
            <a:endParaRPr lang="en-US" sz="2000"/>
          </a:p>
          <a:p>
            <a:pPr marL="0" indent="0">
              <a:buNone/>
            </a:pPr>
            <a:r>
              <a:rPr lang="en-US" sz="2000" i="1">
                <a:ea typeface="+mn-lt"/>
                <a:cs typeface="+mn-lt"/>
              </a:rPr>
              <a:t>Teamwork employee engagement</a:t>
            </a:r>
            <a:endParaRPr lang="en-US" sz="2000"/>
          </a:p>
          <a:p>
            <a:r>
              <a:rPr lang="en-US" sz="2000"/>
              <a:t>Use synonyms if your first hits are unsuccessful</a:t>
            </a:r>
          </a:p>
          <a:p>
            <a:r>
              <a:rPr lang="en-US" sz="2000"/>
              <a:t>Refine your search with filters (e.g. dates; specific source types)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B6234-D24C-30C1-1361-C5C5FAFBD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585BA-2188-6379-A7C4-236CD0C2C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10853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C940-1946-1502-A149-D093A4203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04" y="138847"/>
            <a:ext cx="7643192" cy="580926"/>
          </a:xfrm>
        </p:spPr>
        <p:txBody>
          <a:bodyPr/>
          <a:lstStyle/>
          <a:p>
            <a:r>
              <a:rPr lang="en-US" b="1" dirty="0"/>
              <a:t>In Summary: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4DDD2-19DE-2531-B9EA-2753058FC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908720"/>
            <a:ext cx="8641655" cy="3917032"/>
          </a:xfrm>
        </p:spPr>
        <p:txBody>
          <a:bodyPr/>
          <a:lstStyle/>
          <a:p>
            <a:pPr algn="just"/>
            <a:r>
              <a:rPr lang="en-US" sz="2600" dirty="0"/>
              <a:t>Think CRAAP when viewing a source before you start to use it!</a:t>
            </a:r>
          </a:p>
          <a:p>
            <a:pPr algn="just"/>
            <a:r>
              <a:rPr lang="en-US" sz="2600" dirty="0"/>
              <a:t>Vary search terms-don’t try to hit all parts of an essay question in one search</a:t>
            </a:r>
          </a:p>
          <a:p>
            <a:pPr algn="just"/>
            <a:r>
              <a:rPr lang="en-US" sz="2600" dirty="0"/>
              <a:t>If at first you don’t succeed, try, try…a synonym! Don’t keep entering the same terms into the </a:t>
            </a:r>
            <a:r>
              <a:rPr lang="en-US" sz="2600"/>
              <a:t>search bar </a:t>
            </a:r>
            <a:r>
              <a:rPr lang="en-US" sz="2600" dirty="0"/>
              <a:t>over and over again. Vary the order, vary the word choice, vary the filters!</a:t>
            </a:r>
          </a:p>
          <a:p>
            <a:pPr algn="just"/>
            <a:r>
              <a:rPr lang="en-US" sz="2600" dirty="0"/>
              <a:t>Avoid use of blogs, tabloids, and social media as sources, </a:t>
            </a:r>
            <a:r>
              <a:rPr lang="en-US" sz="2600" b="1" dirty="0"/>
              <a:t>unless</a:t>
            </a:r>
            <a:r>
              <a:rPr lang="en-US" sz="2600" dirty="0"/>
              <a:t> instructed by your teacher to use them for one reason or another (unlikely! But just in case!)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945CB-7E88-F272-A2B4-BB55F68A3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2642ED-4B35-3E4B-A3F6-E073ADBDD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03411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6818</TotalTime>
  <Words>1150</Words>
  <Application>Microsoft Macintosh PowerPoint</Application>
  <PresentationFormat>On-screen Show (4:3)</PresentationFormat>
  <Paragraphs>106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Myriad Pro</vt:lpstr>
      <vt:lpstr>Verdana</vt:lpstr>
      <vt:lpstr>Wingdings</vt:lpstr>
      <vt:lpstr>20140311PresentationUWTSDTemplate</vt:lpstr>
      <vt:lpstr>LCBB4012</vt:lpstr>
      <vt:lpstr>Discuss</vt:lpstr>
      <vt:lpstr>Secondary Research Worksheet Activity 1</vt:lpstr>
      <vt:lpstr>The CRAAP Test </vt:lpstr>
      <vt:lpstr>Worksheet Activity 2</vt:lpstr>
      <vt:lpstr>PowerPoint Presentation</vt:lpstr>
      <vt:lpstr>CRAAP TEST: Activity 2 ANSWERS</vt:lpstr>
      <vt:lpstr>Reliable vs Unreliable Sources</vt:lpstr>
      <vt:lpstr>Activity 3</vt:lpstr>
      <vt:lpstr>A Few Rules</vt:lpstr>
      <vt:lpstr>Using Search Engines</vt:lpstr>
      <vt:lpstr>Using a Search Engine: Suggested Answers</vt:lpstr>
      <vt:lpstr>In Summary: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Naomi Doerge</cp:lastModifiedBy>
  <cp:revision>73</cp:revision>
  <cp:lastPrinted>2018-07-09T15:27:01Z</cp:lastPrinted>
  <dcterms:created xsi:type="dcterms:W3CDTF">2002-10-07T19:43:58Z</dcterms:created>
  <dcterms:modified xsi:type="dcterms:W3CDTF">2024-10-23T15:10:37Z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2024-05-17T13:20:35Z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47fad8da-1e19-44d2-81f0-0a640a7c8360</vt:lpwstr>
  </property>
  <property fmtid="{D5CDD505-2E9C-101B-9397-08002B2CF9AE}" pid="8" name="MSIP_Label_9762d7e7-4474-4a67-9ef6-3d4dc52b0ea7_ContentBits">
    <vt:lpwstr>0</vt:lpwstr>
  </property>
</Properties>
</file>