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9"/>
  </p:notesMasterIdLst>
  <p:sldIdLst>
    <p:sldId id="256" r:id="rId2"/>
    <p:sldId id="330" r:id="rId3"/>
    <p:sldId id="331" r:id="rId4"/>
    <p:sldId id="332" r:id="rId5"/>
    <p:sldId id="333" r:id="rId6"/>
    <p:sldId id="334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348" r:id="rId21"/>
    <p:sldId id="349" r:id="rId22"/>
    <p:sldId id="350" r:id="rId23"/>
    <p:sldId id="351" r:id="rId24"/>
    <p:sldId id="352" r:id="rId25"/>
    <p:sldId id="353" r:id="rId26"/>
    <p:sldId id="354" r:id="rId27"/>
    <p:sldId id="355" r:id="rId2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45"/>
    <p:restoredTop sz="93036"/>
  </p:normalViewPr>
  <p:slideViewPr>
    <p:cSldViewPr>
      <p:cViewPr varScale="1">
        <p:scale>
          <a:sx n="74" d="100"/>
          <a:sy n="74" d="100"/>
        </p:scale>
        <p:origin x="184" y="4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4" Type="http://schemas.openxmlformats.org/officeDocument/2006/relationships/image" Target="../media/image7.tiff"/><Relationship Id="rId5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Relationship Id="rId3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Relationship Id="rId3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smtClean="0">
                <a:ea typeface="ＭＳ Ｐゴシック" charset="-128"/>
              </a:rPr>
              <a:t>Practical </a:t>
            </a:r>
            <a:r>
              <a:rPr lang="en-GB" altLang="en-US" sz="4800" smtClean="0">
                <a:ea typeface="ＭＳ Ｐゴシック" charset="-128"/>
              </a:rPr>
              <a:t>– </a:t>
            </a:r>
            <a:r>
              <a:rPr lang="en-GB" altLang="en-US" sz="4800" smtClean="0">
                <a:ea typeface="ＭＳ Ｐゴシック" charset="-128"/>
              </a:rPr>
              <a:t>1 </a:t>
            </a:r>
            <a:r>
              <a:rPr lang="en-GB" altLang="en-US" sz="4800" dirty="0" err="1" smtClean="0">
                <a:ea typeface="ＭＳ Ｐゴシック" charset="-128"/>
              </a:rPr>
              <a:t>Cryo</a:t>
            </a:r>
            <a:r>
              <a:rPr lang="en-GB" altLang="en-US" sz="4800" dirty="0" smtClean="0">
                <a:ea typeface="ＭＳ Ｐゴシック" charset="-128"/>
              </a:rPr>
              <a:t> Thermo Modalities SHSS4065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/>
              <a:t>By the end of this session students</a:t>
            </a:r>
            <a:br>
              <a:rPr lang="en-GB" b="0" dirty="0"/>
            </a:br>
            <a:r>
              <a:rPr lang="en-GB" b="0" dirty="0"/>
              <a:t>should be able to:-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Utilise </a:t>
            </a:r>
            <a:r>
              <a:rPr lang="en-GB" dirty="0"/>
              <a:t>cryotherapy and ice massage</a:t>
            </a:r>
          </a:p>
          <a:p>
            <a:r>
              <a:rPr lang="en-GB" dirty="0" smtClean="0"/>
              <a:t>Apply </a:t>
            </a:r>
            <a:r>
              <a:rPr lang="en-GB" dirty="0"/>
              <a:t>superficial heat</a:t>
            </a:r>
          </a:p>
          <a:p>
            <a:r>
              <a:rPr lang="en-GB" dirty="0" smtClean="0"/>
              <a:t>Apply ice in conjunction with compression </a:t>
            </a:r>
            <a:endParaRPr lang="en-GB" dirty="0"/>
          </a:p>
          <a:p>
            <a:r>
              <a:rPr lang="en-GB" dirty="0" smtClean="0"/>
              <a:t>Clinically </a:t>
            </a:r>
            <a:r>
              <a:rPr lang="en-GB" dirty="0"/>
              <a:t>reason the use of heat, cold and contrast therapy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3517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Cryotherapy/</a:t>
            </a:r>
            <a:r>
              <a:rPr lang="en-GB" b="0" dirty="0" err="1"/>
              <a:t>Cryokinetics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Application </a:t>
            </a:r>
            <a:r>
              <a:rPr lang="en-GB" dirty="0"/>
              <a:t>of cold for therapeutic </a:t>
            </a:r>
            <a:r>
              <a:rPr lang="en-GB" dirty="0" smtClean="0"/>
              <a:t>purposes</a:t>
            </a:r>
          </a:p>
          <a:p>
            <a:endParaRPr lang="en-GB" dirty="0"/>
          </a:p>
          <a:p>
            <a:r>
              <a:rPr lang="en-GB" dirty="0" smtClean="0"/>
              <a:t>Therapeutic </a:t>
            </a:r>
            <a:r>
              <a:rPr lang="en-GB" dirty="0"/>
              <a:t>combination of cold and exercise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5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425796" cy="435133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Greater cooling achieved with crushed ice (maintain </a:t>
            </a:r>
            <a:r>
              <a:rPr lang="en-GB" dirty="0" smtClean="0"/>
              <a:t>0ºC)</a:t>
            </a:r>
          </a:p>
          <a:p>
            <a:pPr lvl="1"/>
            <a:r>
              <a:rPr lang="en-US" dirty="0" smtClean="0"/>
              <a:t>Knight </a:t>
            </a:r>
            <a:r>
              <a:rPr lang="en-US" dirty="0"/>
              <a:t>(1995)</a:t>
            </a:r>
          </a:p>
          <a:p>
            <a:r>
              <a:rPr lang="en-US" dirty="0" smtClean="0"/>
              <a:t>Cold </a:t>
            </a:r>
            <a:r>
              <a:rPr lang="en-US" dirty="0"/>
              <a:t>pack from freezer (much </a:t>
            </a:r>
            <a:r>
              <a:rPr lang="en-US" dirty="0" smtClean="0"/>
              <a:t>colder)</a:t>
            </a:r>
          </a:p>
          <a:p>
            <a:pPr lvl="1"/>
            <a:r>
              <a:rPr lang="en-US" dirty="0" smtClean="0"/>
              <a:t>Not </a:t>
            </a:r>
            <a:r>
              <a:rPr lang="en-US" dirty="0"/>
              <a:t>on direct skin. Insulating layer</a:t>
            </a:r>
          </a:p>
          <a:p>
            <a:r>
              <a:rPr lang="en-US" dirty="0" err="1" smtClean="0"/>
              <a:t>Cryocuff</a:t>
            </a:r>
            <a:r>
              <a:rPr lang="en-US" dirty="0"/>
              <a:t>: cold water circulating </a:t>
            </a:r>
            <a:r>
              <a:rPr lang="en-US" dirty="0" smtClean="0"/>
              <a:t>units</a:t>
            </a:r>
          </a:p>
          <a:p>
            <a:pPr lvl="1"/>
            <a:r>
              <a:rPr lang="en-US" dirty="0" smtClean="0"/>
              <a:t>Less </a:t>
            </a:r>
            <a:r>
              <a:rPr lang="en-US" dirty="0"/>
              <a:t>effective tissue cooling</a:t>
            </a:r>
          </a:p>
          <a:p>
            <a:r>
              <a:rPr lang="en-US" dirty="0" smtClean="0"/>
              <a:t>Ice </a:t>
            </a:r>
            <a:r>
              <a:rPr lang="en-US" dirty="0"/>
              <a:t>Massage</a:t>
            </a:r>
          </a:p>
          <a:p>
            <a:r>
              <a:rPr lang="en-US" dirty="0" smtClean="0"/>
              <a:t>Cold </a:t>
            </a:r>
            <a:r>
              <a:rPr lang="en-US" dirty="0"/>
              <a:t>water immersion/ cold whirlpools (</a:t>
            </a:r>
            <a:r>
              <a:rPr lang="en-US" dirty="0" err="1" smtClean="0"/>
              <a:t>thermopane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Water </a:t>
            </a:r>
            <a:r>
              <a:rPr lang="en-US" dirty="0"/>
              <a:t>is typically </a:t>
            </a:r>
            <a:r>
              <a:rPr lang="en-US" dirty="0" smtClean="0"/>
              <a:t>4-10ºC</a:t>
            </a:r>
            <a:endParaRPr lang="en-US" dirty="0"/>
          </a:p>
          <a:p>
            <a:r>
              <a:rPr lang="en-US" dirty="0" err="1" smtClean="0"/>
              <a:t>Vapocoolant</a:t>
            </a:r>
            <a:r>
              <a:rPr lang="en-US" dirty="0" smtClean="0"/>
              <a:t> sprays</a:t>
            </a:r>
          </a:p>
          <a:p>
            <a:pPr lvl="1"/>
            <a:r>
              <a:rPr lang="en-US" dirty="0" smtClean="0"/>
              <a:t>Superficial</a:t>
            </a:r>
            <a:r>
              <a:rPr lang="en-US" dirty="0"/>
              <a:t>, rapid cooling via </a:t>
            </a:r>
            <a:r>
              <a:rPr lang="en-US" dirty="0" smtClean="0"/>
              <a:t>evaporation</a:t>
            </a:r>
          </a:p>
          <a:p>
            <a:pPr lvl="1"/>
            <a:r>
              <a:rPr lang="en-US" dirty="0" smtClean="0"/>
              <a:t>No </a:t>
            </a:r>
            <a:r>
              <a:rPr lang="en-US" dirty="0"/>
              <a:t>temperature change below the epidermis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2492896"/>
            <a:ext cx="2563764" cy="246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4725144"/>
            <a:ext cx="2563764" cy="20398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436" y="279365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140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 smtClean="0"/>
              <a:t>Cryotherapy</a:t>
            </a:r>
            <a:r>
              <a:rPr lang="en-GB" b="0" dirty="0"/>
              <a:t/>
            </a:r>
            <a:br>
              <a:rPr lang="en-GB" b="0" dirty="0"/>
            </a:br>
            <a:r>
              <a:rPr lang="en-GB" sz="3100" b="0" dirty="0" smtClean="0"/>
              <a:t>Temperature decreases and physiological</a:t>
            </a:r>
            <a:br>
              <a:rPr lang="en-GB" sz="3100" b="0" dirty="0" smtClean="0"/>
            </a:br>
            <a:r>
              <a:rPr lang="en-GB" sz="3100" b="0" dirty="0" smtClean="0"/>
              <a:t>responses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417684" cy="4351337"/>
          </a:xfrm>
        </p:spPr>
        <p:txBody>
          <a:bodyPr/>
          <a:lstStyle/>
          <a:p>
            <a:r>
              <a:rPr lang="en-GB" dirty="0" smtClean="0"/>
              <a:t>After </a:t>
            </a:r>
            <a:r>
              <a:rPr lang="en-GB" dirty="0"/>
              <a:t>few minutes of ice application, temperature </a:t>
            </a:r>
            <a:r>
              <a:rPr lang="en-GB" dirty="0" smtClean="0"/>
              <a:t>decreases, level </a:t>
            </a:r>
            <a:r>
              <a:rPr lang="en-GB" dirty="0"/>
              <a:t>off few degrees above temp of ice</a:t>
            </a:r>
          </a:p>
          <a:p>
            <a:r>
              <a:rPr lang="en-GB" dirty="0" smtClean="0"/>
              <a:t>Greater </a:t>
            </a:r>
            <a:r>
              <a:rPr lang="en-GB" dirty="0"/>
              <a:t>decreases in skin temp observed with wetted ice</a:t>
            </a:r>
          </a:p>
          <a:p>
            <a:r>
              <a:rPr lang="en-GB" dirty="0" smtClean="0"/>
              <a:t>Skin </a:t>
            </a:r>
            <a:r>
              <a:rPr lang="en-GB" dirty="0"/>
              <a:t>temp can remain low up to 1hour after a 30 </a:t>
            </a:r>
            <a:r>
              <a:rPr lang="en-GB" dirty="0" smtClean="0"/>
              <a:t>minute application </a:t>
            </a:r>
            <a:r>
              <a:rPr lang="en-GB" dirty="0"/>
              <a:t>of ice (rest)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293247"/>
            <a:ext cx="3281560" cy="322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34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Cryotherapy</a:t>
            </a:r>
            <a:br>
              <a:rPr lang="en-GB" b="0" dirty="0"/>
            </a:br>
            <a:r>
              <a:rPr lang="en-GB" sz="3100" b="0" dirty="0"/>
              <a:t>Cooling and Re-warming Deeper Tissues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Deeper </a:t>
            </a:r>
            <a:r>
              <a:rPr lang="en-GB" dirty="0"/>
              <a:t>tissues cool more slowly and to </a:t>
            </a:r>
            <a:r>
              <a:rPr lang="en-GB" dirty="0" smtClean="0"/>
              <a:t>lesser extent </a:t>
            </a:r>
            <a:r>
              <a:rPr lang="en-GB" dirty="0"/>
              <a:t>than the </a:t>
            </a:r>
            <a:r>
              <a:rPr lang="en-GB" dirty="0" smtClean="0"/>
              <a:t>skin </a:t>
            </a:r>
          </a:p>
          <a:p>
            <a:pPr lvl="1"/>
            <a:r>
              <a:rPr lang="en-GB" dirty="0" smtClean="0"/>
              <a:t>2.3cm </a:t>
            </a:r>
            <a:r>
              <a:rPr lang="en-GB" dirty="0"/>
              <a:t>below surface of calf, </a:t>
            </a:r>
            <a:r>
              <a:rPr lang="en-GB" dirty="0" err="1"/>
              <a:t>gastroc</a:t>
            </a:r>
            <a:r>
              <a:rPr lang="en-GB" dirty="0"/>
              <a:t> only cooled </a:t>
            </a:r>
            <a:r>
              <a:rPr lang="en-GB" dirty="0" smtClean="0"/>
              <a:t>to 28ºC </a:t>
            </a:r>
            <a:r>
              <a:rPr lang="en-GB" dirty="0"/>
              <a:t>after 22mins of ice pack (</a:t>
            </a:r>
            <a:r>
              <a:rPr lang="en-GB" dirty="0" err="1"/>
              <a:t>Hartviksen</a:t>
            </a:r>
            <a:r>
              <a:rPr lang="en-GB" dirty="0"/>
              <a:t>, 1962)</a:t>
            </a:r>
          </a:p>
          <a:p>
            <a:r>
              <a:rPr lang="en-US" dirty="0" smtClean="0"/>
              <a:t>Knight </a:t>
            </a:r>
            <a:r>
              <a:rPr lang="en-US" dirty="0"/>
              <a:t>(1995)</a:t>
            </a:r>
          </a:p>
          <a:p>
            <a:pPr lvl="1"/>
            <a:r>
              <a:rPr lang="en-US" dirty="0" smtClean="0"/>
              <a:t>Reapplication </a:t>
            </a:r>
            <a:r>
              <a:rPr lang="en-US" dirty="0"/>
              <a:t>during the re-warming period </a:t>
            </a:r>
            <a:r>
              <a:rPr lang="en-US" dirty="0" smtClean="0"/>
              <a:t>results in </a:t>
            </a:r>
            <a:r>
              <a:rPr lang="en-US" dirty="0"/>
              <a:t>cooler tissue </a:t>
            </a:r>
            <a:r>
              <a:rPr lang="en-US" dirty="0" smtClean="0"/>
              <a:t>temps</a:t>
            </a:r>
          </a:p>
          <a:p>
            <a:pPr lvl="1"/>
            <a:r>
              <a:rPr lang="en-US" dirty="0" smtClean="0"/>
              <a:t>30min application</a:t>
            </a:r>
          </a:p>
          <a:p>
            <a:pPr lvl="1"/>
            <a:r>
              <a:rPr lang="en-US" dirty="0" smtClean="0"/>
              <a:t>1 </a:t>
            </a:r>
            <a:r>
              <a:rPr lang="en-US" dirty="0"/>
              <a:t>hour </a:t>
            </a:r>
            <a:r>
              <a:rPr lang="en-US" dirty="0" smtClean="0"/>
              <a:t>off</a:t>
            </a:r>
          </a:p>
          <a:p>
            <a:pPr lvl="1"/>
            <a:r>
              <a:rPr lang="en-US" dirty="0" smtClean="0"/>
              <a:t>30min application</a:t>
            </a:r>
          </a:p>
          <a:p>
            <a:pPr lvl="1"/>
            <a:r>
              <a:rPr lang="en-US" dirty="0" smtClean="0"/>
              <a:t>Re-warm </a:t>
            </a:r>
            <a:r>
              <a:rPr lang="en-US" dirty="0"/>
              <a:t>period should be twice the cooling period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93296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23031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Cryotherapy</a:t>
            </a:r>
            <a:br>
              <a:rPr lang="en-GB" b="0" dirty="0"/>
            </a:br>
            <a:r>
              <a:rPr lang="en-GB" sz="2800" b="0" dirty="0"/>
              <a:t>Impact on Blood Flow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Localised cooling</a:t>
            </a:r>
          </a:p>
          <a:p>
            <a:pPr lvl="1"/>
            <a:r>
              <a:rPr lang="en-GB" dirty="0" smtClean="0"/>
              <a:t>Decreased </a:t>
            </a:r>
            <a:r>
              <a:rPr lang="en-GB" dirty="0"/>
              <a:t>metabolic </a:t>
            </a:r>
            <a:r>
              <a:rPr lang="en-GB" dirty="0" smtClean="0"/>
              <a:t>activity</a:t>
            </a:r>
          </a:p>
          <a:p>
            <a:pPr lvl="1"/>
            <a:r>
              <a:rPr lang="en-GB" dirty="0" smtClean="0"/>
              <a:t>Decreased </a:t>
            </a:r>
            <a:r>
              <a:rPr lang="en-GB" dirty="0"/>
              <a:t>oxygen demand of </a:t>
            </a:r>
            <a:r>
              <a:rPr lang="en-GB" dirty="0" smtClean="0"/>
              <a:t>cells</a:t>
            </a:r>
          </a:p>
          <a:p>
            <a:pPr lvl="1"/>
            <a:r>
              <a:rPr lang="en-GB" dirty="0" smtClean="0"/>
              <a:t>Vasoconstriction </a:t>
            </a:r>
            <a:r>
              <a:rPr lang="en-GB" dirty="0"/>
              <a:t>and reduced blood </a:t>
            </a:r>
            <a:r>
              <a:rPr lang="en-GB" dirty="0" smtClean="0"/>
              <a:t>flow</a:t>
            </a:r>
          </a:p>
          <a:p>
            <a:pPr lvl="2"/>
            <a:r>
              <a:rPr lang="en-GB" dirty="0" smtClean="0"/>
              <a:t>Reflex </a:t>
            </a:r>
            <a:r>
              <a:rPr lang="en-GB" dirty="0"/>
              <a:t>mechanism (</a:t>
            </a:r>
            <a:r>
              <a:rPr lang="en-GB" dirty="0" smtClean="0"/>
              <a:t>Superficial)</a:t>
            </a:r>
          </a:p>
          <a:p>
            <a:pPr lvl="2"/>
            <a:r>
              <a:rPr lang="en-GB" dirty="0" smtClean="0"/>
              <a:t>Decreased </a:t>
            </a:r>
            <a:r>
              <a:rPr lang="en-GB" dirty="0"/>
              <a:t>metabolic activity (Deep)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2209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Cryotherapy</a:t>
            </a:r>
            <a:br>
              <a:rPr lang="en-GB" b="0" dirty="0"/>
            </a:br>
            <a:r>
              <a:rPr lang="en-GB" sz="2800" b="0" dirty="0"/>
              <a:t>Impact on nervous system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Nervous </a:t>
            </a:r>
            <a:r>
              <a:rPr lang="en-GB" dirty="0"/>
              <a:t>system </a:t>
            </a:r>
            <a:r>
              <a:rPr lang="en-GB" dirty="0" smtClean="0"/>
              <a:t>sensations</a:t>
            </a:r>
          </a:p>
          <a:p>
            <a:pPr lvl="1"/>
            <a:r>
              <a:rPr lang="en-GB" dirty="0" smtClean="0"/>
              <a:t>Intense cold</a:t>
            </a:r>
          </a:p>
          <a:p>
            <a:pPr lvl="1"/>
            <a:r>
              <a:rPr lang="en-GB" dirty="0" smtClean="0"/>
              <a:t>Aching pain</a:t>
            </a:r>
          </a:p>
          <a:p>
            <a:pPr lvl="1"/>
            <a:r>
              <a:rPr lang="en-GB" dirty="0" smtClean="0"/>
              <a:t>Pins </a:t>
            </a:r>
            <a:r>
              <a:rPr lang="en-GB" dirty="0"/>
              <a:t>and needles or </a:t>
            </a:r>
            <a:r>
              <a:rPr lang="en-GB" dirty="0" smtClean="0"/>
              <a:t>warmth</a:t>
            </a:r>
          </a:p>
          <a:p>
            <a:pPr lvl="1"/>
            <a:r>
              <a:rPr lang="en-GB" dirty="0" smtClean="0"/>
              <a:t>Numbness</a:t>
            </a:r>
            <a:endParaRPr lang="en-GB" dirty="0"/>
          </a:p>
          <a:p>
            <a:r>
              <a:rPr lang="en-GB" dirty="0" smtClean="0"/>
              <a:t>Initially </a:t>
            </a:r>
            <a:r>
              <a:rPr lang="en-GB" dirty="0"/>
              <a:t>stimulates pain and cold receptors</a:t>
            </a:r>
          </a:p>
          <a:p>
            <a:r>
              <a:rPr lang="en-GB" dirty="0" smtClean="0"/>
              <a:t>Cooling </a:t>
            </a:r>
            <a:r>
              <a:rPr lang="en-GB" dirty="0"/>
              <a:t>of nerve fibres slows conduction </a:t>
            </a:r>
            <a:r>
              <a:rPr lang="en-GB" dirty="0" smtClean="0"/>
              <a:t>of nerve </a:t>
            </a:r>
            <a:r>
              <a:rPr lang="en-GB" dirty="0"/>
              <a:t>impulses: after several minutes </a:t>
            </a:r>
            <a:r>
              <a:rPr lang="en-GB" dirty="0" smtClean="0"/>
              <a:t>impulses cannot </a:t>
            </a:r>
            <a:r>
              <a:rPr lang="en-GB" dirty="0"/>
              <a:t>be transmitted from periphery </a:t>
            </a:r>
            <a:r>
              <a:rPr lang="en-GB" dirty="0" smtClean="0"/>
              <a:t>to sensory </a:t>
            </a:r>
            <a:r>
              <a:rPr lang="en-GB" dirty="0"/>
              <a:t>cortex</a:t>
            </a:r>
          </a:p>
          <a:p>
            <a:r>
              <a:rPr lang="en-GB" dirty="0" smtClean="0"/>
              <a:t>Analgesia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1772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Cryotherapy</a:t>
            </a:r>
            <a:br>
              <a:rPr lang="en-GB" b="0" dirty="0"/>
            </a:br>
            <a:r>
              <a:rPr lang="en-GB" sz="3100" b="0" dirty="0"/>
              <a:t>Impact on Muscle Spasm and Function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By </a:t>
            </a:r>
            <a:r>
              <a:rPr lang="en-GB" dirty="0"/>
              <a:t>relieving pain, ice breaks the pain-spasm cycle</a:t>
            </a:r>
          </a:p>
          <a:p>
            <a:r>
              <a:rPr lang="en-GB" dirty="0" smtClean="0"/>
              <a:t>Also </a:t>
            </a:r>
            <a:r>
              <a:rPr lang="en-GB" dirty="0"/>
              <a:t>reduces muscle spasm by affecting </a:t>
            </a:r>
            <a:r>
              <a:rPr lang="en-GB" dirty="0" smtClean="0"/>
              <a:t>muscle spindles</a:t>
            </a:r>
            <a:endParaRPr lang="en-GB" dirty="0"/>
          </a:p>
          <a:p>
            <a:pPr lvl="1"/>
            <a:r>
              <a:rPr lang="en-GB" dirty="0" smtClean="0"/>
              <a:t>Sense </a:t>
            </a:r>
            <a:r>
              <a:rPr lang="en-GB" dirty="0"/>
              <a:t>the stretch of the muscle</a:t>
            </a:r>
          </a:p>
          <a:p>
            <a:r>
              <a:rPr lang="en-GB" dirty="0" smtClean="0"/>
              <a:t>Reflex</a:t>
            </a:r>
            <a:endParaRPr lang="en-GB" dirty="0"/>
          </a:p>
          <a:p>
            <a:pPr lvl="1"/>
            <a:r>
              <a:rPr lang="en-GB" dirty="0" smtClean="0"/>
              <a:t>Reflex </a:t>
            </a:r>
            <a:r>
              <a:rPr lang="en-GB" dirty="0"/>
              <a:t>to cold prior to cooling effect</a:t>
            </a:r>
          </a:p>
          <a:p>
            <a:r>
              <a:rPr lang="en-GB" dirty="0" smtClean="0"/>
              <a:t>Decreased </a:t>
            </a:r>
            <a:r>
              <a:rPr lang="en-GB" dirty="0"/>
              <a:t>sensitivity of </a:t>
            </a:r>
            <a:r>
              <a:rPr lang="en-GB" dirty="0" smtClean="0"/>
              <a:t>spindles</a:t>
            </a:r>
          </a:p>
          <a:p>
            <a:pPr lvl="1"/>
            <a:r>
              <a:rPr lang="en-GB" dirty="0" smtClean="0"/>
              <a:t>Muscle </a:t>
            </a:r>
            <a:r>
              <a:rPr lang="en-GB" dirty="0"/>
              <a:t>relaxes</a:t>
            </a:r>
          </a:p>
          <a:p>
            <a:r>
              <a:rPr lang="en-GB" dirty="0" smtClean="0"/>
              <a:t>Reduction </a:t>
            </a:r>
            <a:r>
              <a:rPr lang="en-GB" dirty="0"/>
              <a:t>in force </a:t>
            </a:r>
            <a:r>
              <a:rPr lang="en-GB" dirty="0" smtClean="0"/>
              <a:t>production</a:t>
            </a:r>
          </a:p>
          <a:p>
            <a:pPr lvl="1"/>
            <a:r>
              <a:rPr lang="en-GB" dirty="0" smtClean="0"/>
              <a:t>Maximum </a:t>
            </a:r>
            <a:r>
              <a:rPr lang="en-GB" dirty="0"/>
              <a:t>isometric &amp; isotonic strength &amp; rate of </a:t>
            </a:r>
            <a:r>
              <a:rPr lang="en-GB" dirty="0" smtClean="0"/>
              <a:t>force development </a:t>
            </a:r>
            <a:r>
              <a:rPr lang="en-GB" dirty="0"/>
              <a:t>reduced when tissue cooled below </a:t>
            </a:r>
            <a:r>
              <a:rPr lang="en-GB" dirty="0" smtClean="0"/>
              <a:t>15-18ºC </a:t>
            </a:r>
            <a:r>
              <a:rPr lang="it-IT" dirty="0" smtClean="0"/>
              <a:t>(20mins</a:t>
            </a:r>
            <a:r>
              <a:rPr lang="it-IT" dirty="0"/>
              <a:t>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838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Cryotherapy</a:t>
            </a:r>
            <a:br>
              <a:rPr lang="en-GB" b="0" dirty="0"/>
            </a:br>
            <a:r>
              <a:rPr lang="en-GB" sz="3100" b="0" dirty="0"/>
              <a:t>Impact on Proprioception &amp; Sensation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Temporarily </a:t>
            </a:r>
            <a:r>
              <a:rPr lang="en-GB" dirty="0"/>
              <a:t>observe reduction in postural stability </a:t>
            </a:r>
            <a:r>
              <a:rPr lang="en-GB" dirty="0" smtClean="0"/>
              <a:t>and balance </a:t>
            </a:r>
            <a:r>
              <a:rPr lang="en-GB" dirty="0"/>
              <a:t>(lower leg immersion)</a:t>
            </a:r>
          </a:p>
          <a:p>
            <a:r>
              <a:rPr lang="en-GB" dirty="0" smtClean="0"/>
              <a:t>Ice </a:t>
            </a:r>
            <a:r>
              <a:rPr lang="en-GB" dirty="0"/>
              <a:t>pack does not produce same effect</a:t>
            </a:r>
          </a:p>
          <a:p>
            <a:r>
              <a:rPr lang="en-GB" dirty="0" smtClean="0"/>
              <a:t>Jumping </a:t>
            </a:r>
            <a:r>
              <a:rPr lang="en-GB" dirty="0"/>
              <a:t>and agility may also be affected by tissue cooling</a:t>
            </a:r>
          </a:p>
          <a:p>
            <a:r>
              <a:rPr lang="en-GB" dirty="0" smtClean="0"/>
              <a:t>Conflicting </a:t>
            </a:r>
            <a:r>
              <a:rPr lang="en-GB" dirty="0"/>
              <a:t>results on cutaneous sensations (Forearm </a:t>
            </a:r>
            <a:r>
              <a:rPr lang="en-GB" dirty="0" smtClean="0"/>
              <a:t>and hand </a:t>
            </a:r>
            <a:r>
              <a:rPr lang="en-GB" dirty="0"/>
              <a:t>v foot)</a:t>
            </a:r>
          </a:p>
          <a:p>
            <a:r>
              <a:rPr lang="en-GB" dirty="0" smtClean="0"/>
              <a:t>RELEVANCE</a:t>
            </a:r>
            <a:r>
              <a:rPr lang="en-GB" dirty="0"/>
              <a:t>??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7218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Cryotherapy 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697604" cy="4351337"/>
          </a:xfrm>
        </p:spPr>
        <p:txBody>
          <a:bodyPr>
            <a:normAutofit/>
          </a:bodyPr>
          <a:lstStyle/>
          <a:p>
            <a:r>
              <a:rPr lang="en-GB" b="1" dirty="0" smtClean="0"/>
              <a:t>Cryotherapy </a:t>
            </a:r>
            <a:r>
              <a:rPr lang="en-GB" b="1" dirty="0"/>
              <a:t>and </a:t>
            </a:r>
            <a:r>
              <a:rPr lang="en-GB" b="1" dirty="0" smtClean="0"/>
              <a:t>Acute Inflammation</a:t>
            </a:r>
            <a:endParaRPr lang="en-GB" b="1" dirty="0"/>
          </a:p>
          <a:p>
            <a:r>
              <a:rPr lang="en-GB" dirty="0" smtClean="0"/>
              <a:t>Ice </a:t>
            </a:r>
            <a:r>
              <a:rPr lang="en-GB" dirty="0"/>
              <a:t>pack should be used </a:t>
            </a:r>
            <a:r>
              <a:rPr lang="en-GB" dirty="0" smtClean="0"/>
              <a:t>and combined </a:t>
            </a:r>
            <a:r>
              <a:rPr lang="en-GB" dirty="0"/>
              <a:t>with </a:t>
            </a:r>
            <a:r>
              <a:rPr lang="en-GB" dirty="0" smtClean="0"/>
              <a:t>compression, elevation </a:t>
            </a:r>
            <a:r>
              <a:rPr lang="en-GB" dirty="0"/>
              <a:t>and protection (rest)</a:t>
            </a:r>
          </a:p>
          <a:p>
            <a:r>
              <a:rPr lang="en-GB" dirty="0" smtClean="0"/>
              <a:t>Control </a:t>
            </a:r>
            <a:r>
              <a:rPr lang="en-GB" dirty="0"/>
              <a:t>pain, limit </a:t>
            </a:r>
            <a:r>
              <a:rPr lang="en-GB" dirty="0" smtClean="0"/>
              <a:t>swelling, prevent </a:t>
            </a:r>
            <a:r>
              <a:rPr lang="en-GB" dirty="0"/>
              <a:t>further injury</a:t>
            </a:r>
          </a:p>
          <a:p>
            <a:r>
              <a:rPr lang="en-GB" dirty="0" smtClean="0"/>
              <a:t>Early </a:t>
            </a:r>
            <a:r>
              <a:rPr lang="en-GB" dirty="0"/>
              <a:t>application</a:t>
            </a:r>
          </a:p>
          <a:p>
            <a:r>
              <a:rPr lang="en-GB" dirty="0" smtClean="0"/>
              <a:t>20-30mins </a:t>
            </a:r>
            <a:r>
              <a:rPr lang="en-GB" dirty="0"/>
              <a:t>application </a:t>
            </a:r>
            <a:r>
              <a:rPr lang="en-GB" dirty="0" smtClean="0"/>
              <a:t>every 2hours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81144" y="1797455"/>
            <a:ext cx="3634740" cy="4351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/>
              <a:t>Pain </a:t>
            </a:r>
            <a:r>
              <a:rPr lang="en-GB" b="1" dirty="0"/>
              <a:t>reduced due </a:t>
            </a:r>
            <a:r>
              <a:rPr lang="en-GB" b="1" dirty="0" smtClean="0"/>
              <a:t>to slowed </a:t>
            </a:r>
            <a:r>
              <a:rPr lang="en-GB" b="1" dirty="0"/>
              <a:t>nerve </a:t>
            </a:r>
            <a:r>
              <a:rPr lang="en-GB" b="1" dirty="0" smtClean="0"/>
              <a:t>conduction velocity</a:t>
            </a:r>
            <a:endParaRPr lang="en-GB" b="1" dirty="0"/>
          </a:p>
          <a:p>
            <a:r>
              <a:rPr lang="en-GB" b="1" dirty="0" smtClean="0"/>
              <a:t>Reduced </a:t>
            </a:r>
            <a:r>
              <a:rPr lang="en-GB" b="1" dirty="0"/>
              <a:t>secondary </a:t>
            </a:r>
            <a:r>
              <a:rPr lang="en-GB" b="1" dirty="0" smtClean="0"/>
              <a:t>cell death </a:t>
            </a:r>
            <a:r>
              <a:rPr lang="en-GB" b="1" dirty="0"/>
              <a:t>(hypoxic </a:t>
            </a:r>
            <a:r>
              <a:rPr lang="en-GB" b="1" dirty="0" smtClean="0"/>
              <a:t>cell death</a:t>
            </a:r>
            <a:r>
              <a:rPr lang="en-GB" b="1" dirty="0"/>
              <a:t>)</a:t>
            </a:r>
          </a:p>
          <a:p>
            <a:r>
              <a:rPr lang="en-GB" b="1" dirty="0" smtClean="0"/>
              <a:t>Elevation </a:t>
            </a:r>
            <a:r>
              <a:rPr lang="en-GB" b="1" dirty="0"/>
              <a:t>lowers </a:t>
            </a:r>
            <a:r>
              <a:rPr lang="en-GB" b="1" dirty="0" smtClean="0"/>
              <a:t>capillary hydrostatic pressure (reduced </a:t>
            </a:r>
            <a:r>
              <a:rPr lang="en-GB" b="1" dirty="0"/>
              <a:t>swelling)</a:t>
            </a:r>
          </a:p>
          <a:p>
            <a:r>
              <a:rPr lang="en-GB" b="1" dirty="0" smtClean="0"/>
              <a:t>Compression </a:t>
            </a:r>
            <a:r>
              <a:rPr lang="en-GB" b="1" dirty="0"/>
              <a:t>holds </a:t>
            </a:r>
            <a:r>
              <a:rPr lang="en-GB" b="1" dirty="0" smtClean="0"/>
              <a:t>fluid in </a:t>
            </a:r>
            <a:r>
              <a:rPr lang="en-GB" b="1" dirty="0"/>
              <a:t>the capillary </a:t>
            </a:r>
            <a:r>
              <a:rPr lang="en-GB" b="1" dirty="0" smtClean="0"/>
              <a:t>system and </a:t>
            </a:r>
            <a:r>
              <a:rPr lang="en-GB" b="1" dirty="0"/>
              <a:t>reduces </a:t>
            </a:r>
            <a:r>
              <a:rPr lang="en-GB" b="1" dirty="0" smtClean="0"/>
              <a:t>swelling (elastic </a:t>
            </a:r>
            <a:r>
              <a:rPr lang="en-GB" b="1" dirty="0"/>
              <a:t>wraps v felt </a:t>
            </a:r>
            <a:r>
              <a:rPr lang="en-GB" b="1" dirty="0" smtClean="0"/>
              <a:t>pads and </a:t>
            </a:r>
            <a:r>
              <a:rPr lang="en-GB" b="1" dirty="0"/>
              <a:t>tape)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04026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Cryotherapy and Therapeutic</a:t>
            </a:r>
            <a:br>
              <a:rPr lang="en-GB" b="0" dirty="0"/>
            </a:br>
            <a:r>
              <a:rPr lang="en-GB" b="0" dirty="0"/>
              <a:t>Exercise: </a:t>
            </a:r>
            <a:r>
              <a:rPr lang="en-GB" b="0" dirty="0" err="1"/>
              <a:t>Cryokinetics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353788" cy="4351337"/>
          </a:xfrm>
        </p:spPr>
        <p:txBody>
          <a:bodyPr>
            <a:normAutofit/>
          </a:bodyPr>
          <a:lstStyle/>
          <a:p>
            <a:r>
              <a:rPr lang="en-GB" b="1" dirty="0" smtClean="0"/>
              <a:t>Cold </a:t>
            </a:r>
            <a:r>
              <a:rPr lang="en-GB" b="1" dirty="0"/>
              <a:t>and Motion (Knight, </a:t>
            </a:r>
            <a:r>
              <a:rPr lang="en-GB" b="1" dirty="0" smtClean="0"/>
              <a:t>1995)</a:t>
            </a:r>
          </a:p>
          <a:p>
            <a:pPr lvl="1"/>
            <a:r>
              <a:rPr lang="en-GB" dirty="0" smtClean="0"/>
              <a:t>Cold </a:t>
            </a:r>
            <a:r>
              <a:rPr lang="en-GB" dirty="0"/>
              <a:t>application (water immersion, whirlpool, ice massage) </a:t>
            </a:r>
            <a:r>
              <a:rPr lang="en-GB" dirty="0" smtClean="0"/>
              <a:t>for 10-15min </a:t>
            </a:r>
            <a:r>
              <a:rPr lang="en-GB" dirty="0"/>
              <a:t>(</a:t>
            </a:r>
            <a:r>
              <a:rPr lang="en-GB" dirty="0" smtClean="0"/>
              <a:t>Analgesia)</a:t>
            </a:r>
          </a:p>
          <a:p>
            <a:pPr lvl="1"/>
            <a:r>
              <a:rPr lang="en-GB" dirty="0" smtClean="0"/>
              <a:t>Careful </a:t>
            </a:r>
            <a:r>
              <a:rPr lang="en-GB" dirty="0"/>
              <a:t>progression of </a:t>
            </a:r>
            <a:r>
              <a:rPr lang="en-GB" dirty="0" smtClean="0"/>
              <a:t>exercises</a:t>
            </a:r>
          </a:p>
          <a:p>
            <a:pPr lvl="1"/>
            <a:r>
              <a:rPr lang="en-GB" dirty="0" smtClean="0"/>
              <a:t>Several </a:t>
            </a:r>
            <a:r>
              <a:rPr lang="en-GB" dirty="0"/>
              <a:t>repetitions required</a:t>
            </a:r>
          </a:p>
          <a:p>
            <a:r>
              <a:rPr lang="en-GB" b="1" dirty="0" smtClean="0"/>
              <a:t>Speeds </a:t>
            </a:r>
            <a:r>
              <a:rPr lang="en-GB" b="1" dirty="0"/>
              <a:t>functional </a:t>
            </a:r>
            <a:r>
              <a:rPr lang="en-GB" b="1" dirty="0" smtClean="0"/>
              <a:t>recovery</a:t>
            </a:r>
          </a:p>
          <a:p>
            <a:pPr lvl="1"/>
            <a:r>
              <a:rPr lang="en-GB" dirty="0" smtClean="0"/>
              <a:t>Breaks </a:t>
            </a:r>
            <a:r>
              <a:rPr lang="en-GB" dirty="0"/>
              <a:t>pain, spasm </a:t>
            </a:r>
            <a:r>
              <a:rPr lang="en-GB" dirty="0" smtClean="0"/>
              <a:t>cycle</a:t>
            </a:r>
          </a:p>
          <a:p>
            <a:pPr lvl="1"/>
            <a:r>
              <a:rPr lang="en-GB" dirty="0" smtClean="0"/>
              <a:t>Resets </a:t>
            </a:r>
            <a:r>
              <a:rPr lang="en-GB" dirty="0"/>
              <a:t>central bias (</a:t>
            </a:r>
            <a:r>
              <a:rPr lang="en-GB" dirty="0" err="1"/>
              <a:t>Pappard</a:t>
            </a:r>
            <a:r>
              <a:rPr lang="en-GB" dirty="0"/>
              <a:t> 1977, relating to increased </a:t>
            </a:r>
            <a:r>
              <a:rPr lang="en-GB" dirty="0" smtClean="0"/>
              <a:t>sensitivity of </a:t>
            </a:r>
            <a:r>
              <a:rPr lang="en-GB" dirty="0"/>
              <a:t>injured tissue)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911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Contraindications to 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3" y="1691322"/>
            <a:ext cx="5230869" cy="4906030"/>
          </a:xfrm>
        </p:spPr>
        <p:txBody>
          <a:bodyPr>
            <a:normAutofit/>
          </a:bodyPr>
          <a:lstStyle/>
          <a:p>
            <a:r>
              <a:rPr lang="en-GB" b="1" dirty="0" smtClean="0"/>
              <a:t>Raynaud’s </a:t>
            </a:r>
            <a:r>
              <a:rPr lang="en-GB" b="1" dirty="0"/>
              <a:t>Phenomenon</a:t>
            </a:r>
          </a:p>
          <a:p>
            <a:r>
              <a:rPr lang="en-GB" dirty="0" smtClean="0"/>
              <a:t>Constriction </a:t>
            </a:r>
            <a:r>
              <a:rPr lang="en-GB" dirty="0"/>
              <a:t>of arteries and arterioles in an </a:t>
            </a:r>
            <a:r>
              <a:rPr lang="en-GB" dirty="0" smtClean="0"/>
              <a:t>extremity</a:t>
            </a:r>
          </a:p>
          <a:p>
            <a:endParaRPr lang="en-GB" dirty="0"/>
          </a:p>
          <a:p>
            <a:endParaRPr lang="en-GB" b="1" dirty="0" smtClean="0"/>
          </a:p>
          <a:p>
            <a:r>
              <a:rPr lang="en-GB" b="1" dirty="0" smtClean="0"/>
              <a:t>Cold </a:t>
            </a:r>
            <a:r>
              <a:rPr lang="en-GB" b="1" dirty="0" err="1"/>
              <a:t>Urticaria</a:t>
            </a:r>
            <a:endParaRPr lang="en-GB" b="1" dirty="0"/>
          </a:p>
          <a:p>
            <a:r>
              <a:rPr lang="en-GB" dirty="0" smtClean="0"/>
              <a:t>Allergic </a:t>
            </a:r>
            <a:r>
              <a:rPr lang="en-GB" dirty="0"/>
              <a:t>skin reaction: anaphylactic reaction</a:t>
            </a:r>
          </a:p>
          <a:p>
            <a:r>
              <a:rPr lang="en-GB" b="1" dirty="0" smtClean="0"/>
              <a:t>Cold </a:t>
            </a:r>
            <a:r>
              <a:rPr lang="en-GB" b="1" dirty="0"/>
              <a:t>Induced </a:t>
            </a:r>
            <a:r>
              <a:rPr lang="en-GB" b="1" dirty="0" err="1"/>
              <a:t>Haemoglobinuria</a:t>
            </a:r>
            <a:endParaRPr lang="en-GB" b="1" dirty="0"/>
          </a:p>
          <a:p>
            <a:r>
              <a:rPr lang="en-GB" dirty="0" smtClean="0"/>
              <a:t>RBC </a:t>
            </a:r>
            <a:r>
              <a:rPr lang="en-GB" dirty="0"/>
              <a:t>breakdown exceeds </a:t>
            </a:r>
            <a:r>
              <a:rPr lang="en-GB" dirty="0" err="1"/>
              <a:t>Hb</a:t>
            </a:r>
            <a:r>
              <a:rPr lang="en-GB" dirty="0"/>
              <a:t> combining with proteins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9235" y="2581546"/>
            <a:ext cx="2223818" cy="1285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3053" y="2564130"/>
            <a:ext cx="2032000" cy="13028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7273" y="4144337"/>
            <a:ext cx="1369442" cy="13392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6212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Contraindications to 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 smtClean="0"/>
              <a:t>Cryoglobinemia</a:t>
            </a:r>
            <a:endParaRPr lang="en-GB" b="1" dirty="0"/>
          </a:p>
          <a:p>
            <a:pPr lvl="1"/>
            <a:r>
              <a:rPr lang="en-GB" dirty="0" smtClean="0"/>
              <a:t>abnormal </a:t>
            </a:r>
            <a:r>
              <a:rPr lang="en-GB" dirty="0"/>
              <a:t>clumping of plasma proteins stimulated </a:t>
            </a:r>
            <a:r>
              <a:rPr lang="en-GB" dirty="0" smtClean="0"/>
              <a:t>by cold </a:t>
            </a:r>
            <a:r>
              <a:rPr lang="en-GB" dirty="0"/>
              <a:t>application</a:t>
            </a:r>
          </a:p>
          <a:p>
            <a:r>
              <a:rPr lang="en-GB" b="1" dirty="0" smtClean="0"/>
              <a:t>Cold </a:t>
            </a:r>
            <a:r>
              <a:rPr lang="en-GB" b="1" dirty="0"/>
              <a:t>Induced Nerve </a:t>
            </a:r>
            <a:r>
              <a:rPr lang="en-GB" b="1" dirty="0" smtClean="0"/>
              <a:t>Palsy</a:t>
            </a:r>
          </a:p>
          <a:p>
            <a:pPr lvl="1"/>
            <a:r>
              <a:rPr lang="en-GB" dirty="0" smtClean="0"/>
              <a:t>Require </a:t>
            </a:r>
            <a:r>
              <a:rPr lang="en-GB" dirty="0"/>
              <a:t>insulation: dry cloth, max 30min application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4440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Superficial Heat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‘Superficial</a:t>
            </a:r>
            <a:r>
              <a:rPr lang="en-GB" dirty="0"/>
              <a:t>’ Fatty layer beneath dermis: insulates </a:t>
            </a:r>
            <a:r>
              <a:rPr lang="en-GB" dirty="0" smtClean="0"/>
              <a:t>deeper tissues</a:t>
            </a:r>
            <a:endParaRPr lang="en-GB" dirty="0"/>
          </a:p>
          <a:p>
            <a:r>
              <a:rPr lang="en-GB" dirty="0" smtClean="0"/>
              <a:t>Little </a:t>
            </a:r>
            <a:r>
              <a:rPr lang="en-GB" dirty="0"/>
              <a:t>or no effect on temp of deeper tissues </a:t>
            </a:r>
            <a:r>
              <a:rPr lang="en-GB" dirty="0" smtClean="0"/>
              <a:t>therefore metabolism </a:t>
            </a:r>
            <a:r>
              <a:rPr lang="en-GB" dirty="0"/>
              <a:t>or blood flow (exceptions)</a:t>
            </a:r>
          </a:p>
          <a:p>
            <a:r>
              <a:rPr lang="en-GB" dirty="0" smtClean="0"/>
              <a:t>Despite </a:t>
            </a:r>
            <a:r>
              <a:rPr lang="en-GB" dirty="0"/>
              <a:t>this, often used to reduce pain and muscle spasm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55744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Superficial Heat:</a:t>
            </a:r>
            <a:br>
              <a:rPr lang="en-GB" b="0" dirty="0"/>
            </a:br>
            <a:r>
              <a:rPr lang="en-GB" b="0" dirty="0"/>
              <a:t>Modes of Application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Moist </a:t>
            </a:r>
            <a:r>
              <a:rPr lang="en-GB" dirty="0"/>
              <a:t>heat pack (</a:t>
            </a:r>
            <a:r>
              <a:rPr lang="en-GB" dirty="0" err="1"/>
              <a:t>Hydrocollator</a:t>
            </a:r>
            <a:r>
              <a:rPr lang="en-GB" dirty="0"/>
              <a:t> </a:t>
            </a:r>
            <a:r>
              <a:rPr lang="en-GB" dirty="0" smtClean="0"/>
              <a:t>pack)</a:t>
            </a:r>
          </a:p>
          <a:p>
            <a:pPr lvl="1"/>
            <a:r>
              <a:rPr lang="en-GB" dirty="0" err="1" smtClean="0"/>
              <a:t>Hydrocollator</a:t>
            </a:r>
            <a:r>
              <a:rPr lang="en-GB" dirty="0" smtClean="0"/>
              <a:t> </a:t>
            </a:r>
            <a:r>
              <a:rPr lang="en-GB" dirty="0"/>
              <a:t>tank heated to </a:t>
            </a:r>
            <a:r>
              <a:rPr lang="en-GB" dirty="0" smtClean="0"/>
              <a:t>170ºF/76.6ºC</a:t>
            </a:r>
            <a:endParaRPr lang="en-GB" dirty="0"/>
          </a:p>
          <a:p>
            <a:r>
              <a:rPr lang="en-GB" dirty="0" smtClean="0"/>
              <a:t>Warm </a:t>
            </a:r>
            <a:r>
              <a:rPr lang="en-GB" dirty="0"/>
              <a:t>water </a:t>
            </a:r>
            <a:r>
              <a:rPr lang="en-GB" dirty="0" smtClean="0"/>
              <a:t>whirlpools</a:t>
            </a:r>
          </a:p>
          <a:p>
            <a:pPr lvl="1"/>
            <a:r>
              <a:rPr lang="en-GB" dirty="0" smtClean="0"/>
              <a:t>Also </a:t>
            </a:r>
            <a:r>
              <a:rPr lang="en-GB" dirty="0"/>
              <a:t>allow for active or passive </a:t>
            </a:r>
            <a:r>
              <a:rPr lang="en-GB" dirty="0" smtClean="0"/>
              <a:t>motion</a:t>
            </a:r>
          </a:p>
          <a:p>
            <a:pPr lvl="1"/>
            <a:r>
              <a:rPr lang="en-GB" dirty="0" smtClean="0"/>
              <a:t>Temp </a:t>
            </a:r>
            <a:r>
              <a:rPr lang="en-GB" dirty="0"/>
              <a:t>should never exceed </a:t>
            </a:r>
            <a:r>
              <a:rPr lang="en-GB" dirty="0" smtClean="0"/>
              <a:t>115ºF</a:t>
            </a:r>
            <a:r>
              <a:rPr lang="en-GB" dirty="0"/>
              <a:t>/ </a:t>
            </a:r>
            <a:r>
              <a:rPr lang="en-GB" dirty="0" smtClean="0"/>
              <a:t>46ºC</a:t>
            </a:r>
            <a:endParaRPr lang="en-GB" dirty="0"/>
          </a:p>
          <a:p>
            <a:r>
              <a:rPr lang="en-GB" dirty="0" smtClean="0"/>
              <a:t>Paraffin Baths</a:t>
            </a:r>
          </a:p>
          <a:p>
            <a:pPr lvl="1"/>
            <a:r>
              <a:rPr lang="en-GB" dirty="0" smtClean="0"/>
              <a:t>7 </a:t>
            </a:r>
            <a:r>
              <a:rPr lang="en-GB" dirty="0"/>
              <a:t>parts paraffin wax to 1 part mineral </a:t>
            </a:r>
            <a:r>
              <a:rPr lang="en-GB" dirty="0" smtClean="0"/>
              <a:t>oil</a:t>
            </a:r>
          </a:p>
          <a:p>
            <a:pPr lvl="1"/>
            <a:r>
              <a:rPr lang="en-US" dirty="0" smtClean="0"/>
              <a:t>Heated </a:t>
            </a:r>
            <a:r>
              <a:rPr lang="en-US" dirty="0"/>
              <a:t>to </a:t>
            </a:r>
            <a:r>
              <a:rPr lang="en-US" dirty="0" smtClean="0"/>
              <a:t>125-127ºF</a:t>
            </a:r>
            <a:r>
              <a:rPr lang="en-US" dirty="0"/>
              <a:t>/ </a:t>
            </a:r>
            <a:r>
              <a:rPr lang="en-US" dirty="0" smtClean="0"/>
              <a:t>51.6-52.7ºC</a:t>
            </a:r>
            <a:endParaRPr lang="en-US" dirty="0"/>
          </a:p>
          <a:p>
            <a:r>
              <a:rPr lang="en-US" dirty="0" smtClean="0"/>
              <a:t>Heat Lamps</a:t>
            </a:r>
          </a:p>
          <a:p>
            <a:pPr lvl="1"/>
            <a:r>
              <a:rPr lang="en-US" dirty="0" smtClean="0"/>
              <a:t>Old </a:t>
            </a:r>
            <a:r>
              <a:rPr lang="en-US" dirty="0"/>
              <a:t>school. Use a moist towel to increase temp of skin (Inverse </a:t>
            </a:r>
            <a:r>
              <a:rPr lang="en-US" dirty="0" smtClean="0"/>
              <a:t>square law</a:t>
            </a:r>
            <a:r>
              <a:rPr lang="en-US" dirty="0"/>
              <a:t>)</a:t>
            </a:r>
          </a:p>
          <a:p>
            <a:r>
              <a:rPr lang="en-US" dirty="0" err="1" smtClean="0"/>
              <a:t>Fluidotherapy</a:t>
            </a:r>
            <a:endParaRPr lang="en-US" dirty="0"/>
          </a:p>
          <a:p>
            <a:pPr lvl="1"/>
            <a:r>
              <a:rPr lang="en-US" dirty="0" smtClean="0"/>
              <a:t>Ground </a:t>
            </a:r>
            <a:r>
              <a:rPr lang="en-US" dirty="0"/>
              <a:t>cellulose material heated to </a:t>
            </a:r>
            <a:r>
              <a:rPr lang="en-US" dirty="0" smtClean="0"/>
              <a:t>120-125ºF</a:t>
            </a:r>
            <a:r>
              <a:rPr lang="en-US" dirty="0"/>
              <a:t>/ </a:t>
            </a:r>
            <a:r>
              <a:rPr lang="en-US" dirty="0" smtClean="0"/>
              <a:t>48.8-51.6ºC then blown </a:t>
            </a:r>
            <a:r>
              <a:rPr lang="en-US" dirty="0"/>
              <a:t>around in air.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0522" y="2420888"/>
            <a:ext cx="2540000" cy="1981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93296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368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/>
              <a:t>Superficial Heat and Physiological</a:t>
            </a:r>
            <a:br>
              <a:rPr lang="en-GB" b="0" dirty="0"/>
            </a:br>
            <a:r>
              <a:rPr lang="en-GB" b="0" dirty="0"/>
              <a:t>Responses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Increase </a:t>
            </a:r>
            <a:r>
              <a:rPr lang="en-GB" dirty="0"/>
              <a:t>in skin temp</a:t>
            </a:r>
          </a:p>
          <a:p>
            <a:r>
              <a:rPr lang="en-GB" dirty="0" smtClean="0"/>
              <a:t>Increase </a:t>
            </a:r>
            <a:r>
              <a:rPr lang="en-GB" dirty="0"/>
              <a:t>in inter-articular temperature of </a:t>
            </a:r>
            <a:r>
              <a:rPr lang="en-GB" dirty="0" smtClean="0"/>
              <a:t>small joints</a:t>
            </a:r>
            <a:endParaRPr lang="en-GB" dirty="0"/>
          </a:p>
          <a:p>
            <a:r>
              <a:rPr lang="en-GB" dirty="0" smtClean="0"/>
              <a:t>Temperature </a:t>
            </a:r>
            <a:r>
              <a:rPr lang="en-GB" dirty="0"/>
              <a:t>of large muscle and deeper </a:t>
            </a:r>
            <a:r>
              <a:rPr lang="en-GB" dirty="0" smtClean="0"/>
              <a:t>joints rises </a:t>
            </a:r>
            <a:r>
              <a:rPr lang="en-GB" dirty="0"/>
              <a:t>insignificantly</a:t>
            </a:r>
          </a:p>
          <a:p>
            <a:r>
              <a:rPr lang="nb-NO" dirty="0" smtClean="0"/>
              <a:t>Draper </a:t>
            </a:r>
            <a:r>
              <a:rPr lang="nb-NO" dirty="0"/>
              <a:t>et al (</a:t>
            </a:r>
            <a:r>
              <a:rPr lang="nb-NO" dirty="0" smtClean="0"/>
              <a:t>1998)</a:t>
            </a:r>
          </a:p>
          <a:p>
            <a:pPr lvl="1"/>
            <a:r>
              <a:rPr lang="nb-NO" dirty="0" smtClean="0"/>
              <a:t>3.8ºC </a:t>
            </a:r>
            <a:r>
              <a:rPr lang="nb-NO" dirty="0"/>
              <a:t>rise at 1cm </a:t>
            </a:r>
            <a:r>
              <a:rPr lang="nb-NO" dirty="0" err="1" smtClean="0"/>
              <a:t>depth</a:t>
            </a:r>
            <a:endParaRPr lang="nb-NO" dirty="0"/>
          </a:p>
          <a:p>
            <a:pPr lvl="1"/>
            <a:r>
              <a:rPr lang="nb-NO" dirty="0" smtClean="0"/>
              <a:t>0.74ºC </a:t>
            </a:r>
            <a:r>
              <a:rPr lang="nb-NO" dirty="0"/>
              <a:t>rise at 3cm </a:t>
            </a:r>
            <a:r>
              <a:rPr lang="nb-NO" dirty="0" err="1"/>
              <a:t>following</a:t>
            </a:r>
            <a:r>
              <a:rPr lang="nb-NO" dirty="0"/>
              <a:t> 15min hot </a:t>
            </a:r>
            <a:r>
              <a:rPr lang="nb-NO" dirty="0" err="1" smtClean="0"/>
              <a:t>pack</a:t>
            </a:r>
            <a:endParaRPr lang="nb-NO" dirty="0" smtClean="0"/>
          </a:p>
          <a:p>
            <a:r>
              <a:rPr lang="nb-NO" dirty="0" smtClean="0"/>
              <a:t>Ichikawa et al (2016) </a:t>
            </a:r>
          </a:p>
          <a:p>
            <a:pPr lvl="1"/>
            <a:r>
              <a:rPr lang="nb-NO" dirty="0" err="1" smtClean="0"/>
              <a:t>Superficial</a:t>
            </a:r>
            <a:r>
              <a:rPr lang="nb-NO" dirty="0" smtClean="0"/>
              <a:t> </a:t>
            </a:r>
            <a:r>
              <a:rPr lang="nb-NO" dirty="0" err="1" smtClean="0"/>
              <a:t>response</a:t>
            </a:r>
            <a:r>
              <a:rPr lang="nb-NO" dirty="0" smtClean="0"/>
              <a:t> </a:t>
            </a:r>
            <a:r>
              <a:rPr lang="nb-NO" dirty="0" err="1" smtClean="0"/>
              <a:t>only</a:t>
            </a:r>
            <a:r>
              <a:rPr lang="nb-NO" dirty="0" smtClean="0"/>
              <a:t> </a:t>
            </a:r>
            <a:r>
              <a:rPr lang="nb-NO" dirty="0" err="1" smtClean="0"/>
              <a:t>compared</a:t>
            </a:r>
            <a:r>
              <a:rPr lang="nb-NO" dirty="0" smtClean="0"/>
              <a:t> to </a:t>
            </a:r>
            <a:r>
              <a:rPr lang="nb-NO" dirty="0" err="1" smtClean="0"/>
              <a:t>METs</a:t>
            </a:r>
            <a:endParaRPr lang="nb-NO" dirty="0"/>
          </a:p>
          <a:p>
            <a:r>
              <a:rPr lang="nb-NO" dirty="0" err="1" smtClean="0"/>
              <a:t>Superficial</a:t>
            </a:r>
            <a:r>
              <a:rPr lang="nb-NO" dirty="0" smtClean="0"/>
              <a:t> </a:t>
            </a:r>
            <a:r>
              <a:rPr lang="nb-NO" dirty="0"/>
              <a:t>heat </a:t>
            </a:r>
            <a:r>
              <a:rPr lang="nb-NO" dirty="0" err="1"/>
              <a:t>will</a:t>
            </a:r>
            <a:r>
              <a:rPr lang="nb-NO" dirty="0"/>
              <a:t> not </a:t>
            </a:r>
            <a:r>
              <a:rPr lang="nb-NO" dirty="0" err="1"/>
              <a:t>raise</a:t>
            </a:r>
            <a:r>
              <a:rPr lang="nb-NO" dirty="0"/>
              <a:t> </a:t>
            </a:r>
            <a:r>
              <a:rPr lang="nb-NO" dirty="0" err="1"/>
              <a:t>the</a:t>
            </a:r>
            <a:r>
              <a:rPr lang="nb-NO" dirty="0"/>
              <a:t> </a:t>
            </a:r>
            <a:r>
              <a:rPr lang="nb-NO" dirty="0" err="1" smtClean="0"/>
              <a:t>temperature</a:t>
            </a:r>
            <a:r>
              <a:rPr lang="nb-NO" dirty="0"/>
              <a:t> </a:t>
            </a:r>
            <a:r>
              <a:rPr lang="nb-NO" dirty="0" err="1" smtClean="0"/>
              <a:t>of</a:t>
            </a:r>
            <a:r>
              <a:rPr lang="nb-NO" dirty="0" smtClean="0"/>
              <a:t> </a:t>
            </a:r>
            <a:r>
              <a:rPr lang="nb-NO" dirty="0" err="1"/>
              <a:t>tissues</a:t>
            </a:r>
            <a:r>
              <a:rPr lang="nb-NO" dirty="0"/>
              <a:t> </a:t>
            </a:r>
            <a:r>
              <a:rPr lang="nb-NO" dirty="0" err="1"/>
              <a:t>sufficiently</a:t>
            </a:r>
            <a:r>
              <a:rPr lang="nb-NO" dirty="0"/>
              <a:t> to have </a:t>
            </a:r>
            <a:r>
              <a:rPr lang="nb-NO" dirty="0" err="1"/>
              <a:t>therapeutic</a:t>
            </a:r>
            <a:r>
              <a:rPr lang="nb-NO" dirty="0"/>
              <a:t> </a:t>
            </a:r>
            <a:r>
              <a:rPr lang="nb-NO" dirty="0" err="1"/>
              <a:t>effect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8782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Superficial Heat</a:t>
            </a:r>
            <a:br>
              <a:rPr lang="en-GB" b="0" dirty="0"/>
            </a:br>
            <a:r>
              <a:rPr lang="en-GB" b="0" dirty="0"/>
              <a:t>mechanism of effect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4696543"/>
          </a:xfrm>
        </p:spPr>
        <p:txBody>
          <a:bodyPr>
            <a:normAutofit/>
          </a:bodyPr>
          <a:lstStyle/>
          <a:p>
            <a:r>
              <a:rPr lang="en-GB" b="1" dirty="0" smtClean="0"/>
              <a:t> PAIN</a:t>
            </a:r>
          </a:p>
          <a:p>
            <a:pPr lvl="1"/>
            <a:r>
              <a:rPr lang="en-GB" dirty="0" smtClean="0"/>
              <a:t>Heat </a:t>
            </a:r>
            <a:r>
              <a:rPr lang="en-GB" dirty="0"/>
              <a:t>sensation carried by A-Delta and </a:t>
            </a:r>
            <a:r>
              <a:rPr lang="en-GB" dirty="0" smtClean="0"/>
              <a:t>C-fibres</a:t>
            </a:r>
          </a:p>
          <a:p>
            <a:pPr lvl="1"/>
            <a:r>
              <a:rPr lang="en-GB" dirty="0" smtClean="0"/>
              <a:t>Not </a:t>
            </a:r>
            <a:r>
              <a:rPr lang="en-GB" dirty="0"/>
              <a:t>understood WHY heat reduces </a:t>
            </a:r>
            <a:r>
              <a:rPr lang="en-GB" dirty="0" smtClean="0"/>
              <a:t>pain.</a:t>
            </a:r>
          </a:p>
          <a:p>
            <a:pPr lvl="1"/>
            <a:r>
              <a:rPr lang="en-GB" dirty="0" smtClean="0"/>
              <a:t>Heat </a:t>
            </a:r>
            <a:r>
              <a:rPr lang="en-GB" dirty="0"/>
              <a:t>sensation in to CNS may stimulate </a:t>
            </a:r>
            <a:r>
              <a:rPr lang="en-GB" dirty="0" smtClean="0"/>
              <a:t>descending pain </a:t>
            </a:r>
            <a:r>
              <a:rPr lang="en-GB" dirty="0"/>
              <a:t>control mechanisms</a:t>
            </a:r>
          </a:p>
          <a:p>
            <a:r>
              <a:rPr lang="en-GB" b="1" dirty="0" smtClean="0"/>
              <a:t>ANTI SPASMODIC</a:t>
            </a:r>
          </a:p>
          <a:p>
            <a:pPr lvl="1"/>
            <a:r>
              <a:rPr lang="en-GB" dirty="0" smtClean="0"/>
              <a:t>Reduce </a:t>
            </a:r>
            <a:r>
              <a:rPr lang="en-GB" dirty="0"/>
              <a:t>pain, reduce </a:t>
            </a:r>
            <a:r>
              <a:rPr lang="en-GB" dirty="0" smtClean="0"/>
              <a:t>spasm?</a:t>
            </a:r>
          </a:p>
          <a:p>
            <a:pPr lvl="1"/>
            <a:r>
              <a:rPr lang="en-GB" dirty="0" smtClean="0"/>
              <a:t>Decreased </a:t>
            </a:r>
            <a:r>
              <a:rPr lang="en-GB" dirty="0"/>
              <a:t>sensitivity of muscle spindles (</a:t>
            </a:r>
            <a:r>
              <a:rPr lang="en-GB" dirty="0" smtClean="0"/>
              <a:t>despite their </a:t>
            </a:r>
            <a:r>
              <a:rPr lang="en-GB" dirty="0"/>
              <a:t>temp not changing) Spinal Reflex Mechanism</a:t>
            </a:r>
          </a:p>
          <a:p>
            <a:r>
              <a:rPr lang="en-GB" b="1" dirty="0" smtClean="0"/>
              <a:t>Other</a:t>
            </a:r>
            <a:endParaRPr lang="en-GB" b="1" dirty="0"/>
          </a:p>
          <a:p>
            <a:pPr lvl="1"/>
            <a:r>
              <a:rPr lang="en-GB" dirty="0" smtClean="0"/>
              <a:t>Superficially,</a:t>
            </a:r>
          </a:p>
          <a:p>
            <a:pPr lvl="2"/>
            <a:r>
              <a:rPr lang="en-GB" dirty="0" smtClean="0"/>
              <a:t>Increased </a:t>
            </a:r>
            <a:r>
              <a:rPr lang="en-GB" dirty="0"/>
              <a:t>metabolic activity, circulation, inflammation, </a:t>
            </a:r>
            <a:r>
              <a:rPr lang="en-GB" dirty="0" smtClean="0"/>
              <a:t>tissue elasticity,</a:t>
            </a:r>
          </a:p>
          <a:p>
            <a:pPr lvl="2"/>
            <a:r>
              <a:rPr lang="en-GB" dirty="0" smtClean="0"/>
              <a:t>Decreased </a:t>
            </a:r>
            <a:r>
              <a:rPr lang="en-GB" dirty="0"/>
              <a:t>viscosity, sweating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1126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Superficial Heating</a:t>
            </a:r>
            <a:br>
              <a:rPr lang="en-GB" b="0" dirty="0"/>
            </a:br>
            <a:r>
              <a:rPr lang="en-GB" b="0" dirty="0"/>
              <a:t>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 </a:t>
            </a:r>
            <a:r>
              <a:rPr lang="en-GB" dirty="0"/>
              <a:t>to relieve heat and spasm prior to therapeutic </a:t>
            </a:r>
            <a:r>
              <a:rPr lang="en-GB" dirty="0" smtClean="0"/>
              <a:t>exercise</a:t>
            </a:r>
          </a:p>
          <a:p>
            <a:r>
              <a:rPr lang="en-GB" dirty="0" smtClean="0"/>
              <a:t>Superficially</a:t>
            </a:r>
            <a:endParaRPr lang="en-GB" dirty="0"/>
          </a:p>
          <a:p>
            <a:r>
              <a:rPr lang="en-GB" dirty="0" smtClean="0"/>
              <a:t>Ultrasound </a:t>
            </a:r>
            <a:r>
              <a:rPr lang="en-GB" dirty="0"/>
              <a:t>and diathermy result in more vigorous </a:t>
            </a:r>
            <a:r>
              <a:rPr lang="en-GB" dirty="0" smtClean="0"/>
              <a:t>heating and </a:t>
            </a:r>
            <a:r>
              <a:rPr lang="en-GB" dirty="0"/>
              <a:t>are preferred for tissue heating prior to mobilisation </a:t>
            </a:r>
            <a:r>
              <a:rPr lang="en-GB" dirty="0" smtClean="0"/>
              <a:t>and stretching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3110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Superficial Heating</a:t>
            </a:r>
            <a:br>
              <a:rPr lang="en-GB" b="0" dirty="0"/>
            </a:br>
            <a:r>
              <a:rPr lang="en-GB" b="0" dirty="0"/>
              <a:t>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Nadler </a:t>
            </a:r>
            <a:r>
              <a:rPr lang="en-GB" dirty="0"/>
              <a:t>et al (2002) continuous heat wrap application </a:t>
            </a:r>
            <a:r>
              <a:rPr lang="en-GB" dirty="0" smtClean="0"/>
              <a:t>more effective </a:t>
            </a:r>
            <a:r>
              <a:rPr lang="en-GB" dirty="0"/>
              <a:t>in reducing pain than oral </a:t>
            </a:r>
            <a:r>
              <a:rPr lang="en-GB" dirty="0" smtClean="0"/>
              <a:t>acetaminophen (</a:t>
            </a:r>
            <a:r>
              <a:rPr lang="en-GB" dirty="0" err="1" smtClean="0"/>
              <a:t>paracetamol</a:t>
            </a:r>
            <a:r>
              <a:rPr lang="en-GB" dirty="0"/>
              <a:t>) or ibuprofen</a:t>
            </a:r>
          </a:p>
          <a:p>
            <a:r>
              <a:rPr lang="en-GB" dirty="0" smtClean="0"/>
              <a:t>Nadler </a:t>
            </a:r>
            <a:r>
              <a:rPr lang="en-GB" dirty="0"/>
              <a:t>et al (</a:t>
            </a:r>
            <a:r>
              <a:rPr lang="en-GB" dirty="0" smtClean="0"/>
              <a:t>2003a) </a:t>
            </a:r>
            <a:r>
              <a:rPr lang="en-GB" dirty="0"/>
              <a:t>low back pain reduced with heat </a:t>
            </a:r>
            <a:r>
              <a:rPr lang="en-GB" dirty="0" smtClean="0"/>
              <a:t>more effectively </a:t>
            </a:r>
            <a:r>
              <a:rPr lang="en-GB" dirty="0"/>
              <a:t>than placebo medication or </a:t>
            </a:r>
            <a:r>
              <a:rPr lang="en-GB" dirty="0" smtClean="0"/>
              <a:t>ibuprofen.  </a:t>
            </a:r>
          </a:p>
          <a:p>
            <a:r>
              <a:rPr lang="en-GB" dirty="0" err="1" smtClean="0"/>
              <a:t>Malanga</a:t>
            </a:r>
            <a:r>
              <a:rPr lang="en-GB" dirty="0" smtClean="0"/>
              <a:t> et al (2014) showed that heat effect could be due to the increased oxygenation of the cells superficially leading to reduced pain, increased elasticity or </a:t>
            </a:r>
            <a:r>
              <a:rPr lang="en-GB" dirty="0" err="1" smtClean="0"/>
              <a:t>neuromodulating</a:t>
            </a:r>
            <a:r>
              <a:rPr lang="en-GB" dirty="0" smtClean="0"/>
              <a:t> effect of the pain.  </a:t>
            </a:r>
            <a:endParaRPr lang="en-GB" dirty="0"/>
          </a:p>
          <a:p>
            <a:r>
              <a:rPr lang="en-GB" dirty="0" smtClean="0"/>
              <a:t>Akin </a:t>
            </a:r>
            <a:r>
              <a:rPr lang="en-GB" dirty="0"/>
              <a:t>et al (2001) Same for dysmenorrhoea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808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Superficial Heating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Research </a:t>
            </a:r>
            <a:r>
              <a:rPr lang="en-GB" b="1" dirty="0"/>
              <a:t>recommendations</a:t>
            </a:r>
          </a:p>
          <a:p>
            <a:pPr lvl="1"/>
            <a:r>
              <a:rPr lang="en-GB" dirty="0" smtClean="0"/>
              <a:t>Superficial </a:t>
            </a:r>
            <a:r>
              <a:rPr lang="en-GB" dirty="0"/>
              <a:t>heat applied for 20mins reduced sensitivity of </a:t>
            </a:r>
            <a:r>
              <a:rPr lang="en-GB" dirty="0" smtClean="0"/>
              <a:t>active </a:t>
            </a:r>
            <a:r>
              <a:rPr lang="en-GB" dirty="0" err="1" smtClean="0"/>
              <a:t>myofascial</a:t>
            </a:r>
            <a:r>
              <a:rPr lang="en-GB" dirty="0" smtClean="0"/>
              <a:t> </a:t>
            </a:r>
            <a:r>
              <a:rPr lang="en-GB" dirty="0"/>
              <a:t>trigger </a:t>
            </a:r>
            <a:r>
              <a:rPr lang="en-GB" dirty="0" smtClean="0"/>
              <a:t>points</a:t>
            </a:r>
          </a:p>
          <a:p>
            <a:pPr lvl="1"/>
            <a:r>
              <a:rPr lang="en-GB" dirty="0" smtClean="0"/>
              <a:t>Long </a:t>
            </a:r>
            <a:r>
              <a:rPr lang="en-GB" dirty="0"/>
              <a:t>duration (8h) low level heat can be recommended in </a:t>
            </a:r>
            <a:r>
              <a:rPr lang="en-GB" dirty="0" smtClean="0"/>
              <a:t>the management </a:t>
            </a:r>
            <a:r>
              <a:rPr lang="en-GB" dirty="0"/>
              <a:t>of acute low back </a:t>
            </a:r>
            <a:r>
              <a:rPr lang="en-GB" dirty="0" smtClean="0"/>
              <a:t>pain,</a:t>
            </a:r>
          </a:p>
          <a:p>
            <a:pPr lvl="1"/>
            <a:r>
              <a:rPr lang="en-GB" dirty="0" smtClean="0"/>
              <a:t>20mins </a:t>
            </a:r>
            <a:r>
              <a:rPr lang="en-GB" dirty="0"/>
              <a:t>or more of superficial heat will reduce pain and thus </a:t>
            </a:r>
            <a:r>
              <a:rPr lang="en-GB" dirty="0" smtClean="0"/>
              <a:t>likely stiffness </a:t>
            </a:r>
            <a:r>
              <a:rPr lang="en-GB" dirty="0"/>
              <a:t>in patients with musculoskeletal injuries and </a:t>
            </a:r>
            <a:r>
              <a:rPr lang="en-GB" dirty="0" smtClean="0"/>
              <a:t>arthritic conditions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5037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Heat and Cold: Contrast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Walsh </a:t>
            </a:r>
            <a:r>
              <a:rPr lang="en-GB" b="1" dirty="0"/>
              <a:t>(1996); Bell and Prentice (</a:t>
            </a:r>
            <a:r>
              <a:rPr lang="en-GB" b="1" dirty="0" smtClean="0"/>
              <a:t>1998)</a:t>
            </a:r>
          </a:p>
          <a:p>
            <a:pPr lvl="1"/>
            <a:r>
              <a:rPr lang="en-GB" dirty="0" smtClean="0"/>
              <a:t>Cold </a:t>
            </a:r>
            <a:r>
              <a:rPr lang="en-GB" dirty="0"/>
              <a:t>to hot ratio of 1:3mins or </a:t>
            </a:r>
            <a:r>
              <a:rPr lang="en-GB" dirty="0" smtClean="0"/>
              <a:t>1:4min</a:t>
            </a:r>
          </a:p>
          <a:p>
            <a:r>
              <a:rPr lang="en-GB" dirty="0" smtClean="0"/>
              <a:t>Effects;</a:t>
            </a:r>
          </a:p>
          <a:p>
            <a:pPr lvl="1"/>
            <a:r>
              <a:rPr lang="en-GB" dirty="0" smtClean="0"/>
              <a:t>Vasodilation </a:t>
            </a:r>
            <a:r>
              <a:rPr lang="en-GB" dirty="0"/>
              <a:t>and vasoconstriction (pump action) </a:t>
            </a:r>
            <a:r>
              <a:rPr lang="en-GB" dirty="0" smtClean="0"/>
              <a:t>to reduce swelling</a:t>
            </a:r>
          </a:p>
          <a:p>
            <a:pPr lvl="1"/>
            <a:r>
              <a:rPr lang="en-GB" dirty="0" smtClean="0"/>
              <a:t>Tissue </a:t>
            </a:r>
            <a:r>
              <a:rPr lang="en-GB" dirty="0"/>
              <a:t>temp not affected by contrast (Myer et al 1994, </a:t>
            </a:r>
            <a:r>
              <a:rPr lang="en-GB" dirty="0" smtClean="0"/>
              <a:t>1997)</a:t>
            </a:r>
          </a:p>
          <a:p>
            <a:pPr lvl="1"/>
            <a:r>
              <a:rPr lang="en-GB" dirty="0" smtClean="0"/>
              <a:t>Reduce oedema</a:t>
            </a:r>
          </a:p>
          <a:p>
            <a:pPr lvl="1"/>
            <a:r>
              <a:rPr lang="en-GB" dirty="0" smtClean="0"/>
              <a:t>Reduces </a:t>
            </a:r>
            <a:r>
              <a:rPr lang="en-GB" dirty="0"/>
              <a:t>pain (sharp sensory contrast) thus </a:t>
            </a:r>
            <a:r>
              <a:rPr lang="en-GB" dirty="0" smtClean="0"/>
              <a:t>spasm</a:t>
            </a:r>
          </a:p>
          <a:p>
            <a:pPr lvl="1"/>
            <a:r>
              <a:rPr lang="en-GB" dirty="0" smtClean="0"/>
              <a:t>Combine </a:t>
            </a:r>
            <a:r>
              <a:rPr lang="en-GB" dirty="0"/>
              <a:t>reduced pain and spasm with </a:t>
            </a:r>
            <a:r>
              <a:rPr lang="en-GB" dirty="0" smtClean="0"/>
              <a:t>increased active </a:t>
            </a:r>
            <a:r>
              <a:rPr lang="en-GB" dirty="0"/>
              <a:t>and passive ROM = increase </a:t>
            </a:r>
            <a:r>
              <a:rPr lang="en-GB" dirty="0" smtClean="0"/>
              <a:t>lymphatic drainage </a:t>
            </a:r>
            <a:r>
              <a:rPr lang="en-GB" dirty="0"/>
              <a:t>and decrease swelling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0568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Heat and Cold: Contrast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Conflicting </a:t>
            </a:r>
            <a:r>
              <a:rPr lang="en-GB" b="1" dirty="0"/>
              <a:t>data:</a:t>
            </a:r>
          </a:p>
          <a:p>
            <a:r>
              <a:rPr lang="fr-FR" dirty="0" smtClean="0"/>
              <a:t>Cote </a:t>
            </a:r>
            <a:r>
              <a:rPr lang="fr-FR" dirty="0"/>
              <a:t>et al (</a:t>
            </a:r>
            <a:r>
              <a:rPr lang="fr-FR" dirty="0" smtClean="0"/>
              <a:t>1988)</a:t>
            </a:r>
          </a:p>
          <a:p>
            <a:pPr lvl="1"/>
            <a:r>
              <a:rPr lang="fr-FR" dirty="0" err="1" smtClean="0"/>
              <a:t>Increased</a:t>
            </a:r>
            <a:r>
              <a:rPr lang="fr-FR" dirty="0" smtClean="0"/>
              <a:t> </a:t>
            </a:r>
            <a:r>
              <a:rPr lang="fr-FR" dirty="0" err="1"/>
              <a:t>ankle</a:t>
            </a:r>
            <a:r>
              <a:rPr lang="fr-FR" dirty="0"/>
              <a:t> </a:t>
            </a:r>
            <a:r>
              <a:rPr lang="fr-FR" dirty="0" err="1"/>
              <a:t>swelling</a:t>
            </a:r>
            <a:r>
              <a:rPr lang="fr-FR" dirty="0"/>
              <a:t> </a:t>
            </a:r>
            <a:r>
              <a:rPr lang="fr-FR" dirty="0" err="1"/>
              <a:t>after</a:t>
            </a:r>
            <a:r>
              <a:rPr lang="fr-FR" dirty="0"/>
              <a:t> </a:t>
            </a:r>
            <a:r>
              <a:rPr lang="fr-FR" dirty="0" err="1"/>
              <a:t>contrast</a:t>
            </a:r>
            <a:r>
              <a:rPr lang="fr-FR" dirty="0"/>
              <a:t> </a:t>
            </a:r>
            <a:r>
              <a:rPr lang="fr-FR" dirty="0" err="1"/>
              <a:t>treatment</a:t>
            </a:r>
            <a:r>
              <a:rPr lang="fr-FR" dirty="0"/>
              <a:t> over 3 </a:t>
            </a:r>
            <a:r>
              <a:rPr lang="fr-FR" dirty="0" err="1" smtClean="0"/>
              <a:t>days</a:t>
            </a:r>
            <a:r>
              <a:rPr lang="fr-FR" dirty="0"/>
              <a:t> </a:t>
            </a:r>
            <a:r>
              <a:rPr lang="fr-FR" dirty="0" err="1" smtClean="0"/>
              <a:t>after</a:t>
            </a:r>
            <a:r>
              <a:rPr lang="fr-FR" dirty="0" smtClean="0"/>
              <a:t> </a:t>
            </a:r>
            <a:r>
              <a:rPr lang="fr-FR" dirty="0"/>
              <a:t>acute </a:t>
            </a:r>
            <a:r>
              <a:rPr lang="fr-FR" dirty="0" err="1"/>
              <a:t>lateral</a:t>
            </a:r>
            <a:r>
              <a:rPr lang="fr-FR" dirty="0"/>
              <a:t> </a:t>
            </a:r>
            <a:r>
              <a:rPr lang="fr-FR" dirty="0" err="1"/>
              <a:t>ankle</a:t>
            </a:r>
            <a:r>
              <a:rPr lang="fr-FR" dirty="0"/>
              <a:t> </a:t>
            </a:r>
            <a:r>
              <a:rPr lang="fr-FR" dirty="0" err="1"/>
              <a:t>sprain</a:t>
            </a:r>
            <a:endParaRPr lang="fr-FR" dirty="0"/>
          </a:p>
          <a:p>
            <a:r>
              <a:rPr lang="fr-FR" dirty="0" err="1" smtClean="0"/>
              <a:t>Kuligowski</a:t>
            </a:r>
            <a:r>
              <a:rPr lang="fr-FR" dirty="0" smtClean="0"/>
              <a:t> </a:t>
            </a:r>
            <a:r>
              <a:rPr lang="fr-FR" dirty="0"/>
              <a:t>et al (</a:t>
            </a:r>
            <a:r>
              <a:rPr lang="fr-FR" dirty="0" smtClean="0"/>
              <a:t>1998)</a:t>
            </a:r>
          </a:p>
          <a:p>
            <a:pPr lvl="1"/>
            <a:r>
              <a:rPr lang="fr-FR" dirty="0" err="1" smtClean="0"/>
              <a:t>Contrast</a:t>
            </a:r>
            <a:r>
              <a:rPr lang="fr-FR" dirty="0" smtClean="0"/>
              <a:t> </a:t>
            </a:r>
            <a:r>
              <a:rPr lang="fr-FR" dirty="0"/>
              <a:t>and cold </a:t>
            </a:r>
            <a:r>
              <a:rPr lang="fr-FR" dirty="0" err="1"/>
              <a:t>were</a:t>
            </a:r>
            <a:r>
              <a:rPr lang="fr-FR" dirty="0"/>
              <a:t> more effective </a:t>
            </a:r>
            <a:r>
              <a:rPr lang="fr-FR" dirty="0" err="1"/>
              <a:t>than</a:t>
            </a:r>
            <a:r>
              <a:rPr lang="fr-FR" dirty="0"/>
              <a:t> </a:t>
            </a:r>
            <a:r>
              <a:rPr lang="fr-FR" dirty="0" err="1"/>
              <a:t>superficial</a:t>
            </a:r>
            <a:r>
              <a:rPr lang="fr-FR" dirty="0"/>
              <a:t> </a:t>
            </a:r>
            <a:r>
              <a:rPr lang="fr-FR" dirty="0" err="1"/>
              <a:t>heat</a:t>
            </a:r>
            <a:r>
              <a:rPr lang="fr-FR" dirty="0"/>
              <a:t> </a:t>
            </a:r>
            <a:r>
              <a:rPr lang="fr-FR" dirty="0" smtClean="0"/>
              <a:t>on pain </a:t>
            </a:r>
            <a:r>
              <a:rPr lang="fr-FR" dirty="0"/>
              <a:t>and ROM </a:t>
            </a:r>
            <a:r>
              <a:rPr lang="fr-FR" dirty="0" err="1"/>
              <a:t>associated</a:t>
            </a:r>
            <a:r>
              <a:rPr lang="fr-FR" dirty="0"/>
              <a:t> </a:t>
            </a:r>
            <a:r>
              <a:rPr lang="fr-FR" dirty="0" err="1"/>
              <a:t>with</a:t>
            </a:r>
            <a:r>
              <a:rPr lang="fr-FR" dirty="0"/>
              <a:t> DOMS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7473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Pain </a:t>
            </a:r>
            <a:r>
              <a:rPr lang="en-GB" b="1" dirty="0"/>
              <a:t>and Muscle </a:t>
            </a:r>
            <a:r>
              <a:rPr lang="en-GB" b="1" dirty="0" smtClean="0"/>
              <a:t>Spasm?</a:t>
            </a:r>
          </a:p>
          <a:p>
            <a:pPr lvl="1"/>
            <a:r>
              <a:rPr lang="en-GB" dirty="0" smtClean="0"/>
              <a:t>Cryotherapy</a:t>
            </a:r>
            <a:r>
              <a:rPr lang="en-GB" dirty="0"/>
              <a:t>, Superficial Heat and Contrast</a:t>
            </a:r>
          </a:p>
          <a:p>
            <a:r>
              <a:rPr lang="en-GB" b="1" dirty="0" smtClean="0"/>
              <a:t>Contraindications</a:t>
            </a:r>
            <a:r>
              <a:rPr lang="en-GB" b="1" dirty="0"/>
              <a:t>?</a:t>
            </a:r>
          </a:p>
          <a:p>
            <a:r>
              <a:rPr lang="en-GB" b="1" dirty="0" smtClean="0"/>
              <a:t>Acute injuries</a:t>
            </a:r>
          </a:p>
          <a:p>
            <a:pPr lvl="1"/>
            <a:r>
              <a:rPr lang="en-GB" dirty="0" smtClean="0"/>
              <a:t>Cold</a:t>
            </a:r>
            <a:r>
              <a:rPr lang="en-GB" dirty="0"/>
              <a:t>: analgesic, antispasmodic, minimise secondary tissue </a:t>
            </a:r>
            <a:r>
              <a:rPr lang="en-GB" dirty="0" smtClean="0"/>
              <a:t>injury</a:t>
            </a:r>
          </a:p>
          <a:p>
            <a:pPr lvl="1"/>
            <a:r>
              <a:rPr lang="en-GB" dirty="0" smtClean="0"/>
              <a:t>Combine </a:t>
            </a:r>
            <a:r>
              <a:rPr lang="en-GB" dirty="0"/>
              <a:t>with protection of healing tissue, compression and elevation</a:t>
            </a:r>
          </a:p>
          <a:p>
            <a:r>
              <a:rPr lang="en-GB" b="1" dirty="0" smtClean="0"/>
              <a:t>No </a:t>
            </a:r>
            <a:r>
              <a:rPr lang="en-GB" b="1" dirty="0"/>
              <a:t>Contraindications or Acute </a:t>
            </a:r>
            <a:r>
              <a:rPr lang="en-GB" b="1" dirty="0" smtClean="0"/>
              <a:t>Injury</a:t>
            </a:r>
          </a:p>
          <a:p>
            <a:pPr lvl="1"/>
            <a:r>
              <a:rPr lang="en-GB" dirty="0" smtClean="0"/>
              <a:t>Cold </a:t>
            </a:r>
            <a:r>
              <a:rPr lang="en-GB" dirty="0"/>
              <a:t>is better if pain and spasm are </a:t>
            </a:r>
            <a:r>
              <a:rPr lang="en-GB" dirty="0" smtClean="0"/>
              <a:t>severe</a:t>
            </a:r>
          </a:p>
          <a:p>
            <a:pPr lvl="1"/>
            <a:r>
              <a:rPr lang="en-GB" dirty="0" smtClean="0"/>
              <a:t>Preference</a:t>
            </a:r>
            <a:r>
              <a:rPr lang="en-GB" dirty="0"/>
              <a:t>! (Placebo?)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4292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Ice massage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Polystyrene </a:t>
            </a:r>
            <a:r>
              <a:rPr lang="en-GB" dirty="0"/>
              <a:t>cup was filled with water and frozen to form </a:t>
            </a:r>
            <a:r>
              <a:rPr lang="en-GB" dirty="0" smtClean="0"/>
              <a:t>an ice </a:t>
            </a:r>
            <a:r>
              <a:rPr lang="en-GB" dirty="0"/>
              <a:t>ball.</a:t>
            </a:r>
          </a:p>
          <a:p>
            <a:r>
              <a:rPr lang="en-GB" dirty="0" smtClean="0"/>
              <a:t>Applied </a:t>
            </a:r>
            <a:r>
              <a:rPr lang="en-GB" dirty="0"/>
              <a:t>the ice ball directly to the skin by using circular </a:t>
            </a:r>
            <a:r>
              <a:rPr lang="en-GB" dirty="0" smtClean="0"/>
              <a:t>and stroking </a:t>
            </a:r>
            <a:r>
              <a:rPr lang="en-GB" dirty="0"/>
              <a:t>motions for a period of 15 min</a:t>
            </a:r>
          </a:p>
          <a:p>
            <a:r>
              <a:rPr lang="en-GB" dirty="0" smtClean="0"/>
              <a:t>The </a:t>
            </a:r>
            <a:r>
              <a:rPr lang="en-GB" dirty="0"/>
              <a:t>water not usually wiped away as the ice melted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7864" y="4414238"/>
            <a:ext cx="3403600" cy="2387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471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The Hunting Lewis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489692" cy="4351337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</a:t>
            </a:r>
            <a:r>
              <a:rPr lang="en-GB" dirty="0"/>
              <a:t>hunting reaction or hunting response is a process </a:t>
            </a:r>
            <a:r>
              <a:rPr lang="en-GB" dirty="0" smtClean="0"/>
              <a:t>of alternating </a:t>
            </a:r>
            <a:r>
              <a:rPr lang="en-GB" dirty="0"/>
              <a:t>vasoconstriction and vasodilation in </a:t>
            </a:r>
            <a:r>
              <a:rPr lang="en-GB" dirty="0" smtClean="0"/>
              <a:t>extremities exposed </a:t>
            </a:r>
            <a:r>
              <a:rPr lang="en-GB" dirty="0"/>
              <a:t>to cold</a:t>
            </a:r>
          </a:p>
          <a:p>
            <a:r>
              <a:rPr lang="en-GB" dirty="0" smtClean="0"/>
              <a:t>Lewis </a:t>
            </a:r>
            <a:r>
              <a:rPr lang="en-GB" dirty="0"/>
              <a:t>(1930) was the first author to describe the </a:t>
            </a:r>
            <a:r>
              <a:rPr lang="en-GB" dirty="0" smtClean="0"/>
              <a:t>hunting response </a:t>
            </a:r>
            <a:r>
              <a:rPr lang="en-GB" dirty="0"/>
              <a:t>that occurs during exposure of the fingers to </a:t>
            </a:r>
            <a:r>
              <a:rPr lang="en-GB" dirty="0" smtClean="0"/>
              <a:t>the cold</a:t>
            </a:r>
            <a:r>
              <a:rPr lang="en-GB" dirty="0"/>
              <a:t>, the ascending part of which is commonly referred to </a:t>
            </a:r>
            <a:r>
              <a:rPr lang="en-GB" dirty="0" smtClean="0"/>
              <a:t>as a </a:t>
            </a:r>
            <a:r>
              <a:rPr lang="en-GB" dirty="0"/>
              <a:t>cold induced vasodilation (CIVD)</a:t>
            </a:r>
          </a:p>
          <a:p>
            <a:r>
              <a:rPr lang="en-GB" dirty="0" smtClean="0"/>
              <a:t>Thought </a:t>
            </a:r>
            <a:r>
              <a:rPr lang="en-GB" dirty="0"/>
              <a:t>initially to be protective mechanism, but </a:t>
            </a:r>
            <a:r>
              <a:rPr lang="en-GB" dirty="0" smtClean="0"/>
              <a:t>now believed </a:t>
            </a:r>
            <a:r>
              <a:rPr lang="en-GB" dirty="0"/>
              <a:t>to do more damage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1824438"/>
            <a:ext cx="1657598" cy="27374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192" y="4695024"/>
            <a:ext cx="1657598" cy="17972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4342" y="279365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6157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Knight</a:t>
            </a:r>
            <a:r>
              <a:rPr lang="en-GB" dirty="0"/>
              <a:t>, K. L. (1995). Cryotherapy in Sports </a:t>
            </a:r>
            <a:r>
              <a:rPr lang="en-GB" dirty="0" smtClean="0"/>
              <a:t>Management. Champaign </a:t>
            </a:r>
            <a:r>
              <a:rPr lang="en-GB" dirty="0"/>
              <a:t>Illinois, HK.</a:t>
            </a:r>
          </a:p>
          <a:p>
            <a:r>
              <a:rPr lang="en-GB" dirty="0" smtClean="0"/>
              <a:t>Hubbard </a:t>
            </a:r>
            <a:r>
              <a:rPr lang="en-GB" dirty="0"/>
              <a:t>et al (2004). Does Cryotherapy improve </a:t>
            </a:r>
            <a:r>
              <a:rPr lang="en-GB" dirty="0" smtClean="0"/>
              <a:t>treatment outcome</a:t>
            </a:r>
            <a:r>
              <a:rPr lang="en-GB" dirty="0"/>
              <a:t>? A systematic review. Journal of Athletic Training</a:t>
            </a:r>
            <a:r>
              <a:rPr lang="en-GB" dirty="0" smtClean="0"/>
              <a:t>. </a:t>
            </a:r>
            <a:r>
              <a:rPr lang="is-IS" dirty="0" smtClean="0"/>
              <a:t>(</a:t>
            </a:r>
            <a:r>
              <a:rPr lang="is-IS" dirty="0"/>
              <a:t>29). Pp. 88-94.</a:t>
            </a:r>
          </a:p>
          <a:p>
            <a:r>
              <a:rPr lang="en-US" dirty="0" err="1" smtClean="0"/>
              <a:t>Myrer</a:t>
            </a:r>
            <a:r>
              <a:rPr lang="en-US" dirty="0" smtClean="0"/>
              <a:t> </a:t>
            </a:r>
            <a:r>
              <a:rPr lang="en-US" dirty="0"/>
              <a:t>et al (1997). Cold and hot pack contrast </a:t>
            </a:r>
            <a:r>
              <a:rPr lang="en-US" dirty="0" smtClean="0"/>
              <a:t>therapy. Journal </a:t>
            </a:r>
            <a:r>
              <a:rPr lang="en-US" dirty="0"/>
              <a:t>of Athletic Training. (32). Pp. 238-241.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4701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2534</TotalTime>
  <Words>1422</Words>
  <Application>Microsoft Macintosh PowerPoint</Application>
  <PresentationFormat>On-screen Show (4:3)</PresentationFormat>
  <Paragraphs>190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Calibri</vt:lpstr>
      <vt:lpstr>Century Schoolbook</vt:lpstr>
      <vt:lpstr>ＭＳ Ｐゴシック</vt:lpstr>
      <vt:lpstr>Wingdings 2</vt:lpstr>
      <vt:lpstr>Arial</vt:lpstr>
      <vt:lpstr>View</vt:lpstr>
      <vt:lpstr>INTRODUCION TO SPORTS THERAPY  Practical – 1 Cryo Thermo Modalities SHSS4065</vt:lpstr>
      <vt:lpstr>By the end of this session students should be able to:-</vt:lpstr>
      <vt:lpstr>Cryotherapy/Cryokinetics</vt:lpstr>
      <vt:lpstr>Cryotherapy</vt:lpstr>
      <vt:lpstr>Cryotherapy Temperature decreases and physiological responses</vt:lpstr>
      <vt:lpstr>Cryotherapy Cooling and Re-warming Deeper Tissues</vt:lpstr>
      <vt:lpstr>Cryotherapy Impact on Blood Flow</vt:lpstr>
      <vt:lpstr>Cryotherapy Impact on nervous system</vt:lpstr>
      <vt:lpstr>Cryotherapy Impact on Muscle Spasm and Function</vt:lpstr>
      <vt:lpstr>Cryotherapy Impact on Proprioception &amp; Sensation</vt:lpstr>
      <vt:lpstr>Cryotherapy Implications</vt:lpstr>
      <vt:lpstr>Cryotherapy and Therapeutic Exercise: Cryokinetics</vt:lpstr>
      <vt:lpstr>Contraindications to Cryotherapy</vt:lpstr>
      <vt:lpstr>Contraindications to Cryotherapy</vt:lpstr>
      <vt:lpstr>Superficial Heat</vt:lpstr>
      <vt:lpstr>Superficial Heat: Modes of Application</vt:lpstr>
      <vt:lpstr>Superficial Heat and Physiological Responses</vt:lpstr>
      <vt:lpstr>Superficial Heat mechanism of effect</vt:lpstr>
      <vt:lpstr>Superficial Heating Implications</vt:lpstr>
      <vt:lpstr>Superficial Heating Implications</vt:lpstr>
      <vt:lpstr>Superficial Heating</vt:lpstr>
      <vt:lpstr>Heat and Cold: Contrast Therapy</vt:lpstr>
      <vt:lpstr>Heat and Cold: Contrast Therapy</vt:lpstr>
      <vt:lpstr>Conclusions</vt:lpstr>
      <vt:lpstr>Ice massage</vt:lpstr>
      <vt:lpstr>The Hunting Lewis Response</vt:lpstr>
      <vt:lpstr>References</vt:lpstr>
    </vt:vector>
  </TitlesOfParts>
  <Company/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82</cp:revision>
  <cp:lastPrinted>2017-10-02T07:46:11Z</cp:lastPrinted>
  <dcterms:created xsi:type="dcterms:W3CDTF">2016-09-15T12:23:08Z</dcterms:created>
  <dcterms:modified xsi:type="dcterms:W3CDTF">2018-10-09T06:15:23Z</dcterms:modified>
</cp:coreProperties>
</file>