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677" y="2182564"/>
            <a:ext cx="239064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472757"/>
            <a:ext cx="46990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328542"/>
            <a:ext cx="8072119" cy="3795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50438" y="2286000"/>
            <a:ext cx="2643123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575686" y="3401764"/>
            <a:ext cx="619442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0" marR="5080" indent="-1638300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Elbow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Early</a:t>
            </a:r>
            <a:r>
              <a:rPr sz="4000" i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4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Intermediate Rehabilitation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2016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Biomechanics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30009"/>
            <a:ext cx="7298055" cy="27609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Higher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incidence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Baseball,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Tennis,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Golf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Cricket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Baseball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–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spc="-35" dirty="0">
                <a:latin typeface="Times New Roman"/>
                <a:cs typeface="Times New Roman"/>
              </a:rPr>
              <a:t>Valgus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forces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Tennis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–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Rotational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forces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Golf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-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co-</a:t>
            </a:r>
            <a:r>
              <a:rPr sz="3200" spc="-10" dirty="0">
                <a:latin typeface="Times New Roman"/>
                <a:cs typeface="Times New Roman"/>
              </a:rPr>
              <a:t>contraction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2016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Biomechanics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41109"/>
            <a:ext cx="7468234" cy="361950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Know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phases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your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sport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Baseball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Shoulder</a:t>
            </a:r>
            <a:r>
              <a:rPr sz="3000" spc="-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goes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into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max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ER….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00"/>
              </a:spcBef>
              <a:tabLst>
                <a:tab pos="4685665" algn="l"/>
              </a:tabLst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3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What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does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this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do</a:t>
            </a:r>
            <a:r>
              <a:rPr sz="2600" spc="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elbow?</a:t>
            </a:r>
            <a:r>
              <a:rPr sz="2600" dirty="0">
                <a:latin typeface="Times New Roman"/>
                <a:cs typeface="Times New Roman"/>
              </a:rPr>
              <a:t>	Describe</a:t>
            </a:r>
            <a:r>
              <a:rPr sz="2600" spc="-1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forces?</a:t>
            </a:r>
            <a:endParaRPr sz="26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Tennis</a:t>
            </a:r>
            <a:r>
              <a:rPr sz="3000" dirty="0">
                <a:latin typeface="Times New Roman"/>
                <a:cs typeface="Times New Roman"/>
              </a:rPr>
              <a:t> –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Overhead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serve,</a:t>
            </a:r>
            <a:r>
              <a:rPr sz="3000" spc="-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elbow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ext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982º/s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pro </a:t>
            </a:r>
            <a:r>
              <a:rPr sz="3000" spc="-10" dirty="0">
                <a:latin typeface="Times New Roman"/>
                <a:cs typeface="Times New Roman"/>
              </a:rPr>
              <a:t>347º/s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4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What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happens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6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other muscle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groups?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Golf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1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lateral</a:t>
            </a:r>
            <a:r>
              <a:rPr sz="3000" spc="1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front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arm,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medial</a:t>
            </a:r>
            <a:r>
              <a:rPr sz="3000" spc="1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back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arm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7945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Initial</a:t>
            </a:r>
            <a:r>
              <a:rPr spc="-35" dirty="0"/>
              <a:t> </a:t>
            </a:r>
            <a:r>
              <a:rPr dirty="0"/>
              <a:t>Phases</a:t>
            </a:r>
            <a:r>
              <a:rPr spc="-10" dirty="0"/>
              <a:t> </a:t>
            </a:r>
            <a:r>
              <a:rPr dirty="0"/>
              <a:t>of</a:t>
            </a:r>
            <a:r>
              <a:rPr spc="30" dirty="0"/>
              <a:t> </a:t>
            </a:r>
            <a:r>
              <a:rPr dirty="0"/>
              <a:t>Elbow</a:t>
            </a:r>
            <a:r>
              <a:rPr spc="-75" dirty="0"/>
              <a:t> </a:t>
            </a:r>
            <a:r>
              <a:rPr spc="-10" dirty="0"/>
              <a:t>Rehab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79209"/>
            <a:ext cx="7518400" cy="36449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1122045" indent="-342900">
              <a:lnSpc>
                <a:spcPts val="33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Reducing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effects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1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immobilisation</a:t>
            </a:r>
            <a:r>
              <a:rPr sz="3000" spc="16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and </a:t>
            </a:r>
            <a:r>
              <a:rPr sz="3000" dirty="0">
                <a:latin typeface="Times New Roman"/>
                <a:cs typeface="Times New Roman"/>
              </a:rPr>
              <a:t>protection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joint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3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Focus</a:t>
            </a:r>
            <a:r>
              <a:rPr sz="3000" spc="-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shifts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total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body</a:t>
            </a:r>
            <a:r>
              <a:rPr sz="3000" spc="-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integration</a:t>
            </a:r>
            <a:r>
              <a:rPr sz="3000" spc="1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10" dirty="0">
                <a:latin typeface="Times New Roman"/>
                <a:cs typeface="Times New Roman"/>
              </a:rPr>
              <a:t> trunk stabilisation</a:t>
            </a:r>
            <a:endParaRPr sz="3000">
              <a:latin typeface="Times New Roman"/>
              <a:cs typeface="Times New Roman"/>
            </a:endParaRPr>
          </a:p>
          <a:p>
            <a:pPr marL="355600" marR="51435" indent="-342900">
              <a:lnSpc>
                <a:spcPts val="33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Janda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crossed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syndromes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through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9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kinetic </a:t>
            </a:r>
            <a:r>
              <a:rPr sz="3000" dirty="0">
                <a:latin typeface="Times New Roman"/>
                <a:cs typeface="Times New Roman"/>
              </a:rPr>
              <a:t>chain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throwing</a:t>
            </a:r>
            <a:r>
              <a:rPr sz="3000" spc="-10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athletes</a:t>
            </a:r>
            <a:endParaRPr sz="3000">
              <a:latin typeface="Times New Roman"/>
              <a:cs typeface="Times New Roman"/>
            </a:endParaRPr>
          </a:p>
          <a:p>
            <a:pPr marL="355600" marR="220979" indent="-342900">
              <a:lnSpc>
                <a:spcPts val="33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Also</a:t>
            </a:r>
            <a:r>
              <a:rPr sz="3000" spc="-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focus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on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scap,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shoulder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rot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cuff</a:t>
            </a:r>
            <a:r>
              <a:rPr sz="3000" spc="114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strength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ROM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0607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Elbow</a:t>
            </a:r>
            <a:r>
              <a:rPr spc="5" dirty="0"/>
              <a:t> </a:t>
            </a:r>
            <a:r>
              <a:rPr spc="-10" dirty="0"/>
              <a:t>Rehab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33489"/>
            <a:ext cx="6962775" cy="33401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Predisposition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flexion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contractures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Anterior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capsule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adhesions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common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Manual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resistance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preferable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machine </a:t>
            </a:r>
            <a:r>
              <a:rPr sz="3200" dirty="0">
                <a:latin typeface="Times New Roman"/>
                <a:cs typeface="Times New Roman"/>
              </a:rPr>
              <a:t>(constant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resistance)</a:t>
            </a:r>
            <a:endParaRPr sz="3200">
              <a:latin typeface="Times New Roman"/>
              <a:cs typeface="Times New Roman"/>
            </a:endParaRPr>
          </a:p>
          <a:p>
            <a:pPr marL="355600" marR="820419" indent="-342900">
              <a:lnSpc>
                <a:spcPts val="3800"/>
              </a:lnSpc>
              <a:spcBef>
                <a:spcPts val="88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Combine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 STM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techniques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spc="-10" dirty="0">
                <a:latin typeface="Times New Roman"/>
                <a:cs typeface="Times New Roman"/>
              </a:rPr>
              <a:t>Mulligans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74265" algn="l"/>
              </a:tabLst>
            </a:pPr>
            <a:r>
              <a:rPr dirty="0"/>
              <a:t>ROM</a:t>
            </a:r>
            <a:r>
              <a:rPr spc="-30" dirty="0"/>
              <a:t> </a:t>
            </a:r>
            <a:r>
              <a:rPr spc="-25" dirty="0"/>
              <a:t>and</a:t>
            </a:r>
            <a:r>
              <a:rPr dirty="0"/>
              <a:t>	</a:t>
            </a:r>
            <a:r>
              <a:rPr spc="-10" dirty="0"/>
              <a:t>Flexibility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33489"/>
            <a:ext cx="3276600" cy="313944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AROM</a:t>
            </a:r>
            <a:endParaRPr sz="3200">
              <a:latin typeface="Times New Roman"/>
              <a:cs typeface="Times New Roman"/>
            </a:endParaRPr>
          </a:p>
          <a:p>
            <a:pPr marL="355600" marR="19939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PROM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(watch </a:t>
            </a:r>
            <a:r>
              <a:rPr sz="3200" dirty="0">
                <a:latin typeface="Times New Roman"/>
                <a:cs typeface="Times New Roman"/>
              </a:rPr>
              <a:t>anterior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capsule)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Long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slow</a:t>
            </a:r>
            <a:endParaRPr sz="28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101200"/>
              </a:lnSpc>
              <a:spcBef>
                <a:spcPts val="60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+/-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resistance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spc="-20" dirty="0">
                <a:latin typeface="Times New Roman"/>
                <a:cs typeface="Times New Roman"/>
              </a:rPr>
              <a:t>heat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55204" y="1120552"/>
            <a:ext cx="3702050" cy="41148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Extension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Pronation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Supination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3200" b="1" dirty="0">
                <a:latin typeface="Times New Roman"/>
                <a:cs typeface="Times New Roman"/>
              </a:rPr>
              <a:t>Consider</a:t>
            </a:r>
            <a:r>
              <a:rPr sz="3200" b="1" spc="-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other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joints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Wrist/Shoulder/CSp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Neural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mobility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5937"/>
            <a:ext cx="695642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Strength</a:t>
            </a:r>
            <a:r>
              <a:rPr sz="4000" spc="110" dirty="0"/>
              <a:t> </a:t>
            </a:r>
            <a:r>
              <a:rPr sz="4000" dirty="0"/>
              <a:t>and</a:t>
            </a:r>
            <a:r>
              <a:rPr sz="4000" spc="-85" dirty="0"/>
              <a:t> </a:t>
            </a:r>
            <a:r>
              <a:rPr sz="4000" dirty="0"/>
              <a:t>Muscular</a:t>
            </a:r>
            <a:r>
              <a:rPr sz="4000" spc="-15" dirty="0"/>
              <a:t> </a:t>
            </a:r>
            <a:r>
              <a:rPr sz="4000" spc="-10" dirty="0"/>
              <a:t>Endurance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75492" y="1361757"/>
            <a:ext cx="3446145" cy="3416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b="1" spc="-10" dirty="0">
                <a:latin typeface="Times New Roman"/>
                <a:cs typeface="Times New Roman"/>
              </a:rPr>
              <a:t>Isometrics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dirty="0">
                <a:latin typeface="Times New Roman"/>
                <a:cs typeface="Times New Roman"/>
              </a:rPr>
              <a:t>Rhythmic </a:t>
            </a:r>
            <a:r>
              <a:rPr sz="2500" b="1" spc="-20" dirty="0">
                <a:latin typeface="Times New Roman"/>
                <a:cs typeface="Times New Roman"/>
              </a:rPr>
              <a:t>Stabs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spc="-20" dirty="0">
                <a:latin typeface="Times New Roman"/>
                <a:cs typeface="Times New Roman"/>
              </a:rPr>
              <a:t>Grip</a:t>
            </a:r>
            <a:endParaRPr sz="2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b="1" dirty="0">
                <a:latin typeface="Times New Roman"/>
                <a:cs typeface="Times New Roman"/>
              </a:rPr>
              <a:t>Shapes</a:t>
            </a:r>
            <a:r>
              <a:rPr sz="2200" b="1" spc="45" dirty="0">
                <a:latin typeface="Times New Roman"/>
                <a:cs typeface="Times New Roman"/>
              </a:rPr>
              <a:t> </a:t>
            </a:r>
            <a:r>
              <a:rPr sz="2200" b="1" dirty="0">
                <a:latin typeface="Times New Roman"/>
                <a:cs typeface="Times New Roman"/>
              </a:rPr>
              <a:t>and</a:t>
            </a:r>
            <a:r>
              <a:rPr sz="2200" b="1" spc="-10" dirty="0">
                <a:latin typeface="Times New Roman"/>
                <a:cs typeface="Times New Roman"/>
              </a:rPr>
              <a:t> </a:t>
            </a:r>
            <a:r>
              <a:rPr sz="2200" b="1" spc="-20" dirty="0">
                <a:latin typeface="Times New Roman"/>
                <a:cs typeface="Times New Roman"/>
              </a:rPr>
              <a:t>Size</a:t>
            </a: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500" b="1" spc="-10" dirty="0">
                <a:latin typeface="Times New Roman"/>
                <a:cs typeface="Times New Roman"/>
              </a:rPr>
              <a:t>Concentric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dirty="0">
                <a:latin typeface="Times New Roman"/>
                <a:cs typeface="Times New Roman"/>
              </a:rPr>
              <a:t>Multijoint</a:t>
            </a:r>
            <a:r>
              <a:rPr sz="2500" b="1" spc="-10" dirty="0">
                <a:latin typeface="Times New Roman"/>
                <a:cs typeface="Times New Roman"/>
              </a:rPr>
              <a:t> (E&amp;P/F&amp;S)</a:t>
            </a:r>
            <a:endParaRPr sz="2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500" b="1" spc="-10" dirty="0">
                <a:latin typeface="Times New Roman"/>
                <a:cs typeface="Times New Roman"/>
              </a:rPr>
              <a:t>Eccentric?</a:t>
            </a:r>
            <a:endParaRPr sz="25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20516" y="1374457"/>
            <a:ext cx="2385060" cy="222250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000" b="1" dirty="0">
                <a:latin typeface="Times New Roman"/>
                <a:cs typeface="Times New Roman"/>
              </a:rPr>
              <a:t>Grip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Strength</a:t>
            </a:r>
            <a:endParaRPr sz="2000">
              <a:latin typeface="Times New Roman"/>
              <a:cs typeface="Times New Roman"/>
            </a:endParaRPr>
          </a:p>
          <a:p>
            <a:pPr marL="12700" marR="5080">
              <a:lnSpc>
                <a:spcPct val="1208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b="1" dirty="0">
                <a:latin typeface="Times New Roman"/>
                <a:cs typeface="Times New Roman"/>
              </a:rPr>
              <a:t>Rice</a:t>
            </a:r>
            <a:r>
              <a:rPr sz="2000" b="1" spc="1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Bucket </a:t>
            </a:r>
            <a:r>
              <a:rPr sz="2000" b="1" dirty="0">
                <a:latin typeface="Times New Roman"/>
                <a:cs typeface="Times New Roman"/>
              </a:rPr>
              <a:t>Consider</a:t>
            </a:r>
            <a:r>
              <a:rPr sz="2000" b="1" spc="-8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other</a:t>
            </a:r>
            <a:r>
              <a:rPr sz="2000" b="1" spc="2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joints </a:t>
            </a:r>
            <a:r>
              <a:rPr sz="2000" b="1" dirty="0">
                <a:latin typeface="Times New Roman"/>
                <a:cs typeface="Times New Roman"/>
              </a:rPr>
              <a:t>Multiplanar</a:t>
            </a:r>
            <a:r>
              <a:rPr sz="2000" b="1" spc="-7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exercises </a:t>
            </a:r>
            <a:r>
              <a:rPr sz="2000" b="1" spc="-25" dirty="0">
                <a:latin typeface="Times New Roman"/>
                <a:cs typeface="Times New Roman"/>
              </a:rPr>
              <a:t>OKC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0"/>
              </a:spcBef>
            </a:pPr>
            <a:r>
              <a:rPr sz="2000" b="1" spc="-25" dirty="0">
                <a:latin typeface="Times New Roman"/>
                <a:cs typeface="Times New Roman"/>
              </a:rPr>
              <a:t>CKC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130300" cy="9779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96068"/>
            <a:ext cx="515302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Interval</a:t>
            </a:r>
            <a:r>
              <a:rPr sz="4000" spc="45" dirty="0"/>
              <a:t> </a:t>
            </a:r>
            <a:r>
              <a:rPr sz="4000" dirty="0"/>
              <a:t>Golf</a:t>
            </a:r>
            <a:r>
              <a:rPr sz="4000" spc="-55" dirty="0"/>
              <a:t> </a:t>
            </a:r>
            <a:r>
              <a:rPr sz="4000" spc="-10" dirty="0"/>
              <a:t>Programme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130300" cy="977900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25833" y="971550"/>
          <a:ext cx="8242300" cy="5495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18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20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609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67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MONDAY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WEDNESDAY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FRIDAY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0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1/52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putts,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5’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rest,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chips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putts,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5’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rest,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25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chips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putts,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chips,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5’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putts,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20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 marR="103505">
                        <a:lnSpc>
                          <a:spcPts val="21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5’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10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irons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2/52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irons,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 marR="219710">
                        <a:lnSpc>
                          <a:spcPts val="2200"/>
                        </a:lnSpc>
                        <a:spcBef>
                          <a:spcPts val="8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5’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irons,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15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med.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Irons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(5Ir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off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tee)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irons,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irons,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 marR="182245">
                        <a:lnSpc>
                          <a:spcPts val="21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</a:t>
                      </a:r>
                      <a:r>
                        <a:rPr sz="1800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Putting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med.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Irons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(5Ir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off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tee)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med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short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 marR="129539">
                        <a:lnSpc>
                          <a:spcPts val="21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irons,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chips,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15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ir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630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3/52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05410">
                        <a:lnSpc>
                          <a:spcPct val="100299"/>
                        </a:lnSpc>
                        <a:spcBef>
                          <a:spcPts val="25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20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10’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18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ir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10’rest,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20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chips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long,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rest,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ir,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 marR="480695">
                        <a:lnSpc>
                          <a:spcPts val="21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5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wood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med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long,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10’</a:t>
                      </a:r>
                      <a:r>
                        <a:rPr sz="18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rest,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>
                        <a:lnSpc>
                          <a:spcPts val="2130"/>
                        </a:lnSpc>
                        <a:spcBef>
                          <a:spcPts val="4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med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1440" marR="484505">
                        <a:lnSpc>
                          <a:spcPts val="2200"/>
                        </a:lnSpc>
                        <a:spcBef>
                          <a:spcPts val="1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800" spc="-1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10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wood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4/52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800" spc="-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med</a:t>
                      </a:r>
                      <a:r>
                        <a:rPr sz="1800" spc="-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10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90805" marR="156210">
                        <a:lnSpc>
                          <a:spcPts val="2200"/>
                        </a:lnSpc>
                        <a:spcBef>
                          <a:spcPts val="8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8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ir,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10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drives,</a:t>
                      </a:r>
                      <a:r>
                        <a:rPr sz="1800" spc="229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rest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Repeat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holes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holes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19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5/52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holes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holes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18</a:t>
                      </a:r>
                      <a:r>
                        <a:rPr sz="1800" spc="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holes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2299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26665" algn="l"/>
              </a:tabLst>
            </a:pPr>
            <a:r>
              <a:rPr dirty="0"/>
              <a:t>Scenario</a:t>
            </a:r>
            <a:r>
              <a:rPr spc="-10" dirty="0"/>
              <a:t> </a:t>
            </a:r>
            <a:r>
              <a:rPr spc="-50" dirty="0"/>
              <a:t>–</a:t>
            </a:r>
            <a:r>
              <a:rPr dirty="0"/>
              <a:t>	Groups</a:t>
            </a:r>
            <a:r>
              <a:rPr spc="-105" dirty="0"/>
              <a:t> </a:t>
            </a:r>
            <a:r>
              <a:rPr dirty="0"/>
              <a:t>of</a:t>
            </a:r>
            <a:r>
              <a:rPr spc="-40" dirty="0"/>
              <a:t> </a:t>
            </a:r>
            <a:r>
              <a:rPr spc="-10" dirty="0"/>
              <a:t>Three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28542"/>
            <a:ext cx="7924800" cy="3795395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MCL</a:t>
            </a:r>
            <a:r>
              <a:rPr sz="3000" spc="-2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Repair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Elbow</a:t>
            </a:r>
            <a:r>
              <a:rPr sz="3000" spc="-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Tennis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4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5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Produce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full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target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all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stages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Bicipital</a:t>
            </a:r>
            <a:r>
              <a:rPr sz="3000" spc="1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Repair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Short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Head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Judo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400"/>
              </a:spcBef>
              <a:tabLst>
                <a:tab pos="850265" algn="l"/>
              </a:tabLst>
            </a:pPr>
            <a:r>
              <a:rPr sz="2600" spc="-50" dirty="0">
                <a:latin typeface="Arial"/>
                <a:cs typeface="Arial"/>
              </a:rPr>
              <a:t>–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Produce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full</a:t>
            </a:r>
            <a:r>
              <a:rPr sz="2600" spc="6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1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8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target</a:t>
            </a:r>
            <a:r>
              <a:rPr sz="2600" spc="-1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all</a:t>
            </a:r>
            <a:r>
              <a:rPr sz="2600" spc="6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stages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Lateral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Epicondyle </a:t>
            </a:r>
            <a:r>
              <a:rPr sz="3000" spc="-10" dirty="0">
                <a:latin typeface="Times New Roman"/>
                <a:cs typeface="Times New Roman"/>
              </a:rPr>
              <a:t>Tendinopathy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1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Acute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5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Golf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5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Produce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full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target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all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stages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Trochanteric</a:t>
            </a:r>
            <a:r>
              <a:rPr sz="3000" spc="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Bursitis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–</a:t>
            </a:r>
            <a:r>
              <a:rPr sz="3000" spc="-1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Chronic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Rugby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5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Produce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full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target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all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stages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769220-AE5A-4222-B1E4-38D97E60E0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E6BCF2-817C-4254-B55E-22396A7B4D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3F9EC4-2CAA-43D0-8840-4F1AD1180F14}">
  <ds:schemaRefs>
    <ds:schemaRef ds:uri="http://purl.org/dc/elements/1.1/"/>
    <ds:schemaRef ds:uri="http://www.w3.org/XML/1998/namespace"/>
    <ds:schemaRef ds:uri="http://purl.org/dc/terms/"/>
    <ds:schemaRef ds:uri="http://purl.org/dc/dcmitype/"/>
    <ds:schemaRef ds:uri="0c664b51-63af-4b9d-8d70-3880ca420fc4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d1ca41dc-05f3-4340-86ae-42a3158c68b4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615</Words>
  <Application>Microsoft Office PowerPoint</Application>
  <PresentationFormat>On-screen Show (4:3)</PresentationFormat>
  <Paragraphs>97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Times New Roman</vt:lpstr>
      <vt:lpstr>Arial</vt:lpstr>
      <vt:lpstr>Office Theme</vt:lpstr>
      <vt:lpstr>BMST5003</vt:lpstr>
      <vt:lpstr>Biomechanics</vt:lpstr>
      <vt:lpstr>Biomechanics</vt:lpstr>
      <vt:lpstr>Initial Phases of Elbow Rehab</vt:lpstr>
      <vt:lpstr>Elbow Rehab</vt:lpstr>
      <vt:lpstr>ROM and Flexibility</vt:lpstr>
      <vt:lpstr>Strength and Muscular Endurance</vt:lpstr>
      <vt:lpstr>Interval Golf Programme</vt:lpstr>
      <vt:lpstr>Scenario – Groups of Three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2022-10-26T12:17:15Z</dcterms:created>
  <dcterms:modified xsi:type="dcterms:W3CDTF">2022-10-26T12:19:16Z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