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9" r:id="rId8"/>
    <p:sldId id="26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1D1327-B450-3FAB-BECB-8FA1D42AE510}" v="248" dt="2022-07-21T21:02:56.374"/>
    <p1510:client id="{6B69EC29-37A8-49E3-BDDE-24F94DD89DA8}" v="1539" dt="2022-07-20T22:33:17.1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507470"/>
            <a:ext cx="8689976" cy="2509213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Staff shortage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27912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Name: Andreea Nicoleta </a:t>
            </a:r>
            <a:r>
              <a:rPr lang="en-US" dirty="0" err="1">
                <a:latin typeface="Arial"/>
                <a:cs typeface="Arial"/>
              </a:rPr>
              <a:t>Micdan</a:t>
            </a:r>
            <a:endParaRPr lang="en-US">
              <a:latin typeface="Arial"/>
              <a:cs typeface="Arial"/>
            </a:endParaRPr>
          </a:p>
          <a:p>
            <a:r>
              <a:rPr lang="en-US" dirty="0">
                <a:latin typeface="Arial"/>
                <a:cs typeface="Arial"/>
              </a:rPr>
              <a:t>Student Number: 2118517</a:t>
            </a:r>
          </a:p>
          <a:p>
            <a:r>
              <a:rPr lang="en-US" dirty="0">
                <a:latin typeface="Arial"/>
                <a:cs typeface="Arial"/>
              </a:rPr>
              <a:t>Module: bmsw4004 </a:t>
            </a:r>
          </a:p>
          <a:p>
            <a:r>
              <a:rPr lang="en-US" dirty="0">
                <a:latin typeface="Arial"/>
                <a:cs typeface="Arial"/>
              </a:rPr>
              <a:t>Lecturer: </a:t>
            </a:r>
            <a:r>
              <a:rPr lang="en-US" dirty="0" err="1">
                <a:latin typeface="Arial"/>
                <a:cs typeface="Arial"/>
              </a:rPr>
              <a:t>chijioke</a:t>
            </a:r>
            <a:r>
              <a:rPr lang="en-US" dirty="0">
                <a:latin typeface="Arial"/>
                <a:cs typeface="Arial"/>
              </a:rPr>
              <a:t> d </a:t>
            </a:r>
            <a:r>
              <a:rPr lang="en-US" dirty="0" err="1">
                <a:latin typeface="Arial"/>
                <a:cs typeface="Arial"/>
              </a:rPr>
              <a:t>uba</a:t>
            </a:r>
            <a:endParaRPr lang="en-US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186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74CD2-FE6E-E7B7-8768-5AF63C57C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The nature of staff shortages</a:t>
            </a:r>
            <a:r>
              <a:rPr lang="en-US" dirty="0"/>
              <a:t>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28017-EC68-8DC3-1451-A98B2C9DB6F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773492"/>
            <a:ext cx="10363826" cy="342410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The most common causes of staff shortages include pay, nature of job, how staff are valued and job opportunities. (</a:t>
            </a:r>
            <a:r>
              <a:rPr lang="en-US" dirty="0" err="1">
                <a:latin typeface="Arial"/>
                <a:cs typeface="Arial"/>
              </a:rPr>
              <a:t>finlayson</a:t>
            </a:r>
            <a:r>
              <a:rPr lang="en-US" dirty="0">
                <a:latin typeface="Arial"/>
                <a:cs typeface="Arial"/>
              </a:rPr>
              <a:t> 2002).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cs typeface="Arial"/>
              </a:rPr>
              <a:t>Demoralizing factors that forced many employees to quit, leaving the others behind under constant pressure and heavy workloads.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cs typeface="Arial"/>
              </a:rPr>
              <a:t>The most shortage in staff is in emergency medicine, geriatrics and psychiatry where the need of employees would increase </a:t>
            </a:r>
            <a:r>
              <a:rPr lang="en-US" dirty="0" err="1">
                <a:latin typeface="Arial"/>
                <a:cs typeface="Arial"/>
              </a:rPr>
              <a:t>rapidaly</a:t>
            </a:r>
            <a:r>
              <a:rPr lang="en-US" dirty="0">
                <a:latin typeface="Arial"/>
                <a:cs typeface="Arial"/>
              </a:rPr>
              <a:t>. (</a:t>
            </a:r>
            <a:r>
              <a:rPr lang="en-US" dirty="0" err="1">
                <a:latin typeface="Arial"/>
                <a:cs typeface="Arial"/>
              </a:rPr>
              <a:t>iacobuci</a:t>
            </a:r>
            <a:r>
              <a:rPr lang="en-US" dirty="0">
                <a:latin typeface="Arial"/>
                <a:cs typeface="Arial"/>
              </a:rPr>
              <a:t> 2013)</a:t>
            </a:r>
          </a:p>
          <a:p>
            <a:pPr marL="0" indent="0">
              <a:buClr>
                <a:srgbClr val="000000"/>
              </a:buClr>
              <a:buNone/>
            </a:pPr>
            <a:endParaRPr lang="en-US" dirty="0"/>
          </a:p>
          <a:p>
            <a:pPr>
              <a:buClr>
                <a:srgbClr val="000000"/>
              </a:buClr>
            </a:pPr>
            <a:endParaRPr lang="en-US" dirty="0"/>
          </a:p>
          <a:p>
            <a:pPr>
              <a:buClr>
                <a:srgbClr val="000000"/>
              </a:buClr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2760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10350-30D5-3B9C-CAD2-ED50928B8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Impact of staff shortage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76537-A676-FA39-AA3B-87927DEAF52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Because of the crisis that staff shortage have created, the trust have begun to hire fewer skilled and temporary staff that will likely be a risk to patients. (limb 2015)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cs typeface="Arial"/>
              </a:rPr>
              <a:t>Time consuming appointments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cs typeface="Arial"/>
              </a:rPr>
              <a:t>indigent healthcare services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cs typeface="Arial"/>
              </a:rPr>
              <a:t>elevated turnover employee's rates </a:t>
            </a:r>
          </a:p>
        </p:txBody>
      </p:sp>
    </p:spTree>
    <p:extLst>
      <p:ext uri="{BB962C8B-B14F-4D97-AF65-F5344CB8AC3E}">
        <p14:creationId xmlns:p14="http://schemas.microsoft.com/office/powerpoint/2010/main" val="4160458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66946-D27B-55C7-BF79-A1D511AC43A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22334" y="1749623"/>
            <a:ext cx="5106027" cy="33608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Governmental  factors: </a:t>
            </a:r>
          </a:p>
          <a:p>
            <a:pPr marL="0" indent="0">
              <a:buClr>
                <a:srgbClr val="000000"/>
              </a:buClr>
              <a:buNone/>
            </a:pPr>
            <a:r>
              <a:rPr lang="en-US" dirty="0">
                <a:latin typeface="Arial"/>
                <a:cs typeface="Arial"/>
              </a:rPr>
              <a:t>Brexit unpredictability</a:t>
            </a:r>
          </a:p>
          <a:p>
            <a:pPr marL="342900" indent="-342900"/>
            <a:r>
              <a:rPr lang="en-US" dirty="0">
                <a:latin typeface="Arial"/>
                <a:cs typeface="Arial"/>
              </a:rPr>
              <a:t>Sociocultural factors</a:t>
            </a:r>
          </a:p>
          <a:p>
            <a:pPr marL="0" indent="0">
              <a:buClr>
                <a:srgbClr val="000000"/>
              </a:buClr>
              <a:buNone/>
            </a:pPr>
            <a:r>
              <a:rPr lang="en-US" dirty="0">
                <a:latin typeface="Arial"/>
                <a:cs typeface="Arial"/>
              </a:rPr>
              <a:t>shallow birth rate</a:t>
            </a:r>
          </a:p>
          <a:p>
            <a:pPr marL="342900" indent="-342900"/>
            <a:r>
              <a:rPr lang="en-US" dirty="0">
                <a:latin typeface="Arial"/>
                <a:cs typeface="Arial"/>
              </a:rPr>
              <a:t>Economic factors </a:t>
            </a:r>
          </a:p>
          <a:p>
            <a:pPr marL="0" indent="0">
              <a:buClr>
                <a:srgbClr val="000000"/>
              </a:buClr>
              <a:buNone/>
            </a:pPr>
            <a:r>
              <a:rPr lang="en-US" dirty="0">
                <a:latin typeface="Arial"/>
                <a:cs typeface="Arial"/>
              </a:rPr>
              <a:t>Economic setback</a:t>
            </a:r>
          </a:p>
          <a:p>
            <a:pPr marL="0" indent="0">
              <a:buNone/>
            </a:pPr>
            <a:endParaRPr lang="en-US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17FF10E-C239-2692-E1B0-FC364BDD9C8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72200" y="1754475"/>
            <a:ext cx="5105401" cy="386233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Hardware factors</a:t>
            </a:r>
          </a:p>
          <a:p>
            <a:pPr marL="0" indent="0">
              <a:buClr>
                <a:srgbClr val="000000"/>
              </a:buClr>
              <a:buNone/>
            </a:pPr>
            <a:r>
              <a:rPr lang="en-US" dirty="0">
                <a:latin typeface="Arial"/>
                <a:cs typeface="Arial"/>
              </a:rPr>
              <a:t>Better healthcare with new technology</a:t>
            </a:r>
          </a:p>
          <a:p>
            <a:pPr marL="342900" indent="-342900"/>
            <a:r>
              <a:rPr lang="en-US" dirty="0">
                <a:latin typeface="Arial"/>
                <a:cs typeface="Arial"/>
              </a:rPr>
              <a:t>Legal factors</a:t>
            </a:r>
          </a:p>
          <a:p>
            <a:pPr marL="0" indent="0">
              <a:buClr>
                <a:srgbClr val="000000"/>
              </a:buClr>
              <a:buNone/>
            </a:pPr>
            <a:r>
              <a:rPr lang="en-US" dirty="0">
                <a:latin typeface="Arial"/>
                <a:cs typeface="Arial"/>
              </a:rPr>
              <a:t>Brexit influence on healthcare members of staff</a:t>
            </a:r>
          </a:p>
          <a:p>
            <a:r>
              <a:rPr lang="en-US" dirty="0">
                <a:latin typeface="Arial"/>
                <a:cs typeface="Arial"/>
              </a:rPr>
              <a:t>ENVIROMENTAL FACTORS</a:t>
            </a:r>
          </a:p>
          <a:p>
            <a:pPr marL="0" indent="0">
              <a:buClr>
                <a:srgbClr val="000000"/>
              </a:buClr>
              <a:buNone/>
            </a:pPr>
            <a:r>
              <a:rPr lang="en-US" dirty="0">
                <a:latin typeface="Arial"/>
                <a:cs typeface="Arial"/>
              </a:rPr>
              <a:t>TRANSPORTATION AND LOGISTICS</a:t>
            </a:r>
          </a:p>
          <a:p>
            <a:pPr marL="0" indent="0">
              <a:buClr>
                <a:srgbClr val="000000"/>
              </a:buCl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52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A3F7FB12-CB4A-0827-D637-47F1249D54F4}"/>
              </a:ext>
            </a:extLst>
          </p:cNvPr>
          <p:cNvCxnSpPr/>
          <p:nvPr/>
        </p:nvCxnSpPr>
        <p:spPr>
          <a:xfrm flipV="1">
            <a:off x="359544" y="3454021"/>
            <a:ext cx="9150670" cy="40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6957DCBE-3AA7-4143-200C-6460A5CC6D16}"/>
              </a:ext>
            </a:extLst>
          </p:cNvPr>
          <p:cNvSpPr txBox="1"/>
          <p:nvPr/>
        </p:nvSpPr>
        <p:spPr>
          <a:xfrm>
            <a:off x="9643991" y="3161304"/>
            <a:ext cx="184472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HEALTHCARE STAFF SHORTAGE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01B196-38AE-6CD7-A18A-A22EEC556A8A}"/>
              </a:ext>
            </a:extLst>
          </p:cNvPr>
          <p:cNvSpPr/>
          <p:nvPr/>
        </p:nvSpPr>
        <p:spPr>
          <a:xfrm>
            <a:off x="1373505" y="860425"/>
            <a:ext cx="1960880" cy="44704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latin typeface="Arial"/>
                <a:cs typeface="Arial"/>
              </a:rPr>
              <a:t>ENVIRONMENT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CE82B86-AD19-D92F-FFA5-C7689BB60687}"/>
              </a:ext>
            </a:extLst>
          </p:cNvPr>
          <p:cNvSpPr/>
          <p:nvPr/>
        </p:nvSpPr>
        <p:spPr>
          <a:xfrm>
            <a:off x="1374140" y="5443220"/>
            <a:ext cx="1960880" cy="43688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latin typeface="Arial"/>
                <a:cs typeface="Arial"/>
              </a:rPr>
              <a:t>EQUIPMENT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33B9D0A-2698-8923-9EA6-6F0E1718AE0E}"/>
              </a:ext>
            </a:extLst>
          </p:cNvPr>
          <p:cNvSpPr/>
          <p:nvPr/>
        </p:nvSpPr>
        <p:spPr>
          <a:xfrm>
            <a:off x="5713095" y="861695"/>
            <a:ext cx="1717040" cy="44704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latin typeface="Arial"/>
                <a:cs typeface="Arial"/>
              </a:rPr>
              <a:t>METHOD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94BB49-8AC4-2234-AC26-A5CA363A9200}"/>
              </a:ext>
            </a:extLst>
          </p:cNvPr>
          <p:cNvSpPr/>
          <p:nvPr/>
        </p:nvSpPr>
        <p:spPr>
          <a:xfrm>
            <a:off x="5713730" y="5434330"/>
            <a:ext cx="1717040" cy="44704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PEOPLE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EAC4D53-1B87-5D9C-6993-C6AA93009094}"/>
              </a:ext>
            </a:extLst>
          </p:cNvPr>
          <p:cNvCxnSpPr/>
          <p:nvPr/>
        </p:nvCxnSpPr>
        <p:spPr>
          <a:xfrm>
            <a:off x="2138680" y="1259840"/>
            <a:ext cx="1767840" cy="2194560"/>
          </a:xfrm>
          <a:prstGeom prst="straightConnector1">
            <a:avLst/>
          </a:prstGeom>
          <a:ln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FA64E65-1523-6F25-E6D3-103E7FE741A5}"/>
              </a:ext>
            </a:extLst>
          </p:cNvPr>
          <p:cNvCxnSpPr/>
          <p:nvPr/>
        </p:nvCxnSpPr>
        <p:spPr>
          <a:xfrm flipV="1">
            <a:off x="2220595" y="3526155"/>
            <a:ext cx="1696720" cy="1910080"/>
          </a:xfrm>
          <a:prstGeom prst="straightConnector1">
            <a:avLst/>
          </a:prstGeom>
          <a:ln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4F4775E-A3A6-56EE-B2B7-D029C1C5E489}"/>
              </a:ext>
            </a:extLst>
          </p:cNvPr>
          <p:cNvCxnSpPr/>
          <p:nvPr/>
        </p:nvCxnSpPr>
        <p:spPr>
          <a:xfrm>
            <a:off x="6518910" y="1301750"/>
            <a:ext cx="1767840" cy="2153920"/>
          </a:xfrm>
          <a:prstGeom prst="straightConnector1">
            <a:avLst/>
          </a:prstGeom>
          <a:ln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5DE9EB6-3497-F330-F464-E98248097F7D}"/>
              </a:ext>
            </a:extLst>
          </p:cNvPr>
          <p:cNvCxnSpPr/>
          <p:nvPr/>
        </p:nvCxnSpPr>
        <p:spPr>
          <a:xfrm flipV="1">
            <a:off x="6509385" y="3496945"/>
            <a:ext cx="1778000" cy="1920240"/>
          </a:xfrm>
          <a:prstGeom prst="straightConnector1">
            <a:avLst/>
          </a:prstGeom>
          <a:ln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89B0253-865A-F680-2468-D3A40661C9E4}"/>
              </a:ext>
            </a:extLst>
          </p:cNvPr>
          <p:cNvSpPr txBox="1"/>
          <p:nvPr/>
        </p:nvSpPr>
        <p:spPr>
          <a:xfrm>
            <a:off x="8006080" y="38608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ILLNESS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EBEC21B-8F37-40D4-F077-F6E3397CD9A0}"/>
              </a:ext>
            </a:extLst>
          </p:cNvPr>
          <p:cNvSpPr txBox="1"/>
          <p:nvPr/>
        </p:nvSpPr>
        <p:spPr>
          <a:xfrm>
            <a:off x="7198767" y="492414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PSYCHOLOGICAL PROBLEMS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375B87-F13B-2661-5CC6-AC150107BC4C}"/>
              </a:ext>
            </a:extLst>
          </p:cNvPr>
          <p:cNvSpPr txBox="1"/>
          <p:nvPr/>
        </p:nvSpPr>
        <p:spPr>
          <a:xfrm>
            <a:off x="7193792" y="1768806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EXTENDE TUITION 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3CC1DFF-4F2B-323F-BC1F-1DCE050FD4E7}"/>
              </a:ext>
            </a:extLst>
          </p:cNvPr>
          <p:cNvSpPr txBox="1"/>
          <p:nvPr/>
        </p:nvSpPr>
        <p:spPr>
          <a:xfrm>
            <a:off x="7541383" y="4258944"/>
            <a:ext cx="268224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PHYSHICAL PROBLEMES 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F7BBFBD-0D3D-5AAD-B7DA-A5107A981F84}"/>
              </a:ext>
            </a:extLst>
          </p:cNvPr>
          <p:cNvSpPr txBox="1"/>
          <p:nvPr/>
        </p:nvSpPr>
        <p:spPr>
          <a:xfrm>
            <a:off x="1042349" y="177022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PANDEMIC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C55B081-9B2E-FEAB-EDCF-197569DD2C94}"/>
              </a:ext>
            </a:extLst>
          </p:cNvPr>
          <p:cNvSpPr txBox="1"/>
          <p:nvPr/>
        </p:nvSpPr>
        <p:spPr>
          <a:xfrm>
            <a:off x="1526417" y="235665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OLD STAFF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C10BFBB-60B7-40A0-B049-AE641185B6BD}"/>
              </a:ext>
            </a:extLst>
          </p:cNvPr>
          <p:cNvSpPr txBox="1"/>
          <p:nvPr/>
        </p:nvSpPr>
        <p:spPr>
          <a:xfrm>
            <a:off x="1214366" y="3864306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AGED TOOLS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B932A36-FBFB-5465-A418-FEA51D1BEB79}"/>
              </a:ext>
            </a:extLst>
          </p:cNvPr>
          <p:cNvSpPr txBox="1"/>
          <p:nvPr/>
        </p:nvSpPr>
        <p:spPr>
          <a:xfrm>
            <a:off x="799958" y="439386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INSUFICIENT PPE</a:t>
            </a:r>
          </a:p>
        </p:txBody>
      </p:sp>
    </p:spTree>
    <p:extLst>
      <p:ext uri="{BB962C8B-B14F-4D97-AF65-F5344CB8AC3E}">
        <p14:creationId xmlns:p14="http://schemas.microsoft.com/office/powerpoint/2010/main" val="1577509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69C5F-E46B-9298-470B-B91DB3CD4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ALTERNATIVE SOLUTION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8FE70-7375-D8E7-4507-BAF26EB1D0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21730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  <a:cs typeface="Arial"/>
              </a:rPr>
              <a:t>HONEST FINANCIAL SUPORT FOR STUDENTS IN HEALTHCARE TUITION.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cs typeface="Arial"/>
              </a:rPr>
              <a:t>ADVERTISING A GOOD IMAGE IN NURSING CAREERS FOR ANY GENDRE.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cs typeface="Arial"/>
              </a:rPr>
              <a:t>EVOLVING NURSE TEACHING IN CLINICAL SETTING.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cs typeface="Arial"/>
              </a:rPr>
              <a:t>WAYS TO SUPORT NURSES TO REJOIN THE WORKFORCE.</a:t>
            </a:r>
          </a:p>
          <a:p>
            <a:pPr>
              <a:buClr>
                <a:srgbClr val="000000"/>
              </a:buClr>
            </a:pPr>
            <a:endParaRPr lang="en-US" dirty="0"/>
          </a:p>
          <a:p>
            <a:pPr>
              <a:buClr>
                <a:srgbClr val="000000"/>
              </a:buClr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144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C9DD8-ADBB-56D0-4595-21979BD93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/>
                <a:cs typeface="Arial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449CD-E02A-9AB5-8413-F70B219868A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dirty="0">
                <a:latin typeface="Arial"/>
                <a:cs typeface="Arial"/>
              </a:rPr>
              <a:t>Staff Shortage is a major problem that had yet been ignored and not  taken seriously.</a:t>
            </a:r>
            <a:endParaRPr lang="en-US" dirty="0"/>
          </a:p>
          <a:p>
            <a:pPr>
              <a:buClr>
                <a:srgbClr val="000000"/>
              </a:buClr>
            </a:pPr>
            <a:r>
              <a:rPr lang="en-US" sz="1800" dirty="0">
                <a:latin typeface="Arial"/>
                <a:cs typeface="Arial"/>
              </a:rPr>
              <a:t>Working in the health department needs to be advertised more as a happy and fun environment to work in especially to young people.</a:t>
            </a:r>
          </a:p>
          <a:p>
            <a:pPr>
              <a:buClr>
                <a:srgbClr val="000000"/>
              </a:buClr>
            </a:pPr>
            <a:r>
              <a:rPr lang="en-US" sz="1800" dirty="0">
                <a:latin typeface="Arial"/>
                <a:cs typeface="Arial"/>
              </a:rPr>
              <a:t>It is a serious problem and should be resolved as soon as possible.</a:t>
            </a:r>
          </a:p>
          <a:p>
            <a:pPr>
              <a:buClr>
                <a:srgbClr val="000000"/>
              </a:buClr>
            </a:pP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0526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3EBE7-084F-EB17-5F06-56F28B61D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345561"/>
            <a:ext cx="10364451" cy="936536"/>
          </a:xfrm>
        </p:spPr>
        <p:txBody>
          <a:bodyPr/>
          <a:lstStyle/>
          <a:p>
            <a:r>
              <a:rPr lang="en-US" dirty="0">
                <a:latin typeface="Arial"/>
                <a:cs typeface="Arial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9BD54-B3C3-DED8-972B-AE226731BB9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400376"/>
            <a:ext cx="10363826" cy="4918839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dirty="0">
                <a:latin typeface="Arial"/>
                <a:ea typeface="+mn-lt"/>
                <a:cs typeface="+mn-lt"/>
              </a:rPr>
              <a:t>FINLAYSON, B., DIXON, J., MEADOWS, S. and BLAIR, G., 2002. Mind the gap: the extent of the NHS nursing shortage. </a:t>
            </a:r>
            <a:r>
              <a:rPr lang="en-US" i="1" dirty="0">
                <a:latin typeface="Arial"/>
                <a:ea typeface="+mn-lt"/>
                <a:cs typeface="+mn-lt"/>
              </a:rPr>
              <a:t>BMJ : British Medical Journal, </a:t>
            </a:r>
            <a:r>
              <a:rPr lang="en-US" b="1" dirty="0">
                <a:latin typeface="Arial"/>
                <a:ea typeface="+mn-lt"/>
                <a:cs typeface="+mn-lt"/>
              </a:rPr>
              <a:t>325</a:t>
            </a:r>
            <a:r>
              <a:rPr lang="en-US" dirty="0">
                <a:latin typeface="Arial"/>
                <a:ea typeface="+mn-lt"/>
                <a:cs typeface="+mn-lt"/>
              </a:rPr>
              <a:t>(7363), pp. 538</a:t>
            </a:r>
            <a:r>
              <a:rPr lang="en-US" dirty="0">
                <a:ea typeface="+mn-lt"/>
                <a:cs typeface="+mn-lt"/>
              </a:rPr>
              <a:t>.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ea typeface="+mn-lt"/>
                <a:cs typeface="+mn-lt"/>
              </a:rPr>
              <a:t>Iacobucci, G. 2013, "Future gaps in workforce pose an impending crisis for the NHS, report warns", </a:t>
            </a:r>
            <a:r>
              <a:rPr lang="en-US" i="1" dirty="0">
                <a:latin typeface="Arial"/>
                <a:ea typeface="+mn-lt"/>
                <a:cs typeface="+mn-lt"/>
              </a:rPr>
              <a:t>BMJ : British Medical Journal (Online), </a:t>
            </a:r>
            <a:r>
              <a:rPr lang="en-US" dirty="0">
                <a:latin typeface="Arial"/>
                <a:ea typeface="+mn-lt"/>
                <a:cs typeface="+mn-lt"/>
              </a:rPr>
              <a:t>vol. 347.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ea typeface="+mn-lt"/>
                <a:cs typeface="+mn-lt"/>
              </a:rPr>
              <a:t>Limb, M. 2015, "Shortages of skilled NHS staff could “easily become a catastrophe,” Smith Institute says", </a:t>
            </a:r>
            <a:r>
              <a:rPr lang="en-US" i="1" dirty="0">
                <a:latin typeface="Arial"/>
                <a:ea typeface="+mn-lt"/>
                <a:cs typeface="+mn-lt"/>
              </a:rPr>
              <a:t>BMJ : British Medical Journal (Online), </a:t>
            </a:r>
            <a:r>
              <a:rPr lang="en-US" dirty="0">
                <a:latin typeface="Arial"/>
                <a:ea typeface="+mn-lt"/>
                <a:cs typeface="+mn-lt"/>
              </a:rPr>
              <a:t>vol. 351.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ea typeface="+mn-lt"/>
                <a:cs typeface="+mn-lt"/>
              </a:rPr>
              <a:t>de Val, J., Sohal, G., Sarwar, A., Ahmed, H., Singh, I. and Coleman, J.J. (2020). Investigating the challenges and opportunities for medicines management in an NHS field hospital during the COVID-19 pandemic. </a:t>
            </a:r>
            <a:r>
              <a:rPr lang="en-US" i="1" dirty="0">
                <a:latin typeface="Arial"/>
                <a:ea typeface="+mn-lt"/>
                <a:cs typeface="+mn-lt"/>
              </a:rPr>
              <a:t>European Journal of Hospital Pharmacy</a:t>
            </a:r>
            <a:r>
              <a:rPr lang="en-US" dirty="0">
                <a:latin typeface="Arial"/>
                <a:ea typeface="+mn-lt"/>
                <a:cs typeface="+mn-lt"/>
              </a:rPr>
              <a:t>, 28(1), pp.10–15. doi:10.1136/ejhpharm-2020-002364.</a:t>
            </a:r>
          </a:p>
          <a:p>
            <a:pPr>
              <a:buClr>
                <a:srgbClr val="000000"/>
              </a:buClr>
            </a:pPr>
            <a:r>
              <a:rPr lang="en-US" dirty="0">
                <a:latin typeface="Arial"/>
                <a:ea typeface="+mn-lt"/>
                <a:cs typeface="+mn-lt"/>
              </a:rPr>
              <a:t>Drennan, V.M. (2019). Skill-mix change in general practice. </a:t>
            </a:r>
            <a:r>
              <a:rPr lang="en-US" i="1" dirty="0">
                <a:latin typeface="Arial"/>
                <a:ea typeface="+mn-lt"/>
                <a:cs typeface="+mn-lt"/>
              </a:rPr>
              <a:t>British Journal of General Practice</a:t>
            </a:r>
            <a:r>
              <a:rPr lang="en-US" dirty="0">
                <a:latin typeface="Arial"/>
                <a:ea typeface="+mn-lt"/>
                <a:cs typeface="+mn-lt"/>
              </a:rPr>
              <a:t>, 69(685), pp.380.2-380. doi:10.3399/bjgp19x705017.</a:t>
            </a:r>
            <a:endParaRPr lang="en-US" dirty="0">
              <a:latin typeface="Arial"/>
              <a:cs typeface="Arial"/>
            </a:endParaRPr>
          </a:p>
          <a:p>
            <a:pPr>
              <a:buClr>
                <a:srgbClr val="000000"/>
              </a:buClr>
            </a:pPr>
            <a:r>
              <a:rPr lang="en-US" dirty="0" err="1">
                <a:latin typeface="Arial"/>
                <a:ea typeface="+mn-lt"/>
                <a:cs typeface="+mn-lt"/>
              </a:rPr>
              <a:t>Theodoulou</a:t>
            </a:r>
            <a:r>
              <a:rPr lang="en-US" dirty="0">
                <a:latin typeface="Arial"/>
                <a:ea typeface="+mn-lt"/>
                <a:cs typeface="+mn-lt"/>
              </a:rPr>
              <a:t>, I., Reddy, A.M. and Wong, J. (2018). Is innovative workforce planning software the solution to NHS staffing and cost crisis? An exploration of the locum industry. </a:t>
            </a:r>
            <a:r>
              <a:rPr lang="en-US" i="1" dirty="0">
                <a:latin typeface="Arial"/>
                <a:ea typeface="+mn-lt"/>
                <a:cs typeface="+mn-lt"/>
              </a:rPr>
              <a:t>BMC Health Services Research</a:t>
            </a:r>
            <a:r>
              <a:rPr lang="en-US" dirty="0">
                <a:latin typeface="Arial"/>
                <a:ea typeface="+mn-lt"/>
                <a:cs typeface="+mn-lt"/>
              </a:rPr>
              <a:t>, 18(1). doi:10.1186/s12913-018-2989-x.</a:t>
            </a:r>
            <a:endParaRPr lang="en-US" dirty="0">
              <a:latin typeface="Arial"/>
              <a:cs typeface="Arial"/>
            </a:endParaRPr>
          </a:p>
          <a:p>
            <a:pPr>
              <a:buClr>
                <a:srgbClr val="000000"/>
              </a:buClr>
            </a:pPr>
            <a:endParaRPr lang="en-US" dirty="0">
              <a:latin typeface="Arial"/>
              <a:cs typeface="Arial"/>
            </a:endParaRPr>
          </a:p>
          <a:p>
            <a:pPr>
              <a:buClr>
                <a:srgbClr val="000000"/>
              </a:buClr>
            </a:pP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16543117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Droplet</vt:lpstr>
      <vt:lpstr>Staff shortage</vt:lpstr>
      <vt:lpstr>The nature of staff shortages  </vt:lpstr>
      <vt:lpstr>Impact of staff shortage </vt:lpstr>
      <vt:lpstr>PowerPoint Presentation</vt:lpstr>
      <vt:lpstr>PowerPoint Presentation</vt:lpstr>
      <vt:lpstr>ALTERNATIVE SOLUTION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482</cp:revision>
  <dcterms:created xsi:type="dcterms:W3CDTF">2022-07-20T19:20:04Z</dcterms:created>
  <dcterms:modified xsi:type="dcterms:W3CDTF">2022-07-21T21:25:59Z</dcterms:modified>
</cp:coreProperties>
</file>