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8.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2.xml"/>
  <Override ContentType="application/vnd.openxmlformats-officedocument.presentationml.notesSlide+xml" PartName="/ppt/notesSlides/notesSlide5.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3.xml"/>
  <Override ContentType="application/vnd.openxmlformats-officedocument.presentationml.slide+xml" PartName="/ppt/slides/slide6.xml"/>
  <Override ContentType="application/vnd.openxmlformats-officedocument.presentationml.slide+xml" PartName="/ppt/slides/slide9.xml"/>
  <Override ContentType="application/vnd.openxmlformats-officedocument.presentationml.slide+xml" PartName="/ppt/slides/slide5.xml"/>
  <Override ContentType="application/vnd.openxmlformats-officedocument.presentationml.slide+xml" PartName="/ppt/slides/slide8.xml"/>
  <Override ContentType="application/vnd.openxmlformats-officedocument.presentationml.slide+xml" PartName="/ppt/slides/slide7.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Lst>
  <p:sldSz cy="5143500" cx="9144000"/>
  <p:notesSz cx="6858000" cy="9144000"/>
  <p:embeddedFontLst>
    <p:embeddedFont>
      <p:font typeface="League Spartan"/>
      <p:regular r:id="rId17"/>
      <p:bold r:id="rId18"/>
    </p:embeddedFont>
    <p:embeddedFont>
      <p:font typeface="Caveat"/>
      <p:regular r:id="rId19"/>
      <p:bold r:id="rId20"/>
    </p:embeddedFont>
    <p:embeddedFont>
      <p:font typeface="Lobster"/>
      <p:regular r:id="rId21"/>
    </p:embeddedFont>
    <p:embeddedFont>
      <p:font typeface="Montserrat"/>
      <p:regular r:id="rId22"/>
      <p:bold r:id="rId23"/>
      <p:italic r:id="rId24"/>
      <p:boldItalic r:id="rId25"/>
    </p:embeddedFont>
    <p:embeddedFont>
      <p:font typeface="Lato"/>
      <p:regular r:id="rId26"/>
      <p:bold r:id="rId27"/>
      <p:italic r:id="rId28"/>
      <p:boldItalic r:id="rId29"/>
    </p:embeddedFont>
    <p:embeddedFont>
      <p:font typeface="Inter"/>
      <p:regular r:id="rId30"/>
      <p:bold r:id="rId31"/>
    </p:embeddedFont>
    <p:embeddedFont>
      <p:font typeface="Pacifico"/>
      <p:regular r:id="rId32"/>
    </p:embeddedFont>
    <p:embeddedFont>
      <p:font typeface="Lexend"/>
      <p:regular r:id="rId33"/>
      <p:bold r:id="rId34"/>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font" Target="fonts/Caveat-bold.fntdata"/><Relationship Id="rId22" Type="http://schemas.openxmlformats.org/officeDocument/2006/relationships/font" Target="fonts/Montserrat-regular.fntdata"/><Relationship Id="rId21" Type="http://schemas.openxmlformats.org/officeDocument/2006/relationships/font" Target="fonts/Lobster-regular.fntdata"/><Relationship Id="rId24" Type="http://schemas.openxmlformats.org/officeDocument/2006/relationships/font" Target="fonts/Montserrat-italic.fntdata"/><Relationship Id="rId23" Type="http://schemas.openxmlformats.org/officeDocument/2006/relationships/font" Target="fonts/Montserrat-bold.fntdata"/><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Lato-regular.fntdata"/><Relationship Id="rId25" Type="http://schemas.openxmlformats.org/officeDocument/2006/relationships/font" Target="fonts/Montserrat-boldItalic.fntdata"/><Relationship Id="rId28" Type="http://schemas.openxmlformats.org/officeDocument/2006/relationships/font" Target="fonts/Lato-italic.fntdata"/><Relationship Id="rId27" Type="http://schemas.openxmlformats.org/officeDocument/2006/relationships/font" Target="fonts/Lato-bold.fntdata"/><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font" Target="fonts/Lato-boldItalic.fntdata"/><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font" Target="fonts/Inter-bold.fntdata"/><Relationship Id="rId30" Type="http://schemas.openxmlformats.org/officeDocument/2006/relationships/font" Target="fonts/Inter-regular.fntdata"/><Relationship Id="rId11" Type="http://schemas.openxmlformats.org/officeDocument/2006/relationships/slide" Target="slides/slide6.xml"/><Relationship Id="rId33" Type="http://schemas.openxmlformats.org/officeDocument/2006/relationships/font" Target="fonts/Lexend-regular.fntdata"/><Relationship Id="rId10" Type="http://schemas.openxmlformats.org/officeDocument/2006/relationships/slide" Target="slides/slide5.xml"/><Relationship Id="rId32" Type="http://schemas.openxmlformats.org/officeDocument/2006/relationships/font" Target="fonts/Pacifico-regular.fntdata"/><Relationship Id="rId13" Type="http://schemas.openxmlformats.org/officeDocument/2006/relationships/slide" Target="slides/slide8.xml"/><Relationship Id="rId12" Type="http://schemas.openxmlformats.org/officeDocument/2006/relationships/slide" Target="slides/slide7.xml"/><Relationship Id="rId34" Type="http://schemas.openxmlformats.org/officeDocument/2006/relationships/font" Target="fonts/Lexend-bold.fntdata"/><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font" Target="fonts/LeagueSpartan-regular.fntdata"/><Relationship Id="rId16" Type="http://schemas.openxmlformats.org/officeDocument/2006/relationships/slide" Target="slides/slide11.xml"/><Relationship Id="rId19" Type="http://schemas.openxmlformats.org/officeDocument/2006/relationships/font" Target="fonts/Caveat-regular.fntdata"/><Relationship Id="rId18" Type="http://schemas.openxmlformats.org/officeDocument/2006/relationships/font" Target="fonts/LeagueSpartan-bold.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1.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g214c7243c1c_0_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2" name="Google Shape;132;g214c7243c1c_0_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6" name="Shape 136"/>
        <p:cNvGrpSpPr/>
        <p:nvPr/>
      </p:nvGrpSpPr>
      <p:grpSpPr>
        <a:xfrm>
          <a:off x="0" y="0"/>
          <a:ext cx="0" cy="0"/>
          <a:chOff x="0" y="0"/>
          <a:chExt cx="0" cy="0"/>
        </a:xfrm>
      </p:grpSpPr>
      <p:sp>
        <p:nvSpPr>
          <p:cNvPr id="137" name="Google Shape;137;SLIDES_API1126260892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38" name="Google Shape;138;SLIDES_API1126260892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SLIDES_API1126260892_7: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46" name="Google Shape;146;SLIDES_API1126260892_7: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SLIDES_API1126260892_1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56" name="Google Shape;156;SLIDES_API1126260892_1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4" name="Shape 164"/>
        <p:cNvGrpSpPr/>
        <p:nvPr/>
      </p:nvGrpSpPr>
      <p:grpSpPr>
        <a:xfrm>
          <a:off x="0" y="0"/>
          <a:ext cx="0" cy="0"/>
          <a:chOff x="0" y="0"/>
          <a:chExt cx="0" cy="0"/>
        </a:xfrm>
      </p:grpSpPr>
      <p:sp>
        <p:nvSpPr>
          <p:cNvPr id="165" name="Google Shape;165;SLIDES_API1126260892_25: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66" name="Google Shape;166;SLIDES_API1126260892_25: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4" name="Shape 174"/>
        <p:cNvGrpSpPr/>
        <p:nvPr/>
      </p:nvGrpSpPr>
      <p:grpSpPr>
        <a:xfrm>
          <a:off x="0" y="0"/>
          <a:ext cx="0" cy="0"/>
          <a:chOff x="0" y="0"/>
          <a:chExt cx="0" cy="0"/>
        </a:xfrm>
      </p:grpSpPr>
      <p:sp>
        <p:nvSpPr>
          <p:cNvPr id="175" name="Google Shape;175;SLIDES_API1126260892_34: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76" name="Google Shape;176;SLIDES_API1126260892_34: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4" name="Shape 184"/>
        <p:cNvGrpSpPr/>
        <p:nvPr/>
      </p:nvGrpSpPr>
      <p:grpSpPr>
        <a:xfrm>
          <a:off x="0" y="0"/>
          <a:ext cx="0" cy="0"/>
          <a:chOff x="0" y="0"/>
          <a:chExt cx="0" cy="0"/>
        </a:xfrm>
      </p:grpSpPr>
      <p:sp>
        <p:nvSpPr>
          <p:cNvPr id="185" name="Google Shape;185;SLIDES_API1126260892_43: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86" name="Google Shape;186;SLIDES_API1126260892_43: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3" name="Shape 193"/>
        <p:cNvGrpSpPr/>
        <p:nvPr/>
      </p:nvGrpSpPr>
      <p:grpSpPr>
        <a:xfrm>
          <a:off x="0" y="0"/>
          <a:ext cx="0" cy="0"/>
          <a:chOff x="0" y="0"/>
          <a:chExt cx="0" cy="0"/>
        </a:xfrm>
      </p:grpSpPr>
      <p:sp>
        <p:nvSpPr>
          <p:cNvPr id="194" name="Google Shape;194;SLIDES_API1126260892_52: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195" name="Google Shape;195;SLIDES_API1126260892_52: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3" name="Shape 203"/>
        <p:cNvGrpSpPr/>
        <p:nvPr/>
      </p:nvGrpSpPr>
      <p:grpSpPr>
        <a:xfrm>
          <a:off x="0" y="0"/>
          <a:ext cx="0" cy="0"/>
          <a:chOff x="0" y="0"/>
          <a:chExt cx="0" cy="0"/>
        </a:xfrm>
      </p:grpSpPr>
      <p:sp>
        <p:nvSpPr>
          <p:cNvPr id="204" name="Google Shape;204;SLIDES_API1126260892_61: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05" name="Google Shape;205;SLIDES_API1126260892_61: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4" name="Shape 214"/>
        <p:cNvGrpSpPr/>
        <p:nvPr/>
      </p:nvGrpSpPr>
      <p:grpSpPr>
        <a:xfrm>
          <a:off x="0" y="0"/>
          <a:ext cx="0" cy="0"/>
          <a:chOff x="0" y="0"/>
          <a:chExt cx="0" cy="0"/>
        </a:xfrm>
      </p:grpSpPr>
      <p:sp>
        <p:nvSpPr>
          <p:cNvPr id="215" name="Google Shape;215;g214c7243c1c_0_886: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16" name="Google Shape;216;g214c7243c1c_0_886: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0" name="Shape 220"/>
        <p:cNvGrpSpPr/>
        <p:nvPr/>
      </p:nvGrpSpPr>
      <p:grpSpPr>
        <a:xfrm>
          <a:off x="0" y="0"/>
          <a:ext cx="0" cy="0"/>
          <a:chOff x="0" y="0"/>
          <a:chExt cx="0" cy="0"/>
        </a:xfrm>
      </p:grpSpPr>
      <p:sp>
        <p:nvSpPr>
          <p:cNvPr id="221" name="Google Shape;221;SLIDES_API1126260892_7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22" name="Google Shape;222;SLIDES_API1126260892_7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spTree>
      <p:nvGrpSpPr>
        <p:cNvPr id="9"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fmla="val 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fmla="val 50000"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 name="Google Shape;13;p2"/>
            <p:cNvSpPr/>
            <p:nvPr/>
          </p:nvSpPr>
          <p:spPr>
            <a:xfrm rot="-5400000">
              <a:off x="150" y="1145825"/>
              <a:ext cx="3996600" cy="3996900"/>
            </a:xfrm>
            <a:prstGeom prst="diagStripe">
              <a:avLst>
                <a:gd fmla="val 58774" name="adj"/>
              </a:avLst>
            </a:prstGeom>
            <a:solidFill>
              <a:schemeClr val="lt1">
                <a:alpha val="303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 name="Google Shape;14;p2"/>
            <p:cNvSpPr/>
            <p:nvPr/>
          </p:nvSpPr>
          <p:spPr>
            <a:xfrm rot="-5400000">
              <a:off x="1646" y="-75"/>
              <a:ext cx="2299800" cy="23001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 name="Google Shape;15;p2"/>
            <p:cNvSpPr/>
            <p:nvPr/>
          </p:nvSpPr>
          <p:spPr>
            <a:xfrm flipH="1">
              <a:off x="652821" y="590035"/>
              <a:ext cx="2300100" cy="2299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6" name="Google Shape;16;p2"/>
          <p:cNvSpPr txBox="1"/>
          <p:nvPr>
            <p:ph type="ctrTitle"/>
          </p:nvPr>
        </p:nvSpPr>
        <p:spPr>
          <a:xfrm>
            <a:off x="3537150" y="1578400"/>
            <a:ext cx="5017500" cy="1578900"/>
          </a:xfrm>
          <a:prstGeom prst="rect">
            <a:avLst/>
          </a:prstGeom>
        </p:spPr>
        <p:txBody>
          <a:bodyPr anchorCtr="0" anchor="t" bIns="91425" lIns="91425" spcFirstLastPara="1" rIns="91425" wrap="square" tIns="91425">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17" name="Google Shape;17;p2"/>
          <p:cNvSpPr txBox="1"/>
          <p:nvPr>
            <p:ph idx="1" type="subTitle"/>
          </p:nvPr>
        </p:nvSpPr>
        <p:spPr>
          <a:xfrm>
            <a:off x="5083950" y="3924925"/>
            <a:ext cx="34707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18" name="Google Shape;18;p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spTree>
      <p:nvGrpSpPr>
        <p:cNvPr id="19"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 name="Google Shape;22;p3"/>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 name="Google Shape;23;p3"/>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 name="Google Shape;24;p3"/>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 name="Google Shape;25;p3"/>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3"/>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 name="Google Shape;27;p3"/>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 name="Google Shape;28;p3"/>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 name="Google Shape;29;p3"/>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 name="Google Shape;30;p3"/>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 name="Google Shape;31;p3"/>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 name="Google Shape;32;p3"/>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 name="Google Shape;33;p3"/>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3"/>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3"/>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 name="Google Shape;36;p3"/>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 name="Google Shape;37;p3"/>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8" name="Google Shape;38;p3"/>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39" name="Google Shape;39;p3"/>
          <p:cNvSpPr txBox="1"/>
          <p:nvPr>
            <p:ph type="title"/>
          </p:nvPr>
        </p:nvSpPr>
        <p:spPr>
          <a:xfrm>
            <a:off x="823850" y="2053000"/>
            <a:ext cx="4587000" cy="11487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40" name="Google Shape;40;p3"/>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4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4"/>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45" name="Google Shape;45;p4"/>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6" name="Google Shape;46;p4"/>
          <p:cNvSpPr txBox="1"/>
          <p:nvPr>
            <p:ph idx="1" type="body"/>
          </p:nvPr>
        </p:nvSpPr>
        <p:spPr>
          <a:xfrm>
            <a:off x="1297500" y="1567550"/>
            <a:ext cx="70389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47" name="Google Shape;47;p4"/>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two columns" type="twoColTx">
  <p:cSld name="TITLE_AND_TWO_COLUMNS">
    <p:spTree>
      <p:nvGrpSpPr>
        <p:cNvPr id="48"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1" name="Google Shape;51;p5"/>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52" name="Google Shape;52;p5"/>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3" name="Google Shape;53;p5"/>
          <p:cNvSpPr txBox="1"/>
          <p:nvPr>
            <p:ph idx="1" type="body"/>
          </p:nvPr>
        </p:nvSpPr>
        <p:spPr>
          <a:xfrm>
            <a:off x="1297500"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4" name="Google Shape;54;p5"/>
          <p:cNvSpPr txBox="1"/>
          <p:nvPr>
            <p:ph idx="2" type="body"/>
          </p:nvPr>
        </p:nvSpPr>
        <p:spPr>
          <a:xfrm>
            <a:off x="4933221" y="1567550"/>
            <a:ext cx="3403200" cy="29112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55" name="Google Shape;55;p5"/>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56"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9" name="Google Shape;59;p6"/>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0" name="Google Shape;60;p6"/>
          <p:cNvSpPr txBox="1"/>
          <p:nvPr>
            <p:ph type="title"/>
          </p:nvPr>
        </p:nvSpPr>
        <p:spPr>
          <a:xfrm>
            <a:off x="1297500" y="393750"/>
            <a:ext cx="7038900" cy="914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1" name="Google Shape;61;p6"/>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One column text">
  <p:cSld name="ONE_COLUMN_TEXT">
    <p:spTree>
      <p:nvGrpSpPr>
        <p:cNvPr id="62"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5" name="Google Shape;65;p7"/>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66" name="Google Shape;66;p7"/>
          <p:cNvSpPr txBox="1"/>
          <p:nvPr>
            <p:ph type="title"/>
          </p:nvPr>
        </p:nvSpPr>
        <p:spPr>
          <a:xfrm>
            <a:off x="1297500" y="393750"/>
            <a:ext cx="3798900" cy="14931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7" name="Google Shape;67;p7"/>
          <p:cNvSpPr txBox="1"/>
          <p:nvPr>
            <p:ph idx="1" type="body"/>
          </p:nvPr>
        </p:nvSpPr>
        <p:spPr>
          <a:xfrm>
            <a:off x="1297500" y="1972550"/>
            <a:ext cx="3798900" cy="2415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68" name="Google Shape;68;p7"/>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Main point">
  <p:cSld name="MAIN_POINT">
    <p:spTree>
      <p:nvGrpSpPr>
        <p:cNvPr id="69"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2" name="Google Shape;72;p8"/>
            <p:cNvSpPr/>
            <p:nvPr/>
          </p:nvSpPr>
          <p:spPr>
            <a:xfrm rot="5400000">
              <a:off x="4840825" y="6000"/>
              <a:ext cx="42987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3" name="Google Shape;73;p8"/>
            <p:cNvSpPr/>
            <p:nvPr/>
          </p:nvSpPr>
          <p:spPr>
            <a:xfrm rot="-5400000">
              <a:off x="5618399" y="123664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8"/>
            <p:cNvSpPr/>
            <p:nvPr/>
          </p:nvSpPr>
          <p:spPr>
            <a:xfrm flipH="1">
              <a:off x="5849857" y="144407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5" name="Google Shape;75;p8"/>
            <p:cNvSpPr/>
            <p:nvPr/>
          </p:nvSpPr>
          <p:spPr>
            <a:xfrm rot="-5400000">
              <a:off x="5987081" y="246974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6" name="Google Shape;76;p8"/>
            <p:cNvSpPr/>
            <p:nvPr/>
          </p:nvSpPr>
          <p:spPr>
            <a:xfrm flipH="1">
              <a:off x="6222115" y="2677179"/>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7" name="Google Shape;77;p8"/>
            <p:cNvSpPr/>
            <p:nvPr/>
          </p:nvSpPr>
          <p:spPr>
            <a:xfrm rot="-5400000">
              <a:off x="6675341" y="186224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8" name="Google Shape;78;p8"/>
            <p:cNvSpPr/>
            <p:nvPr/>
          </p:nvSpPr>
          <p:spPr>
            <a:xfrm flipH="1">
              <a:off x="6908099" y="2069680"/>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9" name="Google Shape;79;p8"/>
            <p:cNvSpPr/>
            <p:nvPr/>
          </p:nvSpPr>
          <p:spPr>
            <a:xfrm rot="-5400000">
              <a:off x="6861141" y="247808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0" name="Google Shape;80;p8"/>
            <p:cNvSpPr/>
            <p:nvPr/>
          </p:nvSpPr>
          <p:spPr>
            <a:xfrm flipH="1">
              <a:off x="7965266" y="269319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1" name="Google Shape;81;p8"/>
            <p:cNvSpPr/>
            <p:nvPr/>
          </p:nvSpPr>
          <p:spPr>
            <a:xfrm flipH="1">
              <a:off x="8145082" y="330903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rot="-5400000">
              <a:off x="7047599" y="309534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3" name="Google Shape;83;p8"/>
            <p:cNvSpPr/>
            <p:nvPr/>
          </p:nvSpPr>
          <p:spPr>
            <a:xfrm flipH="1">
              <a:off x="7276649" y="330278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4" name="Google Shape;84;p8"/>
            <p:cNvSpPr/>
            <p:nvPr/>
          </p:nvSpPr>
          <p:spPr>
            <a:xfrm rot="-5400000">
              <a:off x="7227414" y="3711189"/>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5" name="Google Shape;85;p8"/>
            <p:cNvSpPr/>
            <p:nvPr/>
          </p:nvSpPr>
          <p:spPr>
            <a:xfrm flipH="1">
              <a:off x="7462448" y="391862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6" name="Google Shape;86;p8"/>
            <p:cNvSpPr/>
            <p:nvPr/>
          </p:nvSpPr>
          <p:spPr>
            <a:xfrm rot="-5400000">
              <a:off x="8102491" y="37188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7" name="Google Shape;87;p8"/>
            <p:cNvSpPr/>
            <p:nvPr/>
          </p:nvSpPr>
          <p:spPr>
            <a:xfrm flipH="1">
              <a:off x="8334533" y="392629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8" name="Google Shape;88;p8"/>
            <p:cNvSpPr/>
            <p:nvPr/>
          </p:nvSpPr>
          <p:spPr>
            <a:xfrm rot="-5400000">
              <a:off x="8288290" y="433470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89" name="Google Shape;89;p8"/>
          <p:cNvSpPr txBox="1"/>
          <p:nvPr>
            <p:ph type="title"/>
          </p:nvPr>
        </p:nvSpPr>
        <p:spPr>
          <a:xfrm>
            <a:off x="823850" y="866775"/>
            <a:ext cx="4587000" cy="3521100"/>
          </a:xfrm>
          <a:prstGeom prst="rect">
            <a:avLst/>
          </a:prstGeom>
        </p:spPr>
        <p:txBody>
          <a:bodyPr anchorCtr="0" anchor="ctr" bIns="91425" lIns="91425" spcFirstLastPara="1" rIns="91425" wrap="square" tIns="91425">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0" name="Google Shape;90;p8"/>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title and description">
  <p:cSld name="SECTION_TITLE_AND_DESCRIPTION">
    <p:spTree>
      <p:nvGrpSpPr>
        <p:cNvPr id="9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4" name="Google Shape;94;p9"/>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95" name="Google Shape;95;p9"/>
          <p:cNvSpPr txBox="1"/>
          <p:nvPr>
            <p:ph type="title"/>
          </p:nvPr>
        </p:nvSpPr>
        <p:spPr>
          <a:xfrm>
            <a:off x="1297500" y="1658325"/>
            <a:ext cx="3036300" cy="1751700"/>
          </a:xfrm>
          <a:prstGeom prst="rect">
            <a:avLst/>
          </a:prstGeom>
        </p:spPr>
        <p:txBody>
          <a:bodyPr anchorCtr="0" anchor="t" bIns="91425" lIns="91425" spcFirstLastPara="1" rIns="91425" wrap="square" tIns="91425">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6" name="Google Shape;96;p9"/>
          <p:cNvSpPr txBox="1"/>
          <p:nvPr>
            <p:ph idx="1" type="subTitle"/>
          </p:nvPr>
        </p:nvSpPr>
        <p:spPr>
          <a:xfrm>
            <a:off x="1297500" y="3538000"/>
            <a:ext cx="3036300" cy="506100"/>
          </a:xfrm>
          <a:prstGeom prst="rect">
            <a:avLst/>
          </a:prstGeom>
        </p:spPr>
        <p:txBody>
          <a:bodyPr anchorCtr="0" anchor="t" bIns="91425" lIns="91425" spcFirstLastPara="1" rIns="91425" wrap="square" tIns="91425">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97" name="Google Shape;97;p9"/>
          <p:cNvSpPr txBox="1"/>
          <p:nvPr>
            <p:ph idx="2" type="body"/>
          </p:nvPr>
        </p:nvSpPr>
        <p:spPr>
          <a:xfrm>
            <a:off x="4648200" y="1696600"/>
            <a:ext cx="3676800" cy="23475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98" name="Google Shape;98;p9"/>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aption">
  <p:cSld name="CAPTION_ONLY">
    <p:spTree>
      <p:nvGrpSpPr>
        <p:cNvPr id="99"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2" name="Google Shape;102;p10"/>
            <p:cNvSpPr/>
            <p:nvPr/>
          </p:nvSpPr>
          <p:spPr>
            <a:xfrm flipH="1">
              <a:off x="154125" y="3925529"/>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03" name="Google Shape;103;p10"/>
          <p:cNvSpPr txBox="1"/>
          <p:nvPr>
            <p:ph idx="1" type="body"/>
          </p:nvPr>
        </p:nvSpPr>
        <p:spPr>
          <a:xfrm>
            <a:off x="812725" y="4305375"/>
            <a:ext cx="6936000" cy="523800"/>
          </a:xfrm>
          <a:prstGeom prst="rect">
            <a:avLst/>
          </a:prstGeom>
        </p:spPr>
        <p:txBody>
          <a:bodyPr anchorCtr="0" anchor="ctr" bIns="91425" lIns="91425" spcFirstLastPara="1" rIns="91425" wrap="square" tIns="91425">
            <a:normAutofit/>
          </a:bodyPr>
          <a:lstStyle>
            <a:lvl1pPr indent="-228600" lvl="0" marL="457200">
              <a:lnSpc>
                <a:spcPct val="100000"/>
              </a:lnSpc>
              <a:spcBef>
                <a:spcPts val="0"/>
              </a:spcBef>
              <a:spcAft>
                <a:spcPts val="0"/>
              </a:spcAft>
              <a:buSzPts val="1300"/>
              <a:buNone/>
              <a:defRPr/>
            </a:lvl1pPr>
          </a:lstStyle>
          <a:p/>
        </p:txBody>
      </p:sp>
      <p:sp>
        <p:nvSpPr>
          <p:cNvPr id="104" name="Google Shape;104;p10"/>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ig number">
  <p:cSld name="BIG_NUMBER">
    <p:spTree>
      <p:nvGrpSpPr>
        <p:cNvPr id="105"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8" name="Google Shape;108;p11"/>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9" name="Google Shape;109;p11"/>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0" name="Google Shape;110;p11"/>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1" name="Google Shape;111;p11"/>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2" name="Google Shape;112;p11"/>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4" name="Google Shape;114;p11"/>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5" name="Google Shape;115;p11"/>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6" name="Google Shape;116;p11"/>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7" name="Google Shape;117;p11"/>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8" name="Google Shape;118;p11"/>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9" name="Google Shape;119;p11"/>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0" name="Google Shape;120;p11"/>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11"/>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2" name="Google Shape;122;p11"/>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3" name="Google Shape;123;p11"/>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4" name="Google Shape;124;p11"/>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sp>
        <p:nvSpPr>
          <p:cNvPr id="125" name="Google Shape;125;p11"/>
          <p:cNvSpPr txBox="1"/>
          <p:nvPr>
            <p:ph hasCustomPrompt="1" type="title"/>
          </p:nvPr>
        </p:nvSpPr>
        <p:spPr>
          <a:xfrm>
            <a:off x="823850" y="1284675"/>
            <a:ext cx="4776000" cy="1300800"/>
          </a:xfrm>
          <a:prstGeom prst="rect">
            <a:avLst/>
          </a:prstGeom>
        </p:spPr>
        <p:txBody>
          <a:bodyPr anchorCtr="0" anchor="t" bIns="91425" lIns="91425" spcFirstLastPara="1" rIns="91425" wrap="square" tIns="91425">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p:nvPr>
            <p:ph idx="1" type="body"/>
          </p:nvPr>
        </p:nvSpPr>
        <p:spPr>
          <a:xfrm>
            <a:off x="823850" y="2643124"/>
            <a:ext cx="4776000" cy="1218900"/>
          </a:xfrm>
          <a:prstGeom prst="rect">
            <a:avLst/>
          </a:prstGeom>
        </p:spPr>
        <p:txBody>
          <a:bodyPr anchorCtr="0" anchor="t" bIns="91425" lIns="91425" spcFirstLastPara="1" rIns="91425" wrap="square" tIns="91425">
            <a:normAutofit/>
          </a:bodyPr>
          <a:lstStyle>
            <a:lvl1pPr indent="-311150" lvl="0" marL="457200">
              <a:spcBef>
                <a:spcPts val="0"/>
              </a:spcBef>
              <a:spcAft>
                <a:spcPts val="0"/>
              </a:spcAft>
              <a:buSzPts val="1300"/>
              <a:buChar char="●"/>
              <a:defRPr/>
            </a:lvl1pPr>
            <a:lvl2pPr indent="-298450" lvl="1" marL="914400">
              <a:spcBef>
                <a:spcPts val="0"/>
              </a:spcBef>
              <a:spcAft>
                <a:spcPts val="0"/>
              </a:spcAft>
              <a:buSzPts val="1100"/>
              <a:buChar char="○"/>
              <a:defRPr/>
            </a:lvl2pPr>
            <a:lvl3pPr indent="-298450" lvl="2" marL="1371600">
              <a:spcBef>
                <a:spcPts val="0"/>
              </a:spcBef>
              <a:spcAft>
                <a:spcPts val="0"/>
              </a:spcAft>
              <a:buSzPts val="1100"/>
              <a:buChar char="■"/>
              <a:defRPr/>
            </a:lvl3pPr>
            <a:lvl4pPr indent="-298450" lvl="3" marL="1828800">
              <a:spcBef>
                <a:spcPts val="0"/>
              </a:spcBef>
              <a:spcAft>
                <a:spcPts val="0"/>
              </a:spcAft>
              <a:buSzPts val="1100"/>
              <a:buChar char="●"/>
              <a:defRPr/>
            </a:lvl4pPr>
            <a:lvl5pPr indent="-298450" lvl="4" marL="2286000">
              <a:spcBef>
                <a:spcPts val="0"/>
              </a:spcBef>
              <a:spcAft>
                <a:spcPts val="0"/>
              </a:spcAft>
              <a:buSzPts val="1100"/>
              <a:buChar char="○"/>
              <a:defRPr/>
            </a:lvl5pPr>
            <a:lvl6pPr indent="-298450" lvl="5" marL="2743200">
              <a:spcBef>
                <a:spcPts val="0"/>
              </a:spcBef>
              <a:spcAft>
                <a:spcPts val="0"/>
              </a:spcAft>
              <a:buSzPts val="1100"/>
              <a:buChar char="■"/>
              <a:defRPr/>
            </a:lvl6pPr>
            <a:lvl7pPr indent="-298450" lvl="6" marL="3200400">
              <a:spcBef>
                <a:spcPts val="0"/>
              </a:spcBef>
              <a:spcAft>
                <a:spcPts val="0"/>
              </a:spcAft>
              <a:buSzPts val="1100"/>
              <a:buChar char="●"/>
              <a:defRPr/>
            </a:lvl7pPr>
            <a:lvl8pPr indent="-298450" lvl="7" marL="3657600">
              <a:spcBef>
                <a:spcPts val="0"/>
              </a:spcBef>
              <a:spcAft>
                <a:spcPts val="0"/>
              </a:spcAft>
              <a:buSzPts val="1100"/>
              <a:buChar char="○"/>
              <a:defRPr/>
            </a:lvl8pPr>
            <a:lvl9pPr indent="-298450" lvl="8" marL="4114800">
              <a:spcBef>
                <a:spcPts val="0"/>
              </a:spcBef>
              <a:spcAft>
                <a:spcPts val="0"/>
              </a:spcAft>
              <a:buSzPts val="1100"/>
              <a:buChar char="■"/>
              <a:defRPr/>
            </a:lvl9pPr>
          </a:lstStyle>
          <a:p/>
        </p:txBody>
      </p:sp>
      <p:sp>
        <p:nvSpPr>
          <p:cNvPr id="127" name="Google Shape;127;p11"/>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128" name="Shape 128"/>
        <p:cNvGrpSpPr/>
        <p:nvPr/>
      </p:nvGrpSpPr>
      <p:grpSpPr>
        <a:xfrm>
          <a:off x="0" y="0"/>
          <a:ext cx="0" cy="0"/>
          <a:chOff x="0" y="0"/>
          <a:chExt cx="0" cy="0"/>
        </a:xfrm>
      </p:grpSpPr>
      <p:sp>
        <p:nvSpPr>
          <p:cNvPr id="129" name="Google Shape;129;p12"/>
          <p:cNvSpPr txBox="1"/>
          <p:nvPr>
            <p:ph idx="12" type="sldNum"/>
          </p:nvPr>
        </p:nvSpPr>
        <p:spPr>
          <a:xfrm>
            <a:off x="8472458" y="4663217"/>
            <a:ext cx="548700" cy="393600"/>
          </a:xfrm>
          <a:prstGeom prst="rect">
            <a:avLst/>
          </a:prstGeom>
        </p:spPr>
        <p:txBody>
          <a:bodyPr anchorCtr="0" anchor="ctr" bIns="91425" lIns="91425" spcFirstLastPara="1" rIns="91425" wrap="square" tIns="91425">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rtl="0" algn="r">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2.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name="focus">
    <p:bg>
      <p:bgPr>
        <a:solidFill>
          <a:schemeClr val="dk1"/>
        </a:solidFill>
      </p:bgPr>
    </p:bg>
    <p:spTree>
      <p:nvGrpSpPr>
        <p:cNvPr id="5" name="Shape 5"/>
        <p:cNvGrpSpPr/>
        <p:nvPr/>
      </p:nvGrpSpPr>
      <p:grpSpPr>
        <a:xfrm>
          <a:off x="0" y="0"/>
          <a:ext cx="0" cy="0"/>
          <a:chOff x="0" y="0"/>
          <a:chExt cx="0" cy="0"/>
        </a:xfrm>
      </p:grpSpPr>
      <p:sp>
        <p:nvSpPr>
          <p:cNvPr id="6" name="Google Shape;6;p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p:txBody>
      </p:sp>
      <p:sp>
        <p:nvSpPr>
          <p:cNvPr id="7" name="Google Shape;7;p1"/>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11150" lvl="0" marL="45720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indent="-298450" lvl="1" marL="914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indent="-298450" lvl="2" marL="1371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indent="-298450" lvl="3" marL="1828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indent="-298450" lvl="4" marL="22860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indent="-298450" lvl="5" marL="27432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indent="-298450" lvl="6" marL="32004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indent="-298450" lvl="7" marL="36576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indent="-298450" lvl="8" marL="411480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p:txBody>
      </p:sp>
      <p:sp>
        <p:nvSpPr>
          <p:cNvPr id="8" name="Google Shape;8;p1"/>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indent="0" lvl="0" marL="0" rtl="0" algn="r">
              <a:spcBef>
                <a:spcPts val="0"/>
              </a:spcBef>
              <a:spcAft>
                <a:spcPts val="0"/>
              </a:spcAft>
              <a:buNone/>
            </a:pPr>
            <a:fld id="{00000000-1234-1234-1234-123412341234}" type="slidenum">
              <a:rPr lang="en-GB"/>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3.xml"/><Relationship Id="rId3" Type="http://schemas.openxmlformats.org/officeDocument/2006/relationships/image" Target="../media/image6.png"/><Relationship Id="rId4" Type="http://schemas.openxmlformats.org/officeDocument/2006/relationships/image" Target="../media/image5.png"/><Relationship Id="rId5" Type="http://schemas.openxmlformats.org/officeDocument/2006/relationships/image" Target="../media/image9.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4.xml"/><Relationship Id="rId3" Type="http://schemas.openxmlformats.org/officeDocument/2006/relationships/image" Target="../media/image7.jpg"/><Relationship Id="rId4" Type="http://schemas.openxmlformats.org/officeDocument/2006/relationships/hyperlink" Target="https://pixabay.com?ref=SlidesAI.io"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5.xml"/><Relationship Id="rId3" Type="http://schemas.openxmlformats.org/officeDocument/2006/relationships/image" Target="../media/image1.jpg"/><Relationship Id="rId4" Type="http://schemas.openxmlformats.org/officeDocument/2006/relationships/hyperlink" Target="https://pixabay.com?ref=SlidesAI.io" TargetMode="External"/><Relationship Id="rId5" Type="http://schemas.openxmlformats.org/officeDocument/2006/relationships/hyperlink" Target="https://uowtsd-my.sharepoint.com/:v:/g/personal/2115326_student_uwtsd_ac_uk/EYWK_4VnRCZKkors-3Zgq-oBcPCv_7O6J8P6YbDBq2Mukw?email=r.humphreys%40uwtsd.ac.uk&amp;e=LM2G7h"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6.xml"/><Relationship Id="rId3" Type="http://schemas.openxmlformats.org/officeDocument/2006/relationships/image" Target="../media/image4.jpg"/><Relationship Id="rId4" Type="http://schemas.openxmlformats.org/officeDocument/2006/relationships/hyperlink" Target="https://pixabay.com?ref=SlidesAI.io"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7.xml"/><Relationship Id="rId3" Type="http://schemas.openxmlformats.org/officeDocument/2006/relationships/image" Target="../media/image8.jpg"/><Relationship Id="rId4" Type="http://schemas.openxmlformats.org/officeDocument/2006/relationships/hyperlink" Target="https://pixabay.com?ref=SlidesAI.io" TargetMode="Externa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8.xml"/><Relationship Id="rId3" Type="http://schemas.openxmlformats.org/officeDocument/2006/relationships/image" Target="../media/image3.jpg"/><Relationship Id="rId4" Type="http://schemas.openxmlformats.org/officeDocument/2006/relationships/hyperlink" Target="https://pixabay.com?ref=SlidesAI.io"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9.xml"/><Relationship Id="rId3" Type="http://schemas.openxmlformats.org/officeDocument/2006/relationships/image" Target="../media/image2.jpg"/><Relationship Id="rId4" Type="http://schemas.openxmlformats.org/officeDocument/2006/relationships/hyperlink" Target="https://pixabay.com?ref=SlidesAI.io" TargetMode="External"/></Relationships>
</file>

<file path=ppt/slides/_rels/slide10.xml.rels><?xml version="1.0" encoding="UTF-8" standalone="yes"?><Relationships xmlns="http://schemas.openxmlformats.org/package/2006/relationships"><Relationship Id="rId20" Type="http://schemas.openxmlformats.org/officeDocument/2006/relationships/hyperlink" Target="https://www.nrdc.org/stories/factory-farming-10-things-you-need-know" TargetMode="External"/><Relationship Id="rId11" Type="http://schemas.openxmlformats.org/officeDocument/2006/relationships/hyperlink" Target="https://www.scientificamerican.com/article/connection-between-factory-farms-antibiotics-and-climate-change/" TargetMode="External"/><Relationship Id="rId10" Type="http://schemas.openxmlformats.org/officeDocument/2006/relationships/hyperlink" Target="https://doi.org/10.1001/jama.2017.0947" TargetMode="External"/><Relationship Id="rId13" Type="http://schemas.openxmlformats.org/officeDocument/2006/relationships/hyperlink" Target="https://www.who.int/news/item/01-12-2015-who-s-first-ever-global-estimates-of-foodborne-diseases-find-children-under-5-account-for-almost-one-third-of-deaths" TargetMode="External"/><Relationship Id="rId12" Type="http://schemas.openxmlformats.org/officeDocument/2006/relationships/hyperlink" Target="https://www.scientificamerican.com/article/connection-between-factory-farms-antibiotics-and-climate-change/" TargetMode="External"/><Relationship Id="rId1" Type="http://schemas.openxmlformats.org/officeDocument/2006/relationships/slideLayout" Target="../slideLayouts/slideLayout3.xml"/><Relationship Id="rId2" Type="http://schemas.openxmlformats.org/officeDocument/2006/relationships/notesSlide" Target="../notesSlides/notesSlide10.xml"/><Relationship Id="rId3" Type="http://schemas.openxmlformats.org/officeDocument/2006/relationships/hyperlink" Target="https://www.centerforfoodsafety.org/issues/1044/hormones-in-food" TargetMode="External"/><Relationship Id="rId4" Type="http://schemas.openxmlformats.org/officeDocument/2006/relationships/hyperlink" Target="https://www.centerforfoodsafety.org/issues/1044/hormones-in-food" TargetMode="External"/><Relationship Id="rId9" Type="http://schemas.openxmlformats.org/officeDocument/2006/relationships/hyperlink" Target="https://doi.org/10.1001/jama.2017.0947" TargetMode="External"/><Relationship Id="rId15" Type="http://schemas.openxmlformats.org/officeDocument/2006/relationships/hyperlink" Target="https://www.cdc.gov/drugresistance/biggest-threats.html" TargetMode="External"/><Relationship Id="rId14" Type="http://schemas.openxmlformats.org/officeDocument/2006/relationships/hyperlink" Target="https://www.who.int/news/item/01-12-2015-who-s-first-ever-global-estimates-of-foodborne-diseases-find-children-under-5-account-for-almost-one-third-of-deaths" TargetMode="External"/><Relationship Id="rId17" Type="http://schemas.openxmlformats.org/officeDocument/2006/relationships/hyperlink" Target="https://www.nrdc.org/sites/default/files/cattle-ranching-water-climate-change-IP.pdf" TargetMode="External"/><Relationship Id="rId16" Type="http://schemas.openxmlformats.org/officeDocument/2006/relationships/hyperlink" Target="https://www.cdc.gov/drugresistance/biggest-threats.html" TargetMode="External"/><Relationship Id="rId5" Type="http://schemas.openxmlformats.org/officeDocument/2006/relationships/hyperlink" Target="https://www.foodandwaterwatch.org/problems/factory-farms/health-impacts-human" TargetMode="External"/><Relationship Id="rId19" Type="http://schemas.openxmlformats.org/officeDocument/2006/relationships/hyperlink" Target="https://www.nrdc.org/stories/factory-farming-10-things-you-need-know" TargetMode="External"/><Relationship Id="rId6" Type="http://schemas.openxmlformats.org/officeDocument/2006/relationships/hyperlink" Target="https://www.foodandwaterwatch.org/problems/factory-farms/health-impacts-human" TargetMode="External"/><Relationship Id="rId18" Type="http://schemas.openxmlformats.org/officeDocument/2006/relationships/hyperlink" Target="https://www.nrdc.org/sites/default/files/cattle-ranching-water-climate-change-IP.pdf" TargetMode="External"/><Relationship Id="rId7" Type="http://schemas.openxmlformats.org/officeDocument/2006/relationships/hyperlink" Target="http://www.fao.org/3/ca9692en/CA9692EN.pdf" TargetMode="External"/><Relationship Id="rId8" Type="http://schemas.openxmlformats.org/officeDocument/2006/relationships/hyperlink" Target="http://www.fao.org/3/ca9692en/CA9692EN.pdf"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notesSlide" Target="../notesSlides/notesSlide1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13"/>
          <p:cNvSpPr txBox="1"/>
          <p:nvPr>
            <p:ph type="ctrTitle"/>
          </p:nvPr>
        </p:nvSpPr>
        <p:spPr>
          <a:xfrm>
            <a:off x="3681675" y="1830800"/>
            <a:ext cx="4611900" cy="1293600"/>
          </a:xfrm>
          <a:prstGeom prst="rect">
            <a:avLst/>
          </a:prstGeom>
        </p:spPr>
        <p:txBody>
          <a:bodyPr anchorCtr="0" anchor="t" bIns="91425" lIns="91425" spcFirstLastPara="1" rIns="91425" wrap="square" tIns="91425">
            <a:noAutofit/>
          </a:bodyPr>
          <a:lstStyle/>
          <a:p>
            <a:pPr indent="0" lvl="0" marL="0" rtl="0" algn="l">
              <a:spcBef>
                <a:spcPts val="0"/>
              </a:spcBef>
              <a:spcAft>
                <a:spcPts val="0"/>
              </a:spcAft>
              <a:buNone/>
            </a:pPr>
            <a:r>
              <a:rPr b="1" lang="en-GB" sz="4900">
                <a:latin typeface="Lobster"/>
                <a:ea typeface="Lobster"/>
                <a:cs typeface="Lobster"/>
                <a:sym typeface="Lobster"/>
              </a:rPr>
              <a:t>Factory Farming</a:t>
            </a:r>
            <a:endParaRPr b="1" sz="4900">
              <a:latin typeface="Lobster"/>
              <a:ea typeface="Lobster"/>
              <a:cs typeface="Lobster"/>
              <a:sym typeface="Lobster"/>
            </a:endParaRPr>
          </a:p>
        </p:txBody>
      </p:sp>
      <p:sp>
        <p:nvSpPr>
          <p:cNvPr id="135" name="Google Shape;135;p13"/>
          <p:cNvSpPr txBox="1"/>
          <p:nvPr>
            <p:ph idx="1" type="subTitle"/>
          </p:nvPr>
        </p:nvSpPr>
        <p:spPr>
          <a:xfrm>
            <a:off x="5083950" y="3806000"/>
            <a:ext cx="3831600" cy="952500"/>
          </a:xfrm>
          <a:prstGeom prst="rect">
            <a:avLst/>
          </a:prstGeom>
        </p:spPr>
        <p:txBody>
          <a:bodyPr anchorCtr="0" anchor="t" bIns="91425" lIns="91425" spcFirstLastPara="1" rIns="91425" wrap="square" tIns="91425">
            <a:normAutofit fontScale="92500" lnSpcReduction="20000"/>
          </a:bodyPr>
          <a:lstStyle/>
          <a:p>
            <a:pPr indent="0" lvl="0" marL="0" rtl="0" algn="l">
              <a:spcBef>
                <a:spcPts val="0"/>
              </a:spcBef>
              <a:spcAft>
                <a:spcPts val="0"/>
              </a:spcAft>
              <a:buNone/>
            </a:pPr>
            <a:r>
              <a:rPr lang="en-GB"/>
              <a:t>Xaverna Black</a:t>
            </a:r>
            <a:endParaRPr/>
          </a:p>
          <a:p>
            <a:pPr indent="0" lvl="0" marL="0" rtl="0" algn="l">
              <a:spcBef>
                <a:spcPts val="0"/>
              </a:spcBef>
              <a:spcAft>
                <a:spcPts val="0"/>
              </a:spcAft>
              <a:buNone/>
            </a:pPr>
            <a:r>
              <a:rPr lang="en-GB"/>
              <a:t>Free Market Environmentalism, Big Business and Global Politics</a:t>
            </a:r>
            <a:endParaRPr/>
          </a:p>
          <a:p>
            <a:pPr indent="0" lvl="0" marL="0" rtl="0" algn="l">
              <a:spcBef>
                <a:spcPts val="0"/>
              </a:spcBef>
              <a:spcAft>
                <a:spcPts val="0"/>
              </a:spcAft>
              <a:buNone/>
            </a:pPr>
            <a:r>
              <a:rPr lang="en-GB"/>
              <a:t>Dr. Rebekah  Humphreys</a:t>
            </a:r>
            <a:endParaRPr/>
          </a:p>
          <a:p>
            <a:pPr indent="0" lvl="0" marL="0" rtl="0" algn="l">
              <a:spcBef>
                <a:spcPts val="0"/>
              </a:spcBef>
              <a:spcAft>
                <a:spcPts val="0"/>
              </a:spcAft>
              <a:buNone/>
            </a:pPr>
            <a:r>
              <a:rPr lang="en-GB"/>
              <a:t>25/2/23</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6D7A8"/>
        </a:solidFill>
      </p:bgPr>
    </p:bg>
    <p:spTree>
      <p:nvGrpSpPr>
        <p:cNvPr id="139" name="Shape 139"/>
        <p:cNvGrpSpPr/>
        <p:nvPr/>
      </p:nvGrpSpPr>
      <p:grpSpPr>
        <a:xfrm>
          <a:off x="0" y="0"/>
          <a:ext cx="0" cy="0"/>
          <a:chOff x="0" y="0"/>
          <a:chExt cx="0" cy="0"/>
        </a:xfrm>
      </p:grpSpPr>
      <p:sp>
        <p:nvSpPr>
          <p:cNvPr id="140" name="Google Shape;140;p14"/>
          <p:cNvSpPr/>
          <p:nvPr/>
        </p:nvSpPr>
        <p:spPr>
          <a:xfrm>
            <a:off x="0" y="0"/>
            <a:ext cx="9144000" cy="63600"/>
          </a:xfrm>
          <a:prstGeom prst="rect">
            <a:avLst/>
          </a:prstGeom>
          <a:solidFill>
            <a:srgbClr val="FCBF0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grpSp>
        <p:nvGrpSpPr>
          <p:cNvPr id="141" name="Google Shape;141;p14"/>
          <p:cNvGrpSpPr/>
          <p:nvPr/>
        </p:nvGrpSpPr>
        <p:grpSpPr>
          <a:xfrm>
            <a:off x="406350" y="2038400"/>
            <a:ext cx="8331300" cy="1066700"/>
            <a:chOff x="406350" y="2317800"/>
            <a:chExt cx="8331300" cy="1066700"/>
          </a:xfrm>
        </p:grpSpPr>
        <p:sp>
          <p:nvSpPr>
            <p:cNvPr id="142" name="Google Shape;142;p14"/>
            <p:cNvSpPr txBox="1"/>
            <p:nvPr/>
          </p:nvSpPr>
          <p:spPr>
            <a:xfrm>
              <a:off x="406350" y="2876600"/>
              <a:ext cx="8331300" cy="507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lang="en-GB">
                  <a:latin typeface="Inter"/>
                  <a:ea typeface="Inter"/>
                  <a:cs typeface="Inter"/>
                  <a:sym typeface="Inter"/>
                </a:rPr>
                <a:t>This presentation examines the impacts of factory farming on human, nonhuman and environmental interests. It draws on Chris Mullin's quotation to discuss the inefficiency of factory farming in terms of grain, water, and animal production. It also looks at Callicott's triangular of stances and what can be done in the present and future to eliminate the impacts of factory farming.</a:t>
              </a:r>
              <a:endParaRPr>
                <a:latin typeface="Inter"/>
                <a:ea typeface="Inter"/>
                <a:cs typeface="Inter"/>
                <a:sym typeface="Inter"/>
              </a:endParaRPr>
            </a:p>
          </p:txBody>
        </p:sp>
        <p:sp>
          <p:nvSpPr>
            <p:cNvPr id="143" name="Google Shape;143;p14"/>
            <p:cNvSpPr txBox="1"/>
            <p:nvPr/>
          </p:nvSpPr>
          <p:spPr>
            <a:xfrm>
              <a:off x="406350" y="2317800"/>
              <a:ext cx="8331300" cy="5079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GB" sz="2400">
                  <a:latin typeface="League Spartan"/>
                  <a:ea typeface="League Spartan"/>
                  <a:cs typeface="League Spartan"/>
                  <a:sym typeface="League Spartan"/>
                </a:rPr>
                <a:t>Impacts of Factory Farming</a:t>
              </a:r>
              <a:endParaRPr b="1" sz="2400">
                <a:latin typeface="League Spartan"/>
                <a:ea typeface="League Spartan"/>
                <a:cs typeface="League Spartan"/>
                <a:sym typeface="League Spartan"/>
              </a:endParaRPr>
            </a:p>
          </p:txBody>
        </p:sp>
      </p:gr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6D7A8"/>
        </a:solidFill>
      </p:bgPr>
    </p:bg>
    <p:spTree>
      <p:nvGrpSpPr>
        <p:cNvPr id="147" name="Shape 147"/>
        <p:cNvGrpSpPr/>
        <p:nvPr/>
      </p:nvGrpSpPr>
      <p:grpSpPr>
        <a:xfrm>
          <a:off x="0" y="0"/>
          <a:ext cx="0" cy="0"/>
          <a:chOff x="0" y="0"/>
          <a:chExt cx="0" cy="0"/>
        </a:xfrm>
      </p:grpSpPr>
      <p:sp>
        <p:nvSpPr>
          <p:cNvPr id="148" name="Google Shape;148;p15"/>
          <p:cNvSpPr/>
          <p:nvPr/>
        </p:nvSpPr>
        <p:spPr>
          <a:xfrm>
            <a:off x="0" y="0"/>
            <a:ext cx="9144000" cy="63600"/>
          </a:xfrm>
          <a:prstGeom prst="rect">
            <a:avLst/>
          </a:prstGeom>
          <a:solidFill>
            <a:srgbClr val="FCBF0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9" name="Google Shape;149;p15"/>
          <p:cNvSpPr txBox="1"/>
          <p:nvPr/>
        </p:nvSpPr>
        <p:spPr>
          <a:xfrm>
            <a:off x="327525" y="2239200"/>
            <a:ext cx="4521300" cy="50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latin typeface="League Spartan"/>
                <a:ea typeface="League Spartan"/>
                <a:cs typeface="League Spartan"/>
                <a:sym typeface="League Spartan"/>
              </a:rPr>
              <a:t>Introduction to Factory Farming </a:t>
            </a:r>
            <a:endParaRPr b="1" sz="2400">
              <a:latin typeface="League Spartan"/>
              <a:ea typeface="League Spartan"/>
              <a:cs typeface="League Spartan"/>
              <a:sym typeface="League Spartan"/>
            </a:endParaRPr>
          </a:p>
        </p:txBody>
      </p:sp>
      <p:sp>
        <p:nvSpPr>
          <p:cNvPr id="150" name="Google Shape;150;p15"/>
          <p:cNvSpPr txBox="1"/>
          <p:nvPr/>
        </p:nvSpPr>
        <p:spPr>
          <a:xfrm>
            <a:off x="512350" y="2850800"/>
            <a:ext cx="4465800" cy="22044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sz="1200">
                <a:latin typeface="Inter"/>
                <a:ea typeface="Inter"/>
                <a:cs typeface="Inter"/>
                <a:sym typeface="Inter"/>
              </a:rPr>
              <a:t>-Factory farming, also known as industrial agriculture, is a method of raising livestock (animals) for food production in high-density confinement facilities in which animals are treated as commodities and subjected to cruel and inhumane treatment with the primary objective of maximising production efficiency and profitability in the shortest amount of time.</a:t>
            </a:r>
            <a:endParaRPr sz="1200">
              <a:latin typeface="Inter"/>
              <a:ea typeface="Inter"/>
              <a:cs typeface="Inter"/>
              <a:sym typeface="Inter"/>
            </a:endParaRPr>
          </a:p>
          <a:p>
            <a:pPr indent="0" lvl="0" marL="0" rtl="0" algn="l">
              <a:spcBef>
                <a:spcPts val="0"/>
              </a:spcBef>
              <a:spcAft>
                <a:spcPts val="0"/>
              </a:spcAft>
              <a:buNone/>
            </a:pPr>
            <a:r>
              <a:t/>
            </a:r>
            <a:endParaRPr sz="1200">
              <a:latin typeface="Inter"/>
              <a:ea typeface="Inter"/>
              <a:cs typeface="Inter"/>
              <a:sym typeface="Inter"/>
            </a:endParaRPr>
          </a:p>
          <a:p>
            <a:pPr indent="0" lvl="0" marL="0" rtl="0" algn="l">
              <a:spcBef>
                <a:spcPts val="0"/>
              </a:spcBef>
              <a:spcAft>
                <a:spcPts val="0"/>
              </a:spcAft>
              <a:buNone/>
            </a:pPr>
            <a:r>
              <a:rPr lang="en-GB" sz="1200">
                <a:latin typeface="Inter"/>
                <a:ea typeface="Inter"/>
                <a:cs typeface="Inter"/>
                <a:sym typeface="Inter"/>
              </a:rPr>
              <a:t>-  Inefficiency of factory farming in terms of grain, water, and animal production.</a:t>
            </a:r>
            <a:endParaRPr sz="1200">
              <a:latin typeface="Inter"/>
              <a:ea typeface="Inter"/>
              <a:cs typeface="Inter"/>
              <a:sym typeface="Inter"/>
            </a:endParaRPr>
          </a:p>
        </p:txBody>
      </p:sp>
      <p:pic>
        <p:nvPicPr>
          <p:cNvPr id="151" name="Google Shape;151;p15"/>
          <p:cNvPicPr preferRelativeResize="0"/>
          <p:nvPr/>
        </p:nvPicPr>
        <p:blipFill>
          <a:blip r:embed="rId3">
            <a:alphaModFix/>
          </a:blip>
          <a:stretch>
            <a:fillRect/>
          </a:stretch>
        </p:blipFill>
        <p:spPr>
          <a:xfrm>
            <a:off x="46250" y="-11825"/>
            <a:ext cx="5398001" cy="2204524"/>
          </a:xfrm>
          <a:prstGeom prst="rect">
            <a:avLst/>
          </a:prstGeom>
          <a:noFill/>
          <a:ln>
            <a:noFill/>
          </a:ln>
        </p:spPr>
      </p:pic>
      <p:pic>
        <p:nvPicPr>
          <p:cNvPr id="152" name="Google Shape;152;p15"/>
          <p:cNvPicPr preferRelativeResize="0"/>
          <p:nvPr/>
        </p:nvPicPr>
        <p:blipFill>
          <a:blip r:embed="rId4">
            <a:alphaModFix/>
          </a:blip>
          <a:stretch>
            <a:fillRect/>
          </a:stretch>
        </p:blipFill>
        <p:spPr>
          <a:xfrm>
            <a:off x="5447025" y="2239200"/>
            <a:ext cx="3696975" cy="2281250"/>
          </a:xfrm>
          <a:prstGeom prst="rect">
            <a:avLst/>
          </a:prstGeom>
          <a:noFill/>
          <a:ln>
            <a:noFill/>
          </a:ln>
        </p:spPr>
      </p:pic>
      <p:pic>
        <p:nvPicPr>
          <p:cNvPr id="153" name="Google Shape;153;p15"/>
          <p:cNvPicPr preferRelativeResize="0"/>
          <p:nvPr/>
        </p:nvPicPr>
        <p:blipFill>
          <a:blip r:embed="rId5">
            <a:alphaModFix/>
          </a:blip>
          <a:stretch>
            <a:fillRect/>
          </a:stretch>
        </p:blipFill>
        <p:spPr>
          <a:xfrm>
            <a:off x="5444250" y="0"/>
            <a:ext cx="3696975" cy="1935578"/>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2"/>
        </a:solidFill>
      </p:bgPr>
    </p:bg>
    <p:spTree>
      <p:nvGrpSpPr>
        <p:cNvPr id="157" name="Shape 157"/>
        <p:cNvGrpSpPr/>
        <p:nvPr/>
      </p:nvGrpSpPr>
      <p:grpSpPr>
        <a:xfrm>
          <a:off x="0" y="0"/>
          <a:ext cx="0" cy="0"/>
          <a:chOff x="0" y="0"/>
          <a:chExt cx="0" cy="0"/>
        </a:xfrm>
      </p:grpSpPr>
      <p:pic>
        <p:nvPicPr>
          <p:cNvPr id="158" name="Google Shape;158;p16"/>
          <p:cNvPicPr preferRelativeResize="0"/>
          <p:nvPr/>
        </p:nvPicPr>
        <p:blipFill rotWithShape="1">
          <a:blip r:embed="rId3">
            <a:alphaModFix/>
          </a:blip>
          <a:srcRect b="0" l="29432" r="29432" t="0"/>
          <a:stretch/>
        </p:blipFill>
        <p:spPr>
          <a:xfrm>
            <a:off x="5969000" y="0"/>
            <a:ext cx="3174899" cy="5143500"/>
          </a:xfrm>
          <a:prstGeom prst="rect">
            <a:avLst/>
          </a:prstGeom>
          <a:noFill/>
          <a:ln>
            <a:noFill/>
          </a:ln>
        </p:spPr>
      </p:pic>
      <p:sp>
        <p:nvSpPr>
          <p:cNvPr id="159" name="Google Shape;159;p16"/>
          <p:cNvSpPr txBox="1"/>
          <p:nvPr/>
        </p:nvSpPr>
        <p:spPr>
          <a:xfrm>
            <a:off x="7848600" y="4838700"/>
            <a:ext cx="1269900" cy="2541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GB" sz="800">
                <a:solidFill>
                  <a:srgbClr val="FFFFFF"/>
                </a:solidFill>
                <a:latin typeface="Lexend"/>
                <a:ea typeface="Lexend"/>
                <a:cs typeface="Lexend"/>
                <a:sym typeface="Lexend"/>
              </a:rPr>
              <a:t>Photo by </a:t>
            </a:r>
            <a:r>
              <a:rPr lang="en-GB" sz="800" u="sng">
                <a:solidFill>
                  <a:srgbClr val="FFFFFF"/>
                </a:solidFill>
                <a:latin typeface="Lexend"/>
                <a:ea typeface="Lexend"/>
                <a:cs typeface="Lexend"/>
                <a:sym typeface="Lexend"/>
                <a:hlinkClick r:id="rId4">
                  <a:extLst>
                    <a:ext uri="{A12FA001-AC4F-418D-AE19-62706E023703}">
                      <ahyp:hlinkClr val="tx"/>
                    </a:ext>
                  </a:extLst>
                </a:hlinkClick>
              </a:rPr>
              <a:t>Pixabay</a:t>
            </a:r>
            <a:endParaRPr sz="800">
              <a:solidFill>
                <a:srgbClr val="FFFFFF"/>
              </a:solidFill>
              <a:latin typeface="Lexend"/>
              <a:ea typeface="Lexend"/>
              <a:cs typeface="Lexend"/>
              <a:sym typeface="Lexend"/>
            </a:endParaRPr>
          </a:p>
        </p:txBody>
      </p:sp>
      <p:sp>
        <p:nvSpPr>
          <p:cNvPr id="160" name="Google Shape;160;p16"/>
          <p:cNvSpPr/>
          <p:nvPr/>
        </p:nvSpPr>
        <p:spPr>
          <a:xfrm>
            <a:off x="0" y="0"/>
            <a:ext cx="9144000" cy="63600"/>
          </a:xfrm>
          <a:prstGeom prst="rect">
            <a:avLst/>
          </a:prstGeom>
          <a:solidFill>
            <a:srgbClr val="FCBF0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1" name="Google Shape;161;p16"/>
          <p:cNvSpPr txBox="1"/>
          <p:nvPr/>
        </p:nvSpPr>
        <p:spPr>
          <a:xfrm>
            <a:off x="508000" y="185825"/>
            <a:ext cx="4521300" cy="50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latin typeface="League Spartan"/>
                <a:ea typeface="League Spartan"/>
                <a:cs typeface="League Spartan"/>
                <a:sym typeface="League Spartan"/>
              </a:rPr>
              <a:t>Impacts on Human Interests </a:t>
            </a:r>
            <a:endParaRPr b="1" sz="2400">
              <a:latin typeface="League Spartan"/>
              <a:ea typeface="League Spartan"/>
              <a:cs typeface="League Spartan"/>
              <a:sym typeface="League Spartan"/>
            </a:endParaRPr>
          </a:p>
        </p:txBody>
      </p:sp>
      <p:sp>
        <p:nvSpPr>
          <p:cNvPr id="162" name="Google Shape;162;p16"/>
          <p:cNvSpPr txBox="1"/>
          <p:nvPr/>
        </p:nvSpPr>
        <p:spPr>
          <a:xfrm>
            <a:off x="508000" y="971550"/>
            <a:ext cx="4521300" cy="50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latin typeface="Inter"/>
                <a:ea typeface="Inter"/>
                <a:cs typeface="Inter"/>
                <a:sym typeface="Inter"/>
              </a:rPr>
              <a:t>-  Economic costs of factory farming.</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rPr lang="en-GB">
                <a:latin typeface="Inter"/>
                <a:ea typeface="Inter"/>
                <a:cs typeface="Inter"/>
                <a:sym typeface="Inter"/>
              </a:rPr>
              <a:t>- Social justice, food security and public health implications.</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rPr lang="en-GB">
                <a:latin typeface="Inter"/>
                <a:ea typeface="Inter"/>
                <a:cs typeface="Inter"/>
                <a:sym typeface="Inter"/>
              </a:rPr>
              <a:t>-  Human health impacts of factory farming.</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p:txBody>
      </p:sp>
      <p:sp>
        <p:nvSpPr>
          <p:cNvPr id="163" name="Google Shape;163;p16"/>
          <p:cNvSpPr txBox="1"/>
          <p:nvPr/>
        </p:nvSpPr>
        <p:spPr>
          <a:xfrm>
            <a:off x="942375" y="2625200"/>
            <a:ext cx="3000000" cy="23397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solidFill>
                  <a:schemeClr val="dk1"/>
                </a:solidFill>
                <a:latin typeface="Inter"/>
                <a:ea typeface="Inter"/>
                <a:cs typeface="Inter"/>
                <a:sym typeface="Inter"/>
              </a:rPr>
              <a:t> Factory farming increases the risk of food-borne diseases due to overcrowding and lack of sanitation.</a:t>
            </a:r>
            <a:endParaRPr>
              <a:solidFill>
                <a:schemeClr val="dk1"/>
              </a:solidFill>
              <a:latin typeface="Inter"/>
              <a:ea typeface="Inter"/>
              <a:cs typeface="Inter"/>
              <a:sym typeface="Inter"/>
            </a:endParaRPr>
          </a:p>
          <a:p>
            <a:pPr indent="0" lvl="0" marL="0" rtl="0" algn="l">
              <a:spcBef>
                <a:spcPts val="0"/>
              </a:spcBef>
              <a:spcAft>
                <a:spcPts val="0"/>
              </a:spcAft>
              <a:buNone/>
            </a:pPr>
            <a:r>
              <a:t/>
            </a:r>
            <a:endParaRPr>
              <a:solidFill>
                <a:schemeClr val="dk1"/>
              </a:solidFill>
              <a:latin typeface="Inter"/>
              <a:ea typeface="Inter"/>
              <a:cs typeface="Inter"/>
              <a:sym typeface="Inter"/>
            </a:endParaRPr>
          </a:p>
          <a:p>
            <a:pPr indent="0" lvl="0" marL="0" rtl="0" algn="l">
              <a:spcBef>
                <a:spcPts val="0"/>
              </a:spcBef>
              <a:spcAft>
                <a:spcPts val="0"/>
              </a:spcAft>
              <a:buNone/>
            </a:pPr>
            <a:r>
              <a:rPr lang="en-GB">
                <a:solidFill>
                  <a:schemeClr val="dk1"/>
                </a:solidFill>
                <a:latin typeface="Inter"/>
                <a:ea typeface="Inter"/>
                <a:cs typeface="Inter"/>
                <a:sym typeface="Inter"/>
              </a:rPr>
              <a:t>-  Humans are exposed to a variety of pollutants such as antibiotics, hormones, and pesticides used in factory farming.</a:t>
            </a:r>
            <a:endParaRPr>
              <a:solidFill>
                <a:schemeClr val="dk1"/>
              </a:solidFill>
              <a:latin typeface="Inter"/>
              <a:ea typeface="Inter"/>
              <a:cs typeface="Inter"/>
              <a:sym typeface="Inter"/>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6D7A8"/>
        </a:solidFill>
      </p:bgPr>
    </p:bg>
    <p:spTree>
      <p:nvGrpSpPr>
        <p:cNvPr id="167" name="Shape 167"/>
        <p:cNvGrpSpPr/>
        <p:nvPr/>
      </p:nvGrpSpPr>
      <p:grpSpPr>
        <a:xfrm>
          <a:off x="0" y="0"/>
          <a:ext cx="0" cy="0"/>
          <a:chOff x="0" y="0"/>
          <a:chExt cx="0" cy="0"/>
        </a:xfrm>
      </p:grpSpPr>
      <p:pic>
        <p:nvPicPr>
          <p:cNvPr id="168" name="Google Shape;168;p17"/>
          <p:cNvPicPr preferRelativeResize="0"/>
          <p:nvPr/>
        </p:nvPicPr>
        <p:blipFill rotWithShape="1">
          <a:blip r:embed="rId3">
            <a:alphaModFix/>
          </a:blip>
          <a:srcRect b="0" l="29504" r="29504" t="0"/>
          <a:stretch/>
        </p:blipFill>
        <p:spPr>
          <a:xfrm>
            <a:off x="5969000" y="0"/>
            <a:ext cx="3174899" cy="5143501"/>
          </a:xfrm>
          <a:prstGeom prst="rect">
            <a:avLst/>
          </a:prstGeom>
          <a:noFill/>
          <a:ln>
            <a:noFill/>
          </a:ln>
        </p:spPr>
      </p:pic>
      <p:sp>
        <p:nvSpPr>
          <p:cNvPr id="169" name="Google Shape;169;p17"/>
          <p:cNvSpPr txBox="1"/>
          <p:nvPr/>
        </p:nvSpPr>
        <p:spPr>
          <a:xfrm>
            <a:off x="7848600" y="4838700"/>
            <a:ext cx="1269900" cy="2541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GB" sz="800">
                <a:solidFill>
                  <a:srgbClr val="FFFFFF"/>
                </a:solidFill>
                <a:latin typeface="Lexend"/>
                <a:ea typeface="Lexend"/>
                <a:cs typeface="Lexend"/>
                <a:sym typeface="Lexend"/>
              </a:rPr>
              <a:t>Photo by </a:t>
            </a:r>
            <a:r>
              <a:rPr lang="en-GB" sz="800" u="sng">
                <a:solidFill>
                  <a:srgbClr val="FFFFFF"/>
                </a:solidFill>
                <a:latin typeface="Lexend"/>
                <a:ea typeface="Lexend"/>
                <a:cs typeface="Lexend"/>
                <a:sym typeface="Lexend"/>
                <a:hlinkClick r:id="rId4">
                  <a:extLst>
                    <a:ext uri="{A12FA001-AC4F-418D-AE19-62706E023703}">
                      <ahyp:hlinkClr val="tx"/>
                    </a:ext>
                  </a:extLst>
                </a:hlinkClick>
              </a:rPr>
              <a:t>Pixabay</a:t>
            </a:r>
            <a:endParaRPr sz="800">
              <a:solidFill>
                <a:srgbClr val="FFFFFF"/>
              </a:solidFill>
              <a:latin typeface="Lexend"/>
              <a:ea typeface="Lexend"/>
              <a:cs typeface="Lexend"/>
              <a:sym typeface="Lexend"/>
            </a:endParaRPr>
          </a:p>
        </p:txBody>
      </p:sp>
      <p:sp>
        <p:nvSpPr>
          <p:cNvPr id="170" name="Google Shape;170;p17"/>
          <p:cNvSpPr/>
          <p:nvPr/>
        </p:nvSpPr>
        <p:spPr>
          <a:xfrm>
            <a:off x="0" y="0"/>
            <a:ext cx="9144000" cy="63600"/>
          </a:xfrm>
          <a:prstGeom prst="rect">
            <a:avLst/>
          </a:prstGeom>
          <a:solidFill>
            <a:srgbClr val="FCBF0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1" name="Google Shape;171;p17"/>
          <p:cNvSpPr txBox="1"/>
          <p:nvPr/>
        </p:nvSpPr>
        <p:spPr>
          <a:xfrm>
            <a:off x="455150" y="229850"/>
            <a:ext cx="4521300" cy="50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latin typeface="League Spartan"/>
                <a:ea typeface="League Spartan"/>
                <a:cs typeface="League Spartan"/>
                <a:sym typeface="League Spartan"/>
              </a:rPr>
              <a:t>Impacts on Nonhuman Interests </a:t>
            </a:r>
            <a:endParaRPr b="1" sz="2400">
              <a:latin typeface="League Spartan"/>
              <a:ea typeface="League Spartan"/>
              <a:cs typeface="League Spartan"/>
              <a:sym typeface="League Spartan"/>
            </a:endParaRPr>
          </a:p>
        </p:txBody>
      </p:sp>
      <p:sp>
        <p:nvSpPr>
          <p:cNvPr id="172" name="Google Shape;172;p17"/>
          <p:cNvSpPr txBox="1"/>
          <p:nvPr/>
        </p:nvSpPr>
        <p:spPr>
          <a:xfrm>
            <a:off x="490400" y="956350"/>
            <a:ext cx="4521300" cy="50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latin typeface="Inter"/>
                <a:ea typeface="Inter"/>
                <a:cs typeface="Inter"/>
                <a:sym typeface="Inter"/>
              </a:rPr>
              <a:t>-  Animal welfare concerns of factory farming.</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rPr lang="en-GB">
                <a:latin typeface="Inter"/>
                <a:ea typeface="Inter"/>
                <a:cs typeface="Inter"/>
                <a:sym typeface="Inter"/>
              </a:rPr>
              <a:t>-  Impacts on biodiversity due to factory farming.</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p:txBody>
      </p:sp>
      <p:sp>
        <p:nvSpPr>
          <p:cNvPr id="173" name="Google Shape;173;p17"/>
          <p:cNvSpPr txBox="1"/>
          <p:nvPr/>
        </p:nvSpPr>
        <p:spPr>
          <a:xfrm>
            <a:off x="880750" y="1406875"/>
            <a:ext cx="4317300" cy="27243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solidFill>
                  <a:schemeClr val="dk1"/>
                </a:solidFill>
                <a:latin typeface="Inter"/>
                <a:ea typeface="Inter"/>
                <a:cs typeface="Inter"/>
                <a:sym typeface="Inter"/>
              </a:rPr>
              <a:t>Factory farming causes immense suffering to animals due to overcrowding, lack of space, and lack of access to natural sunlight.</a:t>
            </a:r>
            <a:endParaRPr>
              <a:solidFill>
                <a:schemeClr val="dk1"/>
              </a:solidFill>
              <a:latin typeface="Inter"/>
              <a:ea typeface="Inter"/>
              <a:cs typeface="Inter"/>
              <a:sym typeface="Inter"/>
            </a:endParaRPr>
          </a:p>
          <a:p>
            <a:pPr indent="0" lvl="0" marL="0" rtl="0" algn="l">
              <a:spcBef>
                <a:spcPts val="0"/>
              </a:spcBef>
              <a:spcAft>
                <a:spcPts val="0"/>
              </a:spcAft>
              <a:buNone/>
            </a:pPr>
            <a:r>
              <a:t/>
            </a:r>
            <a:endParaRPr>
              <a:solidFill>
                <a:schemeClr val="dk1"/>
              </a:solidFill>
              <a:latin typeface="Inter"/>
              <a:ea typeface="Inter"/>
              <a:cs typeface="Inter"/>
              <a:sym typeface="Inter"/>
            </a:endParaRPr>
          </a:p>
          <a:p>
            <a:pPr indent="0" lvl="0" marL="0" rtl="0" algn="l">
              <a:spcBef>
                <a:spcPts val="0"/>
              </a:spcBef>
              <a:spcAft>
                <a:spcPts val="0"/>
              </a:spcAft>
              <a:buNone/>
            </a:pPr>
            <a:r>
              <a:rPr lang="en-GB" u="sng">
                <a:solidFill>
                  <a:schemeClr val="dk1"/>
                </a:solidFill>
                <a:latin typeface="Inter"/>
                <a:ea typeface="Inter"/>
                <a:cs typeface="Inter"/>
                <a:sym typeface="Inter"/>
              </a:rPr>
              <a:t>Video on the conditions these animals endure.</a:t>
            </a:r>
            <a:endParaRPr u="sng">
              <a:solidFill>
                <a:schemeClr val="dk1"/>
              </a:solidFill>
              <a:latin typeface="Inter"/>
              <a:ea typeface="Inter"/>
              <a:cs typeface="Inter"/>
              <a:sym typeface="Inter"/>
            </a:endParaRPr>
          </a:p>
          <a:p>
            <a:pPr indent="0" lvl="0" marL="0" rtl="0" algn="l">
              <a:spcBef>
                <a:spcPts val="0"/>
              </a:spcBef>
              <a:spcAft>
                <a:spcPts val="0"/>
              </a:spcAft>
              <a:buNone/>
            </a:pPr>
            <a:r>
              <a:rPr lang="en-GB" sz="1100" u="sng">
                <a:solidFill>
                  <a:schemeClr val="hlink"/>
                </a:solidFill>
                <a:hlinkClick r:id="rId5"/>
              </a:rPr>
              <a:t>v09044g40000c5ar0krc77u5c8muavp0.MP4</a:t>
            </a:r>
            <a:endParaRPr>
              <a:solidFill>
                <a:schemeClr val="dk1"/>
              </a:solidFill>
              <a:latin typeface="Inter"/>
              <a:ea typeface="Inter"/>
              <a:cs typeface="Inter"/>
              <a:sym typeface="Inter"/>
            </a:endParaRPr>
          </a:p>
          <a:p>
            <a:pPr indent="0" lvl="0" marL="0" rtl="0" algn="l">
              <a:spcBef>
                <a:spcPts val="0"/>
              </a:spcBef>
              <a:spcAft>
                <a:spcPts val="0"/>
              </a:spcAft>
              <a:buNone/>
            </a:pPr>
            <a:r>
              <a:t/>
            </a:r>
            <a:endParaRPr>
              <a:solidFill>
                <a:schemeClr val="dk1"/>
              </a:solidFill>
              <a:latin typeface="Inter"/>
              <a:ea typeface="Inter"/>
              <a:cs typeface="Inter"/>
              <a:sym typeface="Inter"/>
            </a:endParaRPr>
          </a:p>
          <a:p>
            <a:pPr indent="0" lvl="0" marL="0" rtl="0" algn="l">
              <a:spcBef>
                <a:spcPts val="0"/>
              </a:spcBef>
              <a:spcAft>
                <a:spcPts val="0"/>
              </a:spcAft>
              <a:buNone/>
            </a:pPr>
            <a:r>
              <a:rPr lang="en-GB">
                <a:solidFill>
                  <a:schemeClr val="dk1"/>
                </a:solidFill>
                <a:latin typeface="Inter"/>
                <a:ea typeface="Inter"/>
                <a:cs typeface="Inter"/>
                <a:sym typeface="Inter"/>
              </a:rPr>
              <a:t>Animals are exposed to a variety of pollutants such as antibiotics, hormones, and pesticides used in factory farming.</a:t>
            </a:r>
            <a:endParaRPr>
              <a:solidFill>
                <a:schemeClr val="dk1"/>
              </a:solidFill>
              <a:latin typeface="Inter"/>
              <a:ea typeface="Inter"/>
              <a:cs typeface="Inter"/>
              <a:sym typeface="Inter"/>
            </a:endParaRPr>
          </a:p>
          <a:p>
            <a:pPr indent="0" lvl="0" marL="0" rtl="0" algn="l">
              <a:spcBef>
                <a:spcPts val="0"/>
              </a:spcBef>
              <a:spcAft>
                <a:spcPts val="0"/>
              </a:spcAft>
              <a:buNone/>
            </a:pPr>
            <a:r>
              <a:t/>
            </a:r>
            <a:endParaRPr>
              <a:solidFill>
                <a:schemeClr val="dk1"/>
              </a:solidFill>
              <a:latin typeface="Inter"/>
              <a:ea typeface="Inter"/>
              <a:cs typeface="Inter"/>
              <a:sym typeface="Inter"/>
            </a:endParaRPr>
          </a:p>
          <a:p>
            <a:pPr indent="0" lvl="0" marL="0" rtl="0" algn="l">
              <a:spcBef>
                <a:spcPts val="0"/>
              </a:spcBef>
              <a:spcAft>
                <a:spcPts val="0"/>
              </a:spcAft>
              <a:buNone/>
            </a:pPr>
            <a:r>
              <a:rPr lang="en-GB">
                <a:solidFill>
                  <a:schemeClr val="dk1"/>
                </a:solidFill>
                <a:latin typeface="Inter"/>
                <a:ea typeface="Inter"/>
                <a:cs typeface="Inter"/>
                <a:sym typeface="Inter"/>
              </a:rPr>
              <a:t>Species extinction</a:t>
            </a:r>
            <a:endParaRPr>
              <a:solidFill>
                <a:schemeClr val="dk1"/>
              </a:solidFill>
              <a:latin typeface="Inter"/>
              <a:ea typeface="Inter"/>
              <a:cs typeface="Inter"/>
              <a:sym typeface="Inte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6D7A8"/>
        </a:solidFill>
      </p:bgPr>
    </p:bg>
    <p:spTree>
      <p:nvGrpSpPr>
        <p:cNvPr id="177" name="Shape 177"/>
        <p:cNvGrpSpPr/>
        <p:nvPr/>
      </p:nvGrpSpPr>
      <p:grpSpPr>
        <a:xfrm>
          <a:off x="0" y="0"/>
          <a:ext cx="0" cy="0"/>
          <a:chOff x="0" y="0"/>
          <a:chExt cx="0" cy="0"/>
        </a:xfrm>
      </p:grpSpPr>
      <p:pic>
        <p:nvPicPr>
          <p:cNvPr id="178" name="Google Shape;178;p18"/>
          <p:cNvPicPr preferRelativeResize="0"/>
          <p:nvPr/>
        </p:nvPicPr>
        <p:blipFill rotWithShape="1">
          <a:blip r:embed="rId3">
            <a:alphaModFix/>
          </a:blip>
          <a:srcRect b="0" l="30081" r="30085" t="0"/>
          <a:stretch/>
        </p:blipFill>
        <p:spPr>
          <a:xfrm>
            <a:off x="5969000" y="0"/>
            <a:ext cx="3174899" cy="5143500"/>
          </a:xfrm>
          <a:prstGeom prst="rect">
            <a:avLst/>
          </a:prstGeom>
          <a:noFill/>
          <a:ln>
            <a:noFill/>
          </a:ln>
        </p:spPr>
      </p:pic>
      <p:sp>
        <p:nvSpPr>
          <p:cNvPr id="179" name="Google Shape;179;p18"/>
          <p:cNvSpPr txBox="1"/>
          <p:nvPr/>
        </p:nvSpPr>
        <p:spPr>
          <a:xfrm>
            <a:off x="7848600" y="4838700"/>
            <a:ext cx="1269900" cy="2541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GB" sz="800">
                <a:solidFill>
                  <a:srgbClr val="FFFFFF"/>
                </a:solidFill>
                <a:latin typeface="Lexend"/>
                <a:ea typeface="Lexend"/>
                <a:cs typeface="Lexend"/>
                <a:sym typeface="Lexend"/>
              </a:rPr>
              <a:t>Photo by </a:t>
            </a:r>
            <a:r>
              <a:rPr lang="en-GB" sz="800" u="sng">
                <a:solidFill>
                  <a:srgbClr val="FFFFFF"/>
                </a:solidFill>
                <a:latin typeface="Lexend"/>
                <a:ea typeface="Lexend"/>
                <a:cs typeface="Lexend"/>
                <a:sym typeface="Lexend"/>
                <a:hlinkClick r:id="rId4">
                  <a:extLst>
                    <a:ext uri="{A12FA001-AC4F-418D-AE19-62706E023703}">
                      <ahyp:hlinkClr val="tx"/>
                    </a:ext>
                  </a:extLst>
                </a:hlinkClick>
              </a:rPr>
              <a:t>Pixabay</a:t>
            </a:r>
            <a:endParaRPr sz="800">
              <a:solidFill>
                <a:srgbClr val="FFFFFF"/>
              </a:solidFill>
              <a:latin typeface="Lexend"/>
              <a:ea typeface="Lexend"/>
              <a:cs typeface="Lexend"/>
              <a:sym typeface="Lexend"/>
            </a:endParaRPr>
          </a:p>
        </p:txBody>
      </p:sp>
      <p:sp>
        <p:nvSpPr>
          <p:cNvPr id="180" name="Google Shape;180;p18"/>
          <p:cNvSpPr/>
          <p:nvPr/>
        </p:nvSpPr>
        <p:spPr>
          <a:xfrm>
            <a:off x="0" y="0"/>
            <a:ext cx="9144000" cy="63600"/>
          </a:xfrm>
          <a:prstGeom prst="rect">
            <a:avLst/>
          </a:prstGeom>
          <a:solidFill>
            <a:srgbClr val="FCBF0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1" name="Google Shape;181;p18"/>
          <p:cNvSpPr txBox="1"/>
          <p:nvPr/>
        </p:nvSpPr>
        <p:spPr>
          <a:xfrm>
            <a:off x="508000" y="635000"/>
            <a:ext cx="4521300" cy="50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latin typeface="League Spartan"/>
                <a:ea typeface="League Spartan"/>
                <a:cs typeface="League Spartan"/>
                <a:sym typeface="League Spartan"/>
              </a:rPr>
              <a:t>Impacts on Environmental Interests </a:t>
            </a:r>
            <a:endParaRPr b="1" sz="2400">
              <a:latin typeface="League Spartan"/>
              <a:ea typeface="League Spartan"/>
              <a:cs typeface="League Spartan"/>
              <a:sym typeface="League Spartan"/>
            </a:endParaRPr>
          </a:p>
        </p:txBody>
      </p:sp>
      <p:sp>
        <p:nvSpPr>
          <p:cNvPr id="182" name="Google Shape;182;p18"/>
          <p:cNvSpPr txBox="1"/>
          <p:nvPr/>
        </p:nvSpPr>
        <p:spPr>
          <a:xfrm>
            <a:off x="508000" y="1511200"/>
            <a:ext cx="4521300" cy="50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latin typeface="Inter"/>
                <a:ea typeface="Inter"/>
                <a:cs typeface="Inter"/>
                <a:sym typeface="Inter"/>
              </a:rPr>
              <a:t>-  Pollution due to factory farming.</a:t>
            </a:r>
            <a:endParaRPr>
              <a:latin typeface="Inter"/>
              <a:ea typeface="Inter"/>
              <a:cs typeface="Inter"/>
              <a:sym typeface="Inter"/>
            </a:endParaRPr>
          </a:p>
          <a:p>
            <a:pPr indent="0" lvl="0" marL="0" rtl="0" algn="l">
              <a:spcBef>
                <a:spcPts val="0"/>
              </a:spcBef>
              <a:spcAft>
                <a:spcPts val="0"/>
              </a:spcAft>
              <a:buNone/>
            </a:pPr>
            <a:r>
              <a:rPr lang="en-GB">
                <a:solidFill>
                  <a:schemeClr val="dk1"/>
                </a:solidFill>
                <a:latin typeface="Inter"/>
                <a:ea typeface="Inter"/>
                <a:cs typeface="Inter"/>
                <a:sym typeface="Inter"/>
              </a:rPr>
              <a:t>Factory farming contributes to global warming due to the emissions of greenhouse gases, such as methane, from animal waste. (Climate Change)</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rPr lang="en-GB">
                <a:latin typeface="Inter"/>
                <a:ea typeface="Inter"/>
                <a:cs typeface="Inter"/>
                <a:sym typeface="Inter"/>
              </a:rPr>
              <a:t>-  Water and soil contamination due to factory farming.</a:t>
            </a:r>
            <a:endParaRPr>
              <a:latin typeface="Inter"/>
              <a:ea typeface="Inter"/>
              <a:cs typeface="Inter"/>
              <a:sym typeface="Inter"/>
            </a:endParaRPr>
          </a:p>
        </p:txBody>
      </p:sp>
      <p:sp>
        <p:nvSpPr>
          <p:cNvPr id="183" name="Google Shape;183;p18"/>
          <p:cNvSpPr txBox="1"/>
          <p:nvPr/>
        </p:nvSpPr>
        <p:spPr>
          <a:xfrm>
            <a:off x="1415150" y="3003325"/>
            <a:ext cx="3000000" cy="12621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solidFill>
                  <a:schemeClr val="dk1"/>
                </a:solidFill>
                <a:latin typeface="Inter"/>
                <a:ea typeface="Inter"/>
                <a:cs typeface="Inter"/>
                <a:sym typeface="Inter"/>
              </a:rPr>
              <a:t> Factory farming increases the risk of water pollution due to the runoff of animal waste and other pollutants into rivers and streams.</a:t>
            </a:r>
            <a:endParaRPr>
              <a:solidFill>
                <a:schemeClr val="dk1"/>
              </a:solidFill>
              <a:latin typeface="Inter"/>
              <a:ea typeface="Inter"/>
              <a:cs typeface="Inter"/>
              <a:sym typeface="Inte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A4C2F4"/>
        </a:solidFill>
      </p:bgPr>
    </p:bg>
    <p:spTree>
      <p:nvGrpSpPr>
        <p:cNvPr id="187" name="Shape 187"/>
        <p:cNvGrpSpPr/>
        <p:nvPr/>
      </p:nvGrpSpPr>
      <p:grpSpPr>
        <a:xfrm>
          <a:off x="0" y="0"/>
          <a:ext cx="0" cy="0"/>
          <a:chOff x="0" y="0"/>
          <a:chExt cx="0" cy="0"/>
        </a:xfrm>
      </p:grpSpPr>
      <p:pic>
        <p:nvPicPr>
          <p:cNvPr id="188" name="Google Shape;188;p19"/>
          <p:cNvPicPr preferRelativeResize="0"/>
          <p:nvPr/>
        </p:nvPicPr>
        <p:blipFill rotWithShape="1">
          <a:blip r:embed="rId3">
            <a:alphaModFix/>
          </a:blip>
          <a:srcRect b="0" l="29432" r="29432" t="0"/>
          <a:stretch/>
        </p:blipFill>
        <p:spPr>
          <a:xfrm>
            <a:off x="5969000" y="0"/>
            <a:ext cx="3174899" cy="5143500"/>
          </a:xfrm>
          <a:prstGeom prst="rect">
            <a:avLst/>
          </a:prstGeom>
          <a:noFill/>
          <a:ln>
            <a:noFill/>
          </a:ln>
        </p:spPr>
      </p:pic>
      <p:sp>
        <p:nvSpPr>
          <p:cNvPr id="189" name="Google Shape;189;p19"/>
          <p:cNvSpPr txBox="1"/>
          <p:nvPr/>
        </p:nvSpPr>
        <p:spPr>
          <a:xfrm>
            <a:off x="7848600" y="4838700"/>
            <a:ext cx="1269900" cy="2541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GB" sz="800">
                <a:solidFill>
                  <a:srgbClr val="FFFFFF"/>
                </a:solidFill>
                <a:latin typeface="Lexend"/>
                <a:ea typeface="Lexend"/>
                <a:cs typeface="Lexend"/>
                <a:sym typeface="Lexend"/>
              </a:rPr>
              <a:t>Photo by </a:t>
            </a:r>
            <a:r>
              <a:rPr lang="en-GB" sz="800" u="sng">
                <a:solidFill>
                  <a:srgbClr val="FFFFFF"/>
                </a:solidFill>
                <a:latin typeface="Lexend"/>
                <a:ea typeface="Lexend"/>
                <a:cs typeface="Lexend"/>
                <a:sym typeface="Lexend"/>
                <a:hlinkClick r:id="rId4">
                  <a:extLst>
                    <a:ext uri="{A12FA001-AC4F-418D-AE19-62706E023703}">
                      <ahyp:hlinkClr val="tx"/>
                    </a:ext>
                  </a:extLst>
                </a:hlinkClick>
              </a:rPr>
              <a:t>Pixabay</a:t>
            </a:r>
            <a:endParaRPr sz="800">
              <a:solidFill>
                <a:srgbClr val="FFFFFF"/>
              </a:solidFill>
              <a:latin typeface="Lexend"/>
              <a:ea typeface="Lexend"/>
              <a:cs typeface="Lexend"/>
              <a:sym typeface="Lexend"/>
            </a:endParaRPr>
          </a:p>
        </p:txBody>
      </p:sp>
      <p:sp>
        <p:nvSpPr>
          <p:cNvPr id="190" name="Google Shape;190;p19"/>
          <p:cNvSpPr/>
          <p:nvPr/>
        </p:nvSpPr>
        <p:spPr>
          <a:xfrm>
            <a:off x="0" y="0"/>
            <a:ext cx="9144000" cy="63600"/>
          </a:xfrm>
          <a:prstGeom prst="rect">
            <a:avLst/>
          </a:prstGeom>
          <a:solidFill>
            <a:srgbClr val="FCBF0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1" name="Google Shape;191;p19"/>
          <p:cNvSpPr txBox="1"/>
          <p:nvPr/>
        </p:nvSpPr>
        <p:spPr>
          <a:xfrm>
            <a:off x="508000" y="635000"/>
            <a:ext cx="4521300" cy="50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latin typeface="League Spartan"/>
                <a:ea typeface="League Spartan"/>
                <a:cs typeface="League Spartan"/>
                <a:sym typeface="League Spartan"/>
              </a:rPr>
              <a:t>Callicott's Triangular of Stances </a:t>
            </a:r>
            <a:endParaRPr b="1" sz="2400">
              <a:latin typeface="League Spartan"/>
              <a:ea typeface="League Spartan"/>
              <a:cs typeface="League Spartan"/>
              <a:sym typeface="League Spartan"/>
            </a:endParaRPr>
          </a:p>
        </p:txBody>
      </p:sp>
      <p:sp>
        <p:nvSpPr>
          <p:cNvPr id="192" name="Google Shape;192;p19"/>
          <p:cNvSpPr txBox="1"/>
          <p:nvPr/>
        </p:nvSpPr>
        <p:spPr>
          <a:xfrm>
            <a:off x="508000" y="1511200"/>
            <a:ext cx="4521300" cy="12333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latin typeface="Inter"/>
                <a:ea typeface="Inter"/>
                <a:cs typeface="Inter"/>
                <a:sym typeface="Inter"/>
              </a:rPr>
              <a:t>-  Overview of Callicott's triangular of stances.</a:t>
            </a:r>
            <a:endParaRPr>
              <a:latin typeface="Inter"/>
              <a:ea typeface="Inter"/>
              <a:cs typeface="Inter"/>
              <a:sym typeface="Inter"/>
            </a:endParaRPr>
          </a:p>
          <a:p>
            <a:pPr indent="0" lvl="0" marL="0" rtl="0" algn="l">
              <a:spcBef>
                <a:spcPts val="0"/>
              </a:spcBef>
              <a:spcAft>
                <a:spcPts val="0"/>
              </a:spcAft>
              <a:buNone/>
            </a:pPr>
            <a:r>
              <a:rPr b="1" lang="en-GB" sz="1200">
                <a:solidFill>
                  <a:srgbClr val="385623"/>
                </a:solidFill>
                <a:latin typeface="Times New Roman"/>
                <a:ea typeface="Times New Roman"/>
                <a:cs typeface="Times New Roman"/>
                <a:sym typeface="Times New Roman"/>
              </a:rPr>
              <a:t>Anthropocentrism</a:t>
            </a:r>
            <a:endParaRPr b="1" sz="1200">
              <a:solidFill>
                <a:srgbClr val="385623"/>
              </a:solidFill>
              <a:latin typeface="Times New Roman"/>
              <a:ea typeface="Times New Roman"/>
              <a:cs typeface="Times New Roman"/>
              <a:sym typeface="Times New Roman"/>
            </a:endParaRPr>
          </a:p>
          <a:p>
            <a:pPr indent="0" lvl="0" marL="0" rtl="0" algn="l">
              <a:spcBef>
                <a:spcPts val="0"/>
              </a:spcBef>
              <a:spcAft>
                <a:spcPts val="0"/>
              </a:spcAft>
              <a:buNone/>
            </a:pPr>
            <a:r>
              <a:rPr b="1" lang="en-GB" sz="1200">
                <a:solidFill>
                  <a:srgbClr val="385623"/>
                </a:solidFill>
                <a:latin typeface="Times New Roman"/>
                <a:ea typeface="Times New Roman"/>
                <a:cs typeface="Times New Roman"/>
                <a:sym typeface="Times New Roman"/>
              </a:rPr>
              <a:t>Biocentrism</a:t>
            </a:r>
            <a:endParaRPr b="1" sz="1200">
              <a:solidFill>
                <a:srgbClr val="385623"/>
              </a:solidFill>
              <a:latin typeface="Times New Roman"/>
              <a:ea typeface="Times New Roman"/>
              <a:cs typeface="Times New Roman"/>
              <a:sym typeface="Times New Roman"/>
            </a:endParaRPr>
          </a:p>
          <a:p>
            <a:pPr indent="0" lvl="0" marL="0" rtl="0" algn="l">
              <a:spcBef>
                <a:spcPts val="0"/>
              </a:spcBef>
              <a:spcAft>
                <a:spcPts val="0"/>
              </a:spcAft>
              <a:buNone/>
            </a:pPr>
            <a:r>
              <a:rPr b="1" lang="en-GB" sz="1200">
                <a:solidFill>
                  <a:srgbClr val="385623"/>
                </a:solidFill>
                <a:latin typeface="Times New Roman"/>
                <a:ea typeface="Times New Roman"/>
                <a:cs typeface="Times New Roman"/>
                <a:sym typeface="Times New Roman"/>
              </a:rPr>
              <a:t>Ecocentrism</a:t>
            </a:r>
            <a:endParaRPr b="1" sz="1200">
              <a:solidFill>
                <a:srgbClr val="385623"/>
              </a:solidFill>
              <a:latin typeface="Times New Roman"/>
              <a:ea typeface="Times New Roman"/>
              <a:cs typeface="Times New Roman"/>
              <a:sym typeface="Times New Roman"/>
            </a:endParaRPr>
          </a:p>
          <a:p>
            <a:pPr indent="0" lvl="0" marL="0" rtl="0" algn="l">
              <a:spcBef>
                <a:spcPts val="0"/>
              </a:spcBef>
              <a:spcAft>
                <a:spcPts val="0"/>
              </a:spcAft>
              <a:buNone/>
            </a:pPr>
            <a:r>
              <a:t/>
            </a:r>
            <a:endParaRPr sz="1200">
              <a:solidFill>
                <a:srgbClr val="385623"/>
              </a:solidFill>
              <a:latin typeface="Times New Roman"/>
              <a:ea typeface="Times New Roman"/>
              <a:cs typeface="Times New Roman"/>
              <a:sym typeface="Times New Roman"/>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rPr lang="en-GB">
                <a:latin typeface="Inter"/>
                <a:ea typeface="Inter"/>
                <a:cs typeface="Inter"/>
                <a:sym typeface="Inter"/>
              </a:rPr>
              <a:t>-  Exploring how this approach can be used to address factory farming.</a:t>
            </a:r>
            <a:endParaRPr>
              <a:latin typeface="Inter"/>
              <a:ea typeface="Inter"/>
              <a:cs typeface="Inter"/>
              <a:sym typeface="Inte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6D7A8"/>
        </a:solidFill>
      </p:bgPr>
    </p:bg>
    <p:spTree>
      <p:nvGrpSpPr>
        <p:cNvPr id="196" name="Shape 196"/>
        <p:cNvGrpSpPr/>
        <p:nvPr/>
      </p:nvGrpSpPr>
      <p:grpSpPr>
        <a:xfrm>
          <a:off x="0" y="0"/>
          <a:ext cx="0" cy="0"/>
          <a:chOff x="0" y="0"/>
          <a:chExt cx="0" cy="0"/>
        </a:xfrm>
      </p:grpSpPr>
      <p:pic>
        <p:nvPicPr>
          <p:cNvPr id="197" name="Google Shape;197;p20"/>
          <p:cNvPicPr preferRelativeResize="0"/>
          <p:nvPr/>
        </p:nvPicPr>
        <p:blipFill rotWithShape="1">
          <a:blip r:embed="rId3">
            <a:alphaModFix/>
          </a:blip>
          <a:srcRect b="0" l="32637" r="32641" t="0"/>
          <a:stretch/>
        </p:blipFill>
        <p:spPr>
          <a:xfrm>
            <a:off x="5969000" y="0"/>
            <a:ext cx="3174899" cy="5143500"/>
          </a:xfrm>
          <a:prstGeom prst="rect">
            <a:avLst/>
          </a:prstGeom>
          <a:noFill/>
          <a:ln>
            <a:noFill/>
          </a:ln>
        </p:spPr>
      </p:pic>
      <p:sp>
        <p:nvSpPr>
          <p:cNvPr id="198" name="Google Shape;198;p20"/>
          <p:cNvSpPr txBox="1"/>
          <p:nvPr/>
        </p:nvSpPr>
        <p:spPr>
          <a:xfrm>
            <a:off x="7848600" y="4838700"/>
            <a:ext cx="1269900" cy="2541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GB" sz="800">
                <a:solidFill>
                  <a:srgbClr val="FFFFFF"/>
                </a:solidFill>
                <a:latin typeface="Lexend"/>
                <a:ea typeface="Lexend"/>
                <a:cs typeface="Lexend"/>
                <a:sym typeface="Lexend"/>
              </a:rPr>
              <a:t>Photo by </a:t>
            </a:r>
            <a:r>
              <a:rPr lang="en-GB" sz="800" u="sng">
                <a:solidFill>
                  <a:srgbClr val="FFFFFF"/>
                </a:solidFill>
                <a:latin typeface="Lexend"/>
                <a:ea typeface="Lexend"/>
                <a:cs typeface="Lexend"/>
                <a:sym typeface="Lexend"/>
                <a:hlinkClick r:id="rId4">
                  <a:extLst>
                    <a:ext uri="{A12FA001-AC4F-418D-AE19-62706E023703}">
                      <ahyp:hlinkClr val="tx"/>
                    </a:ext>
                  </a:extLst>
                </a:hlinkClick>
              </a:rPr>
              <a:t>Pixabay</a:t>
            </a:r>
            <a:endParaRPr sz="800">
              <a:solidFill>
                <a:srgbClr val="FFFFFF"/>
              </a:solidFill>
              <a:latin typeface="Lexend"/>
              <a:ea typeface="Lexend"/>
              <a:cs typeface="Lexend"/>
              <a:sym typeface="Lexend"/>
            </a:endParaRPr>
          </a:p>
        </p:txBody>
      </p:sp>
      <p:sp>
        <p:nvSpPr>
          <p:cNvPr id="199" name="Google Shape;199;p20"/>
          <p:cNvSpPr/>
          <p:nvPr/>
        </p:nvSpPr>
        <p:spPr>
          <a:xfrm>
            <a:off x="0" y="0"/>
            <a:ext cx="9144000" cy="63600"/>
          </a:xfrm>
          <a:prstGeom prst="rect">
            <a:avLst/>
          </a:prstGeom>
          <a:solidFill>
            <a:srgbClr val="FCBF0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0" name="Google Shape;200;p20"/>
          <p:cNvSpPr txBox="1"/>
          <p:nvPr/>
        </p:nvSpPr>
        <p:spPr>
          <a:xfrm>
            <a:off x="508000" y="194625"/>
            <a:ext cx="4521300" cy="50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latin typeface="League Spartan"/>
                <a:ea typeface="League Spartan"/>
                <a:cs typeface="League Spartan"/>
                <a:sym typeface="League Spartan"/>
              </a:rPr>
              <a:t>What Can Be Done in the Future </a:t>
            </a:r>
            <a:endParaRPr b="1" sz="2400">
              <a:latin typeface="League Spartan"/>
              <a:ea typeface="League Spartan"/>
              <a:cs typeface="League Spartan"/>
              <a:sym typeface="League Spartan"/>
            </a:endParaRPr>
          </a:p>
        </p:txBody>
      </p:sp>
      <p:sp>
        <p:nvSpPr>
          <p:cNvPr id="201" name="Google Shape;201;p20"/>
          <p:cNvSpPr txBox="1"/>
          <p:nvPr/>
        </p:nvSpPr>
        <p:spPr>
          <a:xfrm>
            <a:off x="604875" y="833550"/>
            <a:ext cx="4521300" cy="50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latin typeface="Inter"/>
                <a:ea typeface="Inter"/>
                <a:cs typeface="Inter"/>
                <a:sym typeface="Inter"/>
              </a:rPr>
              <a:t>-  Alternatives to factory farming.</a:t>
            </a:r>
            <a:endParaRPr>
              <a:latin typeface="Inter"/>
              <a:ea typeface="Inter"/>
              <a:cs typeface="Inter"/>
              <a:sym typeface="Inter"/>
            </a:endParaRPr>
          </a:p>
          <a:p>
            <a:pPr indent="0" lvl="0" marL="0" rtl="0" algn="l">
              <a:spcBef>
                <a:spcPts val="0"/>
              </a:spcBef>
              <a:spcAft>
                <a:spcPts val="0"/>
              </a:spcAft>
              <a:buNone/>
            </a:pPr>
            <a:r>
              <a:rPr lang="en-GB">
                <a:solidFill>
                  <a:schemeClr val="dk1"/>
                </a:solidFill>
                <a:latin typeface="Inter"/>
                <a:ea typeface="Inter"/>
                <a:cs typeface="Inter"/>
                <a:sym typeface="Inter"/>
              </a:rPr>
              <a:t>Invest in sustainable and humane farming practices, such as grass-fed and pasture-raised animal farming.</a:t>
            </a: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rPr lang="en-GB">
                <a:latin typeface="Inter"/>
                <a:ea typeface="Inter"/>
                <a:cs typeface="Inter"/>
                <a:sym typeface="Inter"/>
              </a:rPr>
              <a:t>-  Government regulations and policies to address factory farming.</a:t>
            </a:r>
            <a:endParaRPr>
              <a:latin typeface="Inter"/>
              <a:ea typeface="Inter"/>
              <a:cs typeface="Inter"/>
              <a:sym typeface="Inter"/>
            </a:endParaRPr>
          </a:p>
        </p:txBody>
      </p:sp>
      <p:sp>
        <p:nvSpPr>
          <p:cNvPr id="202" name="Google Shape;202;p20"/>
          <p:cNvSpPr txBox="1"/>
          <p:nvPr/>
        </p:nvSpPr>
        <p:spPr>
          <a:xfrm>
            <a:off x="763400" y="2466050"/>
            <a:ext cx="3000000" cy="19086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rPr lang="en-GB">
                <a:solidFill>
                  <a:schemeClr val="dk1"/>
                </a:solidFill>
                <a:latin typeface="Inter"/>
                <a:ea typeface="Inter"/>
                <a:cs typeface="Inter"/>
                <a:sym typeface="Inter"/>
              </a:rPr>
              <a:t> Increase regulations and enforcement of existing regulations to address the environmental, human, and nonhuman impacts of factory farming.</a:t>
            </a:r>
            <a:endParaRPr>
              <a:solidFill>
                <a:schemeClr val="dk1"/>
              </a:solidFill>
              <a:latin typeface="Inter"/>
              <a:ea typeface="Inter"/>
              <a:cs typeface="Inter"/>
              <a:sym typeface="Inter"/>
            </a:endParaRPr>
          </a:p>
          <a:p>
            <a:pPr indent="0" lvl="0" marL="0" rtl="0" algn="l">
              <a:spcBef>
                <a:spcPts val="0"/>
              </a:spcBef>
              <a:spcAft>
                <a:spcPts val="0"/>
              </a:spcAft>
              <a:buNone/>
            </a:pPr>
            <a:r>
              <a:t/>
            </a:r>
            <a:endParaRPr>
              <a:solidFill>
                <a:schemeClr val="dk1"/>
              </a:solidFill>
              <a:latin typeface="Inter"/>
              <a:ea typeface="Inter"/>
              <a:cs typeface="Inter"/>
              <a:sym typeface="Inter"/>
            </a:endParaRPr>
          </a:p>
          <a:p>
            <a:pPr indent="0" lvl="0" marL="0" rtl="0" algn="l">
              <a:spcBef>
                <a:spcPts val="0"/>
              </a:spcBef>
              <a:spcAft>
                <a:spcPts val="0"/>
              </a:spcAft>
              <a:buNone/>
            </a:pPr>
            <a:r>
              <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B6D7A8"/>
        </a:solidFill>
      </p:bgPr>
    </p:bg>
    <p:spTree>
      <p:nvGrpSpPr>
        <p:cNvPr id="206" name="Shape 206"/>
        <p:cNvGrpSpPr/>
        <p:nvPr/>
      </p:nvGrpSpPr>
      <p:grpSpPr>
        <a:xfrm>
          <a:off x="0" y="0"/>
          <a:ext cx="0" cy="0"/>
          <a:chOff x="0" y="0"/>
          <a:chExt cx="0" cy="0"/>
        </a:xfrm>
      </p:grpSpPr>
      <p:pic>
        <p:nvPicPr>
          <p:cNvPr id="207" name="Google Shape;207;p21"/>
          <p:cNvPicPr preferRelativeResize="0"/>
          <p:nvPr/>
        </p:nvPicPr>
        <p:blipFill rotWithShape="1">
          <a:blip r:embed="rId3">
            <a:alphaModFix/>
          </a:blip>
          <a:srcRect b="0" l="11192" r="11192" t="0"/>
          <a:stretch/>
        </p:blipFill>
        <p:spPr>
          <a:xfrm>
            <a:off x="5969000" y="0"/>
            <a:ext cx="3174900" cy="5143501"/>
          </a:xfrm>
          <a:prstGeom prst="rect">
            <a:avLst/>
          </a:prstGeom>
          <a:noFill/>
          <a:ln>
            <a:noFill/>
          </a:ln>
        </p:spPr>
      </p:pic>
      <p:sp>
        <p:nvSpPr>
          <p:cNvPr id="208" name="Google Shape;208;p21"/>
          <p:cNvSpPr txBox="1"/>
          <p:nvPr/>
        </p:nvSpPr>
        <p:spPr>
          <a:xfrm>
            <a:off x="7848600" y="4838700"/>
            <a:ext cx="1269900" cy="254100"/>
          </a:xfrm>
          <a:prstGeom prst="rect">
            <a:avLst/>
          </a:prstGeom>
          <a:noFill/>
          <a:ln>
            <a:noFill/>
          </a:ln>
        </p:spPr>
        <p:txBody>
          <a:bodyPr anchorCtr="0" anchor="t" bIns="91425" lIns="91425" spcFirstLastPara="1" rIns="91425" wrap="square" tIns="91425">
            <a:noAutofit/>
          </a:bodyPr>
          <a:lstStyle/>
          <a:p>
            <a:pPr indent="0" lvl="0" marL="0" rtl="0" algn="r">
              <a:spcBef>
                <a:spcPts val="0"/>
              </a:spcBef>
              <a:spcAft>
                <a:spcPts val="0"/>
              </a:spcAft>
              <a:buNone/>
            </a:pPr>
            <a:r>
              <a:rPr lang="en-GB" sz="800">
                <a:solidFill>
                  <a:srgbClr val="FFFFFF"/>
                </a:solidFill>
                <a:latin typeface="Lexend"/>
                <a:ea typeface="Lexend"/>
                <a:cs typeface="Lexend"/>
                <a:sym typeface="Lexend"/>
              </a:rPr>
              <a:t>Photo by </a:t>
            </a:r>
            <a:r>
              <a:rPr lang="en-GB" sz="800" u="sng">
                <a:solidFill>
                  <a:srgbClr val="FFFFFF"/>
                </a:solidFill>
                <a:latin typeface="Lexend"/>
                <a:ea typeface="Lexend"/>
                <a:cs typeface="Lexend"/>
                <a:sym typeface="Lexend"/>
                <a:hlinkClick r:id="rId4">
                  <a:extLst>
                    <a:ext uri="{A12FA001-AC4F-418D-AE19-62706E023703}">
                      <ahyp:hlinkClr val="tx"/>
                    </a:ext>
                  </a:extLst>
                </a:hlinkClick>
              </a:rPr>
              <a:t>Pixabay</a:t>
            </a:r>
            <a:endParaRPr sz="800">
              <a:solidFill>
                <a:srgbClr val="FFFFFF"/>
              </a:solidFill>
              <a:latin typeface="Lexend"/>
              <a:ea typeface="Lexend"/>
              <a:cs typeface="Lexend"/>
              <a:sym typeface="Lexend"/>
            </a:endParaRPr>
          </a:p>
        </p:txBody>
      </p:sp>
      <p:sp>
        <p:nvSpPr>
          <p:cNvPr id="209" name="Google Shape;209;p21"/>
          <p:cNvSpPr/>
          <p:nvPr/>
        </p:nvSpPr>
        <p:spPr>
          <a:xfrm>
            <a:off x="0" y="0"/>
            <a:ext cx="9144000" cy="63600"/>
          </a:xfrm>
          <a:prstGeom prst="rect">
            <a:avLst/>
          </a:prstGeom>
          <a:solidFill>
            <a:srgbClr val="FCBF0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0" name="Google Shape;210;p21"/>
          <p:cNvSpPr txBox="1"/>
          <p:nvPr/>
        </p:nvSpPr>
        <p:spPr>
          <a:xfrm>
            <a:off x="508000" y="635000"/>
            <a:ext cx="4521300" cy="50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b="1" lang="en-GB" sz="2400">
                <a:latin typeface="League Spartan"/>
                <a:ea typeface="League Spartan"/>
                <a:cs typeface="League Spartan"/>
                <a:sym typeface="League Spartan"/>
              </a:rPr>
              <a:t>Conclusion </a:t>
            </a:r>
            <a:endParaRPr b="1" sz="2400">
              <a:latin typeface="League Spartan"/>
              <a:ea typeface="League Spartan"/>
              <a:cs typeface="League Spartan"/>
              <a:sym typeface="League Spartan"/>
            </a:endParaRPr>
          </a:p>
        </p:txBody>
      </p:sp>
      <p:sp>
        <p:nvSpPr>
          <p:cNvPr id="211" name="Google Shape;211;p21"/>
          <p:cNvSpPr txBox="1"/>
          <p:nvPr/>
        </p:nvSpPr>
        <p:spPr>
          <a:xfrm>
            <a:off x="508000" y="1193700"/>
            <a:ext cx="4521300" cy="507900"/>
          </a:xfrm>
          <a:prstGeom prst="rect">
            <a:avLst/>
          </a:prstGeom>
          <a:noFill/>
          <a:ln>
            <a:noFill/>
          </a:ln>
        </p:spPr>
        <p:txBody>
          <a:bodyPr anchorCtr="0" anchor="t" bIns="91425" lIns="91425" spcFirstLastPara="1" rIns="91425" wrap="square" tIns="91425">
            <a:noAutofit/>
          </a:bodyPr>
          <a:lstStyle/>
          <a:p>
            <a:pPr indent="0" lvl="0" marL="0" rtl="0" algn="l">
              <a:spcBef>
                <a:spcPts val="0"/>
              </a:spcBef>
              <a:spcAft>
                <a:spcPts val="0"/>
              </a:spcAft>
              <a:buNone/>
            </a:pPr>
            <a:r>
              <a:rPr lang="en-GB">
                <a:latin typeface="Inter"/>
                <a:ea typeface="Inter"/>
                <a:cs typeface="Inter"/>
                <a:sym typeface="Inter"/>
              </a:rPr>
              <a:t>-  Summary of the impacts of factory farming.</a:t>
            </a:r>
            <a:endParaRPr>
              <a:latin typeface="Inter"/>
              <a:ea typeface="Inter"/>
              <a:cs typeface="Inter"/>
              <a:sym typeface="Inter"/>
            </a:endParaRPr>
          </a:p>
          <a:p>
            <a:pPr indent="0" lvl="0" marL="0" rtl="0" algn="l">
              <a:spcBef>
                <a:spcPts val="0"/>
              </a:spcBef>
              <a:spcAft>
                <a:spcPts val="0"/>
              </a:spcAft>
              <a:buNone/>
            </a:pPr>
            <a:r>
              <a:t/>
            </a:r>
            <a:endParaRPr>
              <a:latin typeface="Inter"/>
              <a:ea typeface="Inter"/>
              <a:cs typeface="Inter"/>
              <a:sym typeface="Inter"/>
            </a:endParaRPr>
          </a:p>
          <a:p>
            <a:pPr indent="0" lvl="0" marL="0" rtl="0" algn="l">
              <a:spcBef>
                <a:spcPts val="0"/>
              </a:spcBef>
              <a:spcAft>
                <a:spcPts val="0"/>
              </a:spcAft>
              <a:buNone/>
            </a:pPr>
            <a:r>
              <a:rPr lang="en-GB">
                <a:latin typeface="Inter"/>
                <a:ea typeface="Inter"/>
                <a:cs typeface="Inter"/>
                <a:sym typeface="Inter"/>
              </a:rPr>
              <a:t>-  Conclusion and call to action.</a:t>
            </a:r>
            <a:endParaRPr>
              <a:latin typeface="Inter"/>
              <a:ea typeface="Inter"/>
              <a:cs typeface="Inter"/>
              <a:sym typeface="Inter"/>
            </a:endParaRPr>
          </a:p>
        </p:txBody>
      </p:sp>
      <p:sp>
        <p:nvSpPr>
          <p:cNvPr id="212" name="Google Shape;212;p21"/>
          <p:cNvSpPr txBox="1"/>
          <p:nvPr/>
        </p:nvSpPr>
        <p:spPr>
          <a:xfrm>
            <a:off x="847275" y="2453725"/>
            <a:ext cx="3126600" cy="400200"/>
          </a:xfrm>
          <a:prstGeom prst="rect">
            <a:avLst/>
          </a:prstGeom>
          <a:noFill/>
          <a:ln>
            <a:noFill/>
          </a:ln>
        </p:spPr>
        <p:txBody>
          <a:bodyPr anchorCtr="0" anchor="t" bIns="91425" lIns="91425" spcFirstLastPara="1" rIns="91425" wrap="square" tIns="91425">
            <a:spAutoFit/>
          </a:bodyPr>
          <a:lstStyle/>
          <a:p>
            <a:pPr indent="0" lvl="0" marL="0" rtl="0" algn="l">
              <a:spcBef>
                <a:spcPts val="0"/>
              </a:spcBef>
              <a:spcAft>
                <a:spcPts val="0"/>
              </a:spcAft>
              <a:buNone/>
            </a:pPr>
            <a:r>
              <a:t/>
            </a:r>
            <a:endParaRPr>
              <a:latin typeface="Lato"/>
              <a:ea typeface="Lato"/>
              <a:cs typeface="Lato"/>
              <a:sym typeface="Lato"/>
            </a:endParaRPr>
          </a:p>
        </p:txBody>
      </p:sp>
      <p:sp>
        <p:nvSpPr>
          <p:cNvPr id="213" name="Google Shape;213;p21"/>
          <p:cNvSpPr txBox="1"/>
          <p:nvPr/>
        </p:nvSpPr>
        <p:spPr>
          <a:xfrm rot="-715">
            <a:off x="704723" y="2313379"/>
            <a:ext cx="4326600" cy="2040900"/>
          </a:xfrm>
          <a:prstGeom prst="rect">
            <a:avLst/>
          </a:prstGeom>
          <a:noFill/>
          <a:ln>
            <a:noFill/>
          </a:ln>
        </p:spPr>
        <p:txBody>
          <a:bodyPr anchorCtr="0" anchor="t" bIns="91425" lIns="91425" spcFirstLastPara="1" rIns="91425" wrap="square" tIns="91425">
            <a:spAutoFit/>
          </a:bodyPr>
          <a:lstStyle/>
          <a:p>
            <a:pPr indent="0" lvl="0" marL="0" rtl="0" algn="l">
              <a:lnSpc>
                <a:spcPct val="115000"/>
              </a:lnSpc>
              <a:spcBef>
                <a:spcPts val="1200"/>
              </a:spcBef>
              <a:spcAft>
                <a:spcPts val="0"/>
              </a:spcAft>
              <a:buNone/>
            </a:pPr>
            <a:r>
              <a:rPr b="1" lang="en-GB">
                <a:solidFill>
                  <a:srgbClr val="FF0000"/>
                </a:solidFill>
                <a:latin typeface="Comic Sans MS"/>
                <a:ea typeface="Comic Sans MS"/>
                <a:cs typeface="Comic Sans MS"/>
                <a:sym typeface="Comic Sans MS"/>
              </a:rPr>
              <a:t>To properly grasp what we are eating, we must first understand the brief life they had and the nature of their death. Only then can we decide whether to support this system or to promote a form of world for animals by refusing to consume from factory farms.</a:t>
            </a:r>
            <a:endParaRPr b="1">
              <a:solidFill>
                <a:srgbClr val="FF0000"/>
              </a:solidFill>
              <a:latin typeface="Comic Sans MS"/>
              <a:ea typeface="Comic Sans MS"/>
              <a:cs typeface="Comic Sans MS"/>
              <a:sym typeface="Comic Sans MS"/>
            </a:endParaRPr>
          </a:p>
          <a:p>
            <a:pPr indent="0" lvl="0" marL="0" rtl="0" algn="l">
              <a:spcBef>
                <a:spcPts val="1200"/>
              </a:spcBef>
              <a:spcAft>
                <a:spcPts val="0"/>
              </a:spcAft>
              <a:buNone/>
            </a:pPr>
            <a:r>
              <a:t/>
            </a:r>
            <a:endParaRPr>
              <a:latin typeface="Lato"/>
              <a:ea typeface="Lato"/>
              <a:cs typeface="Lato"/>
              <a:sym typeface="Lato"/>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666666"/>
        </a:solidFill>
      </p:bgPr>
    </p:bg>
    <p:spTree>
      <p:nvGrpSpPr>
        <p:cNvPr id="217" name="Shape 217"/>
        <p:cNvGrpSpPr/>
        <p:nvPr/>
      </p:nvGrpSpPr>
      <p:grpSpPr>
        <a:xfrm>
          <a:off x="0" y="0"/>
          <a:ext cx="0" cy="0"/>
          <a:chOff x="0" y="0"/>
          <a:chExt cx="0" cy="0"/>
        </a:xfrm>
      </p:grpSpPr>
      <p:sp>
        <p:nvSpPr>
          <p:cNvPr id="218" name="Google Shape;218;p22"/>
          <p:cNvSpPr txBox="1"/>
          <p:nvPr>
            <p:ph type="title"/>
          </p:nvPr>
        </p:nvSpPr>
        <p:spPr>
          <a:xfrm>
            <a:off x="1403175" y="0"/>
            <a:ext cx="7038900" cy="701100"/>
          </a:xfrm>
          <a:prstGeom prst="rect">
            <a:avLst/>
          </a:prstGeom>
        </p:spPr>
        <p:txBody>
          <a:bodyPr anchorCtr="0" anchor="t" bIns="91425" lIns="91425" spcFirstLastPara="1" rIns="91425" wrap="square" tIns="91425">
            <a:normAutofit/>
          </a:bodyPr>
          <a:lstStyle/>
          <a:p>
            <a:pPr indent="0" lvl="0" marL="0" rtl="0" algn="ctr">
              <a:spcBef>
                <a:spcPts val="0"/>
              </a:spcBef>
              <a:spcAft>
                <a:spcPts val="0"/>
              </a:spcAft>
              <a:buNone/>
            </a:pPr>
            <a:r>
              <a:rPr b="1" i="1" lang="en-GB" sz="2700" u="sng">
                <a:solidFill>
                  <a:srgbClr val="741B47"/>
                </a:solidFill>
                <a:latin typeface="Pacifico"/>
                <a:ea typeface="Pacifico"/>
                <a:cs typeface="Pacifico"/>
                <a:sym typeface="Pacifico"/>
              </a:rPr>
              <a:t>References</a:t>
            </a:r>
            <a:endParaRPr b="1" i="1" sz="2700" u="sng">
              <a:solidFill>
                <a:srgbClr val="741B47"/>
              </a:solidFill>
              <a:latin typeface="Pacifico"/>
              <a:ea typeface="Pacifico"/>
              <a:cs typeface="Pacifico"/>
              <a:sym typeface="Pacifico"/>
            </a:endParaRPr>
          </a:p>
        </p:txBody>
      </p:sp>
      <p:sp>
        <p:nvSpPr>
          <p:cNvPr id="219" name="Google Shape;219;p22"/>
          <p:cNvSpPr txBox="1"/>
          <p:nvPr>
            <p:ph idx="1" type="body"/>
          </p:nvPr>
        </p:nvSpPr>
        <p:spPr>
          <a:xfrm>
            <a:off x="756675" y="612975"/>
            <a:ext cx="8331900" cy="4447800"/>
          </a:xfrm>
          <a:prstGeom prst="rect">
            <a:avLst/>
          </a:prstGeom>
        </p:spPr>
        <p:txBody>
          <a:bodyPr anchorCtr="0" anchor="t" bIns="91425" lIns="91425" spcFirstLastPara="1" rIns="91425" wrap="square" tIns="91425">
            <a:normAutofit fontScale="25000" lnSpcReduction="20000"/>
          </a:bodyPr>
          <a:lstStyle/>
          <a:p>
            <a:pPr indent="0" lvl="0" marL="0" rtl="0" algn="just">
              <a:spcBef>
                <a:spcPts val="1200"/>
              </a:spcBef>
              <a:spcAft>
                <a:spcPts val="0"/>
              </a:spcAft>
              <a:buNone/>
            </a:pPr>
            <a:r>
              <a:rPr lang="en-GB" sz="3978">
                <a:solidFill>
                  <a:schemeClr val="dk1"/>
                </a:solidFill>
                <a:latin typeface="Times New Roman"/>
                <a:ea typeface="Times New Roman"/>
                <a:cs typeface="Times New Roman"/>
                <a:sym typeface="Times New Roman"/>
              </a:rPr>
              <a:t>Center for Food Safety. (2019). Hormones in food: What you need to know. Retrieved from</a:t>
            </a:r>
            <a:r>
              <a:rPr lang="en-GB" sz="3978">
                <a:solidFill>
                  <a:schemeClr val="dk1"/>
                </a:solidFill>
                <a:uFill>
                  <a:noFill/>
                </a:uFill>
                <a:latin typeface="Times New Roman"/>
                <a:ea typeface="Times New Roman"/>
                <a:cs typeface="Times New Roman"/>
                <a:sym typeface="Times New Roman"/>
                <a:hlinkClick r:id="rId3">
                  <a:extLst>
                    <a:ext uri="{A12FA001-AC4F-418D-AE19-62706E023703}">
                      <ahyp:hlinkClr val="tx"/>
                    </a:ext>
                  </a:extLst>
                </a:hlinkClick>
              </a:rPr>
              <a:t> </a:t>
            </a:r>
            <a:r>
              <a:rPr lang="en-GB" sz="3978" u="sng">
                <a:solidFill>
                  <a:schemeClr val="dk1"/>
                </a:solidFill>
                <a:latin typeface="Times New Roman"/>
                <a:ea typeface="Times New Roman"/>
                <a:cs typeface="Times New Roman"/>
                <a:sym typeface="Times New Roman"/>
                <a:hlinkClick r:id="rId4">
                  <a:extLst>
                    <a:ext uri="{A12FA001-AC4F-418D-AE19-62706E023703}">
                      <ahyp:hlinkClr val="tx"/>
                    </a:ext>
                  </a:extLst>
                </a:hlinkClick>
              </a:rPr>
              <a:t>https://www.centerforfoodsafety.org/issues/1044/hormones-in-food</a:t>
            </a:r>
            <a:endParaRPr sz="3978" u="sng">
              <a:solidFill>
                <a:schemeClr val="dk1"/>
              </a:solidFill>
              <a:latin typeface="Times New Roman"/>
              <a:ea typeface="Times New Roman"/>
              <a:cs typeface="Times New Roman"/>
              <a:sym typeface="Times New Roman"/>
            </a:endParaRPr>
          </a:p>
          <a:p>
            <a:pPr indent="0" lvl="0" marL="0" rtl="0" algn="just">
              <a:spcBef>
                <a:spcPts val="1200"/>
              </a:spcBef>
              <a:spcAft>
                <a:spcPts val="0"/>
              </a:spcAft>
              <a:buNone/>
            </a:pPr>
            <a:r>
              <a:rPr lang="en-GB" sz="3978">
                <a:solidFill>
                  <a:schemeClr val="dk1"/>
                </a:solidFill>
                <a:latin typeface="Times New Roman"/>
                <a:ea typeface="Times New Roman"/>
                <a:cs typeface="Times New Roman"/>
                <a:sym typeface="Times New Roman"/>
              </a:rPr>
              <a:t>Food and Water Watch. (2021). Factory farming and human health. Retrieved from</a:t>
            </a:r>
            <a:r>
              <a:rPr lang="en-GB" sz="3978">
                <a:solidFill>
                  <a:schemeClr val="dk1"/>
                </a:solidFill>
                <a:uFill>
                  <a:noFill/>
                </a:uFill>
                <a:latin typeface="Times New Roman"/>
                <a:ea typeface="Times New Roman"/>
                <a:cs typeface="Times New Roman"/>
                <a:sym typeface="Times New Roman"/>
                <a:hlinkClick r:id="rId5">
                  <a:extLst>
                    <a:ext uri="{A12FA001-AC4F-418D-AE19-62706E023703}">
                      <ahyp:hlinkClr val="tx"/>
                    </a:ext>
                  </a:extLst>
                </a:hlinkClick>
              </a:rPr>
              <a:t> </a:t>
            </a:r>
            <a:r>
              <a:rPr lang="en-GB" sz="3978" u="sng">
                <a:solidFill>
                  <a:schemeClr val="dk1"/>
                </a:solidFill>
                <a:latin typeface="Times New Roman"/>
                <a:ea typeface="Times New Roman"/>
                <a:cs typeface="Times New Roman"/>
                <a:sym typeface="Times New Roman"/>
                <a:hlinkClick r:id="rId6">
                  <a:extLst>
                    <a:ext uri="{A12FA001-AC4F-418D-AE19-62706E023703}">
                      <ahyp:hlinkClr val="tx"/>
                    </a:ext>
                  </a:extLst>
                </a:hlinkClick>
              </a:rPr>
              <a:t>https://www.foodandwaterwatch.org/problems/factory-farms/health-impacts-human</a:t>
            </a:r>
            <a:endParaRPr sz="3978" u="sng">
              <a:solidFill>
                <a:schemeClr val="dk1"/>
              </a:solidFill>
              <a:latin typeface="Times New Roman"/>
              <a:ea typeface="Times New Roman"/>
              <a:cs typeface="Times New Roman"/>
              <a:sym typeface="Times New Roman"/>
            </a:endParaRPr>
          </a:p>
          <a:p>
            <a:pPr indent="0" lvl="0" marL="0" rtl="0" algn="just">
              <a:spcBef>
                <a:spcPts val="1200"/>
              </a:spcBef>
              <a:spcAft>
                <a:spcPts val="0"/>
              </a:spcAft>
              <a:buNone/>
            </a:pPr>
            <a:r>
              <a:rPr lang="en-GB" sz="3978">
                <a:solidFill>
                  <a:schemeClr val="dk1"/>
                </a:solidFill>
                <a:latin typeface="Times New Roman"/>
                <a:ea typeface="Times New Roman"/>
                <a:cs typeface="Times New Roman"/>
                <a:sym typeface="Times New Roman"/>
              </a:rPr>
              <a:t>FAO. (2020). The Future of Food and Agriculture: Trends and Challenges. Retrieved from</a:t>
            </a:r>
            <a:r>
              <a:rPr lang="en-GB" sz="3978">
                <a:solidFill>
                  <a:schemeClr val="dk1"/>
                </a:solidFill>
                <a:uFill>
                  <a:noFill/>
                </a:uFill>
                <a:latin typeface="Times New Roman"/>
                <a:ea typeface="Times New Roman"/>
                <a:cs typeface="Times New Roman"/>
                <a:sym typeface="Times New Roman"/>
                <a:hlinkClick r:id="rId7">
                  <a:extLst>
                    <a:ext uri="{A12FA001-AC4F-418D-AE19-62706E023703}">
                      <ahyp:hlinkClr val="tx"/>
                    </a:ext>
                  </a:extLst>
                </a:hlinkClick>
              </a:rPr>
              <a:t> </a:t>
            </a:r>
            <a:r>
              <a:rPr lang="en-GB" sz="3978" u="sng">
                <a:solidFill>
                  <a:schemeClr val="dk1"/>
                </a:solidFill>
                <a:latin typeface="Times New Roman"/>
                <a:ea typeface="Times New Roman"/>
                <a:cs typeface="Times New Roman"/>
                <a:sym typeface="Times New Roman"/>
                <a:hlinkClick r:id="rId8">
                  <a:extLst>
                    <a:ext uri="{A12FA001-AC4F-418D-AE19-62706E023703}">
                      <ahyp:hlinkClr val="tx"/>
                    </a:ext>
                  </a:extLst>
                </a:hlinkClick>
              </a:rPr>
              <a:t>http://www.fao.org/3/ca9692en/CA9692EN.pdf</a:t>
            </a:r>
            <a:endParaRPr sz="3978" u="sng">
              <a:solidFill>
                <a:schemeClr val="dk1"/>
              </a:solidFill>
              <a:latin typeface="Times New Roman"/>
              <a:ea typeface="Times New Roman"/>
              <a:cs typeface="Times New Roman"/>
              <a:sym typeface="Times New Roman"/>
            </a:endParaRPr>
          </a:p>
          <a:p>
            <a:pPr indent="0" lvl="0" marL="0" rtl="0" algn="just">
              <a:spcBef>
                <a:spcPts val="1200"/>
              </a:spcBef>
              <a:spcAft>
                <a:spcPts val="0"/>
              </a:spcAft>
              <a:buNone/>
            </a:pPr>
            <a:r>
              <a:rPr lang="en-GB" sz="3978">
                <a:solidFill>
                  <a:schemeClr val="dk1"/>
                </a:solidFill>
                <a:latin typeface="Times New Roman"/>
                <a:ea typeface="Times New Roman"/>
                <a:cs typeface="Times New Roman"/>
                <a:sym typeface="Times New Roman"/>
              </a:rPr>
              <a:t>Micha, R., Peñalvo, J. L., Cudhea, F., Imamura, F., Rehm, C. D., &amp; Mozaffarian, D. (2017). Association Between Dietary Factors and Mortality From Heart Disease, Stroke, and Type 2 Diabetes in the United States. JAMA, 317(9), 912–924.</a:t>
            </a:r>
            <a:r>
              <a:rPr lang="en-GB" sz="3978">
                <a:solidFill>
                  <a:schemeClr val="dk1"/>
                </a:solidFill>
                <a:uFill>
                  <a:noFill/>
                </a:uFill>
                <a:latin typeface="Times New Roman"/>
                <a:ea typeface="Times New Roman"/>
                <a:cs typeface="Times New Roman"/>
                <a:sym typeface="Times New Roman"/>
                <a:hlinkClick r:id="rId9">
                  <a:extLst>
                    <a:ext uri="{A12FA001-AC4F-418D-AE19-62706E023703}">
                      <ahyp:hlinkClr val="tx"/>
                    </a:ext>
                  </a:extLst>
                </a:hlinkClick>
              </a:rPr>
              <a:t> </a:t>
            </a:r>
            <a:r>
              <a:rPr lang="en-GB" sz="3978" u="sng">
                <a:solidFill>
                  <a:schemeClr val="dk1"/>
                </a:solidFill>
                <a:latin typeface="Times New Roman"/>
                <a:ea typeface="Times New Roman"/>
                <a:cs typeface="Times New Roman"/>
                <a:sym typeface="Times New Roman"/>
                <a:hlinkClick r:id="rId10">
                  <a:extLst>
                    <a:ext uri="{A12FA001-AC4F-418D-AE19-62706E023703}">
                      <ahyp:hlinkClr val="tx"/>
                    </a:ext>
                  </a:extLst>
                </a:hlinkClick>
              </a:rPr>
              <a:t>https://doi.org/10.1001/jama.2017.0947</a:t>
            </a:r>
            <a:endParaRPr sz="3978" u="sng">
              <a:solidFill>
                <a:schemeClr val="dk1"/>
              </a:solidFill>
              <a:latin typeface="Times New Roman"/>
              <a:ea typeface="Times New Roman"/>
              <a:cs typeface="Times New Roman"/>
              <a:sym typeface="Times New Roman"/>
            </a:endParaRPr>
          </a:p>
          <a:p>
            <a:pPr indent="0" lvl="0" marL="0" rtl="0" algn="just">
              <a:spcBef>
                <a:spcPts val="1200"/>
              </a:spcBef>
              <a:spcAft>
                <a:spcPts val="0"/>
              </a:spcAft>
              <a:buNone/>
            </a:pPr>
            <a:r>
              <a:rPr lang="en-GB" sz="3978">
                <a:solidFill>
                  <a:schemeClr val="dk1"/>
                </a:solidFill>
                <a:latin typeface="Times New Roman"/>
                <a:ea typeface="Times New Roman"/>
                <a:cs typeface="Times New Roman"/>
                <a:sym typeface="Times New Roman"/>
              </a:rPr>
              <a:t>Nierenberg, D. (2014). The Connection Between Factory Farms, Antibiotics and Climate Change. Retrieved from</a:t>
            </a:r>
            <a:r>
              <a:rPr lang="en-GB" sz="3978">
                <a:solidFill>
                  <a:schemeClr val="dk1"/>
                </a:solidFill>
                <a:uFill>
                  <a:noFill/>
                </a:uFill>
                <a:latin typeface="Times New Roman"/>
                <a:ea typeface="Times New Roman"/>
                <a:cs typeface="Times New Roman"/>
                <a:sym typeface="Times New Roman"/>
                <a:hlinkClick r:id="rId11">
                  <a:extLst>
                    <a:ext uri="{A12FA001-AC4F-418D-AE19-62706E023703}">
                      <ahyp:hlinkClr val="tx"/>
                    </a:ext>
                  </a:extLst>
                </a:hlinkClick>
              </a:rPr>
              <a:t> </a:t>
            </a:r>
            <a:r>
              <a:rPr lang="en-GB" sz="3978" u="sng">
                <a:solidFill>
                  <a:schemeClr val="dk1"/>
                </a:solidFill>
                <a:latin typeface="Times New Roman"/>
                <a:ea typeface="Times New Roman"/>
                <a:cs typeface="Times New Roman"/>
                <a:sym typeface="Times New Roman"/>
                <a:hlinkClick r:id="rId12">
                  <a:extLst>
                    <a:ext uri="{A12FA001-AC4F-418D-AE19-62706E023703}">
                      <ahyp:hlinkClr val="tx"/>
                    </a:ext>
                  </a:extLst>
                </a:hlinkClick>
              </a:rPr>
              <a:t>https://www.scientificamerican.com/article/connection-between-factory-farms-antibiotics-and-climate-change/</a:t>
            </a:r>
            <a:endParaRPr sz="3978" u="sng">
              <a:solidFill>
                <a:schemeClr val="dk1"/>
              </a:solidFill>
              <a:latin typeface="Times New Roman"/>
              <a:ea typeface="Times New Roman"/>
              <a:cs typeface="Times New Roman"/>
              <a:sym typeface="Times New Roman"/>
            </a:endParaRPr>
          </a:p>
          <a:p>
            <a:pPr indent="0" lvl="0" marL="0" rtl="0" algn="just">
              <a:spcBef>
                <a:spcPts val="1200"/>
              </a:spcBef>
              <a:spcAft>
                <a:spcPts val="0"/>
              </a:spcAft>
              <a:buNone/>
            </a:pPr>
            <a:r>
              <a:rPr lang="en-GB" sz="3978">
                <a:solidFill>
                  <a:schemeClr val="dk1"/>
                </a:solidFill>
                <a:latin typeface="Times New Roman"/>
                <a:ea typeface="Times New Roman"/>
                <a:cs typeface="Times New Roman"/>
                <a:sym typeface="Times New Roman"/>
              </a:rPr>
              <a:t>World Health Organization. (2017). WHO's first ever global estimates of foodborne diseases find children under 5 account for almost one third of deaths. Retrieved from</a:t>
            </a:r>
            <a:r>
              <a:rPr lang="en-GB" sz="3978">
                <a:solidFill>
                  <a:schemeClr val="dk1"/>
                </a:solidFill>
                <a:uFill>
                  <a:noFill/>
                </a:uFill>
                <a:latin typeface="Times New Roman"/>
                <a:ea typeface="Times New Roman"/>
                <a:cs typeface="Times New Roman"/>
                <a:sym typeface="Times New Roman"/>
                <a:hlinkClick r:id="rId13">
                  <a:extLst>
                    <a:ext uri="{A12FA001-AC4F-418D-AE19-62706E023703}">
                      <ahyp:hlinkClr val="tx"/>
                    </a:ext>
                  </a:extLst>
                </a:hlinkClick>
              </a:rPr>
              <a:t> </a:t>
            </a:r>
            <a:r>
              <a:rPr lang="en-GB" sz="3978" u="sng">
                <a:solidFill>
                  <a:schemeClr val="dk1"/>
                </a:solidFill>
                <a:latin typeface="Times New Roman"/>
                <a:ea typeface="Times New Roman"/>
                <a:cs typeface="Times New Roman"/>
                <a:sym typeface="Times New Roman"/>
                <a:hlinkClick r:id="rId14">
                  <a:extLst>
                    <a:ext uri="{A12FA001-AC4F-418D-AE19-62706E023703}">
                      <ahyp:hlinkClr val="tx"/>
                    </a:ext>
                  </a:extLst>
                </a:hlinkClick>
              </a:rPr>
              <a:t>https://www.who.int/news/item/01-12-2015-who-s-first-ever-global-estimates-of-foodborne-diseases-find-children-under-5-account-for-almost-one-third-of-deaths</a:t>
            </a:r>
            <a:endParaRPr sz="3978" u="sng">
              <a:solidFill>
                <a:schemeClr val="dk1"/>
              </a:solidFill>
              <a:latin typeface="Times New Roman"/>
              <a:ea typeface="Times New Roman"/>
              <a:cs typeface="Times New Roman"/>
              <a:sym typeface="Times New Roman"/>
            </a:endParaRPr>
          </a:p>
          <a:p>
            <a:pPr indent="0" lvl="0" marL="0" rtl="0" algn="just">
              <a:spcBef>
                <a:spcPts val="1200"/>
              </a:spcBef>
              <a:spcAft>
                <a:spcPts val="0"/>
              </a:spcAft>
              <a:buNone/>
            </a:pPr>
            <a:r>
              <a:rPr lang="en-GB" sz="3978">
                <a:solidFill>
                  <a:schemeClr val="dk1"/>
                </a:solidFill>
                <a:latin typeface="Times New Roman"/>
                <a:ea typeface="Times New Roman"/>
                <a:cs typeface="Times New Roman"/>
                <a:sym typeface="Times New Roman"/>
              </a:rPr>
              <a:t>CDC. (2022). Antibiotic resistance threats in the United States, 2022. Retrieved from</a:t>
            </a:r>
            <a:r>
              <a:rPr lang="en-GB" sz="3978">
                <a:solidFill>
                  <a:schemeClr val="dk1"/>
                </a:solidFill>
                <a:uFill>
                  <a:noFill/>
                </a:uFill>
                <a:latin typeface="Times New Roman"/>
                <a:ea typeface="Times New Roman"/>
                <a:cs typeface="Times New Roman"/>
                <a:sym typeface="Times New Roman"/>
                <a:hlinkClick r:id="rId15">
                  <a:extLst>
                    <a:ext uri="{A12FA001-AC4F-418D-AE19-62706E023703}">
                      <ahyp:hlinkClr val="tx"/>
                    </a:ext>
                  </a:extLst>
                </a:hlinkClick>
              </a:rPr>
              <a:t> </a:t>
            </a:r>
            <a:r>
              <a:rPr lang="en-GB" sz="3978" u="sng">
                <a:solidFill>
                  <a:schemeClr val="dk1"/>
                </a:solidFill>
                <a:latin typeface="Times New Roman"/>
                <a:ea typeface="Times New Roman"/>
                <a:cs typeface="Times New Roman"/>
                <a:sym typeface="Times New Roman"/>
                <a:hlinkClick r:id="rId16">
                  <a:extLst>
                    <a:ext uri="{A12FA001-AC4F-418D-AE19-62706E023703}">
                      <ahyp:hlinkClr val="tx"/>
                    </a:ext>
                  </a:extLst>
                </a:hlinkClick>
              </a:rPr>
              <a:t>https://www.cdc.gov/drugresistance/biggest-threats.html</a:t>
            </a:r>
            <a:endParaRPr sz="3978" u="sng">
              <a:solidFill>
                <a:schemeClr val="dk1"/>
              </a:solidFill>
              <a:latin typeface="Times New Roman"/>
              <a:ea typeface="Times New Roman"/>
              <a:cs typeface="Times New Roman"/>
              <a:sym typeface="Times New Roman"/>
            </a:endParaRPr>
          </a:p>
          <a:p>
            <a:pPr indent="0" lvl="0" marL="0" rtl="0" algn="just">
              <a:spcBef>
                <a:spcPts val="1200"/>
              </a:spcBef>
              <a:spcAft>
                <a:spcPts val="0"/>
              </a:spcAft>
              <a:buNone/>
            </a:pPr>
            <a:r>
              <a:rPr lang="en-GB" sz="3978">
                <a:solidFill>
                  <a:schemeClr val="dk1"/>
                </a:solidFill>
                <a:latin typeface="Times New Roman"/>
                <a:ea typeface="Times New Roman"/>
                <a:cs typeface="Times New Roman"/>
                <a:sym typeface="Times New Roman"/>
              </a:rPr>
              <a:t>FAO. (2013). Tackling climate change through livestock: A global assessment of emissions and mitigation opportunities. Rome: Food and Agriculture Organization of the United Nations.</a:t>
            </a:r>
            <a:endParaRPr sz="3978">
              <a:solidFill>
                <a:schemeClr val="dk1"/>
              </a:solidFill>
              <a:latin typeface="Times New Roman"/>
              <a:ea typeface="Times New Roman"/>
              <a:cs typeface="Times New Roman"/>
              <a:sym typeface="Times New Roman"/>
            </a:endParaRPr>
          </a:p>
          <a:p>
            <a:pPr indent="0" lvl="0" marL="0" rtl="0" algn="just">
              <a:spcBef>
                <a:spcPts val="1200"/>
              </a:spcBef>
              <a:spcAft>
                <a:spcPts val="0"/>
              </a:spcAft>
              <a:buNone/>
            </a:pPr>
            <a:r>
              <a:rPr lang="en-GB" sz="3978">
                <a:solidFill>
                  <a:schemeClr val="dk1"/>
                </a:solidFill>
                <a:latin typeface="Times New Roman"/>
                <a:ea typeface="Times New Roman"/>
                <a:cs typeface="Times New Roman"/>
                <a:sym typeface="Times New Roman"/>
              </a:rPr>
              <a:t>NRDC. (2012). Cattle ranching, water, and climate change. Retrieved from</a:t>
            </a:r>
            <a:r>
              <a:rPr lang="en-GB" sz="3978">
                <a:solidFill>
                  <a:schemeClr val="dk1"/>
                </a:solidFill>
                <a:uFill>
                  <a:noFill/>
                </a:uFill>
                <a:latin typeface="Times New Roman"/>
                <a:ea typeface="Times New Roman"/>
                <a:cs typeface="Times New Roman"/>
                <a:sym typeface="Times New Roman"/>
                <a:hlinkClick r:id="rId17">
                  <a:extLst>
                    <a:ext uri="{A12FA001-AC4F-418D-AE19-62706E023703}">
                      <ahyp:hlinkClr val="tx"/>
                    </a:ext>
                  </a:extLst>
                </a:hlinkClick>
              </a:rPr>
              <a:t> </a:t>
            </a:r>
            <a:r>
              <a:rPr lang="en-GB" sz="3978" u="sng">
                <a:solidFill>
                  <a:schemeClr val="dk1"/>
                </a:solidFill>
                <a:latin typeface="Times New Roman"/>
                <a:ea typeface="Times New Roman"/>
                <a:cs typeface="Times New Roman"/>
                <a:sym typeface="Times New Roman"/>
                <a:hlinkClick r:id="rId18">
                  <a:extLst>
                    <a:ext uri="{A12FA001-AC4F-418D-AE19-62706E023703}">
                      <ahyp:hlinkClr val="tx"/>
                    </a:ext>
                  </a:extLst>
                </a:hlinkClick>
              </a:rPr>
              <a:t>https://www.nrdc.org/sites/default/files/cattle-ranching-water-climate-change-IP.pdf</a:t>
            </a:r>
            <a:endParaRPr sz="3978" u="sng">
              <a:solidFill>
                <a:schemeClr val="dk1"/>
              </a:solidFill>
              <a:latin typeface="Times New Roman"/>
              <a:ea typeface="Times New Roman"/>
              <a:cs typeface="Times New Roman"/>
              <a:sym typeface="Times New Roman"/>
            </a:endParaRPr>
          </a:p>
          <a:p>
            <a:pPr indent="0" lvl="0" marL="0" rtl="0" algn="just">
              <a:spcBef>
                <a:spcPts val="1200"/>
              </a:spcBef>
              <a:spcAft>
                <a:spcPts val="0"/>
              </a:spcAft>
              <a:buNone/>
            </a:pPr>
            <a:r>
              <a:rPr lang="en-GB" sz="3978">
                <a:solidFill>
                  <a:schemeClr val="dk1"/>
                </a:solidFill>
                <a:latin typeface="Times New Roman"/>
                <a:ea typeface="Times New Roman"/>
                <a:cs typeface="Times New Roman"/>
                <a:sym typeface="Times New Roman"/>
              </a:rPr>
              <a:t>NRDC. (2018). Factory farming: Top 10 things you need to know. Retrieved from</a:t>
            </a:r>
            <a:r>
              <a:rPr lang="en-GB" sz="3978">
                <a:solidFill>
                  <a:schemeClr val="dk1"/>
                </a:solidFill>
                <a:uFill>
                  <a:noFill/>
                </a:uFill>
                <a:latin typeface="Times New Roman"/>
                <a:ea typeface="Times New Roman"/>
                <a:cs typeface="Times New Roman"/>
                <a:sym typeface="Times New Roman"/>
                <a:hlinkClick r:id="rId19">
                  <a:extLst>
                    <a:ext uri="{A12FA001-AC4F-418D-AE19-62706E023703}">
                      <ahyp:hlinkClr val="tx"/>
                    </a:ext>
                  </a:extLst>
                </a:hlinkClick>
              </a:rPr>
              <a:t> </a:t>
            </a:r>
            <a:r>
              <a:rPr lang="en-GB" sz="3978" u="sng">
                <a:solidFill>
                  <a:schemeClr val="dk1"/>
                </a:solidFill>
                <a:latin typeface="Times New Roman"/>
                <a:ea typeface="Times New Roman"/>
                <a:cs typeface="Times New Roman"/>
                <a:sym typeface="Times New Roman"/>
                <a:hlinkClick r:id="rId20">
                  <a:extLst>
                    <a:ext uri="{A12FA001-AC4F-418D-AE19-62706E023703}">
                      <ahyp:hlinkClr val="tx"/>
                    </a:ext>
                  </a:extLst>
                </a:hlinkClick>
              </a:rPr>
              <a:t>https://www.nrdc.org/stories/factory-farming-10-things-you-need-know</a:t>
            </a:r>
            <a:endParaRPr sz="3978" u="sng">
              <a:solidFill>
                <a:schemeClr val="dk1"/>
              </a:solidFill>
              <a:latin typeface="Times New Roman"/>
              <a:ea typeface="Times New Roman"/>
              <a:cs typeface="Times New Roman"/>
              <a:sym typeface="Times New Roman"/>
            </a:endParaRPr>
          </a:p>
          <a:p>
            <a:pPr indent="0" lvl="0" marL="0" rtl="0" algn="just">
              <a:spcBef>
                <a:spcPts val="1200"/>
              </a:spcBef>
              <a:spcAft>
                <a:spcPts val="0"/>
              </a:spcAft>
              <a:buNone/>
            </a:pPr>
            <a:r>
              <a:rPr lang="en-GB" sz="3978" u="sng">
                <a:solidFill>
                  <a:schemeClr val="dk1"/>
                </a:solidFill>
                <a:latin typeface="Times New Roman"/>
                <a:ea typeface="Times New Roman"/>
                <a:cs typeface="Times New Roman"/>
                <a:sym typeface="Times New Roman"/>
              </a:rPr>
              <a:t>Food and Agriculture Organization of the United Nations. (2007). Livestock's long shadow: Environmental issues and options.</a:t>
            </a:r>
            <a:endParaRPr sz="3978" u="sng">
              <a:solidFill>
                <a:schemeClr val="dk1"/>
              </a:solidFill>
              <a:latin typeface="Times New Roman"/>
              <a:ea typeface="Times New Roman"/>
              <a:cs typeface="Times New Roman"/>
              <a:sym typeface="Times New Roman"/>
            </a:endParaRPr>
          </a:p>
          <a:p>
            <a:pPr indent="0" lvl="0" marL="0" rtl="0" algn="just">
              <a:spcBef>
                <a:spcPts val="1200"/>
              </a:spcBef>
              <a:spcAft>
                <a:spcPts val="0"/>
              </a:spcAft>
              <a:buNone/>
            </a:pPr>
            <a:r>
              <a:rPr lang="en-GB" sz="3978" u="sng">
                <a:solidFill>
                  <a:schemeClr val="dk1"/>
                </a:solidFill>
                <a:latin typeface="Times New Roman"/>
                <a:ea typeface="Times New Roman"/>
                <a:cs typeface="Times New Roman"/>
                <a:sym typeface="Times New Roman"/>
              </a:rPr>
              <a:t>J. Baird Callicott, ‘Animal Liberation; A Triangular Affair’, Environmental Ethics, Vol.2, Winter 1980, pp.311-38.</a:t>
            </a:r>
            <a:endParaRPr sz="3978" u="sng">
              <a:solidFill>
                <a:schemeClr val="dk1"/>
              </a:solidFill>
              <a:latin typeface="Times New Roman"/>
              <a:ea typeface="Times New Roman"/>
              <a:cs typeface="Times New Roman"/>
              <a:sym typeface="Times New Roman"/>
            </a:endParaRPr>
          </a:p>
          <a:p>
            <a:pPr indent="0" lvl="0" marL="0" rtl="0" algn="l">
              <a:spcBef>
                <a:spcPts val="1200"/>
              </a:spcBef>
              <a:spcAft>
                <a:spcPts val="0"/>
              </a:spcAft>
              <a:buNone/>
            </a:pPr>
            <a:r>
              <a:t/>
            </a:r>
            <a:endParaRPr sz="2563" u="sng">
              <a:solidFill>
                <a:schemeClr val="dk1"/>
              </a:solidFill>
              <a:latin typeface="Times New Roman"/>
              <a:ea typeface="Times New Roman"/>
              <a:cs typeface="Times New Roman"/>
              <a:sym typeface="Times New Roman"/>
            </a:endParaRPr>
          </a:p>
          <a:p>
            <a:pPr indent="0" lvl="0" marL="0" rtl="0" algn="l">
              <a:spcBef>
                <a:spcPts val="1200"/>
              </a:spcBef>
              <a:spcAft>
                <a:spcPts val="0"/>
              </a:spcAft>
              <a:buNone/>
            </a:pPr>
            <a:r>
              <a:t/>
            </a:r>
            <a:endParaRPr sz="1100" u="sng">
              <a:solidFill>
                <a:schemeClr val="hlink"/>
              </a:solidFill>
              <a:latin typeface="Arial"/>
              <a:ea typeface="Arial"/>
              <a:cs typeface="Arial"/>
              <a:sym typeface="Arial"/>
            </a:endParaRPr>
          </a:p>
          <a:p>
            <a:pPr indent="0" lvl="0" marL="0" rtl="0" algn="l">
              <a:spcBef>
                <a:spcPts val="1200"/>
              </a:spcBef>
              <a:spcAft>
                <a:spcPts val="1200"/>
              </a:spcAft>
              <a:buNone/>
            </a:pPr>
            <a:r>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CC4125"/>
        </a:solidFill>
      </p:bgPr>
    </p:bg>
    <p:spTree>
      <p:nvGrpSpPr>
        <p:cNvPr id="223" name="Shape 223"/>
        <p:cNvGrpSpPr/>
        <p:nvPr/>
      </p:nvGrpSpPr>
      <p:grpSpPr>
        <a:xfrm>
          <a:off x="0" y="0"/>
          <a:ext cx="0" cy="0"/>
          <a:chOff x="0" y="0"/>
          <a:chExt cx="0" cy="0"/>
        </a:xfrm>
      </p:grpSpPr>
      <p:sp>
        <p:nvSpPr>
          <p:cNvPr id="224" name="Google Shape;224;p23"/>
          <p:cNvSpPr/>
          <p:nvPr/>
        </p:nvSpPr>
        <p:spPr>
          <a:xfrm>
            <a:off x="0" y="0"/>
            <a:ext cx="9144000" cy="63600"/>
          </a:xfrm>
          <a:prstGeom prst="rect">
            <a:avLst/>
          </a:prstGeom>
          <a:solidFill>
            <a:srgbClr val="FCBF01"/>
          </a:solidFill>
          <a:ln>
            <a:noFill/>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5" name="Google Shape;225;p23"/>
          <p:cNvSpPr txBox="1"/>
          <p:nvPr/>
        </p:nvSpPr>
        <p:spPr>
          <a:xfrm>
            <a:off x="406350" y="2254200"/>
            <a:ext cx="8331300" cy="635100"/>
          </a:xfrm>
          <a:prstGeom prst="rect">
            <a:avLst/>
          </a:prstGeom>
          <a:noFill/>
          <a:ln>
            <a:noFill/>
          </a:ln>
        </p:spPr>
        <p:txBody>
          <a:bodyPr anchorCtr="0" anchor="t" bIns="91425" lIns="91425" spcFirstLastPara="1" rIns="91425" wrap="square" tIns="91425">
            <a:noAutofit/>
          </a:bodyPr>
          <a:lstStyle/>
          <a:p>
            <a:pPr indent="0" lvl="0" marL="0" rtl="0" algn="ctr">
              <a:spcBef>
                <a:spcPts val="0"/>
              </a:spcBef>
              <a:spcAft>
                <a:spcPts val="0"/>
              </a:spcAft>
              <a:buNone/>
            </a:pPr>
            <a:r>
              <a:rPr b="1" lang="en-GB" sz="2400">
                <a:latin typeface="Caveat"/>
                <a:ea typeface="Caveat"/>
                <a:cs typeface="Caveat"/>
                <a:sym typeface="Caveat"/>
              </a:rPr>
              <a:t>Thank you. Please feel free to ask any questions. 😄</a:t>
            </a:r>
            <a:endParaRPr b="1" sz="2400">
              <a:latin typeface="Caveat"/>
              <a:ea typeface="Caveat"/>
              <a:cs typeface="Caveat"/>
              <a:sym typeface="Caveat"/>
            </a:endParaRPr>
          </a:p>
        </p:txBody>
      </p:sp>
    </p:spTree>
  </p:cSld>
  <p:clrMapOvr>
    <a:masterClrMapping/>
  </p:clrMapOvr>
</p:sld>
</file>

<file path=ppt/theme/theme1.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