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676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23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2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731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031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097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17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632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346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6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600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6600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284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59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30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906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71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hyperlink" Target="https://www.pexels.com/photo/beach-beach-sunset-bench-clouds-221387/" TargetMode="Externa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WatercolorSponge/>
                    </a14:imgEffect>
                    <a14:imgEffect>
                      <a14:brightnessContrast bright="-50000"/>
                    </a14:imgEffect>
                  </a14:imgLayer>
                </a14:imgProps>
              </a:ext>
              <a:ext uri="{837473B0-CC2E-450A-ABE3-18F120FF3D39}">
                <a1611:picAttrSrcUrl xmlns:a1611="http://schemas.microsoft.com/office/drawing/2016/11/main" r:id="rId21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EE2C4-4A63-4CB8-8BDD-6F5B49984E50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B7895-8137-46E7-A08A-DAE4FD937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689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openxmlformats.org/officeDocument/2006/relationships/hyperlink" Target="http://www.hoteltrinity/takeaway%20.uk.co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rved.com/restaurant/peru-illinois-usa/four-star-family-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ivemagazine.com/recipes/collection/best-vegan-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3AD2E-37AD-482F-840F-042526A5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9046" y="1571011"/>
            <a:ext cx="11762096" cy="137501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Module: Food &amp; Beverage Operations</a:t>
            </a:r>
            <a:r>
              <a:rPr lang="en-US" b="1" dirty="0"/>
              <a:t>  </a:t>
            </a: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335820-13A2-4DD2-B1D3-37EC8DE084A7}"/>
              </a:ext>
            </a:extLst>
          </p:cNvPr>
          <p:cNvSpPr txBox="1"/>
          <p:nvPr/>
        </p:nvSpPr>
        <p:spPr>
          <a:xfrm>
            <a:off x="477671" y="3371398"/>
            <a:ext cx="4280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Lecturer: Laurence Blake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48794B-62C0-4E70-B625-76E082AA4141}"/>
              </a:ext>
            </a:extLst>
          </p:cNvPr>
          <p:cNvSpPr txBox="1"/>
          <p:nvPr/>
        </p:nvSpPr>
        <p:spPr>
          <a:xfrm>
            <a:off x="477671" y="6040313"/>
            <a:ext cx="5213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Student Name: Alexandra Grigorcea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8B30E0-3BAE-4485-A3B2-9E3B241C82FA}"/>
              </a:ext>
            </a:extLst>
          </p:cNvPr>
          <p:cNvSpPr txBox="1"/>
          <p:nvPr/>
        </p:nvSpPr>
        <p:spPr>
          <a:xfrm>
            <a:off x="477671" y="5633450"/>
            <a:ext cx="3616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Student Number: 2027272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067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2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A5387D-64D8-4D6C-B109-FF4E81DF6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A picture containing sky, grass, outdoor&#10;&#10;Description automatically generated">
            <a:extLst>
              <a:ext uri="{FF2B5EF4-FFF2-40B4-BE49-F238E27FC236}">
                <a16:creationId xmlns:a16="http://schemas.microsoft.com/office/drawing/2014/main" id="{6689CC34-9155-4465-B431-8D5194A839C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2" b="4288"/>
          <a:stretch/>
        </p:blipFill>
        <p:spPr>
          <a:xfrm>
            <a:off x="-18" y="0"/>
            <a:ext cx="12191998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C27DE1C-2E76-44B6-90F6-CFC822047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624" y="524977"/>
            <a:ext cx="2998305" cy="129302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br>
              <a:rPr lang="en-US" sz="1000" dirty="0"/>
            </a:br>
            <a:r>
              <a:rPr lang="en-US" sz="2000" b="1" i="1" dirty="0"/>
              <a:t>Hotel Trinity 4*                </a:t>
            </a:r>
            <a:br>
              <a:rPr lang="en-US" sz="2000" b="1" i="1" dirty="0"/>
            </a:br>
            <a:r>
              <a:rPr lang="en-US" sz="2000" b="1" i="1" dirty="0"/>
              <a:t>     Take away menu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Monday-Sunday</a:t>
            </a:r>
            <a:br>
              <a:rPr lang="en-US" sz="2000" dirty="0"/>
            </a:br>
            <a:br>
              <a:rPr lang="en-US" sz="2000" dirty="0"/>
            </a:br>
            <a:endParaRPr lang="en-US" sz="2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DC09F9-49F8-4089-A545-E58F5668E05F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685800" y="2194560"/>
            <a:ext cx="10820400" cy="4024125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endParaRPr lang="en-US" sz="1500" dirty="0"/>
          </a:p>
          <a:p>
            <a:pPr marL="0"/>
            <a:r>
              <a:rPr lang="en-US" sz="1500" b="1" i="1" dirty="0"/>
              <a:t>Opening time: 11:30 am to 11 pm</a:t>
            </a:r>
          </a:p>
          <a:p>
            <a:endParaRPr lang="en-US" sz="1500" dirty="0"/>
          </a:p>
          <a:p>
            <a:endParaRPr lang="en-US" sz="1500" dirty="0"/>
          </a:p>
          <a:p>
            <a:pPr marL="0"/>
            <a:r>
              <a:rPr lang="en-US" sz="1500" b="1" i="1" dirty="0"/>
              <a:t>Order now through:</a:t>
            </a:r>
          </a:p>
          <a:p>
            <a:pPr marL="285750"/>
            <a:r>
              <a:rPr lang="en-US" sz="1500" b="1" i="1" dirty="0"/>
              <a:t>Our website at: </a:t>
            </a:r>
            <a:r>
              <a:rPr lang="en-US" sz="1500" b="1" i="1" dirty="0">
                <a:hlinkClick r:id="rId4"/>
              </a:rPr>
              <a:t>www.hoteltrinity/takeaway .uk.com</a:t>
            </a:r>
            <a:r>
              <a:rPr lang="en-US" sz="1500" b="1" i="1" dirty="0"/>
              <a:t> </a:t>
            </a:r>
          </a:p>
          <a:p>
            <a:pPr marL="285750"/>
            <a:r>
              <a:rPr lang="en-US" sz="1500" b="1" i="1" dirty="0"/>
              <a:t>Walk in take away</a:t>
            </a:r>
          </a:p>
          <a:p>
            <a:pPr marL="285750"/>
            <a:r>
              <a:rPr lang="en-US" sz="1500" b="1" i="1" dirty="0"/>
              <a:t>Uber Eats Delivery app </a:t>
            </a:r>
          </a:p>
          <a:p>
            <a:pPr marL="0"/>
            <a:endParaRPr lang="en-US" sz="1500" b="1" i="1" dirty="0"/>
          </a:p>
          <a:p>
            <a:pPr marL="0"/>
            <a:r>
              <a:rPr lang="en-US" sz="1500" b="1" i="1" dirty="0"/>
              <a:t>            </a:t>
            </a:r>
            <a:r>
              <a:rPr lang="en-US" sz="1500" b="1" u="sng" dirty="0"/>
              <a:t>We are cashless, sorry for any inconvenience. </a:t>
            </a:r>
          </a:p>
          <a:p>
            <a:endParaRPr lang="en-US" sz="1500" b="1" i="1" dirty="0"/>
          </a:p>
          <a:p>
            <a:pPr marL="0"/>
            <a:r>
              <a:rPr lang="en-US" sz="1500" b="1" i="1" dirty="0"/>
              <a:t>For any requirements or </a:t>
            </a:r>
            <a:r>
              <a:rPr lang="en-US" sz="1500" b="1" i="1" dirty="0">
                <a:highlight>
                  <a:srgbClr val="FF0000"/>
                </a:highlight>
              </a:rPr>
              <a:t>allergies</a:t>
            </a:r>
            <a:r>
              <a:rPr lang="en-US" sz="1500" b="1" i="1" dirty="0"/>
              <a:t>, please contact us on 01236547883, or ask to speak with one of the managers.</a:t>
            </a:r>
          </a:p>
          <a:p>
            <a:endParaRPr lang="en-US" sz="1500" dirty="0"/>
          </a:p>
          <a:p>
            <a:pPr marL="0"/>
            <a:endParaRPr lang="en-US" sz="1500" dirty="0"/>
          </a:p>
          <a:p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  <a:p>
            <a:pPr marL="0"/>
            <a:endParaRPr lang="en-US" sz="15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C5781E-0C02-4F2B-818F-63E54AF91969}"/>
              </a:ext>
            </a:extLst>
          </p:cNvPr>
          <p:cNvSpPr txBox="1"/>
          <p:nvPr/>
        </p:nvSpPr>
        <p:spPr>
          <a:xfrm>
            <a:off x="4938090" y="365125"/>
            <a:ext cx="51153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400" b="1" dirty="0"/>
              <a:t>Our premise is following the Government guidance regarding Cov-19, so please wear a face covering mask and keep the social distance. Thank you for cooperating.</a:t>
            </a:r>
          </a:p>
        </p:txBody>
      </p:sp>
      <p:pic>
        <p:nvPicPr>
          <p:cNvPr id="5" name="Picture 4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00E42131-38C1-4211-98B6-75CB6DE64C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965" y="30781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1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07D49-48B6-448C-A795-AC24EDA36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55" y="104732"/>
            <a:ext cx="1145600" cy="346798"/>
          </a:xfrm>
        </p:spPr>
        <p:txBody>
          <a:bodyPr anchor="t">
            <a:no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STARTERS</a:t>
            </a:r>
            <a:br>
              <a:rPr kumimoji="0" lang="en-US" altLang="en-US" sz="18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77BC9-A96A-4C64-B2CD-BE8ED5529B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5412" y="441152"/>
            <a:ext cx="3444361" cy="1475701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Spiced olives                                                                      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        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(Mixed of black and green marinated olives)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Fried green tomato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   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            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(Buttermilk battered fried green tomato wedges, served with garlic aioli)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Houmous </a:t>
            </a:r>
            <a:r>
              <a:rPr lang="en-US" altLang="en-US" sz="1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   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endParaRPr lang="en-US" altLang="en-US" sz="1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Served with 2 toasted pitta bread)          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1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Calamari  			   </a:t>
            </a:r>
            <a:r>
              <a:rPr lang="en-US" alt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4.5           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None/>
              <a:tabLst>
                <a:tab pos="1323975" algn="l"/>
              </a:tabLst>
            </a:pPr>
            <a:r>
              <a:rPr lang="en-US" altLang="en-US" sz="1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alt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(Battered lightly and served with house made marinara)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None/>
              <a:tabLst>
                <a:tab pos="1323975" algn="l"/>
              </a:tabLst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9" name="Picture 2" descr="Logo, icon&#10;&#10;Description automatically generated">
            <a:extLst>
              <a:ext uri="{FF2B5EF4-FFF2-40B4-BE49-F238E27FC236}">
                <a16:creationId xmlns:a16="http://schemas.microsoft.com/office/drawing/2014/main" id="{212E61DD-7073-4601-9086-FA2FC3549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0" y="1435834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9" descr="Logo, icon&#10;&#10;Description automatically generated">
            <a:extLst>
              <a:ext uri="{FF2B5EF4-FFF2-40B4-BE49-F238E27FC236}">
                <a16:creationId xmlns:a16="http://schemas.microsoft.com/office/drawing/2014/main" id="{B64B6A54-7FB6-43E4-B789-AB4B80D8F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3" y="43970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679AA66E-DA04-4FC7-A966-E65B897637AE}"/>
              </a:ext>
            </a:extLst>
          </p:cNvPr>
          <p:cNvSpPr txBox="1">
            <a:spLocks/>
          </p:cNvSpPr>
          <p:nvPr/>
        </p:nvSpPr>
        <p:spPr>
          <a:xfrm>
            <a:off x="3616568" y="278131"/>
            <a:ext cx="3444361" cy="194806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Cornish Cod	                         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   12.80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(Cauliflower, Grenoble’s, matelote sauce) </a:t>
            </a: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Cotswold White Chicken      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    	  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13.20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(Bacon, artichoke, hazelnut, chanterelle)</a:t>
            </a: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T-Bone Steak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      		   25.60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45852A-61A2-4C21-9BA6-60CE3EFE7C27}"/>
              </a:ext>
            </a:extLst>
          </p:cNvPr>
          <p:cNvSpPr/>
          <p:nvPr/>
        </p:nvSpPr>
        <p:spPr>
          <a:xfrm>
            <a:off x="3699773" y="82198"/>
            <a:ext cx="846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MAINS</a:t>
            </a:r>
            <a:endParaRPr lang="en-US" dirty="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6249DA04-7ED0-416F-ACA2-28AB5297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010" y="2970904"/>
            <a:ext cx="3996377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Wholesome Veg     						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 </a:t>
            </a: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5.5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(Potatoes and mix of veg double patty, vegan thousand island dressing, jalapenos)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Chicken Burger 			  		</a:t>
            </a:r>
            <a:r>
              <a:rPr lang="en-US" altLang="en-US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5.5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Crispy chicken,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mozza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cheese, grilled onion and tomatoes, lettuce and garlic sauce)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Beef Burger 						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 </a:t>
            </a: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5.5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Beef patty,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mozza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cheese, onions, tomatoes, lettuce, mayo, BBQ sauce)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45C873-9AD1-44C3-91A0-44B7CAAA49DB}"/>
              </a:ext>
            </a:extLst>
          </p:cNvPr>
          <p:cNvSpPr/>
          <p:nvPr/>
        </p:nvSpPr>
        <p:spPr>
          <a:xfrm>
            <a:off x="61281" y="2661169"/>
            <a:ext cx="108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BURGERS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13" name="Picture 2" descr="Logo, icon&#10;&#10;Description automatically generated">
            <a:extLst>
              <a:ext uri="{FF2B5EF4-FFF2-40B4-BE49-F238E27FC236}">
                <a16:creationId xmlns:a16="http://schemas.microsoft.com/office/drawing/2014/main" id="{40B5A8F8-D2D0-4601-9F5A-5CB90C556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3" y="3016278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96BBA54-AAFD-492B-82F0-6AFFA5BDA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9072" y="428394"/>
            <a:ext cx="3781414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Stuffed Tomato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						    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  </a:t>
            </a:r>
          </a:p>
          <a:p>
            <a:pPr lvl="0"/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(Stuffed Roma tomatoes on a bed of Romaine lettuce, topped with red onion and sliced cucumber)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altLang="en-US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House Salad						   </a:t>
            </a:r>
            <a:r>
              <a:rPr lang="en-US" alt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        </a:t>
            </a:r>
            <a:endParaRPr lang="en-US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(Fresh lettuce, marinated olives, baby tomatoes, cucumber and grilled pepper)</a:t>
            </a:r>
            <a:endParaRPr lang="en-US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endParaRPr lang="en-US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3975" algn="l"/>
              </a:tabLst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C4F344-40F4-4C2D-BAC5-02B17E66F3F7}"/>
              </a:ext>
            </a:extLst>
          </p:cNvPr>
          <p:cNvSpPr/>
          <p:nvPr/>
        </p:nvSpPr>
        <p:spPr>
          <a:xfrm>
            <a:off x="7522341" y="7979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SALADS</a:t>
            </a:r>
            <a:b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</a:br>
            <a:endParaRPr lang="en-US" altLang="en-US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8A685BF-5645-43AE-A5AC-74628A83A58F}"/>
              </a:ext>
            </a:extLst>
          </p:cNvPr>
          <p:cNvCxnSpPr>
            <a:cxnSpLocks/>
          </p:cNvCxnSpPr>
          <p:nvPr/>
        </p:nvCxnSpPr>
        <p:spPr>
          <a:xfrm flipV="1">
            <a:off x="4374076" y="2286617"/>
            <a:ext cx="6920292" cy="158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12" descr="Logo, icon&#10;&#10;Description automatically generated">
            <a:extLst>
              <a:ext uri="{FF2B5EF4-FFF2-40B4-BE49-F238E27FC236}">
                <a16:creationId xmlns:a16="http://schemas.microsoft.com/office/drawing/2014/main" id="{CE290AC3-6C87-4C0A-9382-421DD80CE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767" y="456818"/>
            <a:ext cx="269305" cy="26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Logo, icon&#10;&#10;Description automatically generated">
            <a:extLst>
              <a:ext uri="{FF2B5EF4-FFF2-40B4-BE49-F238E27FC236}">
                <a16:creationId xmlns:a16="http://schemas.microsoft.com/office/drawing/2014/main" id="{0D9B9AE1-F396-4926-ACE0-720CD44CA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607" y="1423860"/>
            <a:ext cx="269305" cy="26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B06A1C9-2742-43DC-B8DA-4C597F192953}"/>
              </a:ext>
            </a:extLst>
          </p:cNvPr>
          <p:cNvSpPr/>
          <p:nvPr/>
        </p:nvSpPr>
        <p:spPr>
          <a:xfrm>
            <a:off x="259879" y="5740985"/>
            <a:ext cx="3361156" cy="992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Grilled pineapple					  0.8</a:t>
            </a:r>
          </a:p>
          <a:p>
            <a:pPr>
              <a:lnSpc>
                <a:spcPct val="150000"/>
              </a:lnSpc>
            </a:pP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Feta 						  1.2</a:t>
            </a:r>
          </a:p>
          <a:p>
            <a:pPr>
              <a:lnSpc>
                <a:spcPct val="150000"/>
              </a:lnSpc>
            </a:pP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Grilled chicken 					  3.2</a:t>
            </a:r>
          </a:p>
          <a:p>
            <a:pPr>
              <a:lnSpc>
                <a:spcPct val="150000"/>
              </a:lnSpc>
            </a:pP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Grilled Haloumi 					  1.5</a:t>
            </a:r>
          </a:p>
          <a:p>
            <a:pPr>
              <a:lnSpc>
                <a:spcPct val="150000"/>
              </a:lnSpc>
            </a:pP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Grilled mushroom 					  1.5                                                              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C2C3F39-3BD7-4004-BCC5-366E1D5154C8}"/>
              </a:ext>
            </a:extLst>
          </p:cNvPr>
          <p:cNvSpPr/>
          <p:nvPr/>
        </p:nvSpPr>
        <p:spPr>
          <a:xfrm>
            <a:off x="0" y="5377017"/>
            <a:ext cx="914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EXTRAS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25" name="Picture 12" descr="Logo, icon&#10;&#10;Description automatically generated">
            <a:extLst>
              <a:ext uri="{FF2B5EF4-FFF2-40B4-BE49-F238E27FC236}">
                <a16:creationId xmlns:a16="http://schemas.microsoft.com/office/drawing/2014/main" id="{384A0C2E-A4F3-4C07-A28A-2D76F15DC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5" y="5790283"/>
            <a:ext cx="207510" cy="20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Logo, icon&#10;&#10;Description automatically generated">
            <a:extLst>
              <a:ext uri="{FF2B5EF4-FFF2-40B4-BE49-F238E27FC236}">
                <a16:creationId xmlns:a16="http://schemas.microsoft.com/office/drawing/2014/main" id="{63F32D7A-668E-4C76-ADF6-6E8C5B833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3" y="6451931"/>
            <a:ext cx="209409" cy="20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C09B567-C672-444E-90F1-5AAE76D0F7BF}"/>
              </a:ext>
            </a:extLst>
          </p:cNvPr>
          <p:cNvCxnSpPr/>
          <p:nvPr/>
        </p:nvCxnSpPr>
        <p:spPr>
          <a:xfrm>
            <a:off x="3616568" y="75404"/>
            <a:ext cx="0" cy="21674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B15D3D8F-BE67-4E89-9D9B-0C6F85BFCBA1}"/>
              </a:ext>
            </a:extLst>
          </p:cNvPr>
          <p:cNvSpPr/>
          <p:nvPr/>
        </p:nvSpPr>
        <p:spPr>
          <a:xfrm>
            <a:off x="4378498" y="2839732"/>
            <a:ext cx="3781414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1100" dirty="0">
                <a:cs typeface="Times New Roman" panose="02020603050405020304" pitchFamily="18" charset="0"/>
              </a:rPr>
              <a:t>Chips</a:t>
            </a:r>
            <a:r>
              <a:rPr lang="en-US" sz="1100" b="1" dirty="0">
                <a:cs typeface="Times New Roman" panose="02020603050405020304" pitchFamily="18" charset="0"/>
              </a:rPr>
              <a:t>	</a:t>
            </a:r>
            <a:r>
              <a:rPr lang="en-US" sz="1100" dirty="0"/>
              <a:t> 	 				       </a:t>
            </a:r>
            <a:r>
              <a:rPr lang="en-US" sz="1100" dirty="0">
                <a:cs typeface="Times New Roman" panose="02020603050405020304" pitchFamily="18" charset="0"/>
              </a:rPr>
              <a:t>2.7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Garlic bread    		           	                  </a:t>
            </a:r>
            <a:r>
              <a:rPr lang="en-US" sz="1100" dirty="0"/>
              <a:t>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2.5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 Spice rice</a:t>
            </a:r>
            <a:r>
              <a:rPr lang="en-US" altLang="en-US" sz="1100" b="1" dirty="0">
                <a:ea typeface="Calibri" panose="020F0502020204030204" pitchFamily="34" charset="0"/>
                <a:cs typeface="Times New Roman" panose="02020603050405020304" pitchFamily="18" charset="0"/>
              </a:rPr>
              <a:t>				    	     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 2.7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Creamed spinach 				     </a:t>
            </a:r>
            <a:r>
              <a:rPr lang="en-US" sz="1100" dirty="0"/>
              <a:t>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 2.6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Creamy mash 				     </a:t>
            </a:r>
            <a:r>
              <a:rPr lang="en-US" sz="1100" dirty="0"/>
              <a:t>  2.7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US" altLang="en-US" sz="1100" dirty="0"/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Spice beans					</a:t>
            </a:r>
            <a:r>
              <a:rPr lang="en-US" sz="1100" dirty="0"/>
              <a:t>      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2.7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Mozzarella mushroom			</a:t>
            </a:r>
            <a:r>
              <a:rPr lang="en-US" sz="1100" dirty="0"/>
              <a:t>      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</a:p>
          <a:p>
            <a:pPr lvl="0" algn="just"/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Corn 						</a:t>
            </a:r>
            <a:r>
              <a:rPr lang="en-US" sz="1100" dirty="0"/>
              <a:t>       </a:t>
            </a:r>
            <a:r>
              <a:rPr lang="en-US" altLang="en-US" sz="1100" dirty="0">
                <a:ea typeface="Calibri" panose="020F0502020204030204" pitchFamily="34" charset="0"/>
                <a:cs typeface="Times New Roman" panose="02020603050405020304" pitchFamily="18" charset="0"/>
              </a:rPr>
              <a:t>2.5      </a:t>
            </a:r>
            <a:endParaRPr lang="en-US" altLang="en-US" sz="1100" dirty="0"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</a:pPr>
            <a:endParaRPr lang="en-US" altLang="en-US" sz="1100" dirty="0"/>
          </a:p>
        </p:txBody>
      </p:sp>
      <p:sp>
        <p:nvSpPr>
          <p:cNvPr id="2048" name="Rectangle 2047">
            <a:extLst>
              <a:ext uri="{FF2B5EF4-FFF2-40B4-BE49-F238E27FC236}">
                <a16:creationId xmlns:a16="http://schemas.microsoft.com/office/drawing/2014/main" id="{07EAEDD3-C42A-4ACB-912B-A4C2E739593A}"/>
              </a:ext>
            </a:extLst>
          </p:cNvPr>
          <p:cNvSpPr/>
          <p:nvPr/>
        </p:nvSpPr>
        <p:spPr>
          <a:xfrm>
            <a:off x="4395146" y="2430279"/>
            <a:ext cx="8927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SIDES</a:t>
            </a:r>
            <a:b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</a:b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5" name="Picture 12" descr="Logo, icon&#10;&#10;Description automatically generated">
            <a:extLst>
              <a:ext uri="{FF2B5EF4-FFF2-40B4-BE49-F238E27FC236}">
                <a16:creationId xmlns:a16="http://schemas.microsoft.com/office/drawing/2014/main" id="{C6E56C11-E609-43FF-BAF4-B5DCA9E55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886" y="2864808"/>
            <a:ext cx="156260" cy="1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" descr="Logo, icon&#10;&#10;Description automatically generated">
            <a:extLst>
              <a:ext uri="{FF2B5EF4-FFF2-40B4-BE49-F238E27FC236}">
                <a16:creationId xmlns:a16="http://schemas.microsoft.com/office/drawing/2014/main" id="{0727A4C5-CBB2-4A5C-AE18-EEF5A63A3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97" y="3189413"/>
            <a:ext cx="156260" cy="1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2" descr="Logo, icon&#10;&#10;Description automatically generated">
            <a:extLst>
              <a:ext uri="{FF2B5EF4-FFF2-40B4-BE49-F238E27FC236}">
                <a16:creationId xmlns:a16="http://schemas.microsoft.com/office/drawing/2014/main" id="{DB47A7CF-AEA6-433D-A954-2F4EBFFF3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97" y="3411565"/>
            <a:ext cx="156260" cy="1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2" descr="Logo, icon&#10;&#10;Description automatically generated">
            <a:extLst>
              <a:ext uri="{FF2B5EF4-FFF2-40B4-BE49-F238E27FC236}">
                <a16:creationId xmlns:a16="http://schemas.microsoft.com/office/drawing/2014/main" id="{63C73E59-31B0-4A9F-82B7-367D256CF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946" y="3722222"/>
            <a:ext cx="156260" cy="1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2" descr="Logo, icon&#10;&#10;Description automatically generated">
            <a:extLst>
              <a:ext uri="{FF2B5EF4-FFF2-40B4-BE49-F238E27FC236}">
                <a16:creationId xmlns:a16="http://schemas.microsoft.com/office/drawing/2014/main" id="{5990020C-7889-4DE3-BA0C-A1D4A3D7A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275" y="4022504"/>
            <a:ext cx="156260" cy="1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Rectangle 2050">
            <a:extLst>
              <a:ext uri="{FF2B5EF4-FFF2-40B4-BE49-F238E27FC236}">
                <a16:creationId xmlns:a16="http://schemas.microsoft.com/office/drawing/2014/main" id="{700F2780-2676-41A0-B48A-968647647C29}"/>
              </a:ext>
            </a:extLst>
          </p:cNvPr>
          <p:cNvSpPr/>
          <p:nvPr/>
        </p:nvSpPr>
        <p:spPr>
          <a:xfrm>
            <a:off x="8025259" y="2929818"/>
            <a:ext cx="41076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Double Chocolate Fudge 	 		       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5.60</a:t>
            </a:r>
          </a:p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(Premium Vanilla Bean ice cream, raspberry custard Brule)</a:t>
            </a:r>
          </a:p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Vegan Apple Crumble 				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23975" algn="l"/>
              </a:tabLst>
            </a:pPr>
            <a:endParaRPr lang="en-US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2" name="Rectangle 2051">
            <a:extLst>
              <a:ext uri="{FF2B5EF4-FFF2-40B4-BE49-F238E27FC236}">
                <a16:creationId xmlns:a16="http://schemas.microsoft.com/office/drawing/2014/main" id="{04ACD8D7-BA72-4ED3-B8BB-664961007F78}"/>
              </a:ext>
            </a:extLst>
          </p:cNvPr>
          <p:cNvSpPr/>
          <p:nvPr/>
        </p:nvSpPr>
        <p:spPr>
          <a:xfrm>
            <a:off x="8056018" y="2895891"/>
            <a:ext cx="1347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DESSERTS</a:t>
            </a:r>
            <a:b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</a:b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2053" name="Rectangle 2052">
            <a:extLst>
              <a:ext uri="{FF2B5EF4-FFF2-40B4-BE49-F238E27FC236}">
                <a16:creationId xmlns:a16="http://schemas.microsoft.com/office/drawing/2014/main" id="{AADB1CD8-852F-464E-AF99-6983ACB46B6E}"/>
              </a:ext>
            </a:extLst>
          </p:cNvPr>
          <p:cNvSpPr/>
          <p:nvPr/>
        </p:nvSpPr>
        <p:spPr>
          <a:xfrm>
            <a:off x="4238886" y="4713049"/>
            <a:ext cx="55526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 Drinks 		                                 		    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2.50                           </a:t>
            </a:r>
          </a:p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Coca-Cola 		</a:t>
            </a:r>
          </a:p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Fanta 							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Sprite Zero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		</a:t>
            </a:r>
          </a:p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Wines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250 ml 						      6.50 	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Sauvignon Blanc (Perfect with our house cod) 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Cabernet (Perfect with our house steak)                                                                                                                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Bottles 250 ml 				 		     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2.50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Water</a:t>
            </a: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Sparkling Water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4" name="Rectangle 2053">
            <a:extLst>
              <a:ext uri="{FF2B5EF4-FFF2-40B4-BE49-F238E27FC236}">
                <a16:creationId xmlns:a16="http://schemas.microsoft.com/office/drawing/2014/main" id="{A2AB61E7-63A9-4A04-8D7D-3F0A08099092}"/>
              </a:ext>
            </a:extLst>
          </p:cNvPr>
          <p:cNvSpPr/>
          <p:nvPr/>
        </p:nvSpPr>
        <p:spPr>
          <a:xfrm>
            <a:off x="4166742" y="4447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i="1" dirty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DRINKS-CANS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44" name="Picture 12" descr="Logo, icon&#10;&#10;Description automatically generated">
            <a:extLst>
              <a:ext uri="{FF2B5EF4-FFF2-40B4-BE49-F238E27FC236}">
                <a16:creationId xmlns:a16="http://schemas.microsoft.com/office/drawing/2014/main" id="{9D03F9AD-3645-4430-ACD1-12987B2A9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074" y="3839154"/>
            <a:ext cx="269305" cy="26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BA8A2D68-9F4F-4E81-8F61-04858B1BA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4925" y="439133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3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509B4-AABD-42BB-804B-8569A7B1E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3" y="-122731"/>
            <a:ext cx="1666164" cy="1293028"/>
          </a:xfrm>
        </p:spPr>
        <p:txBody>
          <a:bodyPr>
            <a:normAutofit/>
          </a:bodyPr>
          <a:lstStyle/>
          <a:p>
            <a:r>
              <a:rPr lang="en-US" sz="1800" b="1" i="1" u="sng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7746F7-6A44-4F40-82E9-5872A6792355}"/>
              </a:ext>
            </a:extLst>
          </p:cNvPr>
          <p:cNvSpPr txBox="1"/>
          <p:nvPr/>
        </p:nvSpPr>
        <p:spPr>
          <a:xfrm>
            <a:off x="154675" y="814286"/>
            <a:ext cx="11286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Sykes Holiday Cottages, </a:t>
            </a:r>
            <a:r>
              <a:rPr lang="en-US" i="1" dirty="0"/>
              <a:t>Driftwood</a:t>
            </a:r>
            <a:r>
              <a:rPr lang="en-US" dirty="0"/>
              <a:t> 2022, Available at https://www.sykescottages.co.uk/cottage/South-Wales-Pembrokeshire-West-Pier/Driftwood-1006584.html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F9AF-1880-48E9-B846-6B8B2407469C}"/>
              </a:ext>
            </a:extLst>
          </p:cNvPr>
          <p:cNvSpPr txBox="1"/>
          <p:nvPr/>
        </p:nvSpPr>
        <p:spPr>
          <a:xfrm>
            <a:off x="166048" y="1737616"/>
            <a:ext cx="11473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Bar and Restaurant, Sorrento Menu, Available at                                                                            https://static-cse.canva.com/blob/567040/GoldBeigeLeavesFancyElegantRestaurantMenu.jpg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5B68AF-AB83-4B6F-A6CD-3837E994A964}"/>
              </a:ext>
            </a:extLst>
          </p:cNvPr>
          <p:cNvSpPr txBox="1"/>
          <p:nvPr/>
        </p:nvSpPr>
        <p:spPr>
          <a:xfrm>
            <a:off x="166048" y="2426659"/>
            <a:ext cx="9457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Happy Cow, </a:t>
            </a:r>
            <a:r>
              <a:rPr lang="en-US" i="1" dirty="0"/>
              <a:t>Vegan Burger Kitchen</a:t>
            </a:r>
            <a:r>
              <a:rPr lang="en-US" dirty="0"/>
              <a:t>, Available at</a:t>
            </a:r>
          </a:p>
          <a:p>
            <a:r>
              <a:rPr lang="en-US" dirty="0"/>
              <a:t>     https://www.happycow.net/reviews/vegan-burger-kitchen-mumbai-144306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9A56-3093-4DC7-94E1-C0BB751B6D6D}"/>
              </a:ext>
            </a:extLst>
          </p:cNvPr>
          <p:cNvSpPr txBox="1"/>
          <p:nvPr/>
        </p:nvSpPr>
        <p:spPr>
          <a:xfrm>
            <a:off x="5434084" y="302980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C842A7-1EEF-4CF2-9466-02B4E6D5CFDA}"/>
              </a:ext>
            </a:extLst>
          </p:cNvPr>
          <p:cNvSpPr txBox="1"/>
          <p:nvPr/>
        </p:nvSpPr>
        <p:spPr>
          <a:xfrm flipH="1">
            <a:off x="154675" y="3105834"/>
            <a:ext cx="9457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Charger, </a:t>
            </a:r>
            <a:r>
              <a:rPr lang="en-US" i="1" dirty="0"/>
              <a:t>Charger Menu</a:t>
            </a:r>
            <a:r>
              <a:rPr lang="en-US" dirty="0"/>
              <a:t>, 2019, Available at https://www.chargerburger.com/charger-menu/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093F4C-0512-45D3-A1F5-7F2918E187F3}"/>
              </a:ext>
            </a:extLst>
          </p:cNvPr>
          <p:cNvSpPr txBox="1"/>
          <p:nvPr/>
        </p:nvSpPr>
        <p:spPr>
          <a:xfrm>
            <a:off x="166048" y="3794877"/>
            <a:ext cx="8734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Social Salad, </a:t>
            </a:r>
            <a:r>
              <a:rPr lang="en-US" i="1" dirty="0"/>
              <a:t>Home of the best salads in Hua </a:t>
            </a:r>
            <a:r>
              <a:rPr lang="en-US" i="1" dirty="0" err="1"/>
              <a:t>Hin</a:t>
            </a:r>
            <a:r>
              <a:rPr lang="en-US" i="1" dirty="0"/>
              <a:t>, Available at </a:t>
            </a:r>
          </a:p>
          <a:p>
            <a:r>
              <a:rPr lang="en-US" i="1" dirty="0"/>
              <a:t>     http://www.thesocialsalad.org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AA3175-90AB-40C8-9484-FDDF24B41BC2}"/>
              </a:ext>
            </a:extLst>
          </p:cNvPr>
          <p:cNvSpPr txBox="1"/>
          <p:nvPr/>
        </p:nvSpPr>
        <p:spPr>
          <a:xfrm>
            <a:off x="168322" y="4547347"/>
            <a:ext cx="11470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Sirved</a:t>
            </a:r>
            <a:r>
              <a:rPr lang="en-US" dirty="0"/>
              <a:t>, </a:t>
            </a:r>
            <a:r>
              <a:rPr lang="en-US" i="1" dirty="0"/>
              <a:t>Four Star Family Restaurant</a:t>
            </a:r>
            <a:r>
              <a:rPr lang="en-US" dirty="0"/>
              <a:t>, 2022, Available at</a:t>
            </a:r>
          </a:p>
          <a:p>
            <a:pPr algn="just"/>
            <a:r>
              <a:rPr lang="en-US" dirty="0"/>
              <a:t>    </a:t>
            </a:r>
            <a:r>
              <a:rPr lang="en-US" dirty="0">
                <a:hlinkClick r:id="rId2"/>
              </a:rPr>
              <a:t>https://www.sirved.com/restaurant/peru-illinois-usa/four-star-family-</a:t>
            </a:r>
            <a:r>
              <a:rPr lang="en-US" dirty="0"/>
              <a:t>                 </a:t>
            </a:r>
          </a:p>
          <a:p>
            <a:pPr algn="just"/>
            <a:r>
              <a:rPr lang="en-US" dirty="0"/>
              <a:t>restaurant/228859/menus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69947A-351A-459E-ABCA-A28F9B05EB74}"/>
              </a:ext>
            </a:extLst>
          </p:cNvPr>
          <p:cNvSpPr txBox="1"/>
          <p:nvPr/>
        </p:nvSpPr>
        <p:spPr>
          <a:xfrm>
            <a:off x="166048" y="5576816"/>
            <a:ext cx="10044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Herd Steak Restaurant, </a:t>
            </a:r>
            <a:r>
              <a:rPr lang="en-US" i="1" dirty="0"/>
              <a:t>Steakhouse Menu, 2022, Available at</a:t>
            </a:r>
          </a:p>
          <a:p>
            <a:r>
              <a:rPr lang="en-US" i="1" dirty="0"/>
              <a:t>     https://www.theherdrestaurant.co.uk</a:t>
            </a:r>
          </a:p>
        </p:txBody>
      </p:sp>
    </p:spTree>
    <p:extLst>
      <p:ext uri="{BB962C8B-B14F-4D97-AF65-F5344CB8AC3E}">
        <p14:creationId xmlns:p14="http://schemas.microsoft.com/office/powerpoint/2010/main" val="245923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C91850-4DB0-4307-B6B9-D13E2F3055BD}"/>
              </a:ext>
            </a:extLst>
          </p:cNvPr>
          <p:cNvSpPr txBox="1"/>
          <p:nvPr/>
        </p:nvSpPr>
        <p:spPr>
          <a:xfrm>
            <a:off x="232011" y="208129"/>
            <a:ext cx="9239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Olive Magazine, </a:t>
            </a:r>
            <a:r>
              <a:rPr lang="en-US" i="1" dirty="0"/>
              <a:t>The best Vegan Desert</a:t>
            </a:r>
            <a:r>
              <a:rPr lang="en-US" dirty="0"/>
              <a:t>, 23 January 2021, Available at</a:t>
            </a:r>
          </a:p>
          <a:p>
            <a:r>
              <a:rPr lang="en-US" dirty="0"/>
              <a:t> </a:t>
            </a:r>
            <a:r>
              <a:rPr lang="en-US" dirty="0">
                <a:hlinkClick r:id="rId2"/>
              </a:rPr>
              <a:t>https://www.olivemagazine.com/recipes/collection/best-vegan-</a:t>
            </a:r>
            <a:r>
              <a:rPr lang="en-US" dirty="0"/>
              <a:t>  desserts/?fbclid=IwAR3JpSWh3oOhBDoj3kILUhF0ajvqgGMXgPMMKp80D2poeBWI6Nn_t1cH0uU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6F2E7D-5EA6-4297-9789-0ED351E9DAF2}"/>
              </a:ext>
            </a:extLst>
          </p:cNvPr>
          <p:cNvSpPr txBox="1"/>
          <p:nvPr/>
        </p:nvSpPr>
        <p:spPr>
          <a:xfrm>
            <a:off x="232011" y="1514902"/>
            <a:ext cx="10385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Nandos</a:t>
            </a:r>
            <a:r>
              <a:rPr lang="en-US" dirty="0"/>
              <a:t>, </a:t>
            </a:r>
            <a:r>
              <a:rPr lang="en-US" i="1" dirty="0"/>
              <a:t>Our Menu</a:t>
            </a:r>
            <a:r>
              <a:rPr lang="en-US" dirty="0"/>
              <a:t>, 2022, Available at</a:t>
            </a:r>
          </a:p>
          <a:p>
            <a:r>
              <a:rPr lang="en-US" dirty="0"/>
              <a:t>https://www.nandos.co.uk/food/menu/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181D61-1329-4CF9-ACC2-1D17A19684F3}"/>
              </a:ext>
            </a:extLst>
          </p:cNvPr>
          <p:cNvSpPr txBox="1"/>
          <p:nvPr/>
        </p:nvSpPr>
        <p:spPr>
          <a:xfrm>
            <a:off x="232011" y="2294973"/>
            <a:ext cx="9512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Wikipedia, </a:t>
            </a:r>
            <a:r>
              <a:rPr lang="en-US" i="1" dirty="0"/>
              <a:t>Wines</a:t>
            </a:r>
            <a:r>
              <a:rPr lang="en-US" dirty="0"/>
              <a:t>, 22 February 2022, Available at</a:t>
            </a:r>
          </a:p>
          <a:p>
            <a:r>
              <a:rPr lang="en-US" dirty="0"/>
              <a:t> https://en.wikipedia.org/wiki/Wine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189DCC-A4FC-46C6-9981-FA5B3A662034}"/>
              </a:ext>
            </a:extLst>
          </p:cNvPr>
          <p:cNvSpPr txBox="1"/>
          <p:nvPr/>
        </p:nvSpPr>
        <p:spPr>
          <a:xfrm>
            <a:off x="232011" y="3210636"/>
            <a:ext cx="11809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Etsy, </a:t>
            </a:r>
            <a:r>
              <a:rPr lang="en-US" i="1" dirty="0"/>
              <a:t>Vegan Design</a:t>
            </a:r>
            <a:r>
              <a:rPr lang="en-US" dirty="0"/>
              <a:t>, 2022, Available at</a:t>
            </a:r>
          </a:p>
          <a:p>
            <a:r>
              <a:rPr lang="en-US" dirty="0"/>
              <a:t>https://www.etsy.com/uk/listing/766636397/vegan-vinyl-decal?gpla=1&amp;gao=1&amp;&amp;utm_source=google&amp;utm_medium=cpc&amp;utm_campaign=shopping_uk_en_gb_d-craft_supplies_and_tools-party_and_gifting-labels_stickers_and_tags-stickers&amp;utm_custom1=_k_EAIaIQobChMIxcjtt5WY9gIVF4jVCh04gw_DEAQYBCABEgI8d_D_BwE_k_&amp;utm_content=go_12576471571_119982013575_507650078572_pla-361618678037_c__766636397engb_482643868&amp;utm_custom2=12576471571&amp;gclid=EAIaIQobChMIxcjtt5WY9gIVF4jVCh04gw_DEAQYBCABEgI8d_D_BwE</a:t>
            </a:r>
          </a:p>
        </p:txBody>
      </p:sp>
    </p:spTree>
    <p:extLst>
      <p:ext uri="{BB962C8B-B14F-4D97-AF65-F5344CB8AC3E}">
        <p14:creationId xmlns:p14="http://schemas.microsoft.com/office/powerpoint/2010/main" val="257225200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979</Words>
  <Application>Microsoft Office PowerPoint</Application>
  <PresentationFormat>Widescreen</PresentationFormat>
  <Paragraphs>123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Times New Roman</vt:lpstr>
      <vt:lpstr>Vapor Trail</vt:lpstr>
      <vt:lpstr>Module: Food &amp; Beverage Operations     </vt:lpstr>
      <vt:lpstr> Hotel Trinity 4*                      Take away menu  Monday-Sunday  </vt:lpstr>
      <vt:lpstr>STARTERS  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Trinity 4*   </dc:title>
  <dc:creator>Alexandra Grigorcea (2027272)</dc:creator>
  <cp:lastModifiedBy>Alexandra Grigorcea (2027272)</cp:lastModifiedBy>
  <cp:revision>35</cp:revision>
  <dcterms:created xsi:type="dcterms:W3CDTF">2022-02-11T11:56:52Z</dcterms:created>
  <dcterms:modified xsi:type="dcterms:W3CDTF">2022-02-24T10:52:23Z</dcterms:modified>
</cp:coreProperties>
</file>