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672" r:id="rId2"/>
  </p:sldMasterIdLst>
  <p:notesMasterIdLst>
    <p:notesMasterId r:id="rId24"/>
  </p:notesMasterIdLst>
  <p:handoutMasterIdLst>
    <p:handoutMasterId r:id="rId25"/>
  </p:handoutMasterIdLst>
  <p:sldIdLst>
    <p:sldId id="323" r:id="rId3"/>
    <p:sldId id="324" r:id="rId4"/>
    <p:sldId id="325" r:id="rId5"/>
    <p:sldId id="326" r:id="rId6"/>
    <p:sldId id="327" r:id="rId7"/>
    <p:sldId id="328" r:id="rId8"/>
    <p:sldId id="329" r:id="rId9"/>
    <p:sldId id="342" r:id="rId10"/>
    <p:sldId id="350" r:id="rId11"/>
    <p:sldId id="351" r:id="rId12"/>
    <p:sldId id="352" r:id="rId13"/>
    <p:sldId id="353" r:id="rId14"/>
    <p:sldId id="331" r:id="rId15"/>
    <p:sldId id="330" r:id="rId16"/>
    <p:sldId id="335" r:id="rId17"/>
    <p:sldId id="336" r:id="rId18"/>
    <p:sldId id="343" r:id="rId19"/>
    <p:sldId id="344" r:id="rId20"/>
    <p:sldId id="345" r:id="rId21"/>
    <p:sldId id="354" r:id="rId22"/>
    <p:sldId id="348" r:id="rId23"/>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FF99"/>
    <a:srgbClr val="000000"/>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54" autoAdjust="0"/>
    <p:restoredTop sz="31059" autoAdjust="0"/>
  </p:normalViewPr>
  <p:slideViewPr>
    <p:cSldViewPr>
      <p:cViewPr varScale="1">
        <p:scale>
          <a:sx n="23" d="100"/>
          <a:sy n="23" d="100"/>
        </p:scale>
        <p:origin x="1926" y="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pPr>
              <a:defRPr/>
            </a:pPr>
            <a:fld id="{3885AD58-324C-4EAB-9141-C1B9328D902F}" type="slidenum">
              <a:rPr lang="cy-GB" altLang="en-US"/>
              <a:pPr>
                <a:defRPr/>
              </a:pPr>
              <a:t>‹#›</a:t>
            </a:fld>
            <a:endParaRPr lang="cy-GB" altLang="en-US"/>
          </a:p>
        </p:txBody>
      </p:sp>
    </p:spTree>
    <p:extLst>
      <p:ext uri="{BB962C8B-B14F-4D97-AF65-F5344CB8AC3E}">
        <p14:creationId xmlns:p14="http://schemas.microsoft.com/office/powerpoint/2010/main" val="13001717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25604" name="Rectangle 4"/>
          <p:cNvSpPr>
            <a:spLocks noRo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pPr>
              <a:defRPr/>
            </a:pPr>
            <a:fld id="{B8726B7F-6056-4D0E-BBC9-42255EC90977}" type="slidenum">
              <a:rPr lang="cy-GB" altLang="en-US"/>
              <a:pPr>
                <a:defRPr/>
              </a:pPr>
              <a:t>‹#›</a:t>
            </a:fld>
            <a:endParaRPr lang="cy-GB" altLang="en-US"/>
          </a:p>
        </p:txBody>
      </p:sp>
    </p:spTree>
    <p:extLst>
      <p:ext uri="{BB962C8B-B14F-4D97-AF65-F5344CB8AC3E}">
        <p14:creationId xmlns:p14="http://schemas.microsoft.com/office/powerpoint/2010/main" val="229940065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xfrm>
            <a:off x="917575" y="744538"/>
            <a:ext cx="4962525" cy="3722687"/>
          </a:xfrm>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13144561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917575" y="744538"/>
            <a:ext cx="4962525" cy="3722687"/>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smtClean="0">
              <a:latin typeface="Arial" panose="020B0604020202020204" pitchFamily="34" charset="0"/>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78349B4-7A16-4661-BBEE-F12B3CFB8BEA}" type="slidenum">
              <a:rPr lang="en-GB" altLang="en-US" sz="1200" smtClean="0">
                <a:solidFill>
                  <a:srgbClr val="000000"/>
                </a:solidFill>
                <a:latin typeface="Arial" panose="020B0604020202020204" pitchFamily="34" charset="0"/>
              </a:rPr>
              <a:pPr/>
              <a:t>2</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2332462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917575" y="744538"/>
            <a:ext cx="4962525" cy="3722687"/>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smtClean="0">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6559B3F-CD2B-4420-A2B3-F84EF43EB13B}" type="slidenum">
              <a:rPr lang="en-GB" altLang="en-US" sz="1200" smtClean="0">
                <a:solidFill>
                  <a:srgbClr val="000000"/>
                </a:solidFill>
                <a:latin typeface="Arial" panose="020B0604020202020204" pitchFamily="34" charset="0"/>
              </a:rPr>
              <a:pPr/>
              <a:t>3</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1589175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917575" y="744538"/>
            <a:ext cx="4962525" cy="3722687"/>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smtClean="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F4F9694-864F-49DD-A146-AEF7E9D03A88}" type="slidenum">
              <a:rPr lang="en-GB" altLang="en-US" sz="1200" smtClean="0">
                <a:solidFill>
                  <a:srgbClr val="000000"/>
                </a:solidFill>
                <a:latin typeface="Arial" panose="020B0604020202020204" pitchFamily="34" charset="0"/>
              </a:rPr>
              <a:pPr/>
              <a:t>4</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2448487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917575" y="744538"/>
            <a:ext cx="4962525" cy="3722687"/>
          </a:xfrm>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smtClean="0">
              <a:latin typeface="Arial" panose="020B0604020202020204" pitchFamily="34" charset="0"/>
            </a:endParaRP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4670DD6-37DD-4EC9-A24D-E69C056182B7}" type="slidenum">
              <a:rPr lang="en-GB" altLang="en-US" sz="1200" smtClean="0">
                <a:solidFill>
                  <a:srgbClr val="000000"/>
                </a:solidFill>
                <a:latin typeface="Arial" panose="020B0604020202020204" pitchFamily="34" charset="0"/>
              </a:rPr>
              <a:pPr/>
              <a:t>5</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24389626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917575" y="744538"/>
            <a:ext cx="4962525" cy="3722687"/>
          </a:xfrm>
          <a:ln/>
        </p:spPr>
      </p:sp>
      <p:sp>
        <p:nvSpPr>
          <p:cNvPr id="29699" name="Notes Placeholder 2"/>
          <p:cNvSpPr>
            <a:spLocks noGrp="1"/>
          </p:cNvSpPr>
          <p:nvPr>
            <p:ph type="body" idx="1"/>
          </p:nvPr>
        </p:nvSpPr>
        <p:spPr/>
        <p:txBody>
          <a:bodyPr/>
          <a:lstStyle/>
          <a:p>
            <a:pPr>
              <a:defRPr/>
            </a:pPr>
            <a:endParaRPr lang="cy-GB" altLang="en-US" dirty="0" smtClean="0">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5B51C22-CED4-4B46-A515-CAC59FBFF5DE}" type="slidenum">
              <a:rPr lang="en-GB" altLang="en-US" sz="1200" smtClean="0">
                <a:solidFill>
                  <a:srgbClr val="000000"/>
                </a:solidFill>
                <a:latin typeface="Arial" panose="020B0604020202020204" pitchFamily="34" charset="0"/>
              </a:rPr>
              <a:pPr/>
              <a:t>6</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17861265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917575" y="744538"/>
            <a:ext cx="4962525" cy="3722687"/>
          </a:xfrm>
          <a:ln/>
        </p:spPr>
      </p:sp>
      <p:sp>
        <p:nvSpPr>
          <p:cNvPr id="29699" name="Notes Placeholder 2"/>
          <p:cNvSpPr>
            <a:spLocks noGrp="1"/>
          </p:cNvSpPr>
          <p:nvPr>
            <p:ph type="body" idx="1"/>
          </p:nvPr>
        </p:nvSpPr>
        <p:spPr/>
        <p:txBody>
          <a:bodyPr/>
          <a:lstStyle/>
          <a:p>
            <a:pPr marL="0" indent="0">
              <a:buFont typeface="Arial" panose="020B0604020202020204" pitchFamily="34" charset="0"/>
              <a:buNone/>
              <a:defRPr/>
            </a:pPr>
            <a:endParaRPr lang="en-GB" dirty="0" smtClean="0">
              <a:solidFill>
                <a:srgbClr val="000000"/>
              </a:solidFill>
            </a:endParaRPr>
          </a:p>
          <a:p>
            <a:pPr marL="171450" indent="-171450">
              <a:buFont typeface="Arial" panose="020B0604020202020204" pitchFamily="34" charset="0"/>
              <a:buChar char="•"/>
              <a:defRPr/>
            </a:pPr>
            <a:endParaRPr lang="en-GB" dirty="0" smtClean="0">
              <a:solidFill>
                <a:srgbClr val="000000"/>
              </a:solidFill>
            </a:endParaRPr>
          </a:p>
          <a:p>
            <a:pPr>
              <a:defRPr/>
            </a:pPr>
            <a:endParaRPr lang="cy-GB" altLang="en-US" dirty="0" smtClean="0">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0C030B2-98E6-473B-88FB-1918AEA1363B}" type="slidenum">
              <a:rPr lang="en-GB" altLang="en-US" sz="1200" smtClean="0">
                <a:solidFill>
                  <a:srgbClr val="000000"/>
                </a:solidFill>
                <a:latin typeface="Arial" panose="020B0604020202020204" pitchFamily="34" charset="0"/>
              </a:rPr>
              <a:pPr/>
              <a:t>7</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1047391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917575" y="744538"/>
            <a:ext cx="4962525" cy="3722687"/>
          </a:xfrm>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solidFill>
                <a:srgbClr val="000000"/>
              </a:solidFill>
              <a:latin typeface="Arial" panose="020B0604020202020204" pitchFamily="34" charset="0"/>
            </a:endParaRPr>
          </a:p>
          <a:p>
            <a:endParaRPr lang="en-GB" altLang="en-US" smtClean="0">
              <a:solidFill>
                <a:srgbClr val="000000"/>
              </a:solidFill>
              <a:latin typeface="Arial" panose="020B0604020202020204" pitchFamily="34" charset="0"/>
            </a:endParaRPr>
          </a:p>
          <a:p>
            <a:endParaRPr lang="cy-GB" altLang="en-US" smtClean="0">
              <a:latin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89F6DF2-9109-4AB8-80CE-01A57323E9E4}" type="slidenum">
              <a:rPr lang="en-GB" altLang="en-US" sz="1200" smtClean="0">
                <a:solidFill>
                  <a:srgbClr val="000000"/>
                </a:solidFill>
                <a:latin typeface="Arial" panose="020B0604020202020204" pitchFamily="34" charset="0"/>
              </a:rPr>
              <a:pPr/>
              <a:t>8</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26558885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917575" y="744538"/>
            <a:ext cx="4962525" cy="3722687"/>
          </a:xfrm>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solidFill>
                <a:srgbClr val="000000"/>
              </a:solidFill>
              <a:latin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798FD96-EB7C-49C9-936B-603E10769759}" type="slidenum">
              <a:rPr lang="en-GB" altLang="en-US" sz="1200" smtClean="0">
                <a:solidFill>
                  <a:srgbClr val="000000"/>
                </a:solidFill>
                <a:latin typeface="Arial" panose="020B0604020202020204" pitchFamily="34" charset="0"/>
              </a:rPr>
              <a:pPr/>
              <a:t>9</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552157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xfrm>
            <a:off x="917575" y="744538"/>
            <a:ext cx="4962525" cy="3722687"/>
          </a:xfrm>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solidFill>
                <a:srgbClr val="000000"/>
              </a:solidFill>
              <a:latin typeface="Arial" panose="020B0604020202020204" pitchFamily="34" charset="0"/>
            </a:endParaRPr>
          </a:p>
          <a:p>
            <a:endParaRPr lang="cy-GB" altLang="en-US" dirty="0" smtClean="0">
              <a:latin typeface="Arial" panose="020B0604020202020204" pitchFamily="34" charset="0"/>
            </a:endParaRP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CBDD5F3-0A6D-46CE-A7D1-39EF33667A53}" type="slidenum">
              <a:rPr lang="en-GB" altLang="en-US" sz="1200" smtClean="0">
                <a:solidFill>
                  <a:srgbClr val="000000"/>
                </a:solidFill>
                <a:latin typeface="Arial" panose="020B0604020202020204" pitchFamily="34" charset="0"/>
              </a:rPr>
              <a:pPr/>
              <a:t>10</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28159966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xfrm>
            <a:off x="917575" y="744538"/>
            <a:ext cx="4962525" cy="3722687"/>
          </a:xfrm>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solidFill>
                <a:srgbClr val="000000"/>
              </a:solidFill>
              <a:latin typeface="Arial" panose="020B0604020202020204" pitchFamily="34" charset="0"/>
            </a:endParaRPr>
          </a:p>
          <a:p>
            <a:endParaRPr lang="cy-GB" altLang="en-US" smtClean="0">
              <a:latin typeface="Arial" panose="020B0604020202020204" pitchFamily="34"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3BDFCDD-7F6C-40D3-8FE8-FDDBB0B86D3F}" type="slidenum">
              <a:rPr lang="en-GB" altLang="en-US" sz="1200" smtClean="0">
                <a:solidFill>
                  <a:srgbClr val="000000"/>
                </a:solidFill>
                <a:latin typeface="Arial" panose="020B0604020202020204" pitchFamily="34" charset="0"/>
              </a:rPr>
              <a:pPr/>
              <a:t>11</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26606860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xfrm>
            <a:off x="917575" y="744538"/>
            <a:ext cx="4962525" cy="3722687"/>
          </a:xfrm>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solidFill>
                <a:srgbClr val="000000"/>
              </a:solidFill>
              <a:latin typeface="Arial" panose="020B0604020202020204" pitchFamily="34" charset="0"/>
            </a:endParaRPr>
          </a:p>
          <a:p>
            <a:endParaRPr lang="cy-GB" altLang="en-US" smtClean="0">
              <a:latin typeface="Arial" panose="020B0604020202020204" pitchFamily="34" charset="0"/>
            </a:endParaRP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7633D9D-A634-43BF-A72E-DF0C88FCB832}" type="slidenum">
              <a:rPr lang="en-GB" altLang="en-US" sz="1200" smtClean="0">
                <a:solidFill>
                  <a:srgbClr val="000000"/>
                </a:solidFill>
                <a:latin typeface="Arial" panose="020B0604020202020204" pitchFamily="34" charset="0"/>
              </a:rPr>
              <a:pPr/>
              <a:t>12</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39013917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xfrm>
            <a:off x="917575" y="744538"/>
            <a:ext cx="4962525" cy="3722687"/>
          </a:xfrm>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solidFill>
                <a:srgbClr val="000000"/>
              </a:solidFill>
              <a:latin typeface="Arial" panose="020B0604020202020204" pitchFamily="34" charset="0"/>
            </a:endParaRPr>
          </a:p>
          <a:p>
            <a:endParaRPr lang="cy-GB" altLang="en-US" dirty="0" smtClean="0">
              <a:latin typeface="Arial" panose="020B0604020202020204" pitchFamily="34"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C69D90C-03B9-4D81-B1F8-062AEE2D42F4}" type="slidenum">
              <a:rPr lang="en-GB" altLang="en-US" sz="1200" smtClean="0">
                <a:solidFill>
                  <a:srgbClr val="000000"/>
                </a:solidFill>
                <a:latin typeface="Arial" panose="020B0604020202020204" pitchFamily="34" charset="0"/>
              </a:rPr>
              <a:pPr/>
              <a:t>13</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14981063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xfrm>
            <a:off x="917575" y="744538"/>
            <a:ext cx="4962525" cy="3722687"/>
          </a:xfrm>
          <a:ln/>
        </p:spPr>
      </p:sp>
      <p:sp>
        <p:nvSpPr>
          <p:cNvPr id="29699" name="Notes Placeholder 2"/>
          <p:cNvSpPr>
            <a:spLocks noGrp="1"/>
          </p:cNvSpPr>
          <p:nvPr>
            <p:ph type="body" idx="1"/>
          </p:nvPr>
        </p:nvSpPr>
        <p:spPr/>
        <p:txBody>
          <a:bodyPr/>
          <a:lstStyle/>
          <a:p>
            <a:pPr marL="171450" indent="-171450">
              <a:buFont typeface="Arial" panose="020B0604020202020204" pitchFamily="34" charset="0"/>
              <a:buChar char="•"/>
              <a:defRPr/>
            </a:pPr>
            <a:endParaRPr lang="en-GB" dirty="0" smtClean="0">
              <a:solidFill>
                <a:srgbClr val="000000"/>
              </a:solidFill>
            </a:endParaRPr>
          </a:p>
          <a:p>
            <a:pPr>
              <a:buFont typeface="Arial" panose="020B0604020202020204" pitchFamily="34" charset="0"/>
              <a:buNone/>
              <a:defRPr/>
            </a:pPr>
            <a:endParaRPr lang="en-GB" dirty="0" smtClean="0">
              <a:solidFill>
                <a:srgbClr val="000000"/>
              </a:solidFill>
            </a:endParaRPr>
          </a:p>
          <a:p>
            <a:pPr>
              <a:defRPr/>
            </a:pPr>
            <a:endParaRPr lang="cy-GB" altLang="en-US" dirty="0" smtClean="0">
              <a:latin typeface="Arial" panose="020B0604020202020204" pitchFamily="34" charset="0"/>
            </a:endParaRPr>
          </a:p>
        </p:txBody>
      </p:sp>
      <p:sp>
        <p:nvSpPr>
          <p:cNvPr id="55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7367397-397E-46A1-98F1-33C64ADC047E}" type="slidenum">
              <a:rPr lang="en-GB" altLang="en-US" sz="1200" smtClean="0">
                <a:solidFill>
                  <a:srgbClr val="000000"/>
                </a:solidFill>
                <a:latin typeface="Arial" panose="020B0604020202020204" pitchFamily="34" charset="0"/>
              </a:rPr>
              <a:pPr/>
              <a:t>14</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39693594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xfrm>
            <a:off x="917575" y="744538"/>
            <a:ext cx="4962525" cy="3722687"/>
          </a:xfrm>
          <a:ln/>
        </p:spPr>
      </p:sp>
      <p:sp>
        <p:nvSpPr>
          <p:cNvPr id="29699" name="Notes Placeholder 2"/>
          <p:cNvSpPr>
            <a:spLocks noGrp="1"/>
          </p:cNvSpPr>
          <p:nvPr>
            <p:ph type="body" idx="1"/>
          </p:nvPr>
        </p:nvSpPr>
        <p:spPr/>
        <p:txBody>
          <a:bodyPr/>
          <a:lstStyle/>
          <a:p>
            <a:pPr>
              <a:buFont typeface="Arial" panose="020B0604020202020204" pitchFamily="34" charset="0"/>
              <a:buNone/>
              <a:defRPr/>
            </a:pPr>
            <a:endParaRPr lang="en-GB" dirty="0" smtClean="0">
              <a:solidFill>
                <a:srgbClr val="000000"/>
              </a:solidFill>
            </a:endParaRPr>
          </a:p>
          <a:p>
            <a:pPr>
              <a:defRPr/>
            </a:pPr>
            <a:endParaRPr lang="cy-GB" altLang="en-US" dirty="0" smtClean="0">
              <a:latin typeface="Arial" panose="020B0604020202020204" pitchFamily="34" charset="0"/>
            </a:endParaRP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BD801F9-FD95-4587-99EB-29F65348847E}" type="slidenum">
              <a:rPr lang="en-GB" altLang="en-US" sz="1200" smtClean="0">
                <a:solidFill>
                  <a:srgbClr val="000000"/>
                </a:solidFill>
                <a:latin typeface="Arial" panose="020B0604020202020204" pitchFamily="34" charset="0"/>
              </a:rPr>
              <a:pPr/>
              <a:t>15</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12190117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xfrm>
            <a:off x="917575" y="744538"/>
            <a:ext cx="4962525" cy="3722687"/>
          </a:xfrm>
          <a:ln/>
        </p:spPr>
      </p:sp>
      <p:sp>
        <p:nvSpPr>
          <p:cNvPr id="29699" name="Notes Placeholder 2"/>
          <p:cNvSpPr>
            <a:spLocks noGrp="1"/>
          </p:cNvSpPr>
          <p:nvPr>
            <p:ph type="body" idx="1"/>
          </p:nvPr>
        </p:nvSpPr>
        <p:spPr/>
        <p:txBody>
          <a:bodyPr/>
          <a:lstStyle/>
          <a:p>
            <a:pPr>
              <a:buFont typeface="Arial" panose="020B0604020202020204" pitchFamily="34" charset="0"/>
              <a:buNone/>
              <a:defRPr/>
            </a:pPr>
            <a:endParaRPr lang="en-GB" dirty="0" smtClean="0">
              <a:solidFill>
                <a:srgbClr val="000000"/>
              </a:solidFill>
            </a:endParaRPr>
          </a:p>
          <a:p>
            <a:pPr marL="0" indent="0">
              <a:buFont typeface="Arial" panose="020B0604020202020204" pitchFamily="34" charset="0"/>
              <a:buNone/>
              <a:defRPr/>
            </a:pPr>
            <a:endParaRPr lang="en-GB" b="1" dirty="0" smtClean="0">
              <a:solidFill>
                <a:srgbClr val="000000"/>
              </a:solidFill>
            </a:endParaRPr>
          </a:p>
          <a:p>
            <a:pPr>
              <a:defRPr/>
            </a:pPr>
            <a:endParaRPr lang="cy-GB" altLang="en-US" dirty="0" smtClean="0">
              <a:latin typeface="Arial" panose="020B0604020202020204" pitchFamily="34" charset="0"/>
            </a:endParaRPr>
          </a:p>
        </p:txBody>
      </p:sp>
      <p:sp>
        <p:nvSpPr>
          <p:cNvPr id="59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9DFA8B1-2AF9-4448-9E8D-E5BA3DC86ADC}" type="slidenum">
              <a:rPr lang="en-GB" altLang="en-US" sz="1200" smtClean="0">
                <a:solidFill>
                  <a:srgbClr val="000000"/>
                </a:solidFill>
                <a:latin typeface="Arial" panose="020B0604020202020204" pitchFamily="34" charset="0"/>
              </a:rPr>
              <a:pPr/>
              <a:t>16</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19555892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xfrm>
            <a:off x="917575" y="744538"/>
            <a:ext cx="4962525" cy="3722687"/>
          </a:xfrm>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solidFill>
                <a:srgbClr val="000000"/>
              </a:solidFill>
              <a:latin typeface="Arial" panose="020B0604020202020204" pitchFamily="34" charset="0"/>
            </a:endParaRPr>
          </a:p>
          <a:p>
            <a:endParaRPr lang="en-GB" altLang="en-US" dirty="0" smtClean="0">
              <a:solidFill>
                <a:srgbClr val="000000"/>
              </a:solidFill>
              <a:latin typeface="Arial" panose="020B0604020202020204" pitchFamily="34" charset="0"/>
            </a:endParaRPr>
          </a:p>
          <a:p>
            <a:endParaRPr lang="cy-GB" altLang="en-US" dirty="0" smtClean="0">
              <a:latin typeface="Arial" panose="020B0604020202020204" pitchFamily="34" charset="0"/>
            </a:endParaRPr>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8D5D4A0-3916-47DC-8391-CA078B954D9D}" type="slidenum">
              <a:rPr lang="en-GB" altLang="en-US" sz="1200" smtClean="0">
                <a:solidFill>
                  <a:srgbClr val="000000"/>
                </a:solidFill>
                <a:latin typeface="Arial" panose="020B0604020202020204" pitchFamily="34" charset="0"/>
              </a:rPr>
              <a:pPr/>
              <a:t>17</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7925510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xfrm>
            <a:off x="917575" y="744538"/>
            <a:ext cx="4962525" cy="3722687"/>
          </a:xfrm>
          <a:ln/>
        </p:spPr>
      </p:sp>
      <p:sp>
        <p:nvSpPr>
          <p:cNvPr id="634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solidFill>
                <a:srgbClr val="000000"/>
              </a:solidFill>
              <a:latin typeface="Arial" panose="020B0604020202020204" pitchFamily="34" charset="0"/>
            </a:endParaRPr>
          </a:p>
          <a:p>
            <a:endParaRPr lang="cy-GB" altLang="en-US" dirty="0" smtClean="0">
              <a:latin typeface="Arial" panose="020B0604020202020204" pitchFamily="34" charset="0"/>
            </a:endParaRPr>
          </a:p>
        </p:txBody>
      </p:sp>
      <p:sp>
        <p:nvSpPr>
          <p:cNvPr id="634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04B7A4C-D7CE-4D70-A246-C084E1D7F595}" type="slidenum">
              <a:rPr lang="en-GB" altLang="en-US" sz="1200" smtClean="0">
                <a:solidFill>
                  <a:srgbClr val="000000"/>
                </a:solidFill>
                <a:latin typeface="Arial" panose="020B0604020202020204" pitchFamily="34" charset="0"/>
              </a:rPr>
              <a:pPr/>
              <a:t>18</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11727907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xfrm>
            <a:off x="917575" y="744538"/>
            <a:ext cx="4962525" cy="3722687"/>
          </a:xfrm>
          <a:ln/>
        </p:spPr>
      </p:sp>
      <p:sp>
        <p:nvSpPr>
          <p:cNvPr id="65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solidFill>
                <a:srgbClr val="000000"/>
              </a:solidFill>
              <a:latin typeface="Arial" panose="020B0604020202020204" pitchFamily="34" charset="0"/>
            </a:endParaRPr>
          </a:p>
        </p:txBody>
      </p:sp>
      <p:sp>
        <p:nvSpPr>
          <p:cNvPr id="65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469B375-0E59-4FBB-B991-4D05C2EE0357}" type="slidenum">
              <a:rPr lang="en-GB" altLang="en-US" sz="1200" smtClean="0">
                <a:solidFill>
                  <a:srgbClr val="000000"/>
                </a:solidFill>
                <a:latin typeface="Arial" panose="020B0604020202020204" pitchFamily="34" charset="0"/>
              </a:rPr>
              <a:pPr/>
              <a:t>19</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40462408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xfrm>
            <a:off x="917575" y="744538"/>
            <a:ext cx="4962525" cy="3722687"/>
          </a:xfrm>
          <a:ln/>
        </p:spPr>
      </p:sp>
      <p:sp>
        <p:nvSpPr>
          <p:cNvPr id="65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solidFill>
                <a:srgbClr val="000000"/>
              </a:solidFill>
              <a:latin typeface="Arial" panose="020B0604020202020204" pitchFamily="34" charset="0"/>
            </a:endParaRPr>
          </a:p>
        </p:txBody>
      </p:sp>
      <p:sp>
        <p:nvSpPr>
          <p:cNvPr id="65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469B375-0E59-4FBB-B991-4D05C2EE0357}" type="slidenum">
              <a:rPr lang="en-GB" altLang="en-US" sz="1200" smtClean="0">
                <a:solidFill>
                  <a:srgbClr val="000000"/>
                </a:solidFill>
                <a:latin typeface="Arial" panose="020B0604020202020204" pitchFamily="34" charset="0"/>
              </a:rPr>
              <a:pPr/>
              <a:t>20</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5019046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xfrm>
            <a:off x="917575" y="744538"/>
            <a:ext cx="4962525" cy="3722687"/>
          </a:xfrm>
          <a:ln/>
        </p:spPr>
      </p:sp>
      <p:sp>
        <p:nvSpPr>
          <p:cNvPr id="716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smtClean="0">
              <a:solidFill>
                <a:srgbClr val="000000"/>
              </a:solidFill>
              <a:latin typeface="Arial" panose="020B0604020202020204" pitchFamily="34" charset="0"/>
            </a:endParaRPr>
          </a:p>
        </p:txBody>
      </p:sp>
      <p:sp>
        <p:nvSpPr>
          <p:cNvPr id="716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2280C8E-7383-465E-A941-6519D7BF9EE6}" type="slidenum">
              <a:rPr lang="en-GB" altLang="en-US" sz="1200" smtClean="0">
                <a:solidFill>
                  <a:srgbClr val="000000"/>
                </a:solidFill>
                <a:latin typeface="Arial" panose="020B0604020202020204" pitchFamily="34" charset="0"/>
              </a:rPr>
              <a:pPr/>
              <a:t>21</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19269997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CFEE3402-83DA-4289-9C22-AC70981E2447}" type="datetimeFigureOut">
              <a:rPr lang="en-GB"/>
              <a:pPr>
                <a:defRPr/>
              </a:pPr>
              <a:t>20/04/2018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mn-ea"/>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CEDEF00C-D17A-40BF-9722-DF5AF0C5CB8C}" type="slidenum">
              <a:rPr lang="en-GB"/>
              <a:pPr>
                <a:defRPr/>
              </a:pPr>
              <a:t>‹#›</a:t>
            </a:fld>
            <a:endParaRPr lang="en-GB"/>
          </a:p>
        </p:txBody>
      </p:sp>
    </p:spTree>
    <p:extLst>
      <p:ext uri="{BB962C8B-B14F-4D97-AF65-F5344CB8AC3E}">
        <p14:creationId xmlns:p14="http://schemas.microsoft.com/office/powerpoint/2010/main" val="2419243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40017E68-8B4E-409E-80D2-BB5216DAF915}" type="datetimeFigureOut">
              <a:rPr lang="en-GB"/>
              <a:pPr>
                <a:defRPr/>
              </a:pPr>
              <a:t>20/04/2018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mn-ea"/>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0D97112A-DCFB-451A-90B5-CE6FAC338871}" type="slidenum">
              <a:rPr lang="en-GB"/>
              <a:pPr>
                <a:defRPr/>
              </a:pPr>
              <a:t>‹#›</a:t>
            </a:fld>
            <a:endParaRPr lang="en-GB"/>
          </a:p>
        </p:txBody>
      </p:sp>
    </p:spTree>
    <p:extLst>
      <p:ext uri="{BB962C8B-B14F-4D97-AF65-F5344CB8AC3E}">
        <p14:creationId xmlns:p14="http://schemas.microsoft.com/office/powerpoint/2010/main" val="2407755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81433579-1616-4908-905D-C4DC019FAFEA}" type="datetimeFigureOut">
              <a:rPr lang="en-GB"/>
              <a:pPr>
                <a:defRPr/>
              </a:pPr>
              <a:t>20/04/2018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7F5EDA5D-BCB3-4FE0-9436-801A0DCAAA1F}" type="slidenum">
              <a:rPr lang="en-GB"/>
              <a:pPr>
                <a:defRPr/>
              </a:pPr>
              <a:t>‹#›</a:t>
            </a:fld>
            <a:endParaRPr lang="en-GB"/>
          </a:p>
        </p:txBody>
      </p:sp>
    </p:spTree>
    <p:extLst>
      <p:ext uri="{BB962C8B-B14F-4D97-AF65-F5344CB8AC3E}">
        <p14:creationId xmlns:p14="http://schemas.microsoft.com/office/powerpoint/2010/main" val="2832247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3956281B-903F-422A-A88B-CB0C06C41E03}" type="datetimeFigureOut">
              <a:rPr lang="en-GB"/>
              <a:pPr>
                <a:defRPr/>
              </a:pPr>
              <a:t>20/04/2018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76136310-72B5-44BB-8A63-DBFC468D6811}" type="slidenum">
              <a:rPr lang="en-GB"/>
              <a:pPr>
                <a:defRPr/>
              </a:pPr>
              <a:t>‹#›</a:t>
            </a:fld>
            <a:endParaRPr lang="en-GB"/>
          </a:p>
        </p:txBody>
      </p:sp>
    </p:spTree>
    <p:extLst>
      <p:ext uri="{BB962C8B-B14F-4D97-AF65-F5344CB8AC3E}">
        <p14:creationId xmlns:p14="http://schemas.microsoft.com/office/powerpoint/2010/main" val="2265167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E3A6EB27-EAA8-46AD-987B-1715D3DF6E83}" type="datetimeFigureOut">
              <a:rPr lang="en-GB"/>
              <a:pPr>
                <a:defRPr/>
              </a:pPr>
              <a:t>20/04/2018</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CEA9804C-C67E-4AE8-BDE9-6F50974CB94C}" type="slidenum">
              <a:rPr lang="en-GB"/>
              <a:pPr>
                <a:defRPr/>
              </a:pPr>
              <a:t>‹#›</a:t>
            </a:fld>
            <a:endParaRPr lang="en-GB"/>
          </a:p>
        </p:txBody>
      </p:sp>
    </p:spTree>
    <p:extLst>
      <p:ext uri="{BB962C8B-B14F-4D97-AF65-F5344CB8AC3E}">
        <p14:creationId xmlns:p14="http://schemas.microsoft.com/office/powerpoint/2010/main" val="3232420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E5795426-C4F9-4769-9E39-36D18828B1E2}" type="datetimeFigureOut">
              <a:rPr lang="en-GB"/>
              <a:pPr>
                <a:defRPr/>
              </a:pPr>
              <a:t>20/04/2018</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FEC7CA0B-BBF3-41DD-92B9-8F9E55A07771}" type="slidenum">
              <a:rPr lang="en-GB"/>
              <a:pPr>
                <a:defRPr/>
              </a:pPr>
              <a:t>‹#›</a:t>
            </a:fld>
            <a:endParaRPr lang="en-GB"/>
          </a:p>
        </p:txBody>
      </p:sp>
    </p:spTree>
    <p:extLst>
      <p:ext uri="{BB962C8B-B14F-4D97-AF65-F5344CB8AC3E}">
        <p14:creationId xmlns:p14="http://schemas.microsoft.com/office/powerpoint/2010/main" val="2400961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8C5FE201-B29C-4ADC-B7A2-41EC1DE003D2}" type="datetimeFigureOut">
              <a:rPr lang="en-GB"/>
              <a:pPr>
                <a:defRPr/>
              </a:pPr>
              <a:t>20/04/2018</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56125534-52B8-4078-A620-3141E98BAD8B}" type="slidenum">
              <a:rPr lang="en-GB"/>
              <a:pPr>
                <a:defRPr/>
              </a:pPr>
              <a:t>‹#›</a:t>
            </a:fld>
            <a:endParaRPr lang="en-GB"/>
          </a:p>
        </p:txBody>
      </p:sp>
    </p:spTree>
    <p:extLst>
      <p:ext uri="{BB962C8B-B14F-4D97-AF65-F5344CB8AC3E}">
        <p14:creationId xmlns:p14="http://schemas.microsoft.com/office/powerpoint/2010/main" val="3726348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4CADFF2F-90CA-4B72-8737-B9D4FDB126F0}" type="datetimeFigureOut">
              <a:rPr lang="en-GB"/>
              <a:pPr>
                <a:defRPr/>
              </a:pPr>
              <a:t>20/04/2018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E8908B96-719C-4F68-8E93-51AD30F6ACBE}" type="slidenum">
              <a:rPr lang="en-GB"/>
              <a:pPr>
                <a:defRPr/>
              </a:pPr>
              <a:t>‹#›</a:t>
            </a:fld>
            <a:endParaRPr lang="en-GB"/>
          </a:p>
        </p:txBody>
      </p:sp>
    </p:spTree>
    <p:extLst>
      <p:ext uri="{BB962C8B-B14F-4D97-AF65-F5344CB8AC3E}">
        <p14:creationId xmlns:p14="http://schemas.microsoft.com/office/powerpoint/2010/main" val="779815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644DBFF8-930D-463C-BA84-CE3D88CCB5CA}" type="datetimeFigureOut">
              <a:rPr lang="en-GB"/>
              <a:pPr>
                <a:defRPr/>
              </a:pPr>
              <a:t>20/04/2018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9ACF0078-78D6-438A-91BD-8FCE582A18E8}" type="slidenum">
              <a:rPr lang="en-GB"/>
              <a:pPr>
                <a:defRPr/>
              </a:pPr>
              <a:t>‹#›</a:t>
            </a:fld>
            <a:endParaRPr lang="en-GB"/>
          </a:p>
        </p:txBody>
      </p:sp>
    </p:spTree>
    <p:extLst>
      <p:ext uri="{BB962C8B-B14F-4D97-AF65-F5344CB8AC3E}">
        <p14:creationId xmlns:p14="http://schemas.microsoft.com/office/powerpoint/2010/main" val="2382710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7B8AA334-28FB-4437-8517-C0A7AD4764B4}" type="datetimeFigureOut">
              <a:rPr lang="en-GB"/>
              <a:pPr>
                <a:defRPr/>
              </a:pPr>
              <a:t>20/04/2018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981D8088-3313-414E-B064-74CA0343412B}" type="slidenum">
              <a:rPr lang="en-GB"/>
              <a:pPr>
                <a:defRPr/>
              </a:pPr>
              <a:t>‹#›</a:t>
            </a:fld>
            <a:endParaRPr lang="en-GB"/>
          </a:p>
        </p:txBody>
      </p:sp>
    </p:spTree>
    <p:extLst>
      <p:ext uri="{BB962C8B-B14F-4D97-AF65-F5344CB8AC3E}">
        <p14:creationId xmlns:p14="http://schemas.microsoft.com/office/powerpoint/2010/main" val="752231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F5CC20D0-CB92-4251-8979-6AD03BC07B02}" type="datetimeFigureOut">
              <a:rPr lang="en-GB"/>
              <a:pPr>
                <a:defRPr/>
              </a:pPr>
              <a:t>20/04/2018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0C279C0F-7559-4382-9EC5-301B5D5E7EFB}" type="slidenum">
              <a:rPr lang="en-GB"/>
              <a:pPr>
                <a:defRPr/>
              </a:pPr>
              <a:t>‹#›</a:t>
            </a:fld>
            <a:endParaRPr lang="en-GB"/>
          </a:p>
        </p:txBody>
      </p:sp>
    </p:spTree>
    <p:extLst>
      <p:ext uri="{BB962C8B-B14F-4D97-AF65-F5344CB8AC3E}">
        <p14:creationId xmlns:p14="http://schemas.microsoft.com/office/powerpoint/2010/main" val="5292206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04E6AAD2-3678-475C-AB8E-6B298E8DE440}" type="datetimeFigureOut">
              <a:rPr lang="en-GB"/>
              <a:pPr>
                <a:defRPr/>
              </a:pPr>
              <a:t>20/04/2018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mn-ea"/>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6D38524F-DFB5-41FF-907E-D10A1D62653D}" type="slidenum">
              <a:rPr lang="en-GB"/>
              <a:pPr>
                <a:defRPr/>
              </a:pPr>
              <a:t>‹#›</a:t>
            </a:fld>
            <a:endParaRPr lang="en-GB"/>
          </a:p>
        </p:txBody>
      </p:sp>
    </p:spTree>
    <p:extLst>
      <p:ext uri="{BB962C8B-B14F-4D97-AF65-F5344CB8AC3E}">
        <p14:creationId xmlns:p14="http://schemas.microsoft.com/office/powerpoint/2010/main" val="726164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EBFD72A8-5A75-4023-A77D-94C17FE4DEE8}" type="datetimeFigureOut">
              <a:rPr lang="en-GB"/>
              <a:pPr>
                <a:defRPr/>
              </a:pPr>
              <a:t>20/04/2018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mn-ea"/>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2C3A2455-D1C4-488C-BFCD-5CBB15561338}" type="slidenum">
              <a:rPr lang="en-GB"/>
              <a:pPr>
                <a:defRPr/>
              </a:pPr>
              <a:t>‹#›</a:t>
            </a:fld>
            <a:endParaRPr lang="en-GB"/>
          </a:p>
        </p:txBody>
      </p:sp>
    </p:spTree>
    <p:extLst>
      <p:ext uri="{BB962C8B-B14F-4D97-AF65-F5344CB8AC3E}">
        <p14:creationId xmlns:p14="http://schemas.microsoft.com/office/powerpoint/2010/main" val="35103065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85617E57-CA59-4421-80F7-6099ACACB569}" type="datetimeFigureOut">
              <a:rPr lang="en-GB"/>
              <a:pPr>
                <a:defRPr/>
              </a:pPr>
              <a:t>20/04/2018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C55C02E4-BFE3-406F-887D-DA9FF4780278}" type="slidenum">
              <a:rPr lang="en-GB"/>
              <a:pPr>
                <a:defRPr/>
              </a:pPr>
              <a:t>‹#›</a:t>
            </a:fld>
            <a:endParaRPr lang="en-GB"/>
          </a:p>
        </p:txBody>
      </p:sp>
    </p:spTree>
    <p:extLst>
      <p:ext uri="{BB962C8B-B14F-4D97-AF65-F5344CB8AC3E}">
        <p14:creationId xmlns:p14="http://schemas.microsoft.com/office/powerpoint/2010/main" val="5509595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989513E9-04CD-4EB3-8302-EF7B487E13CD}" type="datetimeFigureOut">
              <a:rPr lang="en-GB"/>
              <a:pPr>
                <a:defRPr/>
              </a:pPr>
              <a:t>20/04/2018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41A247D2-1BA4-41EE-92B2-683D92B663BA}" type="slidenum">
              <a:rPr lang="en-GB"/>
              <a:pPr>
                <a:defRPr/>
              </a:pPr>
              <a:t>‹#›</a:t>
            </a:fld>
            <a:endParaRPr lang="en-GB"/>
          </a:p>
        </p:txBody>
      </p:sp>
    </p:spTree>
    <p:extLst>
      <p:ext uri="{BB962C8B-B14F-4D97-AF65-F5344CB8AC3E}">
        <p14:creationId xmlns:p14="http://schemas.microsoft.com/office/powerpoint/2010/main" val="3670237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37A61B0B-444A-46E0-915B-4490806AB1D3}" type="datetimeFigureOut">
              <a:rPr lang="en-GB"/>
              <a:pPr>
                <a:defRPr/>
              </a:pPr>
              <a:t>20/04/2018</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046C92CA-E03C-4C5D-9391-71E216CC4523}" type="slidenum">
              <a:rPr lang="en-GB"/>
              <a:pPr>
                <a:defRPr/>
              </a:pPr>
              <a:t>‹#›</a:t>
            </a:fld>
            <a:endParaRPr lang="en-GB"/>
          </a:p>
        </p:txBody>
      </p:sp>
    </p:spTree>
    <p:extLst>
      <p:ext uri="{BB962C8B-B14F-4D97-AF65-F5344CB8AC3E}">
        <p14:creationId xmlns:p14="http://schemas.microsoft.com/office/powerpoint/2010/main" val="33677498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239741A1-97E1-4735-B7A7-B899BB2A6E72}" type="datetimeFigureOut">
              <a:rPr lang="en-GB"/>
              <a:pPr>
                <a:defRPr/>
              </a:pPr>
              <a:t>20/04/2018</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28BF98C6-501C-4A25-800C-71FDACD63BFD}" type="slidenum">
              <a:rPr lang="en-GB"/>
              <a:pPr>
                <a:defRPr/>
              </a:pPr>
              <a:t>‹#›</a:t>
            </a:fld>
            <a:endParaRPr lang="en-GB"/>
          </a:p>
        </p:txBody>
      </p:sp>
    </p:spTree>
    <p:extLst>
      <p:ext uri="{BB962C8B-B14F-4D97-AF65-F5344CB8AC3E}">
        <p14:creationId xmlns:p14="http://schemas.microsoft.com/office/powerpoint/2010/main" val="22538641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AA64CB4B-A7F1-4BCD-9237-4F88766D56FF}" type="datetimeFigureOut">
              <a:rPr lang="en-GB"/>
              <a:pPr>
                <a:defRPr/>
              </a:pPr>
              <a:t>20/04/2018</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57AFE495-1AB7-425A-872B-E1C839E4649A}" type="slidenum">
              <a:rPr lang="en-GB"/>
              <a:pPr>
                <a:defRPr/>
              </a:pPr>
              <a:t>‹#›</a:t>
            </a:fld>
            <a:endParaRPr lang="en-GB"/>
          </a:p>
        </p:txBody>
      </p:sp>
    </p:spTree>
    <p:extLst>
      <p:ext uri="{BB962C8B-B14F-4D97-AF65-F5344CB8AC3E}">
        <p14:creationId xmlns:p14="http://schemas.microsoft.com/office/powerpoint/2010/main" val="14161367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C15695DA-7294-4398-BD1D-DE14EC14BDA8}" type="datetimeFigureOut">
              <a:rPr lang="en-GB"/>
              <a:pPr>
                <a:defRPr/>
              </a:pPr>
              <a:t>20/04/2018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CD4F2CD3-7622-4BDD-AEBC-411DB62774F8}" type="slidenum">
              <a:rPr lang="en-GB"/>
              <a:pPr>
                <a:defRPr/>
              </a:pPr>
              <a:t>‹#›</a:t>
            </a:fld>
            <a:endParaRPr lang="en-GB"/>
          </a:p>
        </p:txBody>
      </p:sp>
    </p:spTree>
    <p:extLst>
      <p:ext uri="{BB962C8B-B14F-4D97-AF65-F5344CB8AC3E}">
        <p14:creationId xmlns:p14="http://schemas.microsoft.com/office/powerpoint/2010/main" val="24014655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87B6A2CC-9614-404D-A936-84C7DEF3809F}" type="datetimeFigureOut">
              <a:rPr lang="en-GB"/>
              <a:pPr>
                <a:defRPr/>
              </a:pPr>
              <a:t>20/04/2018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9A76825E-3685-469A-96F1-1DA9308D28D4}" type="slidenum">
              <a:rPr lang="en-GB"/>
              <a:pPr>
                <a:defRPr/>
              </a:pPr>
              <a:t>‹#›</a:t>
            </a:fld>
            <a:endParaRPr lang="en-GB"/>
          </a:p>
        </p:txBody>
      </p:sp>
    </p:spTree>
    <p:extLst>
      <p:ext uri="{BB962C8B-B14F-4D97-AF65-F5344CB8AC3E}">
        <p14:creationId xmlns:p14="http://schemas.microsoft.com/office/powerpoint/2010/main" val="35734292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8F62A506-E167-424B-9C10-2AA10F0AAD6B}" type="datetimeFigureOut">
              <a:rPr lang="en-GB"/>
              <a:pPr>
                <a:defRPr/>
              </a:pPr>
              <a:t>20/04/2018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436B1AA4-3A27-436C-A08D-07D37F96C1B3}" type="slidenum">
              <a:rPr lang="en-GB"/>
              <a:pPr>
                <a:defRPr/>
              </a:pPr>
              <a:t>‹#›</a:t>
            </a:fld>
            <a:endParaRPr lang="en-GB"/>
          </a:p>
        </p:txBody>
      </p:sp>
    </p:spTree>
    <p:extLst>
      <p:ext uri="{BB962C8B-B14F-4D97-AF65-F5344CB8AC3E}">
        <p14:creationId xmlns:p14="http://schemas.microsoft.com/office/powerpoint/2010/main" val="24784917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52218EE4-7B69-4AB5-B069-F8E95E994008}" type="datetimeFigureOut">
              <a:rPr lang="en-GB"/>
              <a:pPr>
                <a:defRPr/>
              </a:pPr>
              <a:t>20/04/2018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296243A8-1181-41D3-A9D7-8E18C55BC88A}" type="slidenum">
              <a:rPr lang="en-GB"/>
              <a:pPr>
                <a:defRPr/>
              </a:pPr>
              <a:t>‹#›</a:t>
            </a:fld>
            <a:endParaRPr lang="en-GB"/>
          </a:p>
        </p:txBody>
      </p:sp>
    </p:spTree>
    <p:extLst>
      <p:ext uri="{BB962C8B-B14F-4D97-AF65-F5344CB8AC3E}">
        <p14:creationId xmlns:p14="http://schemas.microsoft.com/office/powerpoint/2010/main" val="2703682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mn-ea"/>
              </a:defRPr>
            </a:lvl1pPr>
          </a:lstStyle>
          <a:p>
            <a:pPr>
              <a:defRPr/>
            </a:pPr>
            <a:fld id="{B96CC722-7A09-4899-806A-42183687A41B}" type="datetimeFigureOut">
              <a:rPr lang="en-GB"/>
              <a:pPr>
                <a:defRPr/>
              </a:pPr>
              <a:t>20/04/2018</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prstClr val="black">
                    <a:tint val="75000"/>
                  </a:prstClr>
                </a:solidFill>
                <a:latin typeface="Myriad Pro"/>
                <a:ea typeface="+mn-ea"/>
              </a:defRPr>
            </a:lvl1pPr>
          </a:lstStyle>
          <a:p>
            <a:pPr>
              <a:defRPr/>
            </a:pPr>
            <a:fld id="{F73063F2-FF62-4243-A3F2-215D8101DB23}"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9" r:id="rId6"/>
    <p:sldLayoutId id="2147483800" r:id="rId7"/>
    <p:sldLayoutId id="2147483801" r:id="rId8"/>
    <p:sldLayoutId id="2147483802" r:id="rId9"/>
    <p:sldLayoutId id="2147483803" r:id="rId10"/>
    <p:sldLayoutId id="2147483804"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mn-ea"/>
              </a:defRPr>
            </a:lvl1pPr>
          </a:lstStyle>
          <a:p>
            <a:pPr>
              <a:defRPr/>
            </a:pPr>
            <a:fld id="{AEE7E014-5F12-4099-B70D-F88299F4409E}" type="datetimeFigureOut">
              <a:rPr lang="en-GB"/>
              <a:pPr>
                <a:defRPr/>
              </a:pPr>
              <a:t>20/04/2018</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prstClr val="black">
                    <a:tint val="75000"/>
                  </a:prstClr>
                </a:solidFill>
                <a:latin typeface="Myriad Pro"/>
                <a:ea typeface="+mn-ea"/>
              </a:defRPr>
            </a:lvl1pPr>
          </a:lstStyle>
          <a:p>
            <a:pPr>
              <a:defRPr/>
            </a:pPr>
            <a:fld id="{7C8C9733-C83A-4960-91B9-3BA05589FC16}"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8" Type="http://schemas.openxmlformats.org/officeDocument/2006/relationships/hyperlink" Target="mailto:SENreforms@wales.gsi.gov.uk" TargetMode="External"/><Relationship Id="rId3" Type="http://schemas.openxmlformats.org/officeDocument/2006/relationships/hyperlink" Target="http://www.llyw.cymru/ADY" TargetMode="External"/><Relationship Id="rId7" Type="http://schemas.openxmlformats.org/officeDocument/2006/relationships/hyperlink" Target="http://www.assembly.wales/" TargetMode="External"/><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hyperlink" Target="http://www.gov.wales/ALN" TargetMode="External"/><Relationship Id="rId5" Type="http://schemas.openxmlformats.org/officeDocument/2006/relationships/hyperlink" Target="mailto:SENReforms@cyru.gsi.gov.uk" TargetMode="External"/><Relationship Id="rId4" Type="http://schemas.openxmlformats.org/officeDocument/2006/relationships/hyperlink" Target="http://www.cynulliad.cymru/"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hyperlink" Target="http://www.assembly.wales/Research%20Documents/16-059%20SEN/16-059-Web-%20English.pdf" TargetMode="External"/><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hyperlink" Target="http://gov.wales/topics/educationandskills/schoolshome/pupilsupport/additoinal-learning-needs-reform/?skip=1&amp;lang=cy" TargetMode="External"/><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hyperlink" Target="http://gov.wales/topics/educationandskills/schoolshome/pupilsupport/additoinal-learning-needs-reform/?lang=en"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learning.gov.wales/docs/learningwales/publications/131016-sen-code-of-practice-for-wales-cy.pdf" TargetMode="External"/><Relationship Id="rId2" Type="http://schemas.openxmlformats.org/officeDocument/2006/relationships/notesSlide" Target="../notesSlides/notesSlide13.xml"/><Relationship Id="rId1" Type="http://schemas.openxmlformats.org/officeDocument/2006/relationships/slideLayout" Target="../slideLayouts/slideLayout13.xml"/><Relationship Id="rId5" Type="http://schemas.openxmlformats.org/officeDocument/2006/relationships/hyperlink" Target="http://www.aep.org.uk/news-archive-public/welsh-draft-aln-code-of-practice-published-on-30th-september/" TargetMode="External"/><Relationship Id="rId4" Type="http://schemas.openxmlformats.org/officeDocument/2006/relationships/hyperlink" Target="http://learning.gov.wales/docs/learningwales/publications/131016-sen-code-of-practice-for-wales-en.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www.telegraph.co.uk/education/educationnews/8009504/Baroness-Mary-Warnock-The-cynical-betrayal-of-my-special-needs-children.html" TargetMode="External"/><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image" Target="../media/image3.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hyperlink" Target="http://www.cafamily.org.uk/advice-and-support/sen-national-advice-service/the-statementing-process/" TargetMode="External"/><Relationship Id="rId2" Type="http://schemas.openxmlformats.org/officeDocument/2006/relationships/notesSlide" Target="../notesSlides/notesSlide21.xml"/><Relationship Id="rId1" Type="http://schemas.openxmlformats.org/officeDocument/2006/relationships/slideLayout" Target="../slideLayouts/slideLayout13.xml"/><Relationship Id="rId6" Type="http://schemas.openxmlformats.org/officeDocument/2006/relationships/hyperlink" Target="http://www.telegraph.co.uk/education/educationnews/8009504/Baroness-Mary-Warnock-The-cynical-betrayal-of-my-special-needs-children.html" TargetMode="External"/><Relationship Id="rId5" Type="http://schemas.openxmlformats.org/officeDocument/2006/relationships/hyperlink" Target="http://www.eteach.com/DataFiles/VacDocs/19215/464009/ALNCo%20jd.pdf" TargetMode="External"/><Relationship Id="rId4" Type="http://schemas.openxmlformats.org/officeDocument/2006/relationships/hyperlink" Target="http://www.assembly.wales/Research%20Documents/16-059%20SEN/16-059-Web-%20English.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title" idx="4294967295"/>
          </p:nvPr>
        </p:nvSpPr>
        <p:spPr>
          <a:xfrm>
            <a:off x="827088" y="1196974"/>
            <a:ext cx="7705725" cy="4968329"/>
          </a:xfrm>
        </p:spPr>
        <p:txBody>
          <a:bodyPr rtlCol="0">
            <a:normAutofit/>
          </a:bodyPr>
          <a:lstStyle/>
          <a:p>
            <a:pPr eaLnBrk="1" fontAlgn="auto" hangingPunct="1">
              <a:spcAft>
                <a:spcPts val="0"/>
              </a:spcAft>
              <a:buFontTx/>
              <a:buNone/>
              <a:defRPr/>
            </a:pPr>
            <a:r>
              <a:rPr lang="cy-GB" altLang="cy-GB" dirty="0">
                <a:solidFill>
                  <a:schemeClr val="accent2">
                    <a:lumMod val="20000"/>
                    <a:lumOff val="80000"/>
                  </a:schemeClr>
                </a:solidFill>
                <a:latin typeface="Lucida Sans" pitchFamily="34" charset="0"/>
              </a:rPr>
              <a:t>Deddfwriaeth, polisi a chodau </a:t>
            </a:r>
            <a:r>
              <a:rPr lang="cy-GB" altLang="cy-GB" dirty="0" smtClean="0">
                <a:solidFill>
                  <a:schemeClr val="accent2">
                    <a:lumMod val="20000"/>
                    <a:lumOff val="80000"/>
                  </a:schemeClr>
                </a:solidFill>
                <a:latin typeface="Lucida Sans" pitchFamily="34" charset="0"/>
              </a:rPr>
              <a:t>ymarfer - ADY</a:t>
            </a:r>
            <a:br>
              <a:rPr lang="cy-GB" altLang="cy-GB" dirty="0" smtClean="0">
                <a:solidFill>
                  <a:schemeClr val="accent2">
                    <a:lumMod val="20000"/>
                    <a:lumOff val="80000"/>
                  </a:schemeClr>
                </a:solidFill>
                <a:latin typeface="Lucida Sans" pitchFamily="34" charset="0"/>
              </a:rPr>
            </a:br>
            <a:r>
              <a:rPr lang="cy-GB" altLang="cy-GB" dirty="0" smtClean="0">
                <a:solidFill>
                  <a:schemeClr val="accent2">
                    <a:lumMod val="20000"/>
                    <a:lumOff val="80000"/>
                  </a:schemeClr>
                </a:solidFill>
                <a:latin typeface="Lucida Sans" pitchFamily="34" charset="0"/>
              </a:rPr>
              <a:t/>
            </a:r>
            <a:br>
              <a:rPr lang="cy-GB" altLang="cy-GB" dirty="0" smtClean="0">
                <a:solidFill>
                  <a:schemeClr val="accent2">
                    <a:lumMod val="20000"/>
                    <a:lumOff val="80000"/>
                  </a:schemeClr>
                </a:solidFill>
                <a:latin typeface="Lucida Sans" pitchFamily="34" charset="0"/>
              </a:rPr>
            </a:br>
            <a:r>
              <a:rPr lang="cy-GB" altLang="cy-GB" i="1" dirty="0" smtClean="0">
                <a:solidFill>
                  <a:schemeClr val="accent2">
                    <a:lumMod val="20000"/>
                    <a:lumOff val="80000"/>
                  </a:schemeClr>
                </a:solidFill>
                <a:latin typeface="Lucida Sans" pitchFamily="34" charset="0"/>
              </a:rPr>
              <a:t>Legislation, policy and codes of practice - ALN</a:t>
            </a:r>
            <a:endParaRPr lang="cy-GB" altLang="cy-GB" sz="3200" i="1" dirty="0" smtClean="0">
              <a:solidFill>
                <a:schemeClr val="accent2">
                  <a:lumMod val="20000"/>
                  <a:lumOff val="80000"/>
                </a:schemeClr>
              </a:solidFill>
              <a:latin typeface="Lucida Sans" pitchFamily="34" charset="0"/>
            </a:endParaRPr>
          </a:p>
        </p:txBody>
      </p:sp>
      <p:sp>
        <p:nvSpPr>
          <p:cNvPr id="4099" name="Rectangle 4"/>
          <p:cNvSpPr>
            <a:spLocks noGrp="1" noChangeArrowheads="1"/>
          </p:cNvSpPr>
          <p:nvPr>
            <p:ph type="body" sz="half" idx="4294967295"/>
          </p:nvPr>
        </p:nvSpPr>
        <p:spPr>
          <a:xfrm>
            <a:off x="358775" y="2924175"/>
            <a:ext cx="4171950" cy="2668588"/>
          </a:xfrm>
        </p:spPr>
        <p:txBody>
          <a:bodyPr rtlCol="0">
            <a:normAutofit/>
          </a:bodyPr>
          <a:lstStyle/>
          <a:p>
            <a:pPr eaLnBrk="1" fontAlgn="auto" hangingPunct="1">
              <a:spcAft>
                <a:spcPts val="0"/>
              </a:spcAft>
              <a:buFontTx/>
              <a:buNone/>
              <a:defRPr/>
            </a:pPr>
            <a:endParaRPr lang="cy-GB" altLang="cy-GB" sz="2000" dirty="0" smtClean="0">
              <a:latin typeface="Lucida Sans" pitchFamily="34" charset="0"/>
            </a:endParaRPr>
          </a:p>
          <a:p>
            <a:pPr eaLnBrk="1" fontAlgn="auto" hangingPunct="1">
              <a:spcAft>
                <a:spcPts val="0"/>
              </a:spcAft>
              <a:buFontTx/>
              <a:buNone/>
              <a:defRPr/>
            </a:pPr>
            <a:endParaRPr lang="cy-GB" altLang="cy-GB" sz="2800" dirty="0" smtClean="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dirty="0" smtClean="0">
              <a:solidFill>
                <a:schemeClr val="accent2">
                  <a:lumMod val="20000"/>
                  <a:lumOff val="80000"/>
                </a:schemeClr>
              </a:solidFill>
              <a:latin typeface="Lucida Sans" pitchFamily="34" charset="0"/>
            </a:endParaRPr>
          </a:p>
        </p:txBody>
      </p:sp>
      <p:sp>
        <p:nvSpPr>
          <p:cNvPr id="4100" name="Rectangle 5"/>
          <p:cNvSpPr>
            <a:spLocks noGrp="1" noChangeArrowheads="1"/>
          </p:cNvSpPr>
          <p:nvPr>
            <p:ph type="body" sz="half" idx="4294967295"/>
          </p:nvPr>
        </p:nvSpPr>
        <p:spPr>
          <a:xfrm>
            <a:off x="4572000" y="3284538"/>
            <a:ext cx="3810000" cy="2308225"/>
          </a:xfrm>
        </p:spPr>
        <p:txBody>
          <a:bodyPr rtlCol="0">
            <a:normAutofit/>
          </a:bodyPr>
          <a:lstStyle/>
          <a:p>
            <a:pPr eaLnBrk="1" fontAlgn="auto" hangingPunct="1">
              <a:spcAft>
                <a:spcPts val="0"/>
              </a:spcAft>
              <a:buFontTx/>
              <a:buNone/>
              <a:defRPr/>
            </a:pPr>
            <a:endParaRPr lang="cy-GB" altLang="cy-GB" sz="2800" i="1" dirty="0" smtClean="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i="1" dirty="0" smtClean="0">
              <a:solidFill>
                <a:schemeClr val="accent2">
                  <a:lumMod val="20000"/>
                  <a:lumOff val="80000"/>
                </a:schemeClr>
              </a:solidFill>
              <a:latin typeface="Lucida Sans" pitchFamily="34" charset="0"/>
            </a:endParaRP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Cynnwys</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00FF"/>
                </a:solidFill>
                <a:latin typeface="Lucida Sans" panose="020B0602030504020204" pitchFamily="34" charset="0"/>
                <a:ea typeface="ＭＳ Ｐゴシック" panose="020B0600070205080204" pitchFamily="34" charset="-128"/>
              </a:rPr>
              <a:t>Content</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755650" y="1628775"/>
            <a:ext cx="3810000" cy="4114800"/>
          </a:xfrm>
        </p:spPr>
        <p:txBody>
          <a:bodyPr rtlCol="0">
            <a:normAutofit/>
          </a:bodyPr>
          <a:lstStyle/>
          <a:p>
            <a:pPr>
              <a:buFontTx/>
              <a:buChar char="•"/>
              <a:defRPr/>
            </a:pPr>
            <a:r>
              <a:rPr lang="cy-GB" altLang="cy-GB" kern="0" dirty="0">
                <a:solidFill>
                  <a:srgbClr val="000000"/>
                </a:solidFill>
                <a:latin typeface="Lucida Sans" panose="020B0602030504020204" pitchFamily="34" charset="0"/>
                <a:ea typeface="MS PGothic" pitchFamily="34" charset="-128"/>
              </a:rPr>
              <a:t>Diffiniadau</a:t>
            </a:r>
          </a:p>
          <a:p>
            <a:pPr>
              <a:buFontTx/>
              <a:buChar char="•"/>
              <a:defRPr/>
            </a:pPr>
            <a:r>
              <a:rPr lang="cy-GB" altLang="cy-GB" kern="0" dirty="0">
                <a:solidFill>
                  <a:srgbClr val="000000"/>
                </a:solidFill>
                <a:latin typeface="Lucida Sans" panose="020B0602030504020204" pitchFamily="34" charset="0"/>
                <a:ea typeface="MS PGothic" pitchFamily="34" charset="-128"/>
              </a:rPr>
              <a:t>Hanes</a:t>
            </a:r>
          </a:p>
          <a:p>
            <a:pPr>
              <a:buFontTx/>
              <a:buChar char="•"/>
              <a:defRPr/>
            </a:pPr>
            <a:r>
              <a:rPr lang="cy-GB" altLang="cy-GB" kern="0" dirty="0">
                <a:solidFill>
                  <a:srgbClr val="000000"/>
                </a:solidFill>
                <a:latin typeface="Lucida Sans" panose="020B0602030504020204" pitchFamily="34" charset="0"/>
                <a:ea typeface="MS PGothic" pitchFamily="34" charset="-128"/>
              </a:rPr>
              <a:t>Deddfwriaeth</a:t>
            </a:r>
          </a:p>
          <a:p>
            <a:pPr>
              <a:buFontTx/>
              <a:buChar char="•"/>
              <a:defRPr/>
            </a:pPr>
            <a:r>
              <a:rPr lang="cy-GB" altLang="cy-GB" kern="0" dirty="0" smtClean="0">
                <a:solidFill>
                  <a:srgbClr val="000000"/>
                </a:solidFill>
                <a:latin typeface="Lucida Sans" panose="020B0602030504020204" pitchFamily="34" charset="0"/>
                <a:ea typeface="MS PGothic" pitchFamily="34" charset="-128"/>
              </a:rPr>
              <a:t>Diwygiadau </a:t>
            </a:r>
            <a:r>
              <a:rPr lang="cy-GB" altLang="cy-GB" kern="0" dirty="0" smtClean="0">
                <a:solidFill>
                  <a:srgbClr val="000000"/>
                </a:solidFill>
                <a:latin typeface="Lucida Sans" panose="020B0602030504020204" pitchFamily="34" charset="0"/>
                <a:ea typeface="MS PGothic" pitchFamily="34" charset="-128"/>
              </a:rPr>
              <a:t>newydd</a:t>
            </a:r>
          </a:p>
          <a:p>
            <a:pPr>
              <a:buFontTx/>
              <a:buChar char="•"/>
              <a:defRPr/>
            </a:pPr>
            <a:r>
              <a:rPr lang="cy-GB" altLang="cy-GB" kern="0" dirty="0" smtClean="0">
                <a:solidFill>
                  <a:srgbClr val="000000"/>
                </a:solidFill>
                <a:latin typeface="Lucida Sans" panose="020B0602030504020204" pitchFamily="34" charset="0"/>
                <a:ea typeface="MS PGothic" pitchFamily="34" charset="-128"/>
              </a:rPr>
              <a:t>Tasg ymchwil</a:t>
            </a:r>
            <a:endParaRPr lang="cy-GB" altLang="cy-GB" kern="0" dirty="0">
              <a:solidFill>
                <a:srgbClr val="000000"/>
              </a:solidFill>
              <a:latin typeface="Lucida Sans" panose="020B0602030504020204" pitchFamily="34" charset="0"/>
              <a:ea typeface="MS PGothic" pitchFamily="34" charset="-128"/>
            </a:endParaRPr>
          </a:p>
          <a:p>
            <a:pPr marL="0" indent="0" eaLnBrk="1" fontAlgn="auto" hangingPunct="1">
              <a:spcAft>
                <a:spcPts val="0"/>
              </a:spcAft>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628775"/>
            <a:ext cx="3810000" cy="4114800"/>
          </a:xfrm>
        </p:spPr>
        <p:txBody>
          <a:bodyPr rtlCol="0">
            <a:normAutofit/>
          </a:bodyPr>
          <a:lstStyle/>
          <a:p>
            <a:pPr>
              <a:buFontTx/>
              <a:buChar char="•"/>
              <a:defRPr/>
            </a:pPr>
            <a:r>
              <a:rPr lang="en-GB" kern="0" dirty="0" smtClean="0">
                <a:solidFill>
                  <a:srgbClr val="0000FF"/>
                </a:solidFill>
                <a:latin typeface="Lucida Sans" panose="020B0602040502020204" pitchFamily="34" charset="0"/>
                <a:ea typeface="MS PGothic" pitchFamily="34" charset="-128"/>
              </a:rPr>
              <a:t>Definitions</a:t>
            </a:r>
            <a:endParaRPr lang="en-GB" kern="0" dirty="0">
              <a:solidFill>
                <a:srgbClr val="0000FF"/>
              </a:solidFill>
              <a:latin typeface="Lucida Sans" panose="020B0602040502020204" pitchFamily="34" charset="0"/>
              <a:ea typeface="MS PGothic" pitchFamily="34" charset="-128"/>
            </a:endParaRPr>
          </a:p>
          <a:p>
            <a:pPr>
              <a:buFontTx/>
              <a:buChar char="•"/>
              <a:defRPr/>
            </a:pPr>
            <a:r>
              <a:rPr lang="en-GB" kern="0" dirty="0">
                <a:solidFill>
                  <a:srgbClr val="0000FF"/>
                </a:solidFill>
                <a:latin typeface="Lucida Sans" panose="020B0602040502020204" pitchFamily="34" charset="0"/>
                <a:ea typeface="MS PGothic" pitchFamily="34" charset="-128"/>
              </a:rPr>
              <a:t>History</a:t>
            </a:r>
          </a:p>
          <a:p>
            <a:pPr>
              <a:buFontTx/>
              <a:buChar char="•"/>
              <a:defRPr/>
            </a:pPr>
            <a:r>
              <a:rPr lang="en-GB" kern="0" dirty="0">
                <a:solidFill>
                  <a:srgbClr val="0000FF"/>
                </a:solidFill>
                <a:latin typeface="Lucida Sans" panose="020B0602040502020204" pitchFamily="34" charset="0"/>
                <a:ea typeface="MS PGothic" pitchFamily="34" charset="-128"/>
              </a:rPr>
              <a:t>Legislation</a:t>
            </a:r>
          </a:p>
          <a:p>
            <a:pPr>
              <a:buFontTx/>
              <a:buChar char="•"/>
              <a:defRPr/>
            </a:pPr>
            <a:r>
              <a:rPr lang="en-GB" kern="0" dirty="0" smtClean="0">
                <a:solidFill>
                  <a:srgbClr val="0000FF"/>
                </a:solidFill>
                <a:latin typeface="Lucida Sans" panose="020B0602040502020204" pitchFamily="34" charset="0"/>
                <a:ea typeface="MS PGothic" pitchFamily="34" charset="-128"/>
              </a:rPr>
              <a:t>New </a:t>
            </a:r>
            <a:r>
              <a:rPr lang="en-GB" kern="0" dirty="0" smtClean="0">
                <a:solidFill>
                  <a:srgbClr val="0000FF"/>
                </a:solidFill>
                <a:latin typeface="Lucida Sans" panose="020B0602040502020204" pitchFamily="34" charset="0"/>
                <a:ea typeface="MS PGothic" pitchFamily="34" charset="-128"/>
              </a:rPr>
              <a:t>reforms</a:t>
            </a:r>
          </a:p>
          <a:p>
            <a:pPr>
              <a:buFontTx/>
              <a:buChar char="•"/>
              <a:defRPr/>
            </a:pPr>
            <a:r>
              <a:rPr lang="en-GB" kern="0" dirty="0" smtClean="0">
                <a:solidFill>
                  <a:srgbClr val="0000FF"/>
                </a:solidFill>
                <a:latin typeface="Lucida Sans" panose="020B0602040502020204" pitchFamily="34" charset="0"/>
                <a:ea typeface="MS PGothic" pitchFamily="34" charset="-128"/>
              </a:rPr>
              <a:t>Research task</a:t>
            </a:r>
            <a:endParaRPr lang="en-GB" kern="0" dirty="0">
              <a:solidFill>
                <a:srgbClr val="0000FF"/>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en-GB" altLang="cy-GB" sz="2600" dirty="0" smtClean="0">
              <a:solidFill>
                <a:srgbClr val="0000FF"/>
              </a:solidFill>
              <a:latin typeface="Lucida Sans"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sz="2800" kern="0" dirty="0">
                <a:solidFill>
                  <a:srgbClr val="000000"/>
                </a:solidFill>
                <a:latin typeface="Lucida Sans" panose="020B0602040502020204" pitchFamily="34" charset="0"/>
                <a:ea typeface="MS PGothic" pitchFamily="34" charset="-128"/>
              </a:rPr>
              <a:t>Diffiniad o Anghenion Addysgol Arbennig</a:t>
            </a:r>
            <a:r>
              <a:rPr lang="cy-GB" sz="2800" kern="0" dirty="0">
                <a:solidFill>
                  <a:srgbClr val="3333CC">
                    <a:lumMod val="75000"/>
                  </a:srgbClr>
                </a:solidFill>
                <a:latin typeface="Lucida Sans" panose="020B0602040502020204" pitchFamily="34" charset="0"/>
                <a:ea typeface="MS PGothic" pitchFamily="34" charset="-128"/>
              </a:rPr>
              <a:t/>
            </a:r>
            <a:br>
              <a:rPr lang="cy-GB" sz="2800" kern="0" dirty="0">
                <a:solidFill>
                  <a:srgbClr val="3333CC">
                    <a:lumMod val="75000"/>
                  </a:srgbClr>
                </a:solidFill>
                <a:latin typeface="Lucida Sans" panose="020B0602040502020204" pitchFamily="34" charset="0"/>
                <a:ea typeface="MS PGothic" pitchFamily="34" charset="-128"/>
              </a:rPr>
            </a:br>
            <a:r>
              <a:rPr lang="en-GB" sz="2800" kern="0" dirty="0">
                <a:solidFill>
                  <a:srgbClr val="0000FF"/>
                </a:solidFill>
                <a:latin typeface="Lucida Sans" panose="020B0602040502020204" pitchFamily="34" charset="0"/>
                <a:ea typeface="MS PGothic" pitchFamily="34" charset="-128"/>
              </a:rPr>
              <a:t>Definition of Special Educational Needs</a:t>
            </a:r>
            <a:endParaRPr lang="en-GB" altLang="cy-GB" sz="28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755650" y="1628775"/>
            <a:ext cx="3810000" cy="4114800"/>
          </a:xfrm>
        </p:spPr>
        <p:txBody>
          <a:bodyPr rtlCol="0">
            <a:normAutofit lnSpcReduction="10000"/>
          </a:bodyPr>
          <a:lstStyle/>
          <a:p>
            <a:pPr marL="0" indent="0">
              <a:buFont typeface="Arial" panose="020B0604020202020204" pitchFamily="34" charset="0"/>
              <a:buNone/>
              <a:defRPr/>
            </a:pPr>
            <a:r>
              <a:rPr lang="cy-GB" sz="2000" kern="0" dirty="0">
                <a:solidFill>
                  <a:srgbClr val="000000"/>
                </a:solidFill>
                <a:latin typeface="Lucida Sans" panose="020B0602040502020204" pitchFamily="34" charset="0"/>
                <a:ea typeface="MS PGothic" pitchFamily="34" charset="-128"/>
              </a:rPr>
              <a:t>Mae gan blant anghenion addysgol arbennig os oes ganddynt anhawster dysgu sy’n golygu:</a:t>
            </a:r>
          </a:p>
          <a:p>
            <a:pPr>
              <a:buFontTx/>
              <a:buChar char="•"/>
              <a:defRPr/>
            </a:pPr>
            <a:r>
              <a:rPr lang="cy-GB" sz="2000" kern="0" dirty="0">
                <a:solidFill>
                  <a:srgbClr val="000000"/>
                </a:solidFill>
                <a:latin typeface="Lucida Sans" panose="020B0602040502020204" pitchFamily="34" charset="0"/>
                <a:ea typeface="MS PGothic" pitchFamily="34" charset="-128"/>
              </a:rPr>
              <a:t>ei bod yn ofynnol gwneud darpariaeth addysgol arbennig ar eu cyfer;</a:t>
            </a:r>
          </a:p>
          <a:p>
            <a:pPr>
              <a:buFontTx/>
              <a:buChar char="•"/>
              <a:defRPr/>
            </a:pPr>
            <a:r>
              <a:rPr lang="cy-GB" sz="2000" kern="0" dirty="0">
                <a:solidFill>
                  <a:srgbClr val="000000"/>
                </a:solidFill>
                <a:latin typeface="Lucida Sans" panose="020B0602040502020204" pitchFamily="34" charset="0"/>
                <a:ea typeface="MS PGothic" pitchFamily="34" charset="-128"/>
              </a:rPr>
              <a:t>os ydynt yn cael anhawster i ddysgu sy’n sylweddol fwy na’r anhawster a gaiff y rhan fwyaf o blant yr un oed; </a:t>
            </a:r>
          </a:p>
          <a:p>
            <a:pPr marL="0" indent="0" algn="r">
              <a:buFont typeface="Arial" panose="020B0604020202020204" pitchFamily="34" charset="0"/>
              <a:buNone/>
              <a:defRPr/>
            </a:pPr>
            <a:r>
              <a:rPr lang="cy-GB" sz="1600" kern="0" dirty="0">
                <a:solidFill>
                  <a:srgbClr val="000000"/>
                </a:solidFill>
                <a:latin typeface="Lucida Sans" panose="020B0602040502020204" pitchFamily="34" charset="0"/>
                <a:ea typeface="MS PGothic" pitchFamily="34" charset="-128"/>
              </a:rPr>
              <a:t>(LLCC, 2004:1)</a:t>
            </a: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628775"/>
            <a:ext cx="3810000" cy="4114800"/>
          </a:xfrm>
        </p:spPr>
        <p:txBody>
          <a:bodyPr rtlCol="0">
            <a:normAutofit/>
          </a:bodyPr>
          <a:lstStyle/>
          <a:p>
            <a:pPr marL="0" indent="0">
              <a:buFont typeface="Arial" panose="020B0604020202020204" pitchFamily="34" charset="0"/>
              <a:buNone/>
              <a:defRPr/>
            </a:pPr>
            <a:r>
              <a:rPr lang="en-GB" sz="2000" kern="0" dirty="0">
                <a:solidFill>
                  <a:srgbClr val="0000FF"/>
                </a:solidFill>
                <a:latin typeface="Lucida Sans" panose="020B0602040502020204" pitchFamily="34" charset="0"/>
                <a:ea typeface="MS PGothic" pitchFamily="34" charset="-128"/>
              </a:rPr>
              <a:t>Children have special educational needs if they have a learning difficulty:</a:t>
            </a:r>
          </a:p>
          <a:p>
            <a:pPr>
              <a:buFontTx/>
              <a:buChar char="•"/>
              <a:defRPr/>
            </a:pPr>
            <a:r>
              <a:rPr lang="en-GB" sz="2000" kern="0" dirty="0">
                <a:solidFill>
                  <a:srgbClr val="0000FF"/>
                </a:solidFill>
                <a:latin typeface="Lucida Sans" panose="020B0602040502020204" pitchFamily="34" charset="0"/>
                <a:ea typeface="MS PGothic" pitchFamily="34" charset="-128"/>
              </a:rPr>
              <a:t>which calls for special educational provision to be made for them;</a:t>
            </a:r>
          </a:p>
          <a:p>
            <a:pPr>
              <a:buFontTx/>
              <a:buChar char="•"/>
              <a:defRPr/>
            </a:pPr>
            <a:r>
              <a:rPr lang="en-GB" sz="2000" kern="0" dirty="0">
                <a:solidFill>
                  <a:srgbClr val="0000FF"/>
                </a:solidFill>
                <a:latin typeface="Lucida Sans" panose="020B0602040502020204" pitchFamily="34" charset="0"/>
                <a:ea typeface="MS PGothic" pitchFamily="34" charset="-128"/>
              </a:rPr>
              <a:t>have a significantly greater difficulty in learning than the majority of children of the same age; </a:t>
            </a:r>
          </a:p>
          <a:p>
            <a:pPr marL="0" indent="0" algn="r">
              <a:buFont typeface="Arial" panose="020B0604020202020204" pitchFamily="34" charset="0"/>
              <a:buNone/>
              <a:defRPr/>
            </a:pPr>
            <a:r>
              <a:rPr lang="en-GB" sz="2000" kern="0" dirty="0">
                <a:solidFill>
                  <a:srgbClr val="0000FF"/>
                </a:solidFill>
                <a:latin typeface="Lucida Sans" panose="020B0602040502020204" pitchFamily="34" charset="0"/>
                <a:ea typeface="MS PGothic" pitchFamily="34" charset="-128"/>
              </a:rPr>
              <a:t>(WAG, 2004: 1</a:t>
            </a:r>
            <a:r>
              <a:rPr lang="en-GB" sz="2000" kern="0" dirty="0">
                <a:solidFill>
                  <a:srgbClr val="3333CC">
                    <a:lumMod val="75000"/>
                  </a:srgbClr>
                </a:solidFill>
                <a:latin typeface="Lucida Sans" panose="020B0602040502020204" pitchFamily="34" charset="0"/>
                <a:ea typeface="MS PGothic" pitchFamily="34" charset="-128"/>
              </a:rPr>
              <a:t>)</a:t>
            </a:r>
          </a:p>
          <a:p>
            <a:pPr marL="0" indent="0" eaLnBrk="1" fontAlgn="auto" hangingPunct="1">
              <a:spcAft>
                <a:spcPts val="0"/>
              </a:spcAft>
              <a:buFont typeface="Arial" panose="020B0604020202020204" pitchFamily="34" charset="0"/>
              <a:buNone/>
              <a:defRPr/>
            </a:pPr>
            <a:endParaRPr lang="en-GB" altLang="cy-GB" sz="2600" dirty="0" smtClean="0">
              <a:solidFill>
                <a:srgbClr val="0000FF"/>
              </a:solidFill>
              <a:latin typeface="Lucida Sans"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sz="2800" kern="0" dirty="0">
                <a:solidFill>
                  <a:srgbClr val="000000"/>
                </a:solidFill>
                <a:latin typeface="Lucida Sans" panose="020B0602040502020204" pitchFamily="34" charset="0"/>
                <a:ea typeface="MS PGothic" pitchFamily="34" charset="-128"/>
              </a:rPr>
              <a:t>Diffiniad o Anghenion Addysgol Arbennig</a:t>
            </a:r>
            <a:r>
              <a:rPr lang="cy-GB" sz="2800" kern="0" dirty="0">
                <a:solidFill>
                  <a:srgbClr val="3333CC">
                    <a:lumMod val="75000"/>
                  </a:srgbClr>
                </a:solidFill>
                <a:latin typeface="Lucida Sans" panose="020B0602040502020204" pitchFamily="34" charset="0"/>
                <a:ea typeface="MS PGothic" pitchFamily="34" charset="-128"/>
              </a:rPr>
              <a:t/>
            </a:r>
            <a:br>
              <a:rPr lang="cy-GB" sz="2800" kern="0" dirty="0">
                <a:solidFill>
                  <a:srgbClr val="3333CC">
                    <a:lumMod val="75000"/>
                  </a:srgbClr>
                </a:solidFill>
                <a:latin typeface="Lucida Sans" panose="020B0602040502020204" pitchFamily="34" charset="0"/>
                <a:ea typeface="MS PGothic" pitchFamily="34" charset="-128"/>
              </a:rPr>
            </a:br>
            <a:r>
              <a:rPr lang="en-GB" sz="2800" kern="0" dirty="0">
                <a:solidFill>
                  <a:srgbClr val="0000FF"/>
                </a:solidFill>
                <a:latin typeface="Lucida Sans" panose="020B0602040502020204" pitchFamily="34" charset="0"/>
                <a:ea typeface="MS PGothic" pitchFamily="34" charset="-128"/>
              </a:rPr>
              <a:t>Definition of Special Educational Needs</a:t>
            </a:r>
            <a:endParaRPr lang="en-GB" altLang="cy-GB" sz="28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755650" y="1547813"/>
            <a:ext cx="3810000" cy="4195762"/>
          </a:xfrm>
        </p:spPr>
        <p:txBody>
          <a:bodyPr rtlCol="0">
            <a:normAutofit fontScale="92500" lnSpcReduction="10000"/>
          </a:bodyPr>
          <a:lstStyle/>
          <a:p>
            <a:pPr>
              <a:buFontTx/>
              <a:buChar char="•"/>
              <a:defRPr/>
            </a:pPr>
            <a:r>
              <a:rPr lang="cy-GB" sz="1800" kern="0" dirty="0">
                <a:solidFill>
                  <a:srgbClr val="000000"/>
                </a:solidFill>
                <a:latin typeface="Lucida Sans" panose="020B0602040502020204" pitchFamily="34" charset="0"/>
                <a:ea typeface="MS PGothic" pitchFamily="34" charset="-128"/>
              </a:rPr>
              <a:t>os oes ganddynt anabledd sy’n eu hatal neu’n eu llesteirio rhag gwneud defnydd o gyfleusterau addysgol o fath a ddarperir yn gyffredinol i blant o’r un oed mewn ysgolion yn ardal yr awdurdod addysg lleol;</a:t>
            </a:r>
          </a:p>
          <a:p>
            <a:pPr>
              <a:buFontTx/>
              <a:buChar char="•"/>
              <a:defRPr/>
            </a:pPr>
            <a:r>
              <a:rPr lang="cy-GB" sz="1800" kern="0" dirty="0">
                <a:solidFill>
                  <a:srgbClr val="000000"/>
                </a:solidFill>
                <a:latin typeface="Lucida Sans" panose="020B0602040502020204" pitchFamily="34" charset="0"/>
                <a:ea typeface="MS PGothic" pitchFamily="34" charset="-128"/>
              </a:rPr>
              <a:t>os ydynt o dan oed ysgol gorfodol a’u bod yn dod o fewn y diffiniad y (a) neu (b) uchod neu y byddent yn gwneud hynny pe na wneid darpariaeth addysgol arbennig ar eu cyfer. </a:t>
            </a:r>
          </a:p>
          <a:p>
            <a:pPr marL="0" indent="0" algn="r">
              <a:buFont typeface="Arial" panose="020B0604020202020204" pitchFamily="34" charset="0"/>
              <a:buNone/>
              <a:defRPr/>
            </a:pPr>
            <a:r>
              <a:rPr lang="cy-GB" sz="1800" kern="0" dirty="0">
                <a:solidFill>
                  <a:srgbClr val="000000"/>
                </a:solidFill>
                <a:latin typeface="Lucida Sans" panose="020B0602040502020204" pitchFamily="34" charset="0"/>
                <a:ea typeface="MS PGothic" pitchFamily="34" charset="-128"/>
              </a:rPr>
              <a:t>(LLCC, 2004:1)</a:t>
            </a:r>
          </a:p>
          <a:p>
            <a:pPr marL="0" indent="0" algn="r">
              <a:buFont typeface="Arial" panose="020B0604020202020204" pitchFamily="34" charset="0"/>
              <a:buNone/>
              <a:defRPr/>
            </a:pPr>
            <a:endParaRPr lang="cy-GB" sz="16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628775"/>
            <a:ext cx="3810000" cy="4114800"/>
          </a:xfrm>
        </p:spPr>
        <p:txBody>
          <a:bodyPr rtlCol="0">
            <a:normAutofit fontScale="85000" lnSpcReduction="10000"/>
          </a:bodyPr>
          <a:lstStyle/>
          <a:p>
            <a:pPr>
              <a:buFontTx/>
              <a:buChar char="•"/>
              <a:defRPr/>
            </a:pPr>
            <a:r>
              <a:rPr lang="en-GB" sz="2000" kern="0" dirty="0">
                <a:solidFill>
                  <a:srgbClr val="0000FF"/>
                </a:solidFill>
                <a:latin typeface="Lucida Sans" panose="020B0602040502020204" pitchFamily="34" charset="0"/>
                <a:ea typeface="MS PGothic" pitchFamily="34" charset="-128"/>
              </a:rPr>
              <a:t>have a disability which prevents or hinders them from making use of educational facilities of a kind generally provided for children of the same age in schools within the area of the local education authority;</a:t>
            </a:r>
          </a:p>
          <a:p>
            <a:pPr>
              <a:buFontTx/>
              <a:buChar char="•"/>
              <a:defRPr/>
            </a:pPr>
            <a:r>
              <a:rPr lang="en-GB" sz="2000" kern="0" dirty="0">
                <a:solidFill>
                  <a:srgbClr val="0000FF"/>
                </a:solidFill>
                <a:latin typeface="Lucida Sans" panose="020B0602040502020204" pitchFamily="34" charset="0"/>
                <a:ea typeface="MS PGothic" pitchFamily="34" charset="-128"/>
              </a:rPr>
              <a:t>are under compulsory school age and fall within the definition at (a) or (b) above or would so do if special educational provision was not made for them.</a:t>
            </a:r>
          </a:p>
          <a:p>
            <a:pPr marL="0" indent="0" algn="r">
              <a:buFont typeface="Arial" panose="020B0604020202020204" pitchFamily="34" charset="0"/>
              <a:buNone/>
              <a:defRPr/>
            </a:pPr>
            <a:r>
              <a:rPr lang="en-GB" sz="2000" kern="0" dirty="0">
                <a:solidFill>
                  <a:srgbClr val="0000FF"/>
                </a:solidFill>
                <a:latin typeface="Lucida Sans" panose="020B0602040502020204" pitchFamily="34" charset="0"/>
                <a:ea typeface="MS PGothic" pitchFamily="34" charset="-128"/>
              </a:rPr>
              <a:t>(WAG, 2004: 1)</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92162"/>
          </a:xfrm>
        </p:spPr>
        <p:txBody>
          <a:bodyPr rtlCol="0">
            <a:noAutofit/>
          </a:bodyPr>
          <a:lstStyle/>
          <a:p>
            <a:pPr eaLnBrk="1" fontAlgn="auto" hangingPunct="1">
              <a:spcAft>
                <a:spcPts val="0"/>
              </a:spcAft>
              <a:defRPr/>
            </a:pPr>
            <a:r>
              <a:rPr lang="cy-GB" sz="3200" kern="0" dirty="0">
                <a:solidFill>
                  <a:srgbClr val="000000"/>
                </a:solidFill>
                <a:latin typeface="Lucida Sans" panose="020B0602040502020204" pitchFamily="34" charset="0"/>
                <a:ea typeface="MS PGothic" pitchFamily="34" charset="-128"/>
              </a:rPr>
              <a:t>Polisi a deddfwriaeth</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a:solidFill>
                  <a:srgbClr val="0000FF"/>
                </a:solidFill>
                <a:latin typeface="Lucida Sans" panose="020B0602040502020204" pitchFamily="34" charset="0"/>
                <a:ea typeface="MS PGothic" pitchFamily="34" charset="-128"/>
              </a:rPr>
              <a:t>Policy and legislation</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755650" y="1547813"/>
            <a:ext cx="3810000" cy="4195762"/>
          </a:xfrm>
        </p:spPr>
        <p:txBody>
          <a:bodyPr rtlCol="0">
            <a:normAutofit/>
          </a:bodyPr>
          <a:lstStyle/>
          <a:p>
            <a:pPr>
              <a:buFontTx/>
              <a:buChar char="•"/>
              <a:defRPr/>
            </a:pPr>
            <a:r>
              <a:rPr lang="cy-GB" altLang="cy-GB" kern="0" dirty="0">
                <a:solidFill>
                  <a:srgbClr val="000000"/>
                </a:solidFill>
                <a:latin typeface="Lucida Sans" panose="020B0602030504020204" pitchFamily="34" charset="0"/>
                <a:ea typeface="MS PGothic" pitchFamily="34" charset="-128"/>
              </a:rPr>
              <a:t>Polisi – cyfres o rheolau wedi eu gosod allan gan sefydliad </a:t>
            </a:r>
          </a:p>
          <a:p>
            <a:pPr>
              <a:buFontTx/>
              <a:buChar char="•"/>
              <a:defRPr/>
            </a:pPr>
            <a:r>
              <a:rPr lang="cy-GB" altLang="cy-GB" kern="0" dirty="0">
                <a:solidFill>
                  <a:srgbClr val="000000"/>
                </a:solidFill>
                <a:latin typeface="Lucida Sans" panose="020B0602030504020204" pitchFamily="34" charset="0"/>
                <a:ea typeface="MS PGothic" pitchFamily="34" charset="-128"/>
              </a:rPr>
              <a:t>Deddfwriaeth - gyfraith y wlad, wedi pasio gan y Senedd</a:t>
            </a:r>
          </a:p>
          <a:p>
            <a:pPr marL="0" indent="0" algn="r">
              <a:buFont typeface="Arial" panose="020B0604020202020204" pitchFamily="34" charset="0"/>
              <a:buNone/>
              <a:defRPr/>
            </a:pPr>
            <a:endParaRPr lang="cy-GB" sz="16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628775"/>
            <a:ext cx="3810000" cy="4114800"/>
          </a:xfrm>
        </p:spPr>
        <p:txBody>
          <a:bodyPr rtlCol="0">
            <a:normAutofit/>
          </a:bodyPr>
          <a:lstStyle/>
          <a:p>
            <a:pPr>
              <a:buFontTx/>
              <a:buChar char="•"/>
              <a:defRPr/>
            </a:pPr>
            <a:r>
              <a:rPr lang="en-GB" kern="0" dirty="0">
                <a:solidFill>
                  <a:srgbClr val="0000FF"/>
                </a:solidFill>
                <a:latin typeface="Lucida Sans" panose="020B0602040502020204" pitchFamily="34" charset="0"/>
                <a:ea typeface="MS PGothic" pitchFamily="34" charset="-128"/>
              </a:rPr>
              <a:t>Policy – an organisation’s own set of rules</a:t>
            </a:r>
          </a:p>
          <a:p>
            <a:pPr>
              <a:buFontTx/>
              <a:buChar char="•"/>
              <a:defRPr/>
            </a:pPr>
            <a:r>
              <a:rPr lang="en-GB" kern="0" dirty="0">
                <a:solidFill>
                  <a:srgbClr val="0000FF"/>
                </a:solidFill>
                <a:latin typeface="Lucida Sans" panose="020B0602040502020204" pitchFamily="34" charset="0"/>
                <a:ea typeface="MS PGothic" pitchFamily="34" charset="-128"/>
              </a:rPr>
              <a:t>Legislation – law of the land, passed by Parliament</a:t>
            </a: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92162"/>
          </a:xfrm>
        </p:spPr>
        <p:txBody>
          <a:bodyPr rtlCol="0">
            <a:noAutofit/>
          </a:bodyPr>
          <a:lstStyle/>
          <a:p>
            <a:pPr eaLnBrk="1" fontAlgn="auto" hangingPunct="1">
              <a:spcAft>
                <a:spcPts val="0"/>
              </a:spcAft>
              <a:defRPr/>
            </a:pPr>
            <a:r>
              <a:rPr lang="cy-GB" sz="3200" kern="0" dirty="0">
                <a:solidFill>
                  <a:srgbClr val="000000"/>
                </a:solidFill>
                <a:latin typeface="Lucida Sans" panose="020B0602040502020204" pitchFamily="34" charset="0"/>
                <a:ea typeface="MS PGothic" pitchFamily="34" charset="-128"/>
              </a:rPr>
              <a:t>Deddfwriaeth</a:t>
            </a:r>
            <a:r>
              <a:rPr lang="en-GB" sz="3200" kern="0" dirty="0">
                <a:solidFill>
                  <a:srgbClr val="000000"/>
                </a:solidFill>
                <a:latin typeface="Lucida Sans" panose="020B0602040502020204" pitchFamily="34" charset="0"/>
                <a:ea typeface="MS PGothic" pitchFamily="34" charset="-128"/>
              </a:rPr>
              <a:t> </a:t>
            </a:r>
            <a:br>
              <a:rPr lang="en-GB" sz="3200" kern="0" dirty="0">
                <a:solidFill>
                  <a:srgbClr val="000000"/>
                </a:solidFill>
                <a:latin typeface="Lucida Sans" panose="020B0602040502020204" pitchFamily="34" charset="0"/>
                <a:ea typeface="MS PGothic" pitchFamily="34" charset="-128"/>
              </a:rPr>
            </a:br>
            <a:r>
              <a:rPr lang="en-GB" sz="3200" kern="0" dirty="0">
                <a:solidFill>
                  <a:srgbClr val="0000FF"/>
                </a:solidFill>
                <a:latin typeface="Lucida Sans" panose="020B0602040502020204" pitchFamily="34" charset="0"/>
                <a:ea typeface="MS PGothic" pitchFamily="34" charset="-128"/>
              </a:rPr>
              <a:t>Legislation</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755650" y="1547813"/>
            <a:ext cx="3810000" cy="4195762"/>
          </a:xfrm>
        </p:spPr>
        <p:txBody>
          <a:bodyPr rtlCol="0">
            <a:normAutofit/>
          </a:bodyPr>
          <a:lstStyle/>
          <a:p>
            <a:pPr>
              <a:buFontTx/>
              <a:buChar char="•"/>
              <a:defRPr/>
            </a:pPr>
            <a:r>
              <a:rPr lang="cy-GB" altLang="cy-GB" sz="2600" kern="0" dirty="0">
                <a:solidFill>
                  <a:srgbClr val="000000"/>
                </a:solidFill>
                <a:latin typeface="Lucida Sans" panose="020B0602030504020204" pitchFamily="34" charset="0"/>
                <a:ea typeface="MS PGothic" pitchFamily="34" charset="-128"/>
              </a:rPr>
              <a:t>Deddf Addysg 1921</a:t>
            </a:r>
          </a:p>
          <a:p>
            <a:pPr>
              <a:buFontTx/>
              <a:buChar char="•"/>
              <a:defRPr/>
            </a:pPr>
            <a:r>
              <a:rPr lang="cy-GB" altLang="cy-GB" sz="2600" kern="0" dirty="0">
                <a:solidFill>
                  <a:srgbClr val="000000"/>
                </a:solidFill>
                <a:latin typeface="Lucida Sans" panose="020B0602030504020204" pitchFamily="34" charset="0"/>
                <a:ea typeface="MS PGothic" pitchFamily="34" charset="-128"/>
              </a:rPr>
              <a:t>Deddf Addysg 1944</a:t>
            </a:r>
          </a:p>
          <a:p>
            <a:pPr>
              <a:buFontTx/>
              <a:buChar char="•"/>
              <a:defRPr/>
            </a:pPr>
            <a:r>
              <a:rPr lang="cy-GB" altLang="cy-GB" sz="2600" kern="0" dirty="0">
                <a:solidFill>
                  <a:srgbClr val="000000"/>
                </a:solidFill>
                <a:latin typeface="Lucida Sans" panose="020B0602030504020204" pitchFamily="34" charset="0"/>
                <a:ea typeface="MS PGothic" pitchFamily="34" charset="-128"/>
              </a:rPr>
              <a:t>Adroddiad Underwood 1955</a:t>
            </a:r>
          </a:p>
          <a:p>
            <a:pPr>
              <a:buFontTx/>
              <a:buChar char="•"/>
              <a:defRPr/>
            </a:pPr>
            <a:r>
              <a:rPr lang="cy-GB" altLang="cy-GB" sz="2600" kern="0" dirty="0">
                <a:solidFill>
                  <a:srgbClr val="000000"/>
                </a:solidFill>
                <a:latin typeface="Lucida Sans" panose="020B0602030504020204" pitchFamily="34" charset="0"/>
                <a:ea typeface="MS PGothic" pitchFamily="34" charset="-128"/>
              </a:rPr>
              <a:t>Deddf Addysg (Plant dan anfantais) 1970</a:t>
            </a:r>
          </a:p>
          <a:p>
            <a:pPr>
              <a:buFontTx/>
              <a:buChar char="•"/>
              <a:defRPr/>
            </a:pPr>
            <a:r>
              <a:rPr lang="cy-GB" altLang="cy-GB" sz="2600" kern="0" dirty="0">
                <a:solidFill>
                  <a:srgbClr val="000000"/>
                </a:solidFill>
                <a:latin typeface="Lucida Sans" panose="020B0602030504020204" pitchFamily="34" charset="0"/>
                <a:ea typeface="MS PGothic" pitchFamily="34" charset="-128"/>
              </a:rPr>
              <a:t>Adroddiad Warnock 1978</a:t>
            </a:r>
          </a:p>
          <a:p>
            <a:pPr>
              <a:buFontTx/>
              <a:buChar char="•"/>
              <a:defRPr/>
            </a:pPr>
            <a:r>
              <a:rPr lang="cy-GB" altLang="cy-GB" sz="2600" kern="0" dirty="0">
                <a:solidFill>
                  <a:srgbClr val="000000"/>
                </a:solidFill>
                <a:latin typeface="Lucida Sans" panose="020B0602030504020204" pitchFamily="34" charset="0"/>
                <a:ea typeface="MS PGothic" pitchFamily="34" charset="-128"/>
              </a:rPr>
              <a:t>Deddf Addysg 1981</a:t>
            </a:r>
          </a:p>
          <a:p>
            <a:pPr marL="0" indent="0" algn="r">
              <a:buFont typeface="Arial" panose="020B0604020202020204" pitchFamily="34" charset="0"/>
              <a:buNone/>
              <a:defRPr/>
            </a:pPr>
            <a:endParaRPr lang="cy-GB" sz="16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628775"/>
            <a:ext cx="3810000" cy="4114800"/>
          </a:xfrm>
        </p:spPr>
        <p:txBody>
          <a:bodyPr rtlCol="0">
            <a:normAutofit lnSpcReduction="10000"/>
          </a:bodyPr>
          <a:lstStyle/>
          <a:p>
            <a:pPr>
              <a:buFontTx/>
              <a:buChar char="•"/>
              <a:defRPr/>
            </a:pPr>
            <a:r>
              <a:rPr lang="en-GB" sz="2600" kern="0" dirty="0">
                <a:solidFill>
                  <a:srgbClr val="0000FF"/>
                </a:solidFill>
                <a:latin typeface="Lucida Sans" panose="020B0602040502020204" pitchFamily="34" charset="0"/>
                <a:ea typeface="MS PGothic" pitchFamily="34" charset="-128"/>
              </a:rPr>
              <a:t>Education Act 1921</a:t>
            </a:r>
          </a:p>
          <a:p>
            <a:pPr>
              <a:buFontTx/>
              <a:buChar char="•"/>
              <a:defRPr/>
            </a:pPr>
            <a:r>
              <a:rPr lang="en-GB" sz="2600" kern="0" dirty="0">
                <a:solidFill>
                  <a:srgbClr val="0000FF"/>
                </a:solidFill>
                <a:latin typeface="Lucida Sans" panose="020B0602040502020204" pitchFamily="34" charset="0"/>
                <a:ea typeface="MS PGothic" pitchFamily="34" charset="-128"/>
              </a:rPr>
              <a:t>Education Act 1944</a:t>
            </a:r>
          </a:p>
          <a:p>
            <a:pPr>
              <a:buFontTx/>
              <a:buChar char="•"/>
              <a:defRPr/>
            </a:pPr>
            <a:r>
              <a:rPr lang="en-GB" sz="2600" kern="0" dirty="0">
                <a:solidFill>
                  <a:srgbClr val="0000FF"/>
                </a:solidFill>
                <a:latin typeface="Lucida Sans" panose="020B0602040502020204" pitchFamily="34" charset="0"/>
                <a:ea typeface="MS PGothic" pitchFamily="34" charset="-128"/>
              </a:rPr>
              <a:t>Underwood Report 1955</a:t>
            </a:r>
          </a:p>
          <a:p>
            <a:pPr>
              <a:buFontTx/>
              <a:buChar char="•"/>
              <a:defRPr/>
            </a:pPr>
            <a:r>
              <a:rPr lang="en-GB" sz="2600" kern="0" dirty="0">
                <a:solidFill>
                  <a:srgbClr val="0000FF"/>
                </a:solidFill>
                <a:latin typeface="Lucida Sans" panose="020B0602040502020204" pitchFamily="34" charset="0"/>
                <a:ea typeface="MS PGothic" pitchFamily="34" charset="-128"/>
              </a:rPr>
              <a:t>1970 Education (Handicapped Children’s) Act</a:t>
            </a:r>
          </a:p>
          <a:p>
            <a:pPr>
              <a:buFontTx/>
              <a:buChar char="•"/>
              <a:defRPr/>
            </a:pPr>
            <a:r>
              <a:rPr lang="en-GB" sz="2600" kern="0" dirty="0">
                <a:solidFill>
                  <a:srgbClr val="0000FF"/>
                </a:solidFill>
                <a:latin typeface="Lucida Sans" panose="020B0602040502020204" pitchFamily="34" charset="0"/>
                <a:ea typeface="MS PGothic" pitchFamily="34" charset="-128"/>
              </a:rPr>
              <a:t>1978 Warnock Report</a:t>
            </a:r>
          </a:p>
          <a:p>
            <a:pPr>
              <a:buFontTx/>
              <a:buChar char="•"/>
              <a:defRPr/>
            </a:pPr>
            <a:r>
              <a:rPr lang="en-GB" sz="2600" kern="0" dirty="0">
                <a:solidFill>
                  <a:srgbClr val="0000FF"/>
                </a:solidFill>
                <a:latin typeface="Lucida Sans" panose="020B0602040502020204" pitchFamily="34" charset="0"/>
                <a:ea typeface="MS PGothic" pitchFamily="34" charset="-128"/>
              </a:rPr>
              <a:t>Education Act 1981</a:t>
            </a: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92162"/>
          </a:xfrm>
        </p:spPr>
        <p:txBody>
          <a:bodyPr rtlCol="0">
            <a:noAutofit/>
          </a:bodyPr>
          <a:lstStyle/>
          <a:p>
            <a:pPr eaLnBrk="1" fontAlgn="auto" hangingPunct="1">
              <a:spcAft>
                <a:spcPts val="0"/>
              </a:spcAft>
              <a:defRPr/>
            </a:pPr>
            <a:r>
              <a:rPr lang="cy-GB" sz="3200" kern="0" dirty="0">
                <a:solidFill>
                  <a:srgbClr val="000000"/>
                </a:solidFill>
                <a:latin typeface="Lucida Sans" panose="020B0602040502020204" pitchFamily="34" charset="0"/>
                <a:ea typeface="MS PGothic" pitchFamily="34" charset="-128"/>
              </a:rPr>
              <a:t>Deddfwriaeth</a:t>
            </a:r>
            <a:r>
              <a:rPr lang="en-GB" sz="3200" kern="0" dirty="0">
                <a:solidFill>
                  <a:srgbClr val="000000"/>
                </a:solidFill>
                <a:latin typeface="Lucida Sans" panose="020B0602040502020204" pitchFamily="34" charset="0"/>
                <a:ea typeface="MS PGothic" pitchFamily="34" charset="-128"/>
              </a:rPr>
              <a:t> </a:t>
            </a:r>
            <a:br>
              <a:rPr lang="en-GB" sz="3200" kern="0" dirty="0">
                <a:solidFill>
                  <a:srgbClr val="000000"/>
                </a:solidFill>
                <a:latin typeface="Lucida Sans" panose="020B0602040502020204" pitchFamily="34" charset="0"/>
                <a:ea typeface="MS PGothic" pitchFamily="34" charset="-128"/>
              </a:rPr>
            </a:br>
            <a:r>
              <a:rPr lang="en-GB" sz="3200" kern="0" dirty="0">
                <a:solidFill>
                  <a:srgbClr val="0000FF"/>
                </a:solidFill>
                <a:latin typeface="Lucida Sans" panose="020B0602040502020204" pitchFamily="34" charset="0"/>
                <a:ea typeface="MS PGothic" pitchFamily="34" charset="-128"/>
              </a:rPr>
              <a:t>Legislation</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755650" y="1196975"/>
            <a:ext cx="3810000" cy="4546600"/>
          </a:xfrm>
        </p:spPr>
        <p:txBody>
          <a:bodyPr rtlCol="0">
            <a:normAutofit/>
          </a:bodyPr>
          <a:lstStyle/>
          <a:p>
            <a:pPr>
              <a:buFontTx/>
              <a:buChar char="•"/>
              <a:defRPr/>
            </a:pPr>
            <a:r>
              <a:rPr lang="cy-GB" altLang="cy-GB" sz="2400" kern="0" dirty="0">
                <a:solidFill>
                  <a:srgbClr val="000000"/>
                </a:solidFill>
                <a:latin typeface="Lucida Sans" panose="020B0602030504020204" pitchFamily="34" charset="0"/>
                <a:ea typeface="MS PGothic" pitchFamily="34" charset="-128"/>
              </a:rPr>
              <a:t>Deddf Plant 1989</a:t>
            </a:r>
          </a:p>
          <a:p>
            <a:pPr>
              <a:buFontTx/>
              <a:buChar char="•"/>
              <a:defRPr/>
            </a:pPr>
            <a:r>
              <a:rPr lang="cy-GB" altLang="cy-GB" sz="2400" kern="0" dirty="0">
                <a:solidFill>
                  <a:srgbClr val="000000"/>
                </a:solidFill>
                <a:latin typeface="Lucida Sans" panose="020B0602030504020204" pitchFamily="34" charset="0"/>
                <a:ea typeface="MS PGothic" pitchFamily="34" charset="-128"/>
              </a:rPr>
              <a:t>Deddf Addysg 1993</a:t>
            </a:r>
          </a:p>
          <a:p>
            <a:pPr>
              <a:buFontTx/>
              <a:buChar char="•"/>
              <a:defRPr/>
            </a:pPr>
            <a:r>
              <a:rPr lang="cy-GB" altLang="cy-GB" sz="2400" kern="0" dirty="0">
                <a:solidFill>
                  <a:srgbClr val="000000"/>
                </a:solidFill>
                <a:latin typeface="Lucida Sans" panose="020B0602030504020204" pitchFamily="34" charset="0"/>
                <a:ea typeface="MS PGothic" pitchFamily="34" charset="-128"/>
              </a:rPr>
              <a:t>Cod Ymarfer 1994</a:t>
            </a:r>
          </a:p>
          <a:p>
            <a:pPr>
              <a:buFontTx/>
              <a:buChar char="•"/>
              <a:defRPr/>
            </a:pPr>
            <a:r>
              <a:rPr lang="cy-GB" altLang="cy-GB" sz="2400" kern="0" dirty="0">
                <a:solidFill>
                  <a:srgbClr val="000000"/>
                </a:solidFill>
                <a:latin typeface="Lucida Sans" panose="020B0602030504020204" pitchFamily="34" charset="0"/>
                <a:ea typeface="MS PGothic" pitchFamily="34" charset="-128"/>
              </a:rPr>
              <a:t>Deddf Addysg 1996</a:t>
            </a:r>
          </a:p>
          <a:p>
            <a:pPr>
              <a:buFontTx/>
              <a:buChar char="•"/>
              <a:defRPr/>
            </a:pPr>
            <a:r>
              <a:rPr lang="cy-GB" altLang="cy-GB" sz="2400" kern="0" dirty="0">
                <a:solidFill>
                  <a:srgbClr val="000000"/>
                </a:solidFill>
                <a:latin typeface="Lucida Sans" panose="020B0602030504020204" pitchFamily="34" charset="0"/>
                <a:ea typeface="MS PGothic" pitchFamily="34" charset="-128"/>
              </a:rPr>
              <a:t>Deddf Addysg 2005</a:t>
            </a:r>
          </a:p>
          <a:p>
            <a:pPr>
              <a:buFontTx/>
              <a:buChar char="•"/>
              <a:defRPr/>
            </a:pPr>
            <a:r>
              <a:rPr lang="cy-GB" altLang="cy-GB" sz="2400" kern="0" dirty="0">
                <a:solidFill>
                  <a:srgbClr val="000000"/>
                </a:solidFill>
                <a:latin typeface="Lucida Sans" panose="020B0602030504020204" pitchFamily="34" charset="0"/>
                <a:ea typeface="MS PGothic" pitchFamily="34" charset="-128"/>
              </a:rPr>
              <a:t>Deddf Gwahaniaethu ar sail Anabledd 2005</a:t>
            </a:r>
          </a:p>
          <a:p>
            <a:pPr>
              <a:buFontTx/>
              <a:buChar char="•"/>
              <a:defRPr/>
            </a:pPr>
            <a:r>
              <a:rPr lang="cy-GB" altLang="cy-GB" sz="2400" kern="0" dirty="0">
                <a:solidFill>
                  <a:srgbClr val="000000"/>
                </a:solidFill>
                <a:latin typeface="Lucida Sans" panose="020B0602030504020204" pitchFamily="34" charset="0"/>
                <a:ea typeface="MS PGothic" pitchFamily="34" charset="-128"/>
              </a:rPr>
              <a:t>Deddf Plant a Theuluoedd </a:t>
            </a:r>
            <a:r>
              <a:rPr lang="cy-GB" altLang="cy-GB" sz="2400" kern="0" dirty="0" smtClean="0">
                <a:solidFill>
                  <a:srgbClr val="000000"/>
                </a:solidFill>
                <a:latin typeface="Lucida Sans" panose="020B0602030504020204" pitchFamily="34" charset="0"/>
                <a:ea typeface="MS PGothic" pitchFamily="34" charset="-128"/>
              </a:rPr>
              <a:t>2014</a:t>
            </a:r>
          </a:p>
          <a:p>
            <a:pPr>
              <a:buFontTx/>
              <a:buChar char="•"/>
              <a:defRPr/>
            </a:pPr>
            <a:r>
              <a:rPr lang="cy-GB" altLang="cy-GB" sz="2400" kern="0" dirty="0" smtClean="0">
                <a:solidFill>
                  <a:srgbClr val="000000"/>
                </a:solidFill>
                <a:latin typeface="Lucida Sans" panose="020B0602030504020204" pitchFamily="34" charset="0"/>
                <a:ea typeface="MS PGothic" pitchFamily="34" charset="-128"/>
              </a:rPr>
              <a:t>Bil ADYTA</a:t>
            </a:r>
            <a:endParaRPr lang="cy-GB" altLang="cy-GB" sz="2400" kern="0" dirty="0">
              <a:solidFill>
                <a:srgbClr val="000000"/>
              </a:solidFill>
              <a:latin typeface="Lucida Sans" panose="020B0602030504020204" pitchFamily="34" charset="0"/>
              <a:ea typeface="MS PGothic" pitchFamily="34" charset="-128"/>
            </a:endParaRPr>
          </a:p>
          <a:p>
            <a:pPr marL="0" indent="0" algn="r">
              <a:buFont typeface="Arial" panose="020B0604020202020204" pitchFamily="34" charset="0"/>
              <a:buNone/>
              <a:defRPr/>
            </a:pPr>
            <a:endParaRPr lang="cy-GB" sz="16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196975"/>
            <a:ext cx="3810000" cy="4546600"/>
          </a:xfrm>
        </p:spPr>
        <p:txBody>
          <a:bodyPr rtlCol="0">
            <a:normAutofit lnSpcReduction="10000"/>
          </a:bodyPr>
          <a:lstStyle/>
          <a:p>
            <a:pPr>
              <a:buFontTx/>
              <a:buChar char="•"/>
              <a:defRPr/>
            </a:pPr>
            <a:r>
              <a:rPr lang="en-GB" sz="2400" kern="0" dirty="0">
                <a:solidFill>
                  <a:srgbClr val="0000FF"/>
                </a:solidFill>
                <a:latin typeface="Lucida Sans" panose="020B0602040502020204" pitchFamily="34" charset="0"/>
                <a:ea typeface="MS PGothic" pitchFamily="34" charset="-128"/>
              </a:rPr>
              <a:t>Children Act 1989</a:t>
            </a:r>
          </a:p>
          <a:p>
            <a:pPr>
              <a:buFontTx/>
              <a:buChar char="•"/>
              <a:defRPr/>
            </a:pPr>
            <a:r>
              <a:rPr lang="en-GB" sz="2400" kern="0" dirty="0">
                <a:solidFill>
                  <a:srgbClr val="0000FF"/>
                </a:solidFill>
                <a:latin typeface="Lucida Sans" panose="020B0602040502020204" pitchFamily="34" charset="0"/>
                <a:ea typeface="MS PGothic" pitchFamily="34" charset="-128"/>
              </a:rPr>
              <a:t>Education Act 1993</a:t>
            </a:r>
          </a:p>
          <a:p>
            <a:pPr>
              <a:buFontTx/>
              <a:buChar char="•"/>
              <a:defRPr/>
            </a:pPr>
            <a:r>
              <a:rPr lang="en-GB" sz="2400" kern="0" dirty="0">
                <a:solidFill>
                  <a:srgbClr val="0000FF"/>
                </a:solidFill>
                <a:latin typeface="Lucida Sans" panose="020B0602040502020204" pitchFamily="34" charset="0"/>
                <a:ea typeface="MS PGothic" pitchFamily="34" charset="-128"/>
              </a:rPr>
              <a:t>Code of Practice 1994</a:t>
            </a:r>
          </a:p>
          <a:p>
            <a:pPr>
              <a:buFontTx/>
              <a:buChar char="•"/>
              <a:defRPr/>
            </a:pPr>
            <a:r>
              <a:rPr lang="en-GB" sz="2400" kern="0" dirty="0">
                <a:solidFill>
                  <a:srgbClr val="0000FF"/>
                </a:solidFill>
                <a:latin typeface="Lucida Sans" panose="020B0602040502020204" pitchFamily="34" charset="0"/>
                <a:ea typeface="MS PGothic" pitchFamily="34" charset="-128"/>
              </a:rPr>
              <a:t>Education Act 1996</a:t>
            </a:r>
          </a:p>
          <a:p>
            <a:pPr>
              <a:buFontTx/>
              <a:buChar char="•"/>
              <a:defRPr/>
            </a:pPr>
            <a:r>
              <a:rPr lang="en-GB" sz="2400" kern="0" dirty="0">
                <a:solidFill>
                  <a:srgbClr val="0000FF"/>
                </a:solidFill>
                <a:latin typeface="Lucida Sans" panose="020B0602040502020204" pitchFamily="34" charset="0"/>
                <a:ea typeface="MS PGothic" pitchFamily="34" charset="-128"/>
              </a:rPr>
              <a:t>Education Act 2005</a:t>
            </a:r>
          </a:p>
          <a:p>
            <a:pPr>
              <a:buFontTx/>
              <a:buChar char="•"/>
              <a:defRPr/>
            </a:pPr>
            <a:r>
              <a:rPr lang="en-GB" sz="2400" kern="0" dirty="0">
                <a:solidFill>
                  <a:srgbClr val="0000FF"/>
                </a:solidFill>
                <a:latin typeface="Lucida Sans" panose="020B0602040502020204" pitchFamily="34" charset="0"/>
                <a:ea typeface="MS PGothic" pitchFamily="34" charset="-128"/>
              </a:rPr>
              <a:t>Disability Discrimination Act 2005</a:t>
            </a:r>
          </a:p>
          <a:p>
            <a:pPr>
              <a:buFontTx/>
              <a:buChar char="•"/>
              <a:defRPr/>
            </a:pPr>
            <a:r>
              <a:rPr lang="en-GB" sz="2400" kern="0" dirty="0">
                <a:solidFill>
                  <a:srgbClr val="0000FF"/>
                </a:solidFill>
                <a:latin typeface="Lucida Sans" panose="020B0602040502020204" pitchFamily="34" charset="0"/>
                <a:ea typeface="MS PGothic" pitchFamily="34" charset="-128"/>
              </a:rPr>
              <a:t>Children and Families Act </a:t>
            </a:r>
            <a:r>
              <a:rPr lang="en-GB" sz="2400" kern="0" dirty="0" smtClean="0">
                <a:solidFill>
                  <a:srgbClr val="0000FF"/>
                </a:solidFill>
                <a:latin typeface="Lucida Sans" panose="020B0602040502020204" pitchFamily="34" charset="0"/>
                <a:ea typeface="MS PGothic" pitchFamily="34" charset="-128"/>
              </a:rPr>
              <a:t>2014</a:t>
            </a:r>
          </a:p>
          <a:p>
            <a:pPr>
              <a:buFontTx/>
              <a:buChar char="•"/>
              <a:defRPr/>
            </a:pPr>
            <a:r>
              <a:rPr lang="en-GB" sz="2400" kern="0" dirty="0" smtClean="0">
                <a:solidFill>
                  <a:srgbClr val="0000FF"/>
                </a:solidFill>
                <a:latin typeface="Lucida Sans" panose="020B0602040502020204" pitchFamily="34" charset="0"/>
                <a:ea typeface="MS PGothic" pitchFamily="34" charset="-128"/>
              </a:rPr>
              <a:t>ALNET Bill</a:t>
            </a:r>
            <a:endParaRPr lang="en-GB" sz="2400" kern="0" dirty="0">
              <a:solidFill>
                <a:srgbClr val="0000FF"/>
              </a:solidFill>
              <a:latin typeface="Lucida Sans" panose="020B0602040502020204" pitchFamily="34" charset="0"/>
              <a:ea typeface="MS PGothic" pitchFamily="34" charset="-128"/>
            </a:endParaRP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79388" y="188913"/>
            <a:ext cx="8785225" cy="1223962"/>
          </a:xfrm>
        </p:spPr>
        <p:txBody>
          <a:bodyPr rtlCol="0">
            <a:noAutofit/>
          </a:bodyPr>
          <a:lstStyle/>
          <a:p>
            <a:pPr eaLnBrk="1" fontAlgn="auto" hangingPunct="1">
              <a:spcAft>
                <a:spcPts val="0"/>
              </a:spcAft>
              <a:defRPr/>
            </a:pPr>
            <a:r>
              <a:rPr lang="cy-GB" sz="2400" kern="0" dirty="0" smtClean="0">
                <a:solidFill>
                  <a:srgbClr val="000000"/>
                </a:solidFill>
                <a:latin typeface="Lucida Sans" panose="020B0602040502020204" pitchFamily="34" charset="0"/>
                <a:ea typeface="MS PGothic" pitchFamily="34" charset="-128"/>
              </a:rPr>
              <a:t>Bil Anghenion Dysgu Ychwanegol a’r Tribiwnlys (Cymru)</a:t>
            </a:r>
            <a:br>
              <a:rPr lang="cy-GB" sz="2400" kern="0" dirty="0" smtClean="0">
                <a:solidFill>
                  <a:srgbClr val="000000"/>
                </a:solidFill>
                <a:latin typeface="Lucida Sans" panose="020B0602040502020204" pitchFamily="34" charset="0"/>
                <a:ea typeface="MS PGothic" pitchFamily="34" charset="-128"/>
              </a:rPr>
            </a:br>
            <a:r>
              <a:rPr lang="cy-GB" sz="2400" kern="0" dirty="0" smtClean="0">
                <a:solidFill>
                  <a:srgbClr val="0000FF"/>
                </a:solidFill>
                <a:latin typeface="Lucida Sans" panose="020B0602040502020204" pitchFamily="34" charset="0"/>
                <a:ea typeface="MS PGothic" pitchFamily="34" charset="-128"/>
              </a:rPr>
              <a:t>Additional Learning Needs and Education Tribunal (Wales)</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323850" y="1412875"/>
            <a:ext cx="4241800" cy="4330700"/>
          </a:xfrm>
        </p:spPr>
        <p:txBody>
          <a:bodyPr rtlCol="0">
            <a:normAutofit/>
          </a:bodyPr>
          <a:lstStyle/>
          <a:p>
            <a:pPr>
              <a:buFontTx/>
              <a:buChar char="•"/>
              <a:defRPr/>
            </a:pPr>
            <a:r>
              <a:rPr lang="cy-GB" altLang="cy-GB" sz="2400" kern="0" dirty="0" smtClean="0">
                <a:solidFill>
                  <a:srgbClr val="000000"/>
                </a:solidFill>
                <a:latin typeface="Lucida Sans" panose="020B0602030504020204" pitchFamily="34" charset="0"/>
                <a:ea typeface="MS PGothic" pitchFamily="34" charset="-128"/>
              </a:rPr>
              <a:t>Beth sydd yn newid ym maes AAA/ADY?</a:t>
            </a:r>
          </a:p>
          <a:p>
            <a:pPr>
              <a:buFontTx/>
              <a:buChar char="•"/>
              <a:defRPr/>
            </a:pPr>
            <a:r>
              <a:rPr lang="cy-GB" altLang="cy-GB" sz="2400" kern="0" dirty="0" smtClean="0">
                <a:solidFill>
                  <a:srgbClr val="000000"/>
                </a:solidFill>
                <a:latin typeface="Lucida Sans" panose="020B0602030504020204" pitchFamily="34" charset="0"/>
                <a:ea typeface="MS PGothic" pitchFamily="34" charset="-128"/>
              </a:rPr>
              <a:t>Pam mae angen newid?</a:t>
            </a:r>
          </a:p>
          <a:p>
            <a:pPr>
              <a:buFontTx/>
              <a:buChar char="•"/>
              <a:defRPr/>
            </a:pPr>
            <a:r>
              <a:rPr lang="cy-GB" altLang="cy-GB" sz="2400" kern="0" dirty="0" smtClean="0">
                <a:solidFill>
                  <a:srgbClr val="000000"/>
                </a:solidFill>
                <a:latin typeface="Lucida Sans" panose="020B0602030504020204" pitchFamily="34" charset="0"/>
                <a:ea typeface="MS PGothic" pitchFamily="34" charset="-128"/>
              </a:rPr>
              <a:t>Sut bydd hyn yn newid?</a:t>
            </a:r>
          </a:p>
          <a:p>
            <a:pPr>
              <a:buFontTx/>
              <a:buChar char="•"/>
              <a:defRPr/>
            </a:pPr>
            <a:r>
              <a:rPr lang="cy-GB" altLang="cy-GB" sz="2400" kern="0" dirty="0" smtClean="0">
                <a:solidFill>
                  <a:srgbClr val="000000"/>
                </a:solidFill>
                <a:latin typeface="Lucida Sans" panose="020B0602030504020204" pitchFamily="34" charset="0"/>
                <a:ea typeface="MS PGothic" pitchFamily="34" charset="-128"/>
              </a:rPr>
              <a:t>Pryd bydd hyn yn newid?</a:t>
            </a:r>
          </a:p>
          <a:p>
            <a:pPr>
              <a:buFontTx/>
              <a:buChar char="•"/>
              <a:defRPr/>
            </a:pPr>
            <a:endParaRPr lang="cy-GB" altLang="cy-GB" sz="2400" kern="0" dirty="0">
              <a:solidFill>
                <a:srgbClr val="000000"/>
              </a:solidFill>
              <a:latin typeface="Lucida Sans" panose="020B0602030504020204" pitchFamily="34" charset="0"/>
              <a:ea typeface="MS PGothic" pitchFamily="34" charset="-128"/>
            </a:endParaRPr>
          </a:p>
          <a:p>
            <a:pPr marL="0" indent="0">
              <a:buFont typeface="Arial" panose="020B0604020202020204" pitchFamily="34" charset="0"/>
              <a:buNone/>
              <a:defRPr/>
            </a:pPr>
            <a:r>
              <a:rPr lang="cy-GB" altLang="cy-GB" sz="2200" kern="0" dirty="0" smtClean="0">
                <a:solidFill>
                  <a:srgbClr val="000000"/>
                </a:solidFill>
                <a:latin typeface="Lucida Sans" panose="020B0602030504020204" pitchFamily="34" charset="0"/>
                <a:ea typeface="MS PGothic" pitchFamily="34" charset="-128"/>
              </a:rPr>
              <a:t>Gwybodaeth bellach:</a:t>
            </a:r>
          </a:p>
          <a:p>
            <a:pPr marL="0" indent="0">
              <a:buFont typeface="Arial" panose="020B0604020202020204" pitchFamily="34" charset="0"/>
              <a:buNone/>
              <a:defRPr/>
            </a:pPr>
            <a:r>
              <a:rPr lang="cy-GB" altLang="cy-GB" sz="2200" kern="0" dirty="0" smtClean="0">
                <a:solidFill>
                  <a:srgbClr val="000000"/>
                </a:solidFill>
                <a:latin typeface="Lucida Sans" panose="020B0602030504020204" pitchFamily="34" charset="0"/>
                <a:ea typeface="MS PGothic" pitchFamily="34" charset="-128"/>
                <a:hlinkClick r:id="rId3"/>
              </a:rPr>
              <a:t>www.llyw.cymru/ADY</a:t>
            </a:r>
            <a:endParaRPr lang="cy-GB" altLang="cy-GB" sz="2200" kern="0" dirty="0" smtClean="0">
              <a:solidFill>
                <a:srgbClr val="000000"/>
              </a:solidFill>
              <a:latin typeface="Lucida Sans" panose="020B0602030504020204" pitchFamily="34" charset="0"/>
              <a:ea typeface="MS PGothic" pitchFamily="34" charset="-128"/>
            </a:endParaRPr>
          </a:p>
          <a:p>
            <a:pPr marL="0" indent="0">
              <a:buFont typeface="Arial" panose="020B0604020202020204" pitchFamily="34" charset="0"/>
              <a:buNone/>
              <a:defRPr/>
            </a:pPr>
            <a:r>
              <a:rPr lang="cy-GB" altLang="cy-GB" sz="2200" kern="0" dirty="0" smtClean="0">
                <a:solidFill>
                  <a:srgbClr val="000000"/>
                </a:solidFill>
                <a:latin typeface="Lucida Sans" panose="020B0602030504020204" pitchFamily="34" charset="0"/>
                <a:ea typeface="MS PGothic" pitchFamily="34" charset="-128"/>
                <a:hlinkClick r:id="rId4"/>
              </a:rPr>
              <a:t>www.cynulliad.cymru</a:t>
            </a:r>
            <a:endParaRPr lang="cy-GB" altLang="cy-GB" sz="2200" kern="0" dirty="0" smtClean="0">
              <a:solidFill>
                <a:srgbClr val="000000"/>
              </a:solidFill>
              <a:latin typeface="Lucida Sans" panose="020B0602030504020204" pitchFamily="34" charset="0"/>
              <a:ea typeface="MS PGothic" pitchFamily="34" charset="-128"/>
            </a:endParaRPr>
          </a:p>
          <a:p>
            <a:pPr marL="0" indent="0">
              <a:buFont typeface="Arial" panose="020B0604020202020204" pitchFamily="34" charset="0"/>
              <a:buNone/>
              <a:defRPr/>
            </a:pPr>
            <a:r>
              <a:rPr lang="cy-GB" altLang="cy-GB" sz="2200" kern="0" dirty="0" smtClean="0">
                <a:solidFill>
                  <a:srgbClr val="000000"/>
                </a:solidFill>
                <a:latin typeface="Lucida Sans" panose="020B0602030504020204" pitchFamily="34" charset="0"/>
                <a:ea typeface="MS PGothic" pitchFamily="34" charset="-128"/>
                <a:hlinkClick r:id="rId5"/>
              </a:rPr>
              <a:t>SENReforms@cyru.gsi.gov.uk</a:t>
            </a:r>
            <a:r>
              <a:rPr lang="cy-GB" altLang="cy-GB" sz="2200" kern="0" dirty="0" smtClean="0">
                <a:solidFill>
                  <a:srgbClr val="000000"/>
                </a:solidFill>
                <a:latin typeface="Lucida Sans" panose="020B0602030504020204" pitchFamily="34" charset="0"/>
                <a:ea typeface="MS PGothic" pitchFamily="34" charset="-128"/>
              </a:rPr>
              <a:t> </a:t>
            </a:r>
            <a:endParaRPr lang="cy-GB" altLang="cy-GB" sz="2200" dirty="0" smtClean="0">
              <a:latin typeface="Lucida Sans" pitchFamily="34" charset="0"/>
            </a:endParaRPr>
          </a:p>
        </p:txBody>
      </p:sp>
      <p:sp>
        <p:nvSpPr>
          <p:cNvPr id="5124" name="Rectangle 6"/>
          <p:cNvSpPr>
            <a:spLocks noGrp="1" noChangeArrowheads="1"/>
          </p:cNvSpPr>
          <p:nvPr>
            <p:ph type="body" sz="half" idx="2"/>
          </p:nvPr>
        </p:nvSpPr>
        <p:spPr>
          <a:xfrm>
            <a:off x="4643438" y="1412875"/>
            <a:ext cx="4500562" cy="4330700"/>
          </a:xfrm>
        </p:spPr>
        <p:txBody>
          <a:bodyPr rtlCol="0">
            <a:normAutofit fontScale="92500"/>
          </a:bodyPr>
          <a:lstStyle/>
          <a:p>
            <a:pPr>
              <a:buFontTx/>
              <a:buChar char="•"/>
              <a:defRPr/>
            </a:pPr>
            <a:r>
              <a:rPr lang="en-GB" sz="2400" kern="0" dirty="0" smtClean="0">
                <a:solidFill>
                  <a:srgbClr val="0000FF"/>
                </a:solidFill>
                <a:latin typeface="Lucida Sans" panose="020B0602040502020204" pitchFamily="34" charset="0"/>
                <a:ea typeface="MS PGothic" pitchFamily="34" charset="-128"/>
              </a:rPr>
              <a:t>What is changing in the field of SEN/ALN?</a:t>
            </a:r>
          </a:p>
          <a:p>
            <a:pPr>
              <a:buFontTx/>
              <a:buChar char="•"/>
              <a:defRPr/>
            </a:pPr>
            <a:r>
              <a:rPr lang="en-GB" sz="2400" kern="0" dirty="0" smtClean="0">
                <a:solidFill>
                  <a:srgbClr val="0000FF"/>
                </a:solidFill>
                <a:latin typeface="Lucida Sans" panose="020B0602040502020204" pitchFamily="34" charset="0"/>
                <a:ea typeface="MS PGothic" pitchFamily="34" charset="-128"/>
              </a:rPr>
              <a:t>Why is it changing?</a:t>
            </a:r>
          </a:p>
          <a:p>
            <a:pPr>
              <a:buFontTx/>
              <a:buChar char="•"/>
              <a:defRPr/>
            </a:pPr>
            <a:r>
              <a:rPr lang="en-GB" sz="2400" kern="0" dirty="0" smtClean="0">
                <a:solidFill>
                  <a:srgbClr val="0000FF"/>
                </a:solidFill>
                <a:latin typeface="Lucida Sans" panose="020B0602040502020204" pitchFamily="34" charset="0"/>
                <a:ea typeface="MS PGothic" pitchFamily="34" charset="-128"/>
              </a:rPr>
              <a:t>How is it changing?</a:t>
            </a:r>
          </a:p>
          <a:p>
            <a:pPr>
              <a:buFontTx/>
              <a:buChar char="•"/>
              <a:defRPr/>
            </a:pPr>
            <a:r>
              <a:rPr lang="en-GB" sz="2400" kern="0" dirty="0" smtClean="0">
                <a:solidFill>
                  <a:srgbClr val="0000FF"/>
                </a:solidFill>
                <a:latin typeface="Lucida Sans" panose="020B0602040502020204" pitchFamily="34" charset="0"/>
                <a:ea typeface="MS PGothic" pitchFamily="34" charset="-128"/>
              </a:rPr>
              <a:t>When is it changing?</a:t>
            </a:r>
          </a:p>
          <a:p>
            <a:pPr marL="0" indent="0">
              <a:buFont typeface="Arial" panose="020B0604020202020204" pitchFamily="34" charset="0"/>
              <a:buNone/>
              <a:defRPr/>
            </a:pPr>
            <a:endParaRPr lang="en-GB" sz="1800" kern="0" dirty="0">
              <a:solidFill>
                <a:srgbClr val="3333CC">
                  <a:lumMod val="75000"/>
                </a:srgbClr>
              </a:solidFill>
              <a:latin typeface="Lucida Sans" panose="020B0602040502020204" pitchFamily="34" charset="0"/>
              <a:ea typeface="MS PGothic" pitchFamily="34" charset="-128"/>
            </a:endParaRPr>
          </a:p>
          <a:p>
            <a:pPr marL="0" indent="0">
              <a:buFont typeface="Arial" panose="020B0604020202020204" pitchFamily="34" charset="0"/>
              <a:buNone/>
              <a:defRPr/>
            </a:pPr>
            <a:endParaRPr lang="en-GB" sz="1800" kern="0" dirty="0" smtClean="0">
              <a:solidFill>
                <a:srgbClr val="3333CC">
                  <a:lumMod val="75000"/>
                </a:srgbClr>
              </a:solidFill>
              <a:latin typeface="Lucida Sans" panose="020B0602040502020204" pitchFamily="34" charset="0"/>
              <a:ea typeface="MS PGothic" pitchFamily="34" charset="-128"/>
            </a:endParaRPr>
          </a:p>
          <a:p>
            <a:pPr marL="0" indent="0">
              <a:buFont typeface="Arial" panose="020B0604020202020204" pitchFamily="34" charset="0"/>
              <a:buNone/>
              <a:defRPr/>
            </a:pPr>
            <a:r>
              <a:rPr lang="en-GB" sz="2400" kern="0" dirty="0" smtClean="0">
                <a:solidFill>
                  <a:srgbClr val="0000FF"/>
                </a:solidFill>
                <a:latin typeface="Lucida Sans" panose="020B0602040502020204" pitchFamily="34" charset="0"/>
                <a:ea typeface="MS PGothic" pitchFamily="34" charset="-128"/>
              </a:rPr>
              <a:t>Further information:</a:t>
            </a:r>
          </a:p>
          <a:p>
            <a:pPr marL="0" indent="0">
              <a:buFont typeface="Arial" panose="020B0604020202020204" pitchFamily="34" charset="0"/>
              <a:buNone/>
              <a:defRPr/>
            </a:pPr>
            <a:r>
              <a:rPr lang="en-GB" sz="2400" kern="0" dirty="0" smtClean="0">
                <a:solidFill>
                  <a:srgbClr val="3333CC">
                    <a:lumMod val="75000"/>
                  </a:srgbClr>
                </a:solidFill>
                <a:latin typeface="Lucida Sans" panose="020B0602040502020204" pitchFamily="34" charset="0"/>
                <a:ea typeface="MS PGothic" pitchFamily="34" charset="-128"/>
                <a:hlinkClick r:id="rId6"/>
              </a:rPr>
              <a:t>www.gov.wales/ALN</a:t>
            </a:r>
            <a:endParaRPr lang="en-GB" sz="2400" kern="0" dirty="0" smtClean="0">
              <a:solidFill>
                <a:srgbClr val="3333CC">
                  <a:lumMod val="75000"/>
                </a:srgbClr>
              </a:solidFill>
              <a:latin typeface="Lucida Sans" panose="020B0602040502020204" pitchFamily="34" charset="0"/>
              <a:ea typeface="MS PGothic" pitchFamily="34" charset="-128"/>
            </a:endParaRPr>
          </a:p>
          <a:p>
            <a:pPr marL="0" indent="0">
              <a:buFont typeface="Arial" panose="020B0604020202020204" pitchFamily="34" charset="0"/>
              <a:buNone/>
              <a:defRPr/>
            </a:pPr>
            <a:r>
              <a:rPr lang="en-GB" sz="2400" kern="0" dirty="0" smtClean="0">
                <a:solidFill>
                  <a:srgbClr val="3333CC">
                    <a:lumMod val="75000"/>
                  </a:srgbClr>
                </a:solidFill>
                <a:latin typeface="Lucida Sans" panose="020B0602040502020204" pitchFamily="34" charset="0"/>
                <a:ea typeface="MS PGothic" pitchFamily="34" charset="-128"/>
                <a:hlinkClick r:id="rId7"/>
              </a:rPr>
              <a:t>www.assembly.wales</a:t>
            </a:r>
            <a:endParaRPr lang="en-GB" sz="2400" kern="0" dirty="0" smtClean="0">
              <a:solidFill>
                <a:srgbClr val="3333CC">
                  <a:lumMod val="75000"/>
                </a:srgbClr>
              </a:solidFill>
              <a:latin typeface="Lucida Sans" panose="020B0602040502020204" pitchFamily="34" charset="0"/>
              <a:ea typeface="MS PGothic" pitchFamily="34" charset="-128"/>
            </a:endParaRPr>
          </a:p>
          <a:p>
            <a:pPr marL="0" indent="0">
              <a:buFont typeface="Arial" panose="020B0604020202020204" pitchFamily="34" charset="0"/>
              <a:buNone/>
              <a:defRPr/>
            </a:pPr>
            <a:r>
              <a:rPr lang="en-GB" sz="2400" kern="0" dirty="0" smtClean="0">
                <a:solidFill>
                  <a:srgbClr val="3333CC">
                    <a:lumMod val="75000"/>
                  </a:srgbClr>
                </a:solidFill>
                <a:latin typeface="Lucida Sans" panose="020B0602040502020204" pitchFamily="34" charset="0"/>
                <a:ea typeface="MS PGothic" pitchFamily="34" charset="-128"/>
                <a:hlinkClick r:id="rId8"/>
              </a:rPr>
              <a:t>SENreforms@wales.gsi.gov.uk</a:t>
            </a:r>
            <a:r>
              <a:rPr lang="en-GB" sz="2400" kern="0" dirty="0" smtClean="0">
                <a:solidFill>
                  <a:srgbClr val="3333CC">
                    <a:lumMod val="75000"/>
                  </a:srgbClr>
                </a:solidFill>
                <a:latin typeface="Lucida Sans" panose="020B0602040502020204" pitchFamily="34" charset="0"/>
                <a:ea typeface="MS PGothic" pitchFamily="34" charset="-128"/>
              </a:rPr>
              <a:t> </a:t>
            </a: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79388" y="188913"/>
            <a:ext cx="8785225" cy="647700"/>
          </a:xfrm>
        </p:spPr>
        <p:txBody>
          <a:bodyPr rtlCol="0">
            <a:noAutofit/>
          </a:bodyPr>
          <a:lstStyle/>
          <a:p>
            <a:pPr eaLnBrk="1" fontAlgn="auto" hangingPunct="1">
              <a:spcAft>
                <a:spcPts val="0"/>
              </a:spcAft>
              <a:defRPr/>
            </a:pPr>
            <a:r>
              <a:rPr lang="cy-GB" sz="2400" kern="0" dirty="0" smtClean="0">
                <a:solidFill>
                  <a:srgbClr val="000000"/>
                </a:solidFill>
                <a:latin typeface="Lucida Sans" panose="020B0602040502020204" pitchFamily="34" charset="0"/>
                <a:ea typeface="MS PGothic" pitchFamily="34" charset="-128"/>
              </a:rPr>
              <a:t>Llinell amser – Dauncey 2016</a:t>
            </a:r>
            <a:br>
              <a:rPr lang="cy-GB" sz="2400" kern="0" dirty="0" smtClean="0">
                <a:solidFill>
                  <a:srgbClr val="000000"/>
                </a:solidFill>
                <a:latin typeface="Lucida Sans" panose="020B0602040502020204" pitchFamily="34" charset="0"/>
                <a:ea typeface="MS PGothic" pitchFamily="34" charset="-128"/>
              </a:rPr>
            </a:br>
            <a:r>
              <a:rPr lang="cy-GB" sz="2400" kern="0" dirty="0" smtClean="0">
                <a:solidFill>
                  <a:srgbClr val="0000FF"/>
                </a:solidFill>
                <a:latin typeface="Lucida Sans" panose="020B0602040502020204" pitchFamily="34" charset="0"/>
                <a:ea typeface="MS PGothic" pitchFamily="34" charset="-128"/>
              </a:rPr>
              <a:t>Timeline – Dauncey 2016</a:t>
            </a:r>
            <a:endParaRPr lang="en-GB" altLang="cy-GB" sz="24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179388" y="981075"/>
            <a:ext cx="4386262" cy="4762500"/>
          </a:xfrm>
        </p:spPr>
        <p:txBody>
          <a:bodyPr rtlCol="0">
            <a:normAutofit fontScale="92500" lnSpcReduction="20000"/>
          </a:bodyPr>
          <a:lstStyle/>
          <a:p>
            <a:pPr>
              <a:defRPr/>
            </a:pPr>
            <a:r>
              <a:rPr lang="cy-GB" altLang="cy-GB" sz="2200" dirty="0" smtClean="0">
                <a:latin typeface="Lucida Sans" pitchFamily="34" charset="0"/>
              </a:rPr>
              <a:t>2012 – Ymgynghoriad ynghylch cynigion</a:t>
            </a:r>
          </a:p>
          <a:p>
            <a:pPr>
              <a:defRPr/>
            </a:pPr>
            <a:r>
              <a:rPr lang="cy-GB" altLang="cy-GB" sz="2200" dirty="0" smtClean="0">
                <a:latin typeface="Lucida Sans" pitchFamily="34" charset="0"/>
              </a:rPr>
              <a:t>2013-2014 – Newidiadau i AAA ar lefel ôl-16 yn y Bil Addysg (Cymru)</a:t>
            </a:r>
          </a:p>
          <a:p>
            <a:pPr>
              <a:defRPr/>
            </a:pPr>
            <a:r>
              <a:rPr lang="cy-GB" altLang="cy-GB" sz="2200" dirty="0" smtClean="0">
                <a:latin typeface="Lucida Sans" pitchFamily="34" charset="0"/>
              </a:rPr>
              <a:t>2014 – Ymgynghori ar Bapur Gwyn</a:t>
            </a:r>
          </a:p>
          <a:p>
            <a:pPr>
              <a:defRPr/>
            </a:pPr>
            <a:r>
              <a:rPr lang="cy-GB" altLang="cy-GB" sz="2200" dirty="0" smtClean="0">
                <a:latin typeface="Lucida Sans" pitchFamily="34" charset="0"/>
              </a:rPr>
              <a:t>2015 – Cyhoeddi Bil drafft</a:t>
            </a:r>
          </a:p>
          <a:p>
            <a:pPr>
              <a:defRPr/>
            </a:pPr>
            <a:r>
              <a:rPr lang="cy-GB" altLang="cy-GB" sz="2200" dirty="0" smtClean="0">
                <a:latin typeface="Lucida Sans" pitchFamily="34" charset="0"/>
              </a:rPr>
              <a:t>Gorffennaf 2016 – Cyhoeddi crynodeb o’r yngynghoriad</a:t>
            </a:r>
          </a:p>
          <a:p>
            <a:pPr>
              <a:defRPr/>
            </a:pPr>
            <a:r>
              <a:rPr lang="cy-GB" altLang="cy-GB" sz="2200" dirty="0" smtClean="0">
                <a:latin typeface="Lucida Sans" pitchFamily="34" charset="0"/>
              </a:rPr>
              <a:t>Gorffennaf 2016 – Cyhoeddi datganiad arall</a:t>
            </a:r>
          </a:p>
          <a:p>
            <a:pPr>
              <a:defRPr/>
            </a:pPr>
            <a:r>
              <a:rPr lang="cy-GB" altLang="cy-GB" sz="2200" dirty="0" smtClean="0">
                <a:latin typeface="Lucida Sans" pitchFamily="34" charset="0"/>
              </a:rPr>
              <a:t>Hydref 2017 </a:t>
            </a:r>
            <a:r>
              <a:rPr lang="cy-GB" altLang="cy-GB" sz="2200" dirty="0" smtClean="0">
                <a:latin typeface="Lucida Sans" pitchFamily="34" charset="0"/>
              </a:rPr>
              <a:t>– </a:t>
            </a:r>
            <a:r>
              <a:rPr lang="cy-GB" altLang="cy-GB" sz="2200" dirty="0" smtClean="0">
                <a:latin typeface="Lucida Sans" pitchFamily="34" charset="0"/>
              </a:rPr>
              <a:t>Cysyniad Brenhinol</a:t>
            </a:r>
          </a:p>
          <a:p>
            <a:pPr>
              <a:defRPr/>
            </a:pPr>
            <a:r>
              <a:rPr lang="cy-GB" altLang="cy-GB" sz="2200" dirty="0" smtClean="0">
                <a:latin typeface="Lucida Sans" pitchFamily="34" charset="0"/>
              </a:rPr>
              <a:t>2020 – Cael eu gweithredu’n llawn?</a:t>
            </a:r>
          </a:p>
        </p:txBody>
      </p:sp>
      <p:sp>
        <p:nvSpPr>
          <p:cNvPr id="5124" name="Rectangle 6"/>
          <p:cNvSpPr>
            <a:spLocks noGrp="1" noChangeArrowheads="1"/>
          </p:cNvSpPr>
          <p:nvPr>
            <p:ph type="body" sz="half" idx="2"/>
          </p:nvPr>
        </p:nvSpPr>
        <p:spPr>
          <a:xfrm>
            <a:off x="4643438" y="981075"/>
            <a:ext cx="4500562" cy="4762500"/>
          </a:xfrm>
        </p:spPr>
        <p:txBody>
          <a:bodyPr rtlCol="0">
            <a:normAutofit lnSpcReduction="10000"/>
          </a:bodyPr>
          <a:lstStyle/>
          <a:p>
            <a:pPr>
              <a:defRPr/>
            </a:pPr>
            <a:r>
              <a:rPr lang="en-GB" sz="2000" kern="0" dirty="0" smtClean="0">
                <a:solidFill>
                  <a:srgbClr val="0000FF"/>
                </a:solidFill>
                <a:latin typeface="Lucida Sans" panose="020B0602030504020204" pitchFamily="34" charset="0"/>
                <a:ea typeface="MS PGothic" pitchFamily="34" charset="-128"/>
              </a:rPr>
              <a:t>2012 - Consultation on proposals</a:t>
            </a:r>
          </a:p>
          <a:p>
            <a:pPr>
              <a:defRPr/>
            </a:pPr>
            <a:r>
              <a:rPr lang="en-GB" sz="2000" kern="0" dirty="0" smtClean="0">
                <a:solidFill>
                  <a:srgbClr val="0000FF"/>
                </a:solidFill>
                <a:latin typeface="Lucida Sans" panose="020B0602030504020204" pitchFamily="34" charset="0"/>
                <a:ea typeface="MS PGothic" pitchFamily="34" charset="-128"/>
              </a:rPr>
              <a:t>2013-2014 – Changes to SEN at post-16 within the Education (Wales) Bill</a:t>
            </a:r>
          </a:p>
          <a:p>
            <a:pPr>
              <a:defRPr/>
            </a:pPr>
            <a:r>
              <a:rPr lang="en-GB" sz="2000" kern="0" dirty="0" smtClean="0">
                <a:solidFill>
                  <a:srgbClr val="0000FF"/>
                </a:solidFill>
                <a:latin typeface="Lucida Sans" panose="020B0602030504020204" pitchFamily="34" charset="0"/>
                <a:ea typeface="MS PGothic" pitchFamily="34" charset="-128"/>
              </a:rPr>
              <a:t>2014 – Consulted on White Paper</a:t>
            </a:r>
          </a:p>
          <a:p>
            <a:pPr>
              <a:defRPr/>
            </a:pPr>
            <a:r>
              <a:rPr lang="en-GB" sz="2000" kern="0" dirty="0" smtClean="0">
                <a:solidFill>
                  <a:srgbClr val="0000FF"/>
                </a:solidFill>
                <a:latin typeface="Lucida Sans" panose="020B0602030504020204" pitchFamily="34" charset="0"/>
                <a:ea typeface="MS PGothic" pitchFamily="34" charset="-128"/>
              </a:rPr>
              <a:t>2015 – Draft Bill published for consultation</a:t>
            </a:r>
          </a:p>
          <a:p>
            <a:pPr>
              <a:defRPr/>
            </a:pPr>
            <a:r>
              <a:rPr lang="en-GB" sz="2000" kern="0" dirty="0" smtClean="0">
                <a:solidFill>
                  <a:srgbClr val="0000FF"/>
                </a:solidFill>
                <a:latin typeface="Lucida Sans" panose="020B0602030504020204" pitchFamily="34" charset="0"/>
                <a:ea typeface="MS PGothic" pitchFamily="34" charset="-128"/>
              </a:rPr>
              <a:t>July 2016 – Consultation summary published</a:t>
            </a:r>
          </a:p>
          <a:p>
            <a:pPr>
              <a:defRPr/>
            </a:pPr>
            <a:r>
              <a:rPr lang="en-GB" sz="2000" kern="0" dirty="0" smtClean="0">
                <a:solidFill>
                  <a:srgbClr val="0000FF"/>
                </a:solidFill>
                <a:latin typeface="Lucida Sans" panose="020B0602030504020204" pitchFamily="34" charset="0"/>
                <a:ea typeface="MS PGothic" pitchFamily="34" charset="-128"/>
              </a:rPr>
              <a:t>July 2016 – Further statement issued</a:t>
            </a:r>
          </a:p>
          <a:p>
            <a:pPr>
              <a:defRPr/>
            </a:pPr>
            <a:r>
              <a:rPr lang="en-GB" sz="2000" kern="0" dirty="0" smtClean="0">
                <a:solidFill>
                  <a:srgbClr val="0000FF"/>
                </a:solidFill>
                <a:latin typeface="Lucida Sans" panose="020B0602030504020204" pitchFamily="34" charset="0"/>
                <a:ea typeface="MS PGothic" pitchFamily="34" charset="-128"/>
              </a:rPr>
              <a:t>Autumn 2017 – </a:t>
            </a:r>
            <a:r>
              <a:rPr lang="en-GB" sz="2000" kern="0" dirty="0" smtClean="0">
                <a:solidFill>
                  <a:srgbClr val="0000FF"/>
                </a:solidFill>
                <a:latin typeface="Lucida Sans" panose="020B0602030504020204" pitchFamily="34" charset="0"/>
                <a:ea typeface="MS PGothic" pitchFamily="34" charset="-128"/>
              </a:rPr>
              <a:t>Royal </a:t>
            </a:r>
            <a:r>
              <a:rPr lang="en-GB" sz="2000" kern="0" dirty="0" smtClean="0">
                <a:solidFill>
                  <a:srgbClr val="0000FF"/>
                </a:solidFill>
                <a:latin typeface="Lucida Sans" panose="020B0602030504020204" pitchFamily="34" charset="0"/>
                <a:ea typeface="MS PGothic" pitchFamily="34" charset="-128"/>
              </a:rPr>
              <a:t>Assent</a:t>
            </a:r>
          </a:p>
          <a:p>
            <a:pPr>
              <a:defRPr/>
            </a:pPr>
            <a:r>
              <a:rPr lang="en-GB" sz="2000" kern="0" dirty="0" smtClean="0">
                <a:solidFill>
                  <a:srgbClr val="0000FF"/>
                </a:solidFill>
                <a:latin typeface="Lucida Sans" panose="020B0602030504020204" pitchFamily="34" charset="0"/>
                <a:ea typeface="MS PGothic" pitchFamily="34" charset="-128"/>
              </a:rPr>
              <a:t>2020 – Fully implemented?</a:t>
            </a:r>
          </a:p>
          <a:p>
            <a:pPr>
              <a:defRPr/>
            </a:pPr>
            <a:endParaRPr lang="en-GB" sz="2000" kern="0" dirty="0" smtClean="0">
              <a:solidFill>
                <a:srgbClr val="002060"/>
              </a:solidFill>
              <a:latin typeface="Lucida Sans" panose="020B0602030504020204" pitchFamily="34" charset="0"/>
              <a:ea typeface="MS PGothic" pitchFamily="34" charset="-128"/>
            </a:endParaRPr>
          </a:p>
          <a:p>
            <a:pPr marL="0" indent="0">
              <a:buFont typeface="Arial" panose="020B0604020202020204" pitchFamily="34" charset="0"/>
              <a:buNone/>
              <a:defRPr/>
            </a:pPr>
            <a:endParaRPr lang="en-GB" sz="2000" kern="0" dirty="0" smtClean="0">
              <a:solidFill>
                <a:srgbClr val="002060"/>
              </a:solidFill>
              <a:latin typeface="Lucida Sans" panose="020B0602030504020204" pitchFamily="34" charset="0"/>
              <a:ea typeface="MS PGothic" pitchFamily="34" charset="-128"/>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79388" y="188913"/>
            <a:ext cx="8785225" cy="792162"/>
          </a:xfrm>
        </p:spPr>
        <p:txBody>
          <a:bodyPr rtlCol="0">
            <a:noAutofit/>
          </a:bodyPr>
          <a:lstStyle/>
          <a:p>
            <a:pPr eaLnBrk="1" fontAlgn="auto" hangingPunct="1">
              <a:spcAft>
                <a:spcPts val="0"/>
              </a:spcAft>
              <a:defRPr/>
            </a:pPr>
            <a:r>
              <a:rPr lang="cy-GB" sz="3200" kern="0" dirty="0" smtClean="0">
                <a:solidFill>
                  <a:srgbClr val="000000"/>
                </a:solidFill>
                <a:latin typeface="Lucida Sans" panose="020B0602040502020204" pitchFamily="34" charset="0"/>
                <a:ea typeface="MS PGothic" pitchFamily="34" charset="-128"/>
              </a:rPr>
              <a:t>10 nod y Bil</a:t>
            </a:r>
            <a:br>
              <a:rPr lang="cy-GB" sz="3200" kern="0" dirty="0" smtClean="0">
                <a:solidFill>
                  <a:srgbClr val="000000"/>
                </a:solidFill>
                <a:latin typeface="Lucida Sans" panose="020B0602040502020204" pitchFamily="34" charset="0"/>
                <a:ea typeface="MS PGothic" pitchFamily="34" charset="-128"/>
              </a:rPr>
            </a:br>
            <a:r>
              <a:rPr lang="cy-GB" sz="3200" kern="0" dirty="0" smtClean="0">
                <a:solidFill>
                  <a:srgbClr val="0000FF"/>
                </a:solidFill>
                <a:latin typeface="Lucida Sans" panose="020B0602040502020204" pitchFamily="34" charset="0"/>
                <a:ea typeface="MS PGothic" pitchFamily="34" charset="-128"/>
              </a:rPr>
              <a:t>10 aims of the Bill</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323850" y="1412875"/>
            <a:ext cx="4241800" cy="4330700"/>
          </a:xfrm>
        </p:spPr>
        <p:txBody>
          <a:bodyPr rtlCol="0">
            <a:normAutofit lnSpcReduction="10000"/>
          </a:bodyPr>
          <a:lstStyle/>
          <a:p>
            <a:pPr marL="457200" indent="-457200">
              <a:buFont typeface="Arial" panose="020B0604020202020204" pitchFamily="34" charset="0"/>
              <a:buAutoNum type="arabicPeriod"/>
              <a:defRPr/>
            </a:pPr>
            <a:r>
              <a:rPr lang="cy-GB" altLang="cy-GB" sz="2200" dirty="0">
                <a:latin typeface="Lucida Sans" pitchFamily="34" charset="0"/>
              </a:rPr>
              <a:t>C</a:t>
            </a:r>
            <a:r>
              <a:rPr lang="cy-GB" altLang="cy-GB" sz="2200" dirty="0" smtClean="0">
                <a:latin typeface="Lucida Sans" pitchFamily="34" charset="0"/>
              </a:rPr>
              <a:t>yflwyno’r term ADY</a:t>
            </a:r>
          </a:p>
          <a:p>
            <a:pPr marL="457200" indent="-457200">
              <a:buFont typeface="Arial" panose="020B0604020202020204" pitchFamily="34" charset="0"/>
              <a:buAutoNum type="arabicPeriod"/>
              <a:defRPr/>
            </a:pPr>
            <a:r>
              <a:rPr lang="cy-GB" altLang="cy-GB" sz="2200" dirty="0" smtClean="0">
                <a:latin typeface="Lucida Sans" pitchFamily="34" charset="0"/>
              </a:rPr>
              <a:t>Ystod oedran 0 hyd at 25</a:t>
            </a:r>
          </a:p>
          <a:p>
            <a:pPr marL="457200" indent="-457200">
              <a:buFont typeface="Arial" panose="020B0604020202020204" pitchFamily="34" charset="0"/>
              <a:buAutoNum type="arabicPeriod"/>
              <a:defRPr/>
            </a:pPr>
            <a:r>
              <a:rPr lang="cy-GB" altLang="cy-GB" sz="2200" dirty="0" smtClean="0">
                <a:latin typeface="Lucida Sans" pitchFamily="34" charset="0"/>
              </a:rPr>
              <a:t>Cynllun unedig</a:t>
            </a:r>
          </a:p>
          <a:p>
            <a:pPr marL="457200" indent="-457200">
              <a:buFont typeface="Arial" panose="020B0604020202020204" pitchFamily="34" charset="0"/>
              <a:buAutoNum type="arabicPeriod"/>
              <a:defRPr/>
            </a:pPr>
            <a:r>
              <a:rPr lang="cy-GB" altLang="cy-GB" sz="2200" dirty="0" smtClean="0">
                <a:latin typeface="Lucida Sans" pitchFamily="34" charset="0"/>
              </a:rPr>
              <a:t>Cynnwys plant yn fwy</a:t>
            </a:r>
          </a:p>
          <a:p>
            <a:pPr marL="457200" indent="-457200">
              <a:buFont typeface="Arial" panose="020B0604020202020204" pitchFamily="34" charset="0"/>
              <a:buAutoNum type="arabicPeriod"/>
              <a:defRPr/>
            </a:pPr>
            <a:r>
              <a:rPr lang="cy-GB" altLang="cy-GB" sz="2200" dirty="0" smtClean="0">
                <a:latin typeface="Lucida Sans" pitchFamily="34" charset="0"/>
              </a:rPr>
              <a:t>Dyheadau uchel a gwell canlyniadau</a:t>
            </a:r>
          </a:p>
          <a:p>
            <a:pPr marL="457200" indent="-457200">
              <a:buFont typeface="Arial" panose="020B0604020202020204" pitchFamily="34" charset="0"/>
              <a:buAutoNum type="arabicPeriod"/>
              <a:defRPr/>
            </a:pPr>
            <a:r>
              <a:rPr lang="cy-GB" altLang="cy-GB" sz="2200" dirty="0" smtClean="0">
                <a:latin typeface="Lucida Sans" pitchFamily="34" charset="0"/>
              </a:rPr>
              <a:t>System symlach</a:t>
            </a:r>
          </a:p>
          <a:p>
            <a:pPr marL="457200" indent="-457200">
              <a:buFont typeface="Arial" panose="020B0604020202020204" pitchFamily="34" charset="0"/>
              <a:buAutoNum type="arabicPeriod"/>
              <a:defRPr/>
            </a:pPr>
            <a:r>
              <a:rPr lang="cy-GB" altLang="cy-GB" sz="2200" dirty="0" smtClean="0">
                <a:latin typeface="Lucida Sans" pitchFamily="34" charset="0"/>
              </a:rPr>
              <a:t>Mwy o gydweithredu</a:t>
            </a:r>
          </a:p>
          <a:p>
            <a:pPr marL="457200" indent="-457200">
              <a:buFont typeface="Arial" panose="020B0604020202020204" pitchFamily="34" charset="0"/>
              <a:buAutoNum type="arabicPeriod"/>
              <a:defRPr/>
            </a:pPr>
            <a:r>
              <a:rPr lang="cy-GB" altLang="cy-GB" sz="2200" dirty="0" smtClean="0">
                <a:latin typeface="Lucida Sans" pitchFamily="34" charset="0"/>
              </a:rPr>
              <a:t>Osgoi anghytundebau</a:t>
            </a:r>
          </a:p>
          <a:p>
            <a:pPr marL="457200" indent="-457200">
              <a:buFont typeface="Arial" panose="020B0604020202020204" pitchFamily="34" charset="0"/>
              <a:buAutoNum type="arabicPeriod"/>
              <a:defRPr/>
            </a:pPr>
            <a:r>
              <a:rPr lang="cy-GB" altLang="cy-GB" sz="2200" dirty="0" smtClean="0">
                <a:latin typeface="Lucida Sans" pitchFamily="34" charset="0"/>
              </a:rPr>
              <a:t>Hawliau clir i apelio</a:t>
            </a:r>
          </a:p>
          <a:p>
            <a:pPr marL="457200" indent="-457200">
              <a:buFont typeface="Arial" panose="020B0604020202020204" pitchFamily="34" charset="0"/>
              <a:buAutoNum type="arabicPeriod"/>
              <a:defRPr/>
            </a:pPr>
            <a:r>
              <a:rPr lang="cy-GB" altLang="cy-GB" sz="2200" dirty="0" smtClean="0">
                <a:latin typeface="Lucida Sans" pitchFamily="34" charset="0"/>
              </a:rPr>
              <a:t>Cod ADY</a:t>
            </a:r>
          </a:p>
          <a:p>
            <a:pPr marL="457200" indent="-457200">
              <a:buFont typeface="Arial" panose="020B0604020202020204" pitchFamily="34" charset="0"/>
              <a:buAutoNum type="arabicPeriod"/>
              <a:defRPr/>
            </a:pPr>
            <a:endParaRPr lang="cy-GB" altLang="cy-GB" sz="2200" dirty="0" smtClean="0">
              <a:latin typeface="Lucida Sans" pitchFamily="34" charset="0"/>
            </a:endParaRPr>
          </a:p>
        </p:txBody>
      </p:sp>
      <p:sp>
        <p:nvSpPr>
          <p:cNvPr id="5124" name="Rectangle 6"/>
          <p:cNvSpPr>
            <a:spLocks noGrp="1" noChangeArrowheads="1"/>
          </p:cNvSpPr>
          <p:nvPr>
            <p:ph type="body" sz="half" idx="2"/>
          </p:nvPr>
        </p:nvSpPr>
        <p:spPr>
          <a:xfrm>
            <a:off x="4643438" y="1412875"/>
            <a:ext cx="4500562" cy="4330700"/>
          </a:xfrm>
        </p:spPr>
        <p:txBody>
          <a:bodyPr rtlCol="0">
            <a:normAutofit/>
          </a:bodyPr>
          <a:lstStyle/>
          <a:p>
            <a:pPr marL="514350" indent="-514350">
              <a:buFont typeface="Arial" panose="020B0604020202020204" pitchFamily="34" charset="0"/>
              <a:buAutoNum type="arabicPeriod"/>
              <a:defRPr/>
            </a:pPr>
            <a:r>
              <a:rPr lang="en-GB" sz="2000" kern="0" dirty="0" smtClean="0">
                <a:solidFill>
                  <a:srgbClr val="0000FF"/>
                </a:solidFill>
                <a:latin typeface="Lucida Sans" panose="020B0602030504020204" pitchFamily="34" charset="0"/>
                <a:ea typeface="MS PGothic" pitchFamily="34" charset="-128"/>
              </a:rPr>
              <a:t>Introduction of term ALN</a:t>
            </a:r>
          </a:p>
          <a:p>
            <a:pPr marL="514350" indent="-514350">
              <a:buFont typeface="Arial" panose="020B0604020202020204" pitchFamily="34" charset="0"/>
              <a:buAutoNum type="arabicPeriod"/>
              <a:defRPr/>
            </a:pPr>
            <a:r>
              <a:rPr lang="en-GB" sz="2000" kern="0" dirty="0" smtClean="0">
                <a:solidFill>
                  <a:srgbClr val="0000FF"/>
                </a:solidFill>
                <a:latin typeface="Lucida Sans" panose="020B0602030504020204" pitchFamily="34" charset="0"/>
                <a:ea typeface="MS PGothic" pitchFamily="34" charset="-128"/>
              </a:rPr>
              <a:t>0 to 25 age range</a:t>
            </a:r>
          </a:p>
          <a:p>
            <a:pPr marL="514350" indent="-514350">
              <a:buFont typeface="Arial" panose="020B0604020202020204" pitchFamily="34" charset="0"/>
              <a:buAutoNum type="arabicPeriod"/>
              <a:defRPr/>
            </a:pPr>
            <a:r>
              <a:rPr lang="en-GB" sz="2000" kern="0" dirty="0" smtClean="0">
                <a:solidFill>
                  <a:srgbClr val="0000FF"/>
                </a:solidFill>
                <a:latin typeface="Lucida Sans" panose="020B0602030504020204" pitchFamily="34" charset="0"/>
                <a:ea typeface="MS PGothic" pitchFamily="34" charset="-128"/>
              </a:rPr>
              <a:t>Unified plan</a:t>
            </a:r>
          </a:p>
          <a:p>
            <a:pPr marL="514350" indent="-514350">
              <a:buFont typeface="Arial" panose="020B0604020202020204" pitchFamily="34" charset="0"/>
              <a:buAutoNum type="arabicPeriod"/>
              <a:defRPr/>
            </a:pPr>
            <a:r>
              <a:rPr lang="en-GB" sz="2000" kern="0" dirty="0" smtClean="0">
                <a:solidFill>
                  <a:srgbClr val="0000FF"/>
                </a:solidFill>
                <a:latin typeface="Lucida Sans" panose="020B0602030504020204" pitchFamily="34" charset="0"/>
                <a:ea typeface="MS PGothic" pitchFamily="34" charset="-128"/>
              </a:rPr>
              <a:t>Increased participation</a:t>
            </a:r>
          </a:p>
          <a:p>
            <a:pPr marL="514350" indent="-514350">
              <a:buFont typeface="Arial" panose="020B0604020202020204" pitchFamily="34" charset="0"/>
              <a:buAutoNum type="arabicPeriod"/>
              <a:defRPr/>
            </a:pPr>
            <a:r>
              <a:rPr lang="en-GB" sz="2000" kern="0" dirty="0" smtClean="0">
                <a:solidFill>
                  <a:srgbClr val="0000FF"/>
                </a:solidFill>
                <a:latin typeface="Lucida Sans" panose="020B0602030504020204" pitchFamily="34" charset="0"/>
                <a:ea typeface="MS PGothic" pitchFamily="34" charset="-128"/>
              </a:rPr>
              <a:t>High aspirations and improved outcomes</a:t>
            </a:r>
          </a:p>
          <a:p>
            <a:pPr marL="514350" indent="-514350">
              <a:buFont typeface="Arial" panose="020B0604020202020204" pitchFamily="34" charset="0"/>
              <a:buAutoNum type="arabicPeriod"/>
              <a:defRPr/>
            </a:pPr>
            <a:r>
              <a:rPr lang="en-GB" sz="2000" kern="0" dirty="0" smtClean="0">
                <a:solidFill>
                  <a:srgbClr val="0000FF"/>
                </a:solidFill>
                <a:latin typeface="Lucida Sans" panose="020B0602030504020204" pitchFamily="34" charset="0"/>
                <a:ea typeface="MS PGothic" pitchFamily="34" charset="-128"/>
              </a:rPr>
              <a:t>Simpler system</a:t>
            </a:r>
          </a:p>
          <a:p>
            <a:pPr marL="514350" indent="-514350">
              <a:buFont typeface="Arial" panose="020B0604020202020204" pitchFamily="34" charset="0"/>
              <a:buAutoNum type="arabicPeriod"/>
              <a:defRPr/>
            </a:pPr>
            <a:r>
              <a:rPr lang="en-GB" sz="2000" kern="0" dirty="0" smtClean="0">
                <a:solidFill>
                  <a:srgbClr val="0000FF"/>
                </a:solidFill>
                <a:latin typeface="Lucida Sans" panose="020B0602030504020204" pitchFamily="34" charset="0"/>
                <a:ea typeface="MS PGothic" pitchFamily="34" charset="-128"/>
              </a:rPr>
              <a:t>Increased collaboration</a:t>
            </a:r>
          </a:p>
          <a:p>
            <a:pPr marL="514350" indent="-514350">
              <a:buFont typeface="Arial" panose="020B0604020202020204" pitchFamily="34" charset="0"/>
              <a:buAutoNum type="arabicPeriod"/>
              <a:defRPr/>
            </a:pPr>
            <a:r>
              <a:rPr lang="en-GB" sz="2000" kern="0" dirty="0" smtClean="0">
                <a:solidFill>
                  <a:srgbClr val="0000FF"/>
                </a:solidFill>
                <a:latin typeface="Lucida Sans" panose="020B0602030504020204" pitchFamily="34" charset="0"/>
                <a:ea typeface="MS PGothic" pitchFamily="34" charset="-128"/>
              </a:rPr>
              <a:t>Avoiding disagreements</a:t>
            </a:r>
          </a:p>
          <a:p>
            <a:pPr marL="514350" indent="-514350">
              <a:buFont typeface="Arial" panose="020B0604020202020204" pitchFamily="34" charset="0"/>
              <a:buAutoNum type="arabicPeriod"/>
              <a:defRPr/>
            </a:pPr>
            <a:r>
              <a:rPr lang="en-GB" sz="2000" kern="0" dirty="0" smtClean="0">
                <a:solidFill>
                  <a:srgbClr val="0000FF"/>
                </a:solidFill>
                <a:latin typeface="Lucida Sans" panose="020B0602030504020204" pitchFamily="34" charset="0"/>
                <a:ea typeface="MS PGothic" pitchFamily="34" charset="-128"/>
              </a:rPr>
              <a:t>Clear rights of appeal</a:t>
            </a:r>
          </a:p>
          <a:p>
            <a:pPr marL="514350" indent="-514350">
              <a:buFont typeface="Arial" panose="020B0604020202020204" pitchFamily="34" charset="0"/>
              <a:buAutoNum type="arabicPeriod"/>
              <a:defRPr/>
            </a:pPr>
            <a:r>
              <a:rPr lang="en-GB" sz="2000" kern="0" dirty="0" smtClean="0">
                <a:solidFill>
                  <a:srgbClr val="0000FF"/>
                </a:solidFill>
                <a:latin typeface="Lucida Sans" panose="020B0602030504020204" pitchFamily="34" charset="0"/>
                <a:ea typeface="MS PGothic" pitchFamily="34" charset="-128"/>
              </a:rPr>
              <a:t>ALN Code</a:t>
            </a:r>
            <a:endParaRPr lang="en-GB" sz="2000" kern="0" dirty="0">
              <a:solidFill>
                <a:srgbClr val="0000FF"/>
              </a:solidFill>
              <a:latin typeface="Lucida Sans" panose="020B0602030504020204" pitchFamily="34" charset="0"/>
              <a:ea typeface="MS PGothic" pitchFamily="34" charset="-128"/>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eaLnBrk="1" fontAlgn="auto" hangingPunct="1">
              <a:spcAft>
                <a:spcPts val="0"/>
              </a:spcAft>
              <a:defRPr/>
            </a:pPr>
            <a:r>
              <a:rPr lang="cy-GB" sz="3200" kern="0" dirty="0" smtClean="0">
                <a:solidFill>
                  <a:srgbClr val="000000"/>
                </a:solidFill>
                <a:latin typeface="Lucida Sans" panose="020B0602040502020204" pitchFamily="34" charset="0"/>
                <a:ea typeface="MS PGothic" pitchFamily="34" charset="-128"/>
              </a:rPr>
              <a:t>Dauncey 2016</a:t>
            </a:r>
            <a:br>
              <a:rPr lang="cy-GB" sz="3200" kern="0" dirty="0" smtClean="0">
                <a:solidFill>
                  <a:srgbClr val="000000"/>
                </a:solidFill>
                <a:latin typeface="Lucida Sans" panose="020B0602040502020204" pitchFamily="34" charset="0"/>
                <a:ea typeface="MS PGothic" pitchFamily="34" charset="-128"/>
              </a:rPr>
            </a:br>
            <a:r>
              <a:rPr lang="cy-GB" sz="3200" kern="0" dirty="0" smtClean="0">
                <a:solidFill>
                  <a:srgbClr val="000000"/>
                </a:solidFill>
                <a:latin typeface="Lucida Sans" panose="020B0602040502020204" pitchFamily="34" charset="0"/>
                <a:ea typeface="MS PGothic" pitchFamily="34" charset="-128"/>
              </a:rPr>
              <a:t>Defnyddiol iawn   </a:t>
            </a:r>
            <a:r>
              <a:rPr lang="cy-GB" sz="3200" kern="0" dirty="0" smtClean="0">
                <a:solidFill>
                  <a:srgbClr val="0000FF"/>
                </a:solidFill>
                <a:latin typeface="Lucida Sans" panose="020B0602040502020204" pitchFamily="34" charset="0"/>
                <a:ea typeface="MS PGothic" pitchFamily="34" charset="-128"/>
              </a:rPr>
              <a:t>Very useful</a:t>
            </a:r>
            <a:endParaRPr lang="en-GB" altLang="cy-GB" sz="3200" dirty="0" smtClean="0">
              <a:solidFill>
                <a:srgbClr val="0000FF"/>
              </a:solidFill>
              <a:latin typeface="Lucida Sans" pitchFamily="34" charset="0"/>
            </a:endParaRPr>
          </a:p>
        </p:txBody>
      </p:sp>
      <p:sp>
        <p:nvSpPr>
          <p:cNvPr id="48131" name="Content Placeholder 1"/>
          <p:cNvSpPr>
            <a:spLocks noGrp="1"/>
          </p:cNvSpPr>
          <p:nvPr>
            <p:ph idx="1"/>
          </p:nvPr>
        </p:nvSpPr>
        <p:spPr>
          <a:xfrm>
            <a:off x="457200" y="1600200"/>
            <a:ext cx="8229600" cy="3916363"/>
          </a:xfrm>
        </p:spPr>
        <p:txBody>
          <a:bodyPr/>
          <a:lstStyle/>
          <a:p>
            <a:pPr marL="0" indent="0">
              <a:buFont typeface="Arial" panose="020B0604020202020204" pitchFamily="34" charset="0"/>
              <a:buNone/>
            </a:pPr>
            <a:r>
              <a:rPr lang="en-GB" altLang="en-US" smtClean="0">
                <a:latin typeface="Lucida Sans" panose="020B0602030504020204" pitchFamily="34" charset="0"/>
              </a:rPr>
              <a:t>Dauncey, M. (2016) ‘Research Briefing: Additional Learning Needs (ALN) in Wales,’ </a:t>
            </a:r>
            <a:r>
              <a:rPr lang="en-GB" altLang="en-US" smtClean="0">
                <a:latin typeface="Lucida Sans" panose="020B0602030504020204" pitchFamily="34" charset="0"/>
                <a:hlinkClick r:id="rId3"/>
              </a:rPr>
              <a:t>http://www.assembly.wales/Research%20Documents/16-059%20SEN/16-059-Web-%20English.pdf</a:t>
            </a:r>
            <a:r>
              <a:rPr lang="en-GB" altLang="en-US" smtClean="0">
                <a:latin typeface="Lucida Sans" panose="020B0602030504020204" pitchFamily="34" charset="0"/>
              </a:rPr>
              <a:t> [Accessed: January 12 2017].</a:t>
            </a:r>
            <a:endParaRPr lang="en-US" altLang="en-US" smtClean="0">
              <a:latin typeface="Lucida Sans" panose="020B0602030504020204"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eaLnBrk="1" fontAlgn="auto" hangingPunct="1">
              <a:spcAft>
                <a:spcPts val="0"/>
              </a:spcAft>
              <a:defRPr/>
            </a:pPr>
            <a:r>
              <a:rPr lang="cy-GB" sz="3200" kern="0" dirty="0" smtClean="0">
                <a:solidFill>
                  <a:srgbClr val="000000"/>
                </a:solidFill>
                <a:latin typeface="Lucida Sans" panose="020B0602040502020204" pitchFamily="34" charset="0"/>
                <a:ea typeface="MS PGothic" pitchFamily="34" charset="-128"/>
              </a:rPr>
              <a:t>Gwyliwch y clip...</a:t>
            </a:r>
            <a:br>
              <a:rPr lang="cy-GB" sz="3200" kern="0" dirty="0" smtClean="0">
                <a:solidFill>
                  <a:srgbClr val="000000"/>
                </a:solidFill>
                <a:latin typeface="Lucida Sans" panose="020B0602040502020204" pitchFamily="34" charset="0"/>
                <a:ea typeface="MS PGothic" pitchFamily="34" charset="-128"/>
              </a:rPr>
            </a:br>
            <a:r>
              <a:rPr lang="cy-GB" sz="3200" kern="0" dirty="0" smtClean="0">
                <a:solidFill>
                  <a:srgbClr val="0000FF"/>
                </a:solidFill>
                <a:latin typeface="Lucida Sans" panose="020B0602040502020204" pitchFamily="34" charset="0"/>
                <a:ea typeface="MS PGothic" pitchFamily="34" charset="-128"/>
              </a:rPr>
              <a:t>Watch the clip...</a:t>
            </a:r>
            <a:endParaRPr lang="en-GB" altLang="cy-GB" sz="3200" dirty="0" smtClean="0">
              <a:solidFill>
                <a:srgbClr val="0000FF"/>
              </a:solidFill>
              <a:latin typeface="Lucida Sans" pitchFamily="34" charset="0"/>
            </a:endParaRPr>
          </a:p>
        </p:txBody>
      </p:sp>
      <p:sp>
        <p:nvSpPr>
          <p:cNvPr id="50179" name="Content Placeholder 1"/>
          <p:cNvSpPr>
            <a:spLocks noGrp="1"/>
          </p:cNvSpPr>
          <p:nvPr>
            <p:ph idx="1"/>
          </p:nvPr>
        </p:nvSpPr>
        <p:spPr>
          <a:xfrm>
            <a:off x="457200" y="1417638"/>
            <a:ext cx="8229600" cy="4098925"/>
          </a:xfrm>
        </p:spPr>
        <p:txBody>
          <a:bodyPr/>
          <a:lstStyle/>
          <a:p>
            <a:pPr marL="0" indent="0">
              <a:buFont typeface="Arial" panose="020B0604020202020204" pitchFamily="34" charset="0"/>
              <a:buNone/>
            </a:pPr>
            <a:r>
              <a:rPr lang="en-US" altLang="en-US" sz="2400" dirty="0" err="1" smtClean="0">
                <a:latin typeface="Lucida Sans" panose="020B0602030504020204" pitchFamily="34" charset="0"/>
              </a:rPr>
              <a:t>Rhaglen</a:t>
            </a:r>
            <a:r>
              <a:rPr lang="en-US" altLang="en-US" sz="2400" dirty="0" smtClean="0">
                <a:latin typeface="Lucida Sans" panose="020B0602030504020204" pitchFamily="34" charset="0"/>
              </a:rPr>
              <a:t> </a:t>
            </a:r>
            <a:r>
              <a:rPr lang="en-US" altLang="en-US" sz="2400" dirty="0" err="1" smtClean="0">
                <a:latin typeface="Lucida Sans" panose="020B0602030504020204" pitchFamily="34" charset="0"/>
              </a:rPr>
              <a:t>Trawsnewid</a:t>
            </a:r>
            <a:r>
              <a:rPr lang="en-US" altLang="en-US" sz="2400" dirty="0" smtClean="0">
                <a:latin typeface="Lucida Sans" panose="020B0602030504020204" pitchFamily="34" charset="0"/>
              </a:rPr>
              <a:t> System </a:t>
            </a:r>
            <a:r>
              <a:rPr lang="en-US" altLang="en-US" sz="2400" dirty="0" err="1" smtClean="0">
                <a:latin typeface="Lucida Sans" panose="020B0602030504020204" pitchFamily="34" charset="0"/>
              </a:rPr>
              <a:t>Anghenion</a:t>
            </a:r>
            <a:r>
              <a:rPr lang="en-US" altLang="en-US" sz="2400" dirty="0" smtClean="0">
                <a:latin typeface="Lucida Sans" panose="020B0602030504020204" pitchFamily="34" charset="0"/>
              </a:rPr>
              <a:t> </a:t>
            </a:r>
            <a:r>
              <a:rPr lang="en-US" altLang="en-US" sz="2400" dirty="0" err="1" smtClean="0">
                <a:latin typeface="Lucida Sans" panose="020B0602030504020204" pitchFamily="34" charset="0"/>
              </a:rPr>
              <a:t>Dysgu</a:t>
            </a:r>
            <a:r>
              <a:rPr lang="en-US" altLang="en-US" sz="2400" dirty="0" smtClean="0">
                <a:latin typeface="Lucida Sans" panose="020B0602030504020204" pitchFamily="34" charset="0"/>
              </a:rPr>
              <a:t> </a:t>
            </a:r>
            <a:r>
              <a:rPr lang="en-US" altLang="en-US" sz="2400" dirty="0" err="1" smtClean="0">
                <a:latin typeface="Lucida Sans" panose="020B0602030504020204" pitchFamily="34" charset="0"/>
              </a:rPr>
              <a:t>Ychwanegol</a:t>
            </a:r>
            <a:r>
              <a:rPr lang="en-US" altLang="en-US" sz="2400" dirty="0" smtClean="0">
                <a:latin typeface="Lucida Sans" panose="020B0602030504020204" pitchFamily="34" charset="0"/>
              </a:rPr>
              <a:t> (2016) </a:t>
            </a:r>
            <a:r>
              <a:rPr lang="en-US" altLang="en-US" sz="2400" dirty="0" smtClean="0">
                <a:latin typeface="Lucida Sans" panose="020B0602030504020204" pitchFamily="34" charset="0"/>
                <a:hlinkClick r:id="rId3"/>
              </a:rPr>
              <a:t>http://gov.wales/topics/educationandskills/schoolshome/pupilsupport/additoinal-learning-needs-reform/?skip=1&amp;lang=cy</a:t>
            </a:r>
            <a:r>
              <a:rPr lang="en-US" altLang="en-US" sz="2400" dirty="0" smtClean="0">
                <a:latin typeface="Lucida Sans" panose="020B0602030504020204" pitchFamily="34" charset="0"/>
              </a:rPr>
              <a:t>  </a:t>
            </a:r>
            <a:endParaRPr lang="en-GB" altLang="en-US" sz="2400" dirty="0" smtClean="0">
              <a:latin typeface="Lucida Sans" panose="020B0602030504020204" pitchFamily="34" charset="0"/>
            </a:endParaRPr>
          </a:p>
          <a:p>
            <a:pPr marL="0" indent="0">
              <a:buFont typeface="Arial" panose="020B0604020202020204" pitchFamily="34" charset="0"/>
              <a:buNone/>
            </a:pPr>
            <a:endParaRPr lang="en-GB" altLang="en-US" sz="2400" dirty="0" smtClean="0">
              <a:latin typeface="Lucida Sans" panose="020B0602030504020204" pitchFamily="34" charset="0"/>
            </a:endParaRPr>
          </a:p>
          <a:p>
            <a:pPr marL="0" indent="0">
              <a:buFont typeface="Arial" panose="020B0604020202020204" pitchFamily="34" charset="0"/>
              <a:buNone/>
            </a:pPr>
            <a:r>
              <a:rPr lang="en-GB" altLang="en-US" sz="2400" dirty="0" smtClean="0">
                <a:solidFill>
                  <a:srgbClr val="0000FF"/>
                </a:solidFill>
                <a:latin typeface="Lucida Sans" panose="020B0602030504020204" pitchFamily="34" charset="0"/>
              </a:rPr>
              <a:t>Additional Learning Needs Transformation Programme (2016) </a:t>
            </a:r>
            <a:r>
              <a:rPr lang="en-GB" altLang="en-US" sz="2400" dirty="0" smtClean="0">
                <a:latin typeface="Lucida Sans" panose="020B0602030504020204" pitchFamily="34" charset="0"/>
                <a:hlinkClick r:id="rId4"/>
              </a:rPr>
              <a:t>http://gov.wales/topics/educationandskills/schoolshome/pupilsupport/additoinal-learning-needs-reform/?lang=en</a:t>
            </a:r>
            <a:r>
              <a:rPr lang="en-GB" altLang="en-US" sz="2400" dirty="0" smtClean="0">
                <a:latin typeface="Lucida Sans" panose="020B0602030504020204" pitchFamily="34" charset="0"/>
              </a:rPr>
              <a:t> </a:t>
            </a:r>
            <a:endParaRPr lang="en-US" altLang="en-US" sz="2400" dirty="0" smtClean="0">
              <a:latin typeface="Lucida Sans" panose="020B0602030504020204"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eaLnBrk="1" fontAlgn="auto" hangingPunct="1">
              <a:spcAft>
                <a:spcPts val="0"/>
              </a:spcAft>
              <a:defRPr/>
            </a:pPr>
            <a:r>
              <a:rPr lang="en-GB" sz="3200" kern="0" dirty="0" smtClean="0">
                <a:solidFill>
                  <a:srgbClr val="000000"/>
                </a:solidFill>
                <a:latin typeface="Lucida Sans" panose="020B0602040502020204" pitchFamily="34" charset="0"/>
                <a:ea typeface="MS PGothic" pitchFamily="34" charset="-128"/>
              </a:rPr>
              <a:t>Cod </a:t>
            </a:r>
            <a:r>
              <a:rPr lang="en-GB" sz="3200" kern="0" dirty="0" err="1" smtClean="0">
                <a:solidFill>
                  <a:srgbClr val="000000"/>
                </a:solidFill>
                <a:latin typeface="Lucida Sans" panose="020B0602040502020204" pitchFamily="34" charset="0"/>
                <a:ea typeface="MS PGothic" pitchFamily="34" charset="-128"/>
              </a:rPr>
              <a:t>Ymarfer</a:t>
            </a:r>
            <a:r>
              <a:rPr lang="en-GB" sz="3200" kern="0" dirty="0" smtClean="0">
                <a:solidFill>
                  <a:srgbClr val="000000"/>
                </a:solidFill>
                <a:latin typeface="Lucida Sans" panose="020B0602040502020204" pitchFamily="34" charset="0"/>
                <a:ea typeface="MS PGothic" pitchFamily="34" charset="-128"/>
              </a:rPr>
              <a:t/>
            </a:r>
            <a:br>
              <a:rPr lang="en-GB" sz="3200" kern="0" dirty="0" smtClean="0">
                <a:solidFill>
                  <a:srgbClr val="000000"/>
                </a:solidFill>
                <a:latin typeface="Lucida Sans" panose="020B0602040502020204" pitchFamily="34" charset="0"/>
                <a:ea typeface="MS PGothic" pitchFamily="34" charset="-128"/>
              </a:rPr>
            </a:br>
            <a:r>
              <a:rPr lang="en-GB" sz="3200" kern="0" dirty="0" smtClean="0">
                <a:solidFill>
                  <a:srgbClr val="0000FF"/>
                </a:solidFill>
                <a:latin typeface="Lucida Sans" panose="020B0602040502020204" pitchFamily="34" charset="0"/>
                <a:ea typeface="MS PGothic" pitchFamily="34" charset="-128"/>
              </a:rPr>
              <a:t>Code of Practice</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idx="1"/>
          </p:nvPr>
        </p:nvSpPr>
        <p:spPr>
          <a:xfrm>
            <a:off x="457200" y="1600200"/>
            <a:ext cx="8229600" cy="3916363"/>
          </a:xfrm>
        </p:spPr>
        <p:txBody>
          <a:bodyPr rtlCol="0">
            <a:normAutofit fontScale="92500" lnSpcReduction="10000"/>
          </a:bodyPr>
          <a:lstStyle/>
          <a:p>
            <a:pPr marL="0" indent="0">
              <a:buFont typeface="Arial" panose="020B0604020202020204" pitchFamily="34" charset="0"/>
              <a:buNone/>
              <a:defRPr/>
            </a:pPr>
            <a:r>
              <a:rPr lang="cy-GB" sz="2000" kern="0" dirty="0" smtClean="0">
                <a:solidFill>
                  <a:srgbClr val="000000"/>
                </a:solidFill>
                <a:latin typeface="Lucida Sans" panose="020B0602040502020204" pitchFamily="34" charset="0"/>
                <a:ea typeface="MS PGothic" pitchFamily="34" charset="-128"/>
              </a:rPr>
              <a:t>Llywodraeth </a:t>
            </a:r>
            <a:r>
              <a:rPr lang="cy-GB" sz="2000" kern="0" dirty="0">
                <a:solidFill>
                  <a:srgbClr val="000000"/>
                </a:solidFill>
                <a:latin typeface="Lucida Sans" panose="020B0602040502020204" pitchFamily="34" charset="0"/>
                <a:ea typeface="MS PGothic" pitchFamily="34" charset="-128"/>
              </a:rPr>
              <a:t>Cynulliad Cymru (2004) ‘Cod Ymarfer Anghenion Addysgol Arbennig Cymru,’ </a:t>
            </a:r>
            <a:r>
              <a:rPr lang="cy-GB" sz="2000" kern="0" dirty="0">
                <a:solidFill>
                  <a:srgbClr val="000000"/>
                </a:solidFill>
                <a:latin typeface="Lucida Sans" panose="020B0602040502020204" pitchFamily="34" charset="0"/>
                <a:ea typeface="MS PGothic" pitchFamily="34" charset="-128"/>
                <a:hlinkClick r:id="rId3"/>
              </a:rPr>
              <a:t>http://</a:t>
            </a:r>
            <a:r>
              <a:rPr lang="cy-GB" sz="2000" kern="0" dirty="0" smtClean="0">
                <a:solidFill>
                  <a:srgbClr val="000000"/>
                </a:solidFill>
                <a:latin typeface="Lucida Sans" panose="020B0602040502020204" pitchFamily="34" charset="0"/>
                <a:ea typeface="MS PGothic" pitchFamily="34" charset="-128"/>
                <a:hlinkClick r:id="rId3"/>
              </a:rPr>
              <a:t>learning.gov.wales/docs/learningwales/publications/131016-sen-code-of-practice-for-wales-cy.pdf</a:t>
            </a:r>
            <a:r>
              <a:rPr lang="cy-GB" sz="2000" kern="0" dirty="0" smtClean="0">
                <a:solidFill>
                  <a:srgbClr val="000000"/>
                </a:solidFill>
                <a:latin typeface="Lucida Sans" panose="020B0602040502020204" pitchFamily="34" charset="0"/>
                <a:ea typeface="MS PGothic" pitchFamily="34" charset="-128"/>
              </a:rPr>
              <a:t> [Darllenwyd: Ionawr 12 2017].</a:t>
            </a:r>
            <a:endParaRPr lang="cy-GB" sz="20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en-GB" sz="2000" kern="0" dirty="0" smtClean="0">
              <a:solidFill>
                <a:srgbClr val="000000"/>
              </a:solidFill>
              <a:latin typeface="Lucida Sans" panose="020B0602030504020204" pitchFamily="34" charset="0"/>
              <a:ea typeface="MS PGothic" pitchFamily="34" charset="-128"/>
            </a:endParaRPr>
          </a:p>
          <a:p>
            <a:pPr marL="0" indent="0" eaLnBrk="1" fontAlgn="auto" hangingPunct="1">
              <a:spcAft>
                <a:spcPts val="0"/>
              </a:spcAft>
              <a:buFont typeface="Arial" panose="020B0604020202020204" pitchFamily="34" charset="0"/>
              <a:buNone/>
              <a:defRPr/>
            </a:pPr>
            <a:r>
              <a:rPr lang="en-GB" sz="2000" kern="0" dirty="0" smtClean="0">
                <a:solidFill>
                  <a:srgbClr val="0000FF"/>
                </a:solidFill>
                <a:latin typeface="Lucida Sans" panose="020B0602030504020204" pitchFamily="34" charset="0"/>
                <a:ea typeface="MS PGothic" pitchFamily="34" charset="-128"/>
              </a:rPr>
              <a:t>Welsh </a:t>
            </a:r>
            <a:r>
              <a:rPr lang="en-GB" sz="2000" kern="0" dirty="0">
                <a:solidFill>
                  <a:srgbClr val="0000FF"/>
                </a:solidFill>
                <a:latin typeface="Lucida Sans" panose="020B0602030504020204" pitchFamily="34" charset="0"/>
                <a:ea typeface="MS PGothic" pitchFamily="34" charset="-128"/>
              </a:rPr>
              <a:t>Assembly Government (2004) ‘Special Educational Needs Code of Practice for Wales,’ </a:t>
            </a:r>
            <a:r>
              <a:rPr lang="en-GB" sz="2000" kern="0" dirty="0">
                <a:solidFill>
                  <a:srgbClr val="000000"/>
                </a:solidFill>
                <a:latin typeface="Lucida Sans" panose="020B0602030504020204" pitchFamily="34" charset="0"/>
                <a:ea typeface="MS PGothic" pitchFamily="34" charset="-128"/>
                <a:hlinkClick r:id="rId4"/>
              </a:rPr>
              <a:t>http://</a:t>
            </a:r>
            <a:r>
              <a:rPr lang="en-GB" sz="2000" kern="0" dirty="0" smtClean="0">
                <a:solidFill>
                  <a:srgbClr val="000000"/>
                </a:solidFill>
                <a:latin typeface="Lucida Sans" panose="020B0602030504020204" pitchFamily="34" charset="0"/>
                <a:ea typeface="MS PGothic" pitchFamily="34" charset="-128"/>
                <a:hlinkClick r:id="rId4"/>
              </a:rPr>
              <a:t>learning.gov.wales/docs/learningwales/publications/131016-sen-code-of-practice-for-wales-en.pdf</a:t>
            </a:r>
            <a:r>
              <a:rPr lang="en-GB" sz="2000" kern="0" dirty="0" smtClean="0">
                <a:solidFill>
                  <a:srgbClr val="000000"/>
                </a:solidFill>
                <a:latin typeface="Lucida Sans" panose="020B0602030504020204" pitchFamily="34" charset="0"/>
                <a:ea typeface="MS PGothic" pitchFamily="34" charset="-128"/>
              </a:rPr>
              <a:t> [Accessed: January 12 2017].</a:t>
            </a:r>
          </a:p>
          <a:p>
            <a:pPr marL="0" indent="0" eaLnBrk="1" fontAlgn="auto" hangingPunct="1">
              <a:spcAft>
                <a:spcPts val="0"/>
              </a:spcAft>
              <a:buFont typeface="Arial" panose="020B0604020202020204" pitchFamily="34" charset="0"/>
              <a:buNone/>
              <a:defRPr/>
            </a:pPr>
            <a:r>
              <a:rPr lang="en-GB" sz="2000" kern="0" dirty="0" smtClean="0">
                <a:solidFill>
                  <a:srgbClr val="0000FF"/>
                </a:solidFill>
                <a:latin typeface="Lucida Sans" panose="020B0602030504020204" pitchFamily="34" charset="0"/>
                <a:ea typeface="MS PGothic" pitchFamily="34" charset="-128"/>
              </a:rPr>
              <a:t>Welsh Government (2015) ‘Draft </a:t>
            </a:r>
            <a:r>
              <a:rPr lang="en-GB" sz="2000" kern="0" dirty="0">
                <a:solidFill>
                  <a:srgbClr val="0000FF"/>
                </a:solidFill>
                <a:latin typeface="Lucida Sans" panose="020B0602030504020204" pitchFamily="34" charset="0"/>
                <a:ea typeface="MS PGothic" pitchFamily="34" charset="-128"/>
              </a:rPr>
              <a:t>Additional Learning Needs Code,’ </a:t>
            </a:r>
            <a:r>
              <a:rPr lang="en-GB" sz="2000" kern="0" dirty="0">
                <a:solidFill>
                  <a:srgbClr val="000000"/>
                </a:solidFill>
                <a:latin typeface="Lucida Sans" panose="020B0602030504020204" pitchFamily="34" charset="0"/>
                <a:ea typeface="MS PGothic" pitchFamily="34" charset="-128"/>
                <a:hlinkClick r:id="rId5"/>
              </a:rPr>
              <a:t>http://</a:t>
            </a:r>
            <a:r>
              <a:rPr lang="en-GB" sz="2000" kern="0" dirty="0" smtClean="0">
                <a:solidFill>
                  <a:srgbClr val="000000"/>
                </a:solidFill>
                <a:latin typeface="Lucida Sans" panose="020B0602030504020204" pitchFamily="34" charset="0"/>
                <a:ea typeface="MS PGothic" pitchFamily="34" charset="-128"/>
                <a:hlinkClick r:id="rId5"/>
              </a:rPr>
              <a:t>www.aep.org.uk/news-archive-public/welsh-draft-aln-code-of-practice-published-on-30th-september/</a:t>
            </a:r>
            <a:r>
              <a:rPr lang="en-GB" sz="2000" kern="0" dirty="0" smtClean="0">
                <a:solidFill>
                  <a:srgbClr val="000000"/>
                </a:solidFill>
                <a:latin typeface="Lucida Sans" panose="020B0602030504020204" pitchFamily="34" charset="0"/>
                <a:ea typeface="MS PGothic" pitchFamily="34" charset="-128"/>
              </a:rPr>
              <a:t> [Accessed: January 12 2017].</a:t>
            </a:r>
            <a:endParaRPr lang="en-GB" sz="2000" kern="0" dirty="0">
              <a:solidFill>
                <a:srgbClr val="000000"/>
              </a:solidFill>
              <a:latin typeface="Lucida Sans" panose="020B0602030504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92162"/>
          </a:xfrm>
        </p:spPr>
        <p:txBody>
          <a:bodyPr rtlCol="0">
            <a:noAutofit/>
          </a:bodyPr>
          <a:lstStyle/>
          <a:p>
            <a:pPr eaLnBrk="1" fontAlgn="auto" hangingPunct="1">
              <a:spcAft>
                <a:spcPts val="0"/>
              </a:spcAft>
              <a:defRPr/>
            </a:pPr>
            <a:r>
              <a:rPr lang="cy-GB" sz="3200" kern="0" dirty="0">
                <a:solidFill>
                  <a:srgbClr val="000000"/>
                </a:solidFill>
                <a:latin typeface="Lucida Sans" panose="020B0602040502020204" pitchFamily="34" charset="0"/>
                <a:ea typeface="MS PGothic" pitchFamily="34" charset="-128"/>
              </a:rPr>
              <a:t>Y Farwnes Mary Warnock</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a:solidFill>
                  <a:srgbClr val="0000FF"/>
                </a:solidFill>
                <a:latin typeface="Lucida Sans" panose="020B0602040502020204" pitchFamily="34" charset="0"/>
                <a:ea typeface="MS PGothic" pitchFamily="34" charset="-128"/>
              </a:rPr>
              <a:t>Baroness Mary Warnock</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611188" y="1547813"/>
            <a:ext cx="3954462" cy="4195762"/>
          </a:xfrm>
        </p:spPr>
        <p:txBody>
          <a:bodyPr rtlCol="0">
            <a:normAutofit/>
          </a:bodyPr>
          <a:lstStyle/>
          <a:p>
            <a:pPr marL="0" indent="0" algn="r">
              <a:buFont typeface="Arial" panose="020B0604020202020204" pitchFamily="34" charset="0"/>
              <a:buNone/>
              <a:defRPr/>
            </a:pPr>
            <a:endParaRPr lang="cy-GB" sz="16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547813"/>
            <a:ext cx="3810000" cy="4195762"/>
          </a:xfrm>
        </p:spPr>
        <p:txBody>
          <a:bodyPr rtlCol="0">
            <a:normAutofit/>
          </a:bodyPr>
          <a:lstStyle/>
          <a:p>
            <a:pPr marL="0" indent="0">
              <a:buFont typeface="Arial" panose="020B0604020202020204" pitchFamily="34" charset="0"/>
              <a:buNone/>
              <a:defRPr/>
            </a:pPr>
            <a:r>
              <a:rPr lang="en-GB" kern="0" dirty="0" smtClean="0">
                <a:solidFill>
                  <a:srgbClr val="000000"/>
                </a:solidFill>
                <a:latin typeface="Arial"/>
                <a:ea typeface="MS PGothic" pitchFamily="34" charset="-128"/>
                <a:hlinkClick r:id="rId3"/>
              </a:rPr>
              <a:t>http://www.telegraph.co.uk/education/educationnews/8009504/Baroness-Mary-Warnock-The-cynical-betrayal-of-my-special-needs-children.html</a:t>
            </a:r>
            <a:endParaRPr lang="en-GB" kern="0" dirty="0">
              <a:solidFill>
                <a:srgbClr val="000000"/>
              </a:solidFill>
              <a:latin typeface="Arial"/>
              <a:ea typeface="MS PGothic" pitchFamily="34" charset="-128"/>
            </a:endParaRPr>
          </a:p>
        </p:txBody>
      </p:sp>
      <p:pic>
        <p:nvPicPr>
          <p:cNvPr id="54277" name="Content Placeholder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11188" y="1700213"/>
            <a:ext cx="3600450" cy="287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8" name="TextBox 1"/>
          <p:cNvSpPr txBox="1">
            <a:spLocks noChangeArrowheads="1"/>
          </p:cNvSpPr>
          <p:nvPr/>
        </p:nvSpPr>
        <p:spPr bwMode="auto">
          <a:xfrm>
            <a:off x="827088" y="4868863"/>
            <a:ext cx="353695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600">
                <a:latin typeface="Lucida Sans" panose="020B0602030504020204" pitchFamily="34" charset="0"/>
              </a:rPr>
              <a:t>(www.the guardian.com)</a:t>
            </a:r>
            <a:endParaRPr lang="en-US" altLang="en-US" sz="1600">
              <a:latin typeface="Lucida Sans" panose="020B0602030504020204"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eaLnBrk="1" fontAlgn="auto" hangingPunct="1">
              <a:spcAft>
                <a:spcPts val="0"/>
              </a:spcAft>
              <a:defRPr/>
            </a:pPr>
            <a:r>
              <a:rPr lang="en-GB" sz="3200" kern="0" dirty="0">
                <a:solidFill>
                  <a:srgbClr val="000000"/>
                </a:solidFill>
                <a:latin typeface="Lucida Sans" panose="020B0602040502020204" pitchFamily="34" charset="0"/>
                <a:ea typeface="MS PGothic" pitchFamily="34" charset="-128"/>
              </a:rPr>
              <a:t>CADY</a:t>
            </a:r>
            <a:br>
              <a:rPr lang="en-GB" sz="3200" kern="0" dirty="0">
                <a:solidFill>
                  <a:srgbClr val="000000"/>
                </a:solidFill>
                <a:latin typeface="Lucida Sans" panose="020B0602040502020204" pitchFamily="34" charset="0"/>
                <a:ea typeface="MS PGothic" pitchFamily="34" charset="-128"/>
              </a:rPr>
            </a:br>
            <a:r>
              <a:rPr lang="en-GB" sz="3200" kern="0" dirty="0" err="1">
                <a:solidFill>
                  <a:srgbClr val="0000FF"/>
                </a:solidFill>
                <a:latin typeface="Lucida Sans" panose="020B0602040502020204" pitchFamily="34" charset="0"/>
                <a:ea typeface="MS PGothic" pitchFamily="34" charset="-128"/>
              </a:rPr>
              <a:t>ALNCo</a:t>
            </a:r>
            <a:endParaRPr lang="en-GB" altLang="cy-GB" sz="3200" dirty="0" smtClean="0">
              <a:solidFill>
                <a:srgbClr val="0000FF"/>
              </a:solidFill>
              <a:latin typeface="Lucida Sans" pitchFamily="34" charset="0"/>
            </a:endParaRPr>
          </a:p>
        </p:txBody>
      </p:sp>
      <p:sp>
        <p:nvSpPr>
          <p:cNvPr id="5124" name="Rectangle 6"/>
          <p:cNvSpPr>
            <a:spLocks noGrp="1" noChangeArrowheads="1"/>
          </p:cNvSpPr>
          <p:nvPr>
            <p:ph idx="1"/>
          </p:nvPr>
        </p:nvSpPr>
        <p:spPr>
          <a:xfrm>
            <a:off x="3575050" y="273050"/>
            <a:ext cx="5111750" cy="5172075"/>
          </a:xfrm>
        </p:spPr>
        <p:txBody>
          <a:bodyPr rtlCol="0">
            <a:normAutofit lnSpcReduction="10000"/>
          </a:bodyPr>
          <a:lstStyle/>
          <a:p>
            <a:pPr marL="0" indent="0" algn="just">
              <a:spcBef>
                <a:spcPct val="0"/>
              </a:spcBef>
              <a:buFont typeface="Arial" panose="020B0604020202020204" pitchFamily="34" charset="0"/>
              <a:buNone/>
              <a:defRPr/>
            </a:pPr>
            <a:r>
              <a:rPr lang="en-GB" altLang="cy-GB" sz="2800" dirty="0">
                <a:solidFill>
                  <a:srgbClr val="000000"/>
                </a:solidFill>
                <a:latin typeface="Lucida Sans" panose="020B0602030504020204" pitchFamily="34" charset="0"/>
                <a:ea typeface="MS PGothic" pitchFamily="34" charset="-128"/>
              </a:rPr>
              <a:t>takes responsibility for the day-to-day operation of provision made by the school for pupils with ALN and provides professional guidance in the area of ALN in order to secure high quality teaching and the effective use of resources to bring about improved standards of achievement of all pupils.</a:t>
            </a:r>
          </a:p>
          <a:p>
            <a:pPr marL="0" indent="0" algn="r">
              <a:spcBef>
                <a:spcPct val="0"/>
              </a:spcBef>
              <a:buFont typeface="Arial" panose="020B0604020202020204" pitchFamily="34" charset="0"/>
              <a:buNone/>
              <a:defRPr/>
            </a:pPr>
            <a:r>
              <a:rPr lang="en-GB" altLang="cy-GB" sz="2800" dirty="0">
                <a:solidFill>
                  <a:srgbClr val="000000"/>
                </a:solidFill>
                <a:latin typeface="Lucida Sans" panose="020B0602030504020204" pitchFamily="34" charset="0"/>
                <a:ea typeface="MS PGothic" pitchFamily="34" charset="-128"/>
              </a:rPr>
              <a:t>(eteach.com, 2013:1)</a:t>
            </a: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
        <p:nvSpPr>
          <p:cNvPr id="5123" name="Rectangle 5"/>
          <p:cNvSpPr>
            <a:spLocks noGrp="1" noChangeArrowheads="1"/>
          </p:cNvSpPr>
          <p:nvPr>
            <p:ph type="body" sz="half" idx="2"/>
          </p:nvPr>
        </p:nvSpPr>
        <p:spPr>
          <a:xfrm>
            <a:off x="457200" y="1435100"/>
            <a:ext cx="3008313" cy="4030663"/>
          </a:xfrm>
        </p:spPr>
        <p:txBody>
          <a:bodyPr rtlCol="0">
            <a:normAutofit/>
          </a:bodyPr>
          <a:lstStyle/>
          <a:p>
            <a:pPr algn="r">
              <a:defRPr/>
            </a:pPr>
            <a:endParaRPr lang="cy-GB" sz="1600" kern="0" dirty="0">
              <a:solidFill>
                <a:srgbClr val="000000"/>
              </a:solidFill>
              <a:latin typeface="Lucida Sans" panose="020B0602040502020204" pitchFamily="34" charset="0"/>
              <a:ea typeface="MS PGothic" pitchFamily="34" charset="-128"/>
            </a:endParaRPr>
          </a:p>
          <a:p>
            <a:pPr marL="342900" indent="-342900">
              <a:buFontTx/>
              <a:buChar char="•"/>
              <a:defRPr/>
            </a:pPr>
            <a:r>
              <a:rPr lang="cy-GB" altLang="cy-GB" sz="2400" kern="0" dirty="0">
                <a:solidFill>
                  <a:srgbClr val="000000"/>
                </a:solidFill>
                <a:latin typeface="Lucida Sans" panose="020B0602030504020204" pitchFamily="34" charset="0"/>
                <a:ea typeface="MS PGothic" pitchFamily="34" charset="-128"/>
              </a:rPr>
              <a:t>Cydlynydd Anghenion Dysgu Ychwanegol</a:t>
            </a:r>
          </a:p>
          <a:p>
            <a:pPr marL="342900" indent="-342900">
              <a:buFontTx/>
              <a:buChar char="•"/>
              <a:defRPr/>
            </a:pPr>
            <a:r>
              <a:rPr lang="cy-GB" altLang="cy-GB" sz="2400" kern="0" dirty="0">
                <a:solidFill>
                  <a:srgbClr val="000000"/>
                </a:solidFill>
                <a:latin typeface="Lucida Sans" panose="020B0602030504020204" pitchFamily="34" charset="0"/>
                <a:ea typeface="MS PGothic" pitchFamily="34" charset="-128"/>
              </a:rPr>
              <a:t>CAAA</a:t>
            </a:r>
          </a:p>
          <a:p>
            <a:pPr marL="342900" indent="-342900">
              <a:buFontTx/>
              <a:buChar char="•"/>
              <a:defRPr/>
            </a:pPr>
            <a:r>
              <a:rPr lang="en-GB" sz="2400" kern="0" dirty="0">
                <a:solidFill>
                  <a:srgbClr val="0000FF"/>
                </a:solidFill>
                <a:latin typeface="Lucida Sans" panose="020B0602040502020204" pitchFamily="34" charset="0"/>
                <a:ea typeface="MS PGothic" pitchFamily="34" charset="-128"/>
              </a:rPr>
              <a:t>Additional Learning Needs Coordinator</a:t>
            </a:r>
          </a:p>
          <a:p>
            <a:pPr marL="342900" indent="-342900">
              <a:buFontTx/>
              <a:buChar char="•"/>
              <a:defRPr/>
            </a:pPr>
            <a:r>
              <a:rPr lang="en-GB" sz="2400" kern="0" dirty="0">
                <a:solidFill>
                  <a:srgbClr val="0000FF"/>
                </a:solidFill>
                <a:latin typeface="Lucida Sans" panose="020B0602040502020204" pitchFamily="34" charset="0"/>
                <a:ea typeface="MS PGothic" pitchFamily="34" charset="-128"/>
              </a:rPr>
              <a:t>SENCO</a:t>
            </a:r>
          </a:p>
          <a:p>
            <a:pPr eaLnBrk="1" fontAlgn="auto" hangingPunct="1">
              <a:spcAft>
                <a:spcPts val="0"/>
              </a:spcAft>
              <a:defRPr/>
            </a:pPr>
            <a:endParaRPr lang="cy-GB" altLang="cy-GB" dirty="0" smtClean="0">
              <a:latin typeface="Lucida Sans" pitchFamily="34"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92162"/>
          </a:xfrm>
        </p:spPr>
        <p:txBody>
          <a:bodyPr rtlCol="0">
            <a:noAutofit/>
          </a:bodyPr>
          <a:lstStyle/>
          <a:p>
            <a:pPr eaLnBrk="1" fontAlgn="auto" hangingPunct="1">
              <a:spcAft>
                <a:spcPts val="0"/>
              </a:spcAft>
              <a:defRPr/>
            </a:pPr>
            <a:r>
              <a:rPr lang="cy-GB" sz="3200" kern="0" dirty="0">
                <a:solidFill>
                  <a:srgbClr val="000000"/>
                </a:solidFill>
                <a:latin typeface="Lucida Sans" panose="020B0602040502020204" pitchFamily="34" charset="0"/>
                <a:ea typeface="MS PGothic" pitchFamily="34" charset="-128"/>
              </a:rPr>
              <a:t>Cynlluniau unigol</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a:solidFill>
                  <a:srgbClr val="0000FF"/>
                </a:solidFill>
                <a:latin typeface="Lucida Sans" panose="020B0602040502020204" pitchFamily="34" charset="0"/>
                <a:ea typeface="MS PGothic" pitchFamily="34" charset="-128"/>
              </a:rPr>
              <a:t>Individual plans</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755650" y="1547813"/>
            <a:ext cx="3810000" cy="4195762"/>
          </a:xfrm>
        </p:spPr>
        <p:txBody>
          <a:bodyPr rtlCol="0">
            <a:normAutofit/>
          </a:bodyPr>
          <a:lstStyle/>
          <a:p>
            <a:pPr>
              <a:defRPr/>
            </a:pPr>
            <a:r>
              <a:rPr lang="cy-GB" altLang="cy-GB" kern="0" dirty="0" smtClean="0">
                <a:solidFill>
                  <a:srgbClr val="000000"/>
                </a:solidFill>
                <a:latin typeface="Lucida Sans" panose="020B0602030504020204" pitchFamily="34" charset="0"/>
                <a:ea typeface="MS PGothic" pitchFamily="34" charset="-128"/>
              </a:rPr>
              <a:t>CAU </a:t>
            </a:r>
            <a:r>
              <a:rPr lang="cy-GB" altLang="cy-GB" kern="0" dirty="0">
                <a:solidFill>
                  <a:srgbClr val="000000"/>
                </a:solidFill>
                <a:latin typeface="Lucida Sans" panose="020B0602030504020204" pitchFamily="34" charset="0"/>
                <a:ea typeface="MS PGothic" pitchFamily="34" charset="-128"/>
              </a:rPr>
              <a:t>– Cynllun Addysgol Unigol</a:t>
            </a:r>
          </a:p>
          <a:p>
            <a:pPr>
              <a:buFontTx/>
              <a:buChar char="•"/>
              <a:defRPr/>
            </a:pPr>
            <a:r>
              <a:rPr lang="cy-GB" altLang="cy-GB" kern="0" dirty="0">
                <a:solidFill>
                  <a:srgbClr val="000000"/>
                </a:solidFill>
                <a:latin typeface="Lucida Sans" panose="020B0602030504020204" pitchFamily="34" charset="0"/>
                <a:ea typeface="MS PGothic" pitchFamily="34" charset="-128"/>
              </a:rPr>
              <a:t>CDU – Cynllun Dysgu Unigol</a:t>
            </a:r>
          </a:p>
          <a:p>
            <a:pPr>
              <a:buFontTx/>
              <a:buChar char="•"/>
              <a:defRPr/>
            </a:pPr>
            <a:r>
              <a:rPr lang="cy-GB" altLang="cy-GB" kern="0" dirty="0">
                <a:solidFill>
                  <a:srgbClr val="000000"/>
                </a:solidFill>
                <a:latin typeface="Lucida Sans" panose="020B0602030504020204" pitchFamily="34" charset="0"/>
                <a:ea typeface="MS PGothic" pitchFamily="34" charset="-128"/>
              </a:rPr>
              <a:t>CChU – Cynllun Chwarae Unigol</a:t>
            </a: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547813"/>
            <a:ext cx="4176712" cy="4195762"/>
          </a:xfrm>
        </p:spPr>
        <p:txBody>
          <a:bodyPr rtlCol="0">
            <a:normAutofit/>
          </a:bodyPr>
          <a:lstStyle/>
          <a:p>
            <a:pPr>
              <a:buFontTx/>
              <a:buChar char="•"/>
              <a:defRPr/>
            </a:pPr>
            <a:r>
              <a:rPr lang="en-GB" kern="0" dirty="0">
                <a:solidFill>
                  <a:srgbClr val="0000FF"/>
                </a:solidFill>
                <a:latin typeface="Lucida Sans" panose="020B0602040502020204" pitchFamily="34" charset="0"/>
                <a:ea typeface="MS PGothic" pitchFamily="34" charset="-128"/>
              </a:rPr>
              <a:t>IEP – Individual Educational Plan</a:t>
            </a:r>
          </a:p>
          <a:p>
            <a:pPr>
              <a:buFontTx/>
              <a:buChar char="•"/>
              <a:defRPr/>
            </a:pPr>
            <a:r>
              <a:rPr lang="en-GB" kern="0" dirty="0">
                <a:solidFill>
                  <a:srgbClr val="0000FF"/>
                </a:solidFill>
                <a:latin typeface="Lucida Sans" panose="020B0602040502020204" pitchFamily="34" charset="0"/>
                <a:ea typeface="MS PGothic" pitchFamily="34" charset="-128"/>
              </a:rPr>
              <a:t>ILP – Individual Learning Plan</a:t>
            </a:r>
          </a:p>
          <a:p>
            <a:pPr>
              <a:buFontTx/>
              <a:buChar char="•"/>
              <a:defRPr/>
            </a:pPr>
            <a:r>
              <a:rPr lang="en-GB" kern="0" dirty="0">
                <a:solidFill>
                  <a:srgbClr val="0000FF"/>
                </a:solidFill>
                <a:latin typeface="Lucida Sans" panose="020B0602040502020204" pitchFamily="34" charset="0"/>
                <a:ea typeface="MS PGothic" pitchFamily="34" charset="-128"/>
              </a:rPr>
              <a:t>IPP – Individual Play Plan</a:t>
            </a: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92162"/>
          </a:xfrm>
        </p:spPr>
        <p:txBody>
          <a:bodyPr rtlCol="0">
            <a:noAutofit/>
          </a:bodyPr>
          <a:lstStyle/>
          <a:p>
            <a:pPr eaLnBrk="1" fontAlgn="auto" hangingPunct="1">
              <a:spcAft>
                <a:spcPts val="0"/>
              </a:spcAft>
              <a:defRPr/>
            </a:pPr>
            <a:r>
              <a:rPr lang="cy-GB" sz="3200" kern="0" dirty="0">
                <a:solidFill>
                  <a:srgbClr val="000000"/>
                </a:solidFill>
                <a:latin typeface="Lucida Sans" panose="020B0602040502020204" pitchFamily="34" charset="0"/>
                <a:ea typeface="MS PGothic" pitchFamily="34" charset="-128"/>
              </a:rPr>
              <a:t>Asesiad Statudol</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a:solidFill>
                  <a:srgbClr val="0000FF"/>
                </a:solidFill>
                <a:latin typeface="Lucida Sans" panose="020B0602040502020204" pitchFamily="34" charset="0"/>
                <a:ea typeface="MS PGothic" pitchFamily="34" charset="-128"/>
              </a:rPr>
              <a:t>Statutory Assessment</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0" y="1547813"/>
            <a:ext cx="4565650" cy="4195762"/>
          </a:xfrm>
        </p:spPr>
        <p:txBody>
          <a:bodyPr rtlCol="0">
            <a:normAutofit/>
          </a:bodyPr>
          <a:lstStyle/>
          <a:p>
            <a:pPr>
              <a:buFontTx/>
              <a:buChar char="•"/>
              <a:defRPr/>
            </a:pPr>
            <a:r>
              <a:rPr lang="cy-GB" altLang="cy-GB" sz="2000" kern="0" dirty="0">
                <a:solidFill>
                  <a:srgbClr val="000000"/>
                </a:solidFill>
                <a:latin typeface="Lucida Sans" panose="020B0602030504020204" pitchFamily="34" charset="0"/>
                <a:ea typeface="MS PGothic" pitchFamily="34" charset="-128"/>
              </a:rPr>
              <a:t>Mae asesiad statudol yn asesiad manwl iawn o anghenion addysgol plentyn sydd yn cynnwys adroddiadau gan amrywiaeth o bobl.</a:t>
            </a:r>
          </a:p>
          <a:p>
            <a:pPr>
              <a:buFontTx/>
              <a:buChar char="•"/>
              <a:defRPr/>
            </a:pPr>
            <a:r>
              <a:rPr lang="cy-GB" altLang="cy-GB" sz="2000" kern="0" dirty="0">
                <a:solidFill>
                  <a:srgbClr val="000000"/>
                </a:solidFill>
                <a:latin typeface="Lucida Sans" panose="020B0602030504020204" pitchFamily="34" charset="0"/>
                <a:ea typeface="MS PGothic" pitchFamily="34" charset="-128"/>
              </a:rPr>
              <a:t>Bydd yr asesiad yn nodi anghenion y plentyn ac unrhyw gymorth arbennig sydd ei angen.</a:t>
            </a:r>
          </a:p>
          <a:p>
            <a:pPr>
              <a:buFontTx/>
              <a:buChar char="•"/>
              <a:defRPr/>
            </a:pPr>
            <a:r>
              <a:rPr lang="cy-GB" altLang="cy-GB" sz="2000" kern="0" dirty="0">
                <a:solidFill>
                  <a:srgbClr val="000000"/>
                </a:solidFill>
                <a:latin typeface="Lucida Sans" panose="020B0602030504020204" pitchFamily="34" charset="0"/>
                <a:ea typeface="MS PGothic" pitchFamily="34" charset="-128"/>
              </a:rPr>
              <a:t>Dylai asesiad statudol cael ei gwblhau o fewn 26 wythnos. </a:t>
            </a: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547813"/>
            <a:ext cx="4500562" cy="4195762"/>
          </a:xfrm>
        </p:spPr>
        <p:txBody>
          <a:bodyPr rtlCol="0">
            <a:normAutofit/>
          </a:bodyPr>
          <a:lstStyle/>
          <a:p>
            <a:pPr>
              <a:buFontTx/>
              <a:buChar char="•"/>
              <a:defRPr/>
            </a:pPr>
            <a:r>
              <a:rPr lang="en-GB" sz="2000" kern="0" dirty="0">
                <a:solidFill>
                  <a:srgbClr val="0000FF"/>
                </a:solidFill>
                <a:latin typeface="Lucida Sans" panose="020B0602040502020204" pitchFamily="34" charset="0"/>
                <a:ea typeface="MS PGothic" pitchFamily="34" charset="-128"/>
              </a:rPr>
              <a:t>A statutory assessment is a very detailed assessment of a child’s educational needs that will include reports from a variety of people.</a:t>
            </a:r>
          </a:p>
          <a:p>
            <a:pPr>
              <a:buFontTx/>
              <a:buChar char="•"/>
              <a:defRPr/>
            </a:pPr>
            <a:r>
              <a:rPr lang="en-GB" sz="2000" kern="0" dirty="0">
                <a:solidFill>
                  <a:srgbClr val="0000FF"/>
                </a:solidFill>
                <a:latin typeface="Lucida Sans" panose="020B0602040502020204" pitchFamily="34" charset="0"/>
                <a:ea typeface="MS PGothic" pitchFamily="34" charset="-128"/>
              </a:rPr>
              <a:t>The assessment will identify the child’s needs and any special help that is required.</a:t>
            </a:r>
          </a:p>
          <a:p>
            <a:pPr>
              <a:buFontTx/>
              <a:buChar char="•"/>
              <a:defRPr/>
            </a:pPr>
            <a:r>
              <a:rPr lang="en-GB" sz="2000" kern="0" dirty="0">
                <a:solidFill>
                  <a:srgbClr val="0000FF"/>
                </a:solidFill>
                <a:latin typeface="Lucida Sans" panose="020B0602040502020204" pitchFamily="34" charset="0"/>
                <a:ea typeface="MS PGothic" pitchFamily="34" charset="-128"/>
              </a:rPr>
              <a:t>A statutory assessment should be completed within 26 weeks. </a:t>
            </a: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92162"/>
          </a:xfrm>
        </p:spPr>
        <p:txBody>
          <a:bodyPr rtlCol="0">
            <a:noAutofit/>
          </a:bodyPr>
          <a:lstStyle/>
          <a:p>
            <a:pPr eaLnBrk="1" fontAlgn="auto" hangingPunct="1">
              <a:spcAft>
                <a:spcPts val="0"/>
              </a:spcAft>
              <a:defRPr/>
            </a:pPr>
            <a:r>
              <a:rPr lang="en-GB" sz="3200" kern="0" dirty="0">
                <a:solidFill>
                  <a:srgbClr val="000000"/>
                </a:solidFill>
                <a:latin typeface="Lucida Sans" panose="020B0602040502020204" pitchFamily="34" charset="0"/>
                <a:ea typeface="MS PGothic" pitchFamily="34" charset="-128"/>
              </a:rPr>
              <a:t>Y </a:t>
            </a:r>
            <a:r>
              <a:rPr lang="cy-GB" sz="3200" kern="0" dirty="0">
                <a:solidFill>
                  <a:srgbClr val="000000"/>
                </a:solidFill>
                <a:latin typeface="Lucida Sans" panose="020B0602040502020204" pitchFamily="34" charset="0"/>
                <a:ea typeface="MS PGothic" pitchFamily="34" charset="-128"/>
              </a:rPr>
              <a:t>Datganiad</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a:solidFill>
                  <a:srgbClr val="0000FF"/>
                </a:solidFill>
                <a:latin typeface="Lucida Sans" panose="020B0602040502020204" pitchFamily="34" charset="0"/>
                <a:ea typeface="MS PGothic" pitchFamily="34" charset="-128"/>
              </a:rPr>
              <a:t>The Statement</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0" y="1547813"/>
            <a:ext cx="4565650" cy="4195762"/>
          </a:xfrm>
        </p:spPr>
        <p:txBody>
          <a:bodyPr rtlCol="0">
            <a:normAutofit/>
          </a:bodyPr>
          <a:lstStyle/>
          <a:p>
            <a:pPr marL="0" indent="0">
              <a:buFont typeface="Arial" panose="020B0604020202020204" pitchFamily="34" charset="0"/>
              <a:buNone/>
              <a:defRPr/>
            </a:pPr>
            <a:r>
              <a:rPr lang="cy-GB" sz="2200" kern="0" dirty="0">
                <a:solidFill>
                  <a:srgbClr val="000000"/>
                </a:solidFill>
                <a:latin typeface="Lucida Sans" panose="020B0602040502020204" pitchFamily="34" charset="0"/>
                <a:ea typeface="MS PGothic" pitchFamily="34" charset="-128"/>
              </a:rPr>
              <a:t>Mae 6 rhan i Datganiad AAY:</a:t>
            </a:r>
          </a:p>
          <a:p>
            <a:pPr marL="457200" indent="-457200">
              <a:buFontTx/>
              <a:buAutoNum type="arabicPeriod"/>
              <a:defRPr/>
            </a:pPr>
            <a:r>
              <a:rPr lang="cy-GB" sz="2200" kern="0" dirty="0">
                <a:solidFill>
                  <a:srgbClr val="000000"/>
                </a:solidFill>
                <a:latin typeface="Lucida Sans" panose="020B0602040502020204" pitchFamily="34" charset="0"/>
                <a:ea typeface="MS PGothic" pitchFamily="34" charset="-128"/>
              </a:rPr>
              <a:t>Gwybodaeth cyffredinol</a:t>
            </a:r>
          </a:p>
          <a:p>
            <a:pPr marL="457200" indent="-457200">
              <a:buFontTx/>
              <a:buAutoNum type="arabicPeriod"/>
              <a:defRPr/>
            </a:pPr>
            <a:r>
              <a:rPr lang="cy-GB" sz="2200" kern="0" dirty="0">
                <a:solidFill>
                  <a:srgbClr val="000000"/>
                </a:solidFill>
                <a:latin typeface="Lucida Sans" panose="020B0602040502020204" pitchFamily="34" charset="0"/>
                <a:ea typeface="MS PGothic" pitchFamily="34" charset="-128"/>
              </a:rPr>
              <a:t>Anghenion y plentyn</a:t>
            </a:r>
          </a:p>
          <a:p>
            <a:pPr marL="457200" indent="-457200">
              <a:buFontTx/>
              <a:buAutoNum type="arabicPeriod"/>
              <a:defRPr/>
            </a:pPr>
            <a:r>
              <a:rPr lang="cy-GB" sz="2200" kern="0" dirty="0">
                <a:solidFill>
                  <a:srgbClr val="000000"/>
                </a:solidFill>
                <a:latin typeface="Lucida Sans" panose="020B0602040502020204" pitchFamily="34" charset="0"/>
                <a:ea typeface="MS PGothic" pitchFamily="34" charset="-128"/>
              </a:rPr>
              <a:t>Cymorth arbenigol</a:t>
            </a:r>
          </a:p>
          <a:p>
            <a:pPr marL="457200" indent="-457200">
              <a:buFontTx/>
              <a:buAutoNum type="arabicPeriod"/>
              <a:defRPr/>
            </a:pPr>
            <a:r>
              <a:rPr lang="cy-GB" sz="2200" kern="0" dirty="0">
                <a:solidFill>
                  <a:srgbClr val="000000"/>
                </a:solidFill>
                <a:latin typeface="Lucida Sans" panose="020B0602040502020204" pitchFamily="34" charset="0"/>
                <a:ea typeface="MS PGothic" pitchFamily="34" charset="-128"/>
              </a:rPr>
              <a:t>Darpariaeth addysgol</a:t>
            </a:r>
          </a:p>
          <a:p>
            <a:pPr marL="457200" indent="-457200">
              <a:buFontTx/>
              <a:buAutoNum type="arabicPeriod"/>
              <a:defRPr/>
            </a:pPr>
            <a:r>
              <a:rPr lang="cy-GB" sz="2200" kern="0" dirty="0">
                <a:solidFill>
                  <a:srgbClr val="000000"/>
                </a:solidFill>
                <a:latin typeface="Lucida Sans" panose="020B0602040502020204" pitchFamily="34" charset="0"/>
                <a:ea typeface="MS PGothic" pitchFamily="34" charset="-128"/>
              </a:rPr>
              <a:t>Anghenion anaddysgol</a:t>
            </a:r>
          </a:p>
          <a:p>
            <a:pPr marL="457200" indent="-457200">
              <a:buFontTx/>
              <a:buAutoNum type="arabicPeriod"/>
              <a:defRPr/>
            </a:pPr>
            <a:r>
              <a:rPr lang="cy-GB" sz="2200" kern="0" dirty="0">
                <a:solidFill>
                  <a:srgbClr val="000000"/>
                </a:solidFill>
                <a:latin typeface="Lucida Sans" panose="020B0602040502020204" pitchFamily="34" charset="0"/>
                <a:ea typeface="MS PGothic" pitchFamily="34" charset="-128"/>
              </a:rPr>
              <a:t>Cymorth i gefnogi anghenion anaddysgol</a:t>
            </a: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547813"/>
            <a:ext cx="4500562" cy="4195762"/>
          </a:xfrm>
        </p:spPr>
        <p:txBody>
          <a:bodyPr rtlCol="0">
            <a:normAutofit/>
          </a:bodyPr>
          <a:lstStyle/>
          <a:p>
            <a:pPr marL="0" indent="0">
              <a:buFont typeface="Arial" panose="020B0604020202020204" pitchFamily="34" charset="0"/>
              <a:buNone/>
              <a:defRPr/>
            </a:pPr>
            <a:r>
              <a:rPr lang="en-GB" sz="2200" kern="0" dirty="0">
                <a:solidFill>
                  <a:srgbClr val="0000FF"/>
                </a:solidFill>
                <a:latin typeface="Lucida Sans" panose="020B0602040502020204" pitchFamily="34" charset="0"/>
                <a:ea typeface="MS PGothic" pitchFamily="34" charset="-128"/>
              </a:rPr>
              <a:t>A Statement of SEN is set out in six parts:</a:t>
            </a:r>
          </a:p>
          <a:p>
            <a:pPr marL="514350" indent="-514350">
              <a:buFontTx/>
              <a:buAutoNum type="arabicPeriod"/>
              <a:defRPr/>
            </a:pPr>
            <a:r>
              <a:rPr lang="en-GB" sz="2200" kern="0" dirty="0">
                <a:solidFill>
                  <a:srgbClr val="0000FF"/>
                </a:solidFill>
                <a:latin typeface="Lucida Sans" panose="020B0602040502020204" pitchFamily="34" charset="0"/>
                <a:ea typeface="MS PGothic" pitchFamily="34" charset="-128"/>
              </a:rPr>
              <a:t>General information</a:t>
            </a:r>
          </a:p>
          <a:p>
            <a:pPr marL="514350" indent="-514350">
              <a:buFontTx/>
              <a:buAutoNum type="arabicPeriod"/>
              <a:defRPr/>
            </a:pPr>
            <a:r>
              <a:rPr lang="en-GB" sz="2200" kern="0" dirty="0">
                <a:solidFill>
                  <a:srgbClr val="0000FF"/>
                </a:solidFill>
                <a:latin typeface="Lucida Sans" panose="020B0602040502020204" pitchFamily="34" charset="0"/>
                <a:ea typeface="MS PGothic" pitchFamily="34" charset="-128"/>
              </a:rPr>
              <a:t>Child’s needs</a:t>
            </a:r>
          </a:p>
          <a:p>
            <a:pPr marL="514350" indent="-514350">
              <a:buFontTx/>
              <a:buAutoNum type="arabicPeriod"/>
              <a:defRPr/>
            </a:pPr>
            <a:r>
              <a:rPr lang="en-GB" sz="2200" kern="0" dirty="0">
                <a:solidFill>
                  <a:srgbClr val="0000FF"/>
                </a:solidFill>
                <a:latin typeface="Lucida Sans" panose="020B0602040502020204" pitchFamily="34" charset="0"/>
                <a:ea typeface="MS PGothic" pitchFamily="34" charset="-128"/>
              </a:rPr>
              <a:t>Special help</a:t>
            </a:r>
          </a:p>
          <a:p>
            <a:pPr marL="514350" indent="-514350">
              <a:buFontTx/>
              <a:buAutoNum type="arabicPeriod"/>
              <a:defRPr/>
            </a:pPr>
            <a:r>
              <a:rPr lang="en-GB" sz="2200" kern="0" dirty="0">
                <a:solidFill>
                  <a:srgbClr val="0000FF"/>
                </a:solidFill>
                <a:latin typeface="Lucida Sans" panose="020B0602040502020204" pitchFamily="34" charset="0"/>
                <a:ea typeface="MS PGothic" pitchFamily="34" charset="-128"/>
              </a:rPr>
              <a:t>Educational provision</a:t>
            </a:r>
          </a:p>
          <a:p>
            <a:pPr marL="514350" indent="-514350">
              <a:buFontTx/>
              <a:buAutoNum type="arabicPeriod"/>
              <a:defRPr/>
            </a:pPr>
            <a:r>
              <a:rPr lang="en-GB" sz="2200" kern="0" dirty="0">
                <a:solidFill>
                  <a:srgbClr val="0000FF"/>
                </a:solidFill>
                <a:latin typeface="Lucida Sans" panose="020B0602040502020204" pitchFamily="34" charset="0"/>
                <a:ea typeface="MS PGothic" pitchFamily="34" charset="-128"/>
              </a:rPr>
              <a:t>Non-educational  needs</a:t>
            </a:r>
          </a:p>
          <a:p>
            <a:pPr marL="514350" indent="-514350">
              <a:buFontTx/>
              <a:buAutoNum type="arabicPeriod"/>
              <a:defRPr/>
            </a:pPr>
            <a:r>
              <a:rPr lang="en-GB" sz="2200" kern="0" dirty="0">
                <a:solidFill>
                  <a:srgbClr val="0000FF"/>
                </a:solidFill>
                <a:latin typeface="Lucida Sans" panose="020B0602040502020204" pitchFamily="34" charset="0"/>
                <a:ea typeface="MS PGothic" pitchFamily="34" charset="-128"/>
              </a:rPr>
              <a:t>Help to meet non-educational needs</a:t>
            </a: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92162"/>
          </a:xfrm>
        </p:spPr>
        <p:txBody>
          <a:bodyPr rtlCol="0">
            <a:noAutofit/>
          </a:bodyPr>
          <a:lstStyle/>
          <a:p>
            <a:pPr eaLnBrk="1" fontAlgn="auto" hangingPunct="1">
              <a:spcAft>
                <a:spcPts val="0"/>
              </a:spcAft>
              <a:defRPr/>
            </a:pPr>
            <a:r>
              <a:rPr lang="cy-GB" sz="3200" kern="0" dirty="0">
                <a:solidFill>
                  <a:srgbClr val="000000"/>
                </a:solidFill>
                <a:latin typeface="Lucida Sans" panose="020B0602040502020204" pitchFamily="34" charset="0"/>
                <a:ea typeface="MS PGothic" pitchFamily="34" charset="-128"/>
              </a:rPr>
              <a:t>Newidiadau i’r Broses Datganiad</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a:solidFill>
                  <a:srgbClr val="0000FF"/>
                </a:solidFill>
                <a:latin typeface="Lucida Sans" panose="020B0602040502020204" pitchFamily="34" charset="0"/>
                <a:ea typeface="MS PGothic" pitchFamily="34" charset="-128"/>
              </a:rPr>
              <a:t>Changes to the </a:t>
            </a:r>
            <a:r>
              <a:rPr lang="en-GB" sz="3200" kern="0" dirty="0" err="1">
                <a:solidFill>
                  <a:srgbClr val="0000FF"/>
                </a:solidFill>
                <a:latin typeface="Lucida Sans" panose="020B0602040502020204" pitchFamily="34" charset="0"/>
                <a:ea typeface="MS PGothic" pitchFamily="34" charset="-128"/>
              </a:rPr>
              <a:t>Statementing</a:t>
            </a:r>
            <a:r>
              <a:rPr lang="en-GB" sz="3200" kern="0" dirty="0">
                <a:solidFill>
                  <a:srgbClr val="0000FF"/>
                </a:solidFill>
                <a:latin typeface="Lucida Sans" panose="020B0602040502020204" pitchFamily="34" charset="0"/>
                <a:ea typeface="MS PGothic" pitchFamily="34" charset="-128"/>
              </a:rPr>
              <a:t> Process</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0" y="1547813"/>
            <a:ext cx="4565650" cy="4195762"/>
          </a:xfrm>
        </p:spPr>
        <p:txBody>
          <a:bodyPr rtlCol="0">
            <a:normAutofit/>
          </a:bodyPr>
          <a:lstStyle/>
          <a:p>
            <a:pPr>
              <a:buFontTx/>
              <a:buChar char="•"/>
              <a:defRPr/>
            </a:pPr>
            <a:r>
              <a:rPr lang="cy-GB" altLang="cy-GB" kern="0" dirty="0" smtClean="0">
                <a:solidFill>
                  <a:srgbClr val="000000"/>
                </a:solidFill>
                <a:latin typeface="Lucida Sans" panose="020B0602030504020204" pitchFamily="34" charset="0"/>
                <a:ea typeface="MS PGothic" pitchFamily="34" charset="-128"/>
              </a:rPr>
              <a:t>Cyn/ar </a:t>
            </a:r>
            <a:r>
              <a:rPr lang="cy-GB" altLang="cy-GB" kern="0" dirty="0">
                <a:solidFill>
                  <a:srgbClr val="000000"/>
                </a:solidFill>
                <a:latin typeface="Lucida Sans" panose="020B0602030504020204" pitchFamily="34" charset="0"/>
                <a:ea typeface="MS PGothic" pitchFamily="34" charset="-128"/>
              </a:rPr>
              <a:t>ôl Medi 2014</a:t>
            </a:r>
          </a:p>
          <a:p>
            <a:pPr>
              <a:buFontTx/>
              <a:buChar char="•"/>
              <a:defRPr/>
            </a:pPr>
            <a:r>
              <a:rPr lang="cy-GB" altLang="cy-GB" kern="0" dirty="0">
                <a:solidFill>
                  <a:srgbClr val="000000"/>
                </a:solidFill>
                <a:latin typeface="Lucida Sans" panose="020B0602030504020204" pitchFamily="34" charset="0"/>
                <a:ea typeface="MS PGothic" pitchFamily="34" charset="-128"/>
              </a:rPr>
              <a:t>Newidiadau i gymryd lle ar wahanol gyfnodau, yn ôl lleoliad</a:t>
            </a: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547813"/>
            <a:ext cx="4500562" cy="4195762"/>
          </a:xfrm>
        </p:spPr>
        <p:txBody>
          <a:bodyPr rtlCol="0">
            <a:normAutofit/>
          </a:bodyPr>
          <a:lstStyle/>
          <a:p>
            <a:pPr>
              <a:buFontTx/>
              <a:buChar char="•"/>
              <a:defRPr/>
            </a:pPr>
            <a:r>
              <a:rPr lang="en-GB" kern="0" dirty="0">
                <a:solidFill>
                  <a:srgbClr val="0000FF"/>
                </a:solidFill>
                <a:latin typeface="Lucida Sans" panose="020B0602040502020204" pitchFamily="34" charset="0"/>
                <a:ea typeface="MS PGothic" pitchFamily="34" charset="-128"/>
              </a:rPr>
              <a:t>Before/after September 2014</a:t>
            </a:r>
          </a:p>
          <a:p>
            <a:pPr>
              <a:buFontTx/>
              <a:buChar char="•"/>
              <a:defRPr/>
            </a:pPr>
            <a:r>
              <a:rPr lang="en-GB" kern="0" dirty="0">
                <a:solidFill>
                  <a:srgbClr val="0000FF"/>
                </a:solidFill>
                <a:latin typeface="Lucida Sans" panose="020B0602040502020204" pitchFamily="34" charset="0"/>
                <a:ea typeface="MS PGothic" pitchFamily="34" charset="-128"/>
              </a:rPr>
              <a:t>Changes to take place at different stages, according to location</a:t>
            </a: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92162"/>
          </a:xfrm>
        </p:spPr>
        <p:txBody>
          <a:bodyPr rtlCol="0">
            <a:noAutofit/>
          </a:bodyPr>
          <a:lstStyle/>
          <a:p>
            <a:pPr eaLnBrk="1" fontAlgn="auto" hangingPunct="1">
              <a:spcAft>
                <a:spcPts val="0"/>
              </a:spcAft>
              <a:defRPr/>
            </a:pPr>
            <a:r>
              <a:rPr lang="cy-GB" sz="3200" kern="0" dirty="0" smtClean="0">
                <a:solidFill>
                  <a:srgbClr val="000000"/>
                </a:solidFill>
                <a:latin typeface="Lucida Sans" panose="020B0602040502020204" pitchFamily="34" charset="0"/>
                <a:ea typeface="MS PGothic" pitchFamily="34" charset="-128"/>
              </a:rPr>
              <a:t>Tasg Ymchwil</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smtClean="0">
                <a:solidFill>
                  <a:srgbClr val="0000FF"/>
                </a:solidFill>
                <a:latin typeface="Lucida Sans" panose="020B0602040502020204" pitchFamily="34" charset="0"/>
                <a:ea typeface="MS PGothic" pitchFamily="34" charset="-128"/>
              </a:rPr>
              <a:t>Research Task</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0" y="1340768"/>
            <a:ext cx="4565650" cy="4402807"/>
          </a:xfrm>
        </p:spPr>
        <p:txBody>
          <a:bodyPr rtlCol="0">
            <a:normAutofit fontScale="92500"/>
          </a:bodyPr>
          <a:lstStyle/>
          <a:p>
            <a:pPr marL="0" indent="0" eaLnBrk="1" fontAlgn="auto" hangingPunct="1">
              <a:spcAft>
                <a:spcPts val="0"/>
              </a:spcAft>
              <a:buFont typeface="Arial" panose="020B0604020202020204" pitchFamily="34" charset="0"/>
              <a:buNone/>
              <a:defRPr/>
            </a:pPr>
            <a:r>
              <a:rPr lang="cy-GB" altLang="cy-GB" dirty="0" smtClean="0">
                <a:latin typeface="Lucida Sans" pitchFamily="34" charset="0"/>
              </a:rPr>
              <a:t>Ewch ar wefan SinclairsLaw ac atebwch y cwestiynau canlynol:</a:t>
            </a:r>
          </a:p>
          <a:p>
            <a:pPr marL="514350" indent="-514350" eaLnBrk="1" fontAlgn="auto" hangingPunct="1">
              <a:spcAft>
                <a:spcPts val="0"/>
              </a:spcAft>
              <a:buFont typeface="Arial" panose="020B0604020202020204" pitchFamily="34" charset="0"/>
              <a:buAutoNum type="arabicPeriod"/>
              <a:defRPr/>
            </a:pPr>
            <a:r>
              <a:rPr lang="cy-GB" altLang="cy-GB" dirty="0" smtClean="0">
                <a:latin typeface="Lucida Sans" pitchFamily="34" charset="0"/>
              </a:rPr>
              <a:t>Wrth drafod AAA mewn ysgolion, pa wahaniaethau a welwch chi rhwng arfer yn Lloegr a Chymru?</a:t>
            </a:r>
          </a:p>
          <a:p>
            <a:pPr marL="514350" indent="-514350" eaLnBrk="1" fontAlgn="auto" hangingPunct="1">
              <a:spcAft>
                <a:spcPts val="0"/>
              </a:spcAft>
              <a:buFont typeface="Arial" panose="020B0604020202020204" pitchFamily="34" charset="0"/>
              <a:buAutoNum type="arabicPeriod"/>
              <a:defRPr/>
            </a:pPr>
            <a:r>
              <a:rPr lang="es-ES" altLang="cy-GB" dirty="0" err="1">
                <a:latin typeface="Lucida Sans" pitchFamily="34" charset="0"/>
              </a:rPr>
              <a:t>Pa</a:t>
            </a:r>
            <a:r>
              <a:rPr lang="es-ES" altLang="cy-GB" dirty="0">
                <a:latin typeface="Lucida Sans" pitchFamily="34" charset="0"/>
              </a:rPr>
              <a:t> </a:t>
            </a:r>
            <a:r>
              <a:rPr lang="es-ES" altLang="cy-GB" dirty="0" err="1">
                <a:latin typeface="Lucida Sans" pitchFamily="34" charset="0"/>
              </a:rPr>
              <a:t>oblygiadau</a:t>
            </a:r>
            <a:r>
              <a:rPr lang="es-ES" altLang="cy-GB" dirty="0">
                <a:latin typeface="Lucida Sans" pitchFamily="34" charset="0"/>
              </a:rPr>
              <a:t> </a:t>
            </a:r>
            <a:r>
              <a:rPr lang="es-ES" altLang="cy-GB" dirty="0" err="1">
                <a:latin typeface="Lucida Sans" pitchFamily="34" charset="0"/>
              </a:rPr>
              <a:t>posibl</a:t>
            </a:r>
            <a:r>
              <a:rPr lang="es-ES" altLang="cy-GB" dirty="0">
                <a:latin typeface="Lucida Sans" pitchFamily="34" charset="0"/>
              </a:rPr>
              <a:t> </a:t>
            </a:r>
            <a:r>
              <a:rPr lang="es-ES" altLang="cy-GB" dirty="0" err="1">
                <a:latin typeface="Lucida Sans" pitchFamily="34" charset="0"/>
              </a:rPr>
              <a:t>allai</a:t>
            </a:r>
            <a:r>
              <a:rPr lang="es-ES" altLang="cy-GB" dirty="0">
                <a:latin typeface="Lucida Sans" pitchFamily="34" charset="0"/>
              </a:rPr>
              <a:t> </a:t>
            </a:r>
            <a:r>
              <a:rPr lang="es-ES" altLang="cy-GB" dirty="0" err="1">
                <a:latin typeface="Lucida Sans" pitchFamily="34" charset="0"/>
              </a:rPr>
              <a:t>deillio</a:t>
            </a:r>
            <a:r>
              <a:rPr lang="es-ES" altLang="cy-GB" dirty="0">
                <a:latin typeface="Lucida Sans" pitchFamily="34" charset="0"/>
              </a:rPr>
              <a:t> o </a:t>
            </a:r>
            <a:r>
              <a:rPr lang="es-ES" altLang="cy-GB" dirty="0" err="1">
                <a:latin typeface="Lucida Sans" pitchFamily="34" charset="0"/>
              </a:rPr>
              <a:t>hyn</a:t>
            </a:r>
            <a:r>
              <a:rPr lang="es-ES" altLang="cy-GB" dirty="0">
                <a:latin typeface="Lucida Sans" pitchFamily="34" charset="0"/>
              </a:rPr>
              <a:t>?</a:t>
            </a:r>
            <a:endParaRPr lang="cy-GB" altLang="cy-GB" dirty="0" smtClean="0">
              <a:latin typeface="Lucida Sans" pitchFamily="34" charset="0"/>
            </a:endParaRPr>
          </a:p>
          <a:p>
            <a:pPr marL="514350" indent="-514350" eaLnBrk="1" fontAlgn="auto" hangingPunct="1">
              <a:spcAft>
                <a:spcPts val="0"/>
              </a:spcAft>
              <a:buFont typeface="Arial" panose="020B0604020202020204" pitchFamily="34" charset="0"/>
              <a:buAutoNum type="arabicPeriod"/>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565650" y="1340768"/>
            <a:ext cx="4578350" cy="4402807"/>
          </a:xfrm>
        </p:spPr>
        <p:txBody>
          <a:bodyPr rtlCol="0">
            <a:normAutofit fontScale="92500" lnSpcReduction="10000"/>
          </a:bodyPr>
          <a:lstStyle/>
          <a:p>
            <a:pPr marL="0" indent="0">
              <a:buFont typeface="Arial" panose="020B0604020202020204" pitchFamily="34" charset="0"/>
              <a:buNone/>
              <a:defRPr/>
            </a:pPr>
            <a:r>
              <a:rPr lang="en-GB" kern="0" dirty="0" smtClean="0">
                <a:solidFill>
                  <a:srgbClr val="0000FF"/>
                </a:solidFill>
                <a:latin typeface="Lucida Sans" panose="020B0602030504020204" pitchFamily="34" charset="0"/>
                <a:ea typeface="MS PGothic" pitchFamily="34" charset="-128"/>
              </a:rPr>
              <a:t>Visit </a:t>
            </a:r>
            <a:r>
              <a:rPr lang="en-GB" kern="0" dirty="0" err="1" smtClean="0">
                <a:solidFill>
                  <a:srgbClr val="0000FF"/>
                </a:solidFill>
                <a:latin typeface="Lucida Sans" panose="020B0602030504020204" pitchFamily="34" charset="0"/>
                <a:ea typeface="MS PGothic" pitchFamily="34" charset="-128"/>
              </a:rPr>
              <a:t>SinclairsLaw</a:t>
            </a:r>
            <a:r>
              <a:rPr lang="en-GB" kern="0" dirty="0" smtClean="0">
                <a:solidFill>
                  <a:srgbClr val="0000FF"/>
                </a:solidFill>
                <a:latin typeface="Lucida Sans" panose="020B0602030504020204" pitchFamily="34" charset="0"/>
                <a:ea typeface="MS PGothic" pitchFamily="34" charset="-128"/>
              </a:rPr>
              <a:t> website and answer the following questions:</a:t>
            </a:r>
          </a:p>
          <a:p>
            <a:pPr marL="0" indent="0">
              <a:buFont typeface="Arial" panose="020B0604020202020204" pitchFamily="34" charset="0"/>
              <a:buNone/>
              <a:defRPr/>
            </a:pPr>
            <a:r>
              <a:rPr lang="en-GB" kern="0" dirty="0" smtClean="0">
                <a:solidFill>
                  <a:srgbClr val="0000FF"/>
                </a:solidFill>
                <a:latin typeface="Lucida Sans" panose="020B0602030504020204" pitchFamily="34" charset="0"/>
                <a:ea typeface="MS PGothic" pitchFamily="34" charset="-128"/>
              </a:rPr>
              <a:t>1. When discussing SEN in schools, what differences can you find between practice in England and Wales?</a:t>
            </a:r>
          </a:p>
          <a:p>
            <a:pPr marL="0" indent="0">
              <a:buFont typeface="Arial" panose="020B0604020202020204" pitchFamily="34" charset="0"/>
              <a:buNone/>
              <a:defRPr/>
            </a:pPr>
            <a:r>
              <a:rPr lang="en-GB" kern="0" dirty="0" smtClean="0">
                <a:solidFill>
                  <a:srgbClr val="0000FF"/>
                </a:solidFill>
                <a:latin typeface="Lucida Sans" panose="020B0602030504020204" pitchFamily="34" charset="0"/>
                <a:ea typeface="MS PGothic" pitchFamily="34" charset="-128"/>
              </a:rPr>
              <a:t>2. What possible implications could stem from this?</a:t>
            </a:r>
            <a:endParaRPr lang="en-GB" kern="0" dirty="0">
              <a:solidFill>
                <a:srgbClr val="0000FF"/>
              </a:solidFill>
              <a:latin typeface="Lucida Sans" panose="020B0602030504020204" pitchFamily="34" charset="0"/>
              <a:ea typeface="MS PGothic" pitchFamily="34" charset="-128"/>
            </a:endParaRPr>
          </a:p>
        </p:txBody>
      </p:sp>
    </p:spTree>
    <p:extLst>
      <p:ext uri="{BB962C8B-B14F-4D97-AF65-F5344CB8AC3E}">
        <p14:creationId xmlns:p14="http://schemas.microsoft.com/office/powerpoint/2010/main" val="96868685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eaLnBrk="1" fontAlgn="auto" hangingPunct="1">
              <a:spcAft>
                <a:spcPts val="0"/>
              </a:spcAft>
              <a:defRPr/>
            </a:pPr>
            <a:r>
              <a:rPr lang="cy-GB" sz="3200" kern="0" dirty="0">
                <a:solidFill>
                  <a:srgbClr val="000000"/>
                </a:solidFill>
                <a:latin typeface="Lucida Sans" panose="020B0602040502020204" pitchFamily="34" charset="0"/>
                <a:ea typeface="MS PGothic" pitchFamily="34" charset="-128"/>
              </a:rPr>
              <a:t>Cyfeiriadau</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a:solidFill>
                  <a:srgbClr val="3333CC">
                    <a:lumMod val="75000"/>
                  </a:srgbClr>
                </a:solidFill>
                <a:latin typeface="Lucida Sans" panose="020B0602040502020204" pitchFamily="34" charset="0"/>
                <a:ea typeface="MS PGothic" pitchFamily="34" charset="-128"/>
              </a:rPr>
              <a:t>References</a:t>
            </a:r>
            <a:endParaRPr lang="en-GB" altLang="cy-GB" sz="3200" dirty="0" smtClean="0">
              <a:solidFill>
                <a:srgbClr val="0000FF"/>
              </a:solidFill>
              <a:latin typeface="Lucida Sans" pitchFamily="34" charset="0"/>
            </a:endParaRPr>
          </a:p>
        </p:txBody>
      </p:sp>
      <p:sp>
        <p:nvSpPr>
          <p:cNvPr id="2" name="Content Placeholder 1"/>
          <p:cNvSpPr>
            <a:spLocks noGrp="1"/>
          </p:cNvSpPr>
          <p:nvPr>
            <p:ph idx="1"/>
          </p:nvPr>
        </p:nvSpPr>
        <p:spPr>
          <a:xfrm>
            <a:off x="457200" y="1417638"/>
            <a:ext cx="8229600" cy="4098925"/>
          </a:xfrm>
        </p:spPr>
        <p:txBody>
          <a:bodyPr/>
          <a:lstStyle/>
          <a:p>
            <a:pPr marL="0" indent="0">
              <a:buFont typeface="Arial" panose="020B0604020202020204" pitchFamily="34" charset="0"/>
              <a:buNone/>
              <a:defRPr/>
            </a:pPr>
            <a:r>
              <a:rPr lang="en-GB" sz="1600" kern="0" dirty="0">
                <a:solidFill>
                  <a:srgbClr val="000000"/>
                </a:solidFill>
                <a:latin typeface="Lucida Sans" panose="020B0602040502020204" pitchFamily="34" charset="0"/>
                <a:ea typeface="MS PGothic" pitchFamily="34" charset="-128"/>
              </a:rPr>
              <a:t>Contact a Family (2012) ‘The </a:t>
            </a:r>
            <a:r>
              <a:rPr lang="en-GB" sz="1600" kern="0" dirty="0" err="1">
                <a:solidFill>
                  <a:srgbClr val="000000"/>
                </a:solidFill>
                <a:latin typeface="Lucida Sans" panose="020B0602040502020204" pitchFamily="34" charset="0"/>
                <a:ea typeface="MS PGothic" pitchFamily="34" charset="-128"/>
              </a:rPr>
              <a:t>Statementing</a:t>
            </a:r>
            <a:r>
              <a:rPr lang="en-GB" sz="1600" kern="0" dirty="0">
                <a:solidFill>
                  <a:srgbClr val="000000"/>
                </a:solidFill>
                <a:latin typeface="Lucida Sans" panose="020B0602040502020204" pitchFamily="34" charset="0"/>
                <a:ea typeface="MS PGothic" pitchFamily="34" charset="-128"/>
              </a:rPr>
              <a:t> Process,’ </a:t>
            </a:r>
            <a:r>
              <a:rPr lang="en-GB" sz="1600" kern="0" dirty="0">
                <a:solidFill>
                  <a:srgbClr val="000000"/>
                </a:solidFill>
                <a:latin typeface="Lucida Sans" panose="020B0602040502020204" pitchFamily="34" charset="0"/>
                <a:ea typeface="MS PGothic" pitchFamily="34" charset="-128"/>
                <a:hlinkClick r:id="rId3"/>
              </a:rPr>
              <a:t>http://www.cafamily.org.uk/advice-and-support/sen-national-advice-service/the-statementing-process/</a:t>
            </a:r>
            <a:r>
              <a:rPr lang="en-GB" sz="1600" kern="0" dirty="0">
                <a:solidFill>
                  <a:srgbClr val="000000"/>
                </a:solidFill>
                <a:latin typeface="Lucida Sans" panose="020B0602040502020204" pitchFamily="34" charset="0"/>
                <a:ea typeface="MS PGothic" pitchFamily="34" charset="-128"/>
              </a:rPr>
              <a:t> </a:t>
            </a:r>
            <a:endParaRPr lang="en-GB" sz="1600" kern="0" dirty="0" smtClean="0">
              <a:solidFill>
                <a:srgbClr val="000000"/>
              </a:solidFill>
              <a:latin typeface="Lucida Sans" panose="020B0602040502020204" pitchFamily="34" charset="0"/>
              <a:ea typeface="MS PGothic" pitchFamily="34" charset="-128"/>
            </a:endParaRPr>
          </a:p>
          <a:p>
            <a:pPr marL="0" indent="0">
              <a:buFont typeface="Arial" panose="020B0604020202020204" pitchFamily="34" charset="0"/>
              <a:buNone/>
              <a:defRPr/>
            </a:pPr>
            <a:r>
              <a:rPr lang="en-GB" sz="1600" kern="0" dirty="0" smtClean="0">
                <a:solidFill>
                  <a:srgbClr val="000000"/>
                </a:solidFill>
                <a:latin typeface="Lucida Sans" panose="020B0602040502020204" pitchFamily="34" charset="0"/>
                <a:ea typeface="MS PGothic" pitchFamily="34" charset="-128"/>
              </a:rPr>
              <a:t>Dauncey, M. (2016</a:t>
            </a:r>
            <a:r>
              <a:rPr lang="en-GB" sz="1600" kern="0" dirty="0">
                <a:solidFill>
                  <a:srgbClr val="000000"/>
                </a:solidFill>
                <a:latin typeface="Lucida Sans" panose="020B0602040502020204" pitchFamily="34" charset="0"/>
                <a:ea typeface="MS PGothic" pitchFamily="34" charset="-128"/>
              </a:rPr>
              <a:t>) </a:t>
            </a:r>
            <a:r>
              <a:rPr lang="en-GB" sz="1600" kern="0" dirty="0" smtClean="0">
                <a:solidFill>
                  <a:srgbClr val="000000"/>
                </a:solidFill>
                <a:latin typeface="Lucida Sans" panose="020B0602040502020204" pitchFamily="34" charset="0"/>
                <a:ea typeface="MS PGothic" pitchFamily="34" charset="-128"/>
              </a:rPr>
              <a:t>‘</a:t>
            </a:r>
            <a:r>
              <a:rPr lang="en-GB" sz="1600" dirty="0" smtClean="0">
                <a:latin typeface="Lucida Sans" panose="020B0602030504020204" pitchFamily="34" charset="0"/>
              </a:rPr>
              <a:t>Research </a:t>
            </a:r>
            <a:r>
              <a:rPr lang="en-GB" sz="1600" dirty="0">
                <a:latin typeface="Lucida Sans" panose="020B0602030504020204" pitchFamily="34" charset="0"/>
              </a:rPr>
              <a:t>Briefing: Additional Learning Needs (ALN) in Wales,’ </a:t>
            </a:r>
            <a:r>
              <a:rPr lang="en-GB" sz="1600" kern="0" dirty="0" smtClean="0">
                <a:solidFill>
                  <a:srgbClr val="000000"/>
                </a:solidFill>
                <a:latin typeface="Lucida Sans" panose="020B0602040502020204" pitchFamily="34" charset="0"/>
                <a:ea typeface="MS PGothic" pitchFamily="34" charset="-128"/>
                <a:hlinkClick r:id="rId4"/>
              </a:rPr>
              <a:t>http</a:t>
            </a:r>
            <a:r>
              <a:rPr lang="en-GB" sz="1600" kern="0" dirty="0">
                <a:solidFill>
                  <a:srgbClr val="000000"/>
                </a:solidFill>
                <a:latin typeface="Lucida Sans" panose="020B0602040502020204" pitchFamily="34" charset="0"/>
                <a:ea typeface="MS PGothic" pitchFamily="34" charset="-128"/>
                <a:hlinkClick r:id="rId4"/>
              </a:rPr>
              <a:t>://www.assembly.wales/Research%20Documents/16-059%20SEN/16-059-Web-%</a:t>
            </a:r>
            <a:r>
              <a:rPr lang="en-GB" sz="1600" kern="0" dirty="0" smtClean="0">
                <a:solidFill>
                  <a:srgbClr val="000000"/>
                </a:solidFill>
                <a:latin typeface="Lucida Sans" panose="020B0602040502020204" pitchFamily="34" charset="0"/>
                <a:ea typeface="MS PGothic" pitchFamily="34" charset="-128"/>
                <a:hlinkClick r:id="rId4"/>
              </a:rPr>
              <a:t>20English.pdf</a:t>
            </a:r>
            <a:r>
              <a:rPr lang="en-GB" sz="1600" kern="0" dirty="0" smtClean="0">
                <a:solidFill>
                  <a:srgbClr val="000000"/>
                </a:solidFill>
                <a:latin typeface="Lucida Sans" panose="020B0602040502020204" pitchFamily="34" charset="0"/>
                <a:ea typeface="MS PGothic" pitchFamily="34" charset="-128"/>
              </a:rPr>
              <a:t> [Accessed: January 12 2017].</a:t>
            </a:r>
            <a:endParaRPr lang="en-GB" sz="1600" kern="0" dirty="0">
              <a:solidFill>
                <a:srgbClr val="000000"/>
              </a:solidFill>
              <a:latin typeface="Lucida Sans" panose="020B0602040502020204" pitchFamily="34" charset="0"/>
              <a:ea typeface="MS PGothic" pitchFamily="34" charset="-128"/>
            </a:endParaRPr>
          </a:p>
          <a:p>
            <a:pPr marL="0" indent="0">
              <a:buFont typeface="Arial" panose="020B0604020202020204" pitchFamily="34" charset="0"/>
              <a:buNone/>
              <a:defRPr/>
            </a:pPr>
            <a:r>
              <a:rPr lang="en-GB" sz="1600" kern="0" dirty="0">
                <a:solidFill>
                  <a:srgbClr val="000000"/>
                </a:solidFill>
                <a:latin typeface="Lucida Sans" panose="020B0602040502020204" pitchFamily="34" charset="0"/>
                <a:ea typeface="MS PGothic" pitchFamily="34" charset="-128"/>
              </a:rPr>
              <a:t>Eteach.com (2013) ‘Job details and specification,’ </a:t>
            </a:r>
            <a:r>
              <a:rPr lang="en-GB" sz="1600" kern="0" dirty="0">
                <a:solidFill>
                  <a:srgbClr val="000000"/>
                </a:solidFill>
                <a:latin typeface="Lucida Sans" panose="020B0602040502020204" pitchFamily="34" charset="0"/>
                <a:ea typeface="MS PGothic" pitchFamily="34" charset="-128"/>
                <a:hlinkClick r:id="rId5"/>
              </a:rPr>
              <a:t>http://www.eteach.com/DataFiles/VacDocs/19215/464009/ALNCo%20jd.pdf</a:t>
            </a:r>
            <a:r>
              <a:rPr lang="en-GB" sz="1600" kern="0" dirty="0">
                <a:solidFill>
                  <a:srgbClr val="000000"/>
                </a:solidFill>
                <a:latin typeface="Lucida Sans" panose="020B0602040502020204" pitchFamily="34" charset="0"/>
                <a:ea typeface="MS PGothic" pitchFamily="34" charset="-128"/>
              </a:rPr>
              <a:t> </a:t>
            </a:r>
          </a:p>
          <a:p>
            <a:pPr marL="0" indent="0">
              <a:buFont typeface="Arial" panose="020B0604020202020204" pitchFamily="34" charset="0"/>
              <a:buNone/>
              <a:defRPr/>
            </a:pPr>
            <a:r>
              <a:rPr lang="en-GB" sz="1600" kern="0" dirty="0" err="1">
                <a:solidFill>
                  <a:srgbClr val="000000"/>
                </a:solidFill>
                <a:latin typeface="Lucida Sans" panose="020B0602040502020204" pitchFamily="34" charset="0"/>
                <a:ea typeface="MS PGothic" pitchFamily="34" charset="-128"/>
              </a:rPr>
              <a:t>Llywodraeth</a:t>
            </a:r>
            <a:r>
              <a:rPr lang="en-GB" sz="1600" kern="0" dirty="0">
                <a:solidFill>
                  <a:srgbClr val="000000"/>
                </a:solidFill>
                <a:latin typeface="Lucida Sans" panose="020B0602040502020204" pitchFamily="34" charset="0"/>
                <a:ea typeface="MS PGothic" pitchFamily="34" charset="-128"/>
              </a:rPr>
              <a:t> </a:t>
            </a:r>
            <a:r>
              <a:rPr lang="en-GB" sz="1600" kern="0" dirty="0" err="1">
                <a:solidFill>
                  <a:srgbClr val="000000"/>
                </a:solidFill>
                <a:latin typeface="Lucida Sans" panose="020B0602040502020204" pitchFamily="34" charset="0"/>
                <a:ea typeface="MS PGothic" pitchFamily="34" charset="-128"/>
              </a:rPr>
              <a:t>Cynulliad</a:t>
            </a:r>
            <a:r>
              <a:rPr lang="en-GB" sz="1600" kern="0" dirty="0">
                <a:solidFill>
                  <a:srgbClr val="000000"/>
                </a:solidFill>
                <a:latin typeface="Lucida Sans" panose="020B0602040502020204" pitchFamily="34" charset="0"/>
                <a:ea typeface="MS PGothic" pitchFamily="34" charset="-128"/>
              </a:rPr>
              <a:t> </a:t>
            </a:r>
            <a:r>
              <a:rPr lang="en-GB" sz="1600" kern="0" dirty="0" err="1">
                <a:solidFill>
                  <a:srgbClr val="000000"/>
                </a:solidFill>
                <a:latin typeface="Lucida Sans" panose="020B0602040502020204" pitchFamily="34" charset="0"/>
                <a:ea typeface="MS PGothic" pitchFamily="34" charset="-128"/>
              </a:rPr>
              <a:t>Cymru</a:t>
            </a:r>
            <a:r>
              <a:rPr lang="en-GB" sz="1600" kern="0" dirty="0">
                <a:solidFill>
                  <a:srgbClr val="000000"/>
                </a:solidFill>
                <a:latin typeface="Lucida Sans" panose="020B0602040502020204" pitchFamily="34" charset="0"/>
                <a:ea typeface="MS PGothic" pitchFamily="34" charset="-128"/>
              </a:rPr>
              <a:t> (</a:t>
            </a:r>
            <a:r>
              <a:rPr lang="en-GB" sz="1600" kern="0" dirty="0" err="1">
                <a:solidFill>
                  <a:srgbClr val="000000"/>
                </a:solidFill>
                <a:latin typeface="Lucida Sans" panose="020B0602040502020204" pitchFamily="34" charset="0"/>
                <a:ea typeface="MS PGothic" pitchFamily="34" charset="-128"/>
              </a:rPr>
              <a:t>LlCC</a:t>
            </a:r>
            <a:r>
              <a:rPr lang="en-GB" sz="1600" kern="0" dirty="0">
                <a:solidFill>
                  <a:srgbClr val="000000"/>
                </a:solidFill>
                <a:latin typeface="Lucida Sans" panose="020B0602040502020204" pitchFamily="34" charset="0"/>
                <a:ea typeface="MS PGothic" pitchFamily="34" charset="-128"/>
              </a:rPr>
              <a:t>) (2004) </a:t>
            </a:r>
            <a:r>
              <a:rPr lang="en-GB" sz="1600" i="1" kern="0" dirty="0">
                <a:solidFill>
                  <a:srgbClr val="000000"/>
                </a:solidFill>
                <a:latin typeface="Lucida Sans" panose="020B0602040502020204" pitchFamily="34" charset="0"/>
                <a:ea typeface="MS PGothic" pitchFamily="34" charset="-128"/>
              </a:rPr>
              <a:t>Cod </a:t>
            </a:r>
            <a:r>
              <a:rPr lang="en-GB" sz="1600" i="1" kern="0" dirty="0" err="1">
                <a:solidFill>
                  <a:srgbClr val="000000"/>
                </a:solidFill>
                <a:latin typeface="Lucida Sans" panose="020B0602040502020204" pitchFamily="34" charset="0"/>
                <a:ea typeface="MS PGothic" pitchFamily="34" charset="-128"/>
              </a:rPr>
              <a:t>Ymarfer</a:t>
            </a:r>
            <a:r>
              <a:rPr lang="en-GB" sz="1600" i="1" kern="0" dirty="0">
                <a:solidFill>
                  <a:srgbClr val="000000"/>
                </a:solidFill>
                <a:latin typeface="Lucida Sans" panose="020B0602040502020204" pitchFamily="34" charset="0"/>
                <a:ea typeface="MS PGothic" pitchFamily="34" charset="-128"/>
              </a:rPr>
              <a:t> </a:t>
            </a:r>
            <a:r>
              <a:rPr lang="en-GB" sz="1600" i="1" kern="0" dirty="0" err="1">
                <a:solidFill>
                  <a:srgbClr val="000000"/>
                </a:solidFill>
                <a:latin typeface="Lucida Sans" panose="020B0602040502020204" pitchFamily="34" charset="0"/>
                <a:ea typeface="MS PGothic" pitchFamily="34" charset="-128"/>
              </a:rPr>
              <a:t>Anghenion</a:t>
            </a:r>
            <a:r>
              <a:rPr lang="en-GB" sz="1600" i="1" kern="0" dirty="0">
                <a:solidFill>
                  <a:srgbClr val="000000"/>
                </a:solidFill>
                <a:latin typeface="Lucida Sans" panose="020B0602040502020204" pitchFamily="34" charset="0"/>
                <a:ea typeface="MS PGothic" pitchFamily="34" charset="-128"/>
              </a:rPr>
              <a:t> </a:t>
            </a:r>
            <a:r>
              <a:rPr lang="en-GB" sz="1600" i="1" kern="0" dirty="0" err="1">
                <a:solidFill>
                  <a:srgbClr val="000000"/>
                </a:solidFill>
                <a:latin typeface="Lucida Sans" panose="020B0602040502020204" pitchFamily="34" charset="0"/>
                <a:ea typeface="MS PGothic" pitchFamily="34" charset="-128"/>
              </a:rPr>
              <a:t>Addysgol</a:t>
            </a:r>
            <a:r>
              <a:rPr lang="en-GB" sz="1600" i="1" kern="0" dirty="0">
                <a:solidFill>
                  <a:srgbClr val="000000"/>
                </a:solidFill>
                <a:latin typeface="Lucida Sans" panose="020B0602040502020204" pitchFamily="34" charset="0"/>
                <a:ea typeface="MS PGothic" pitchFamily="34" charset="-128"/>
              </a:rPr>
              <a:t> </a:t>
            </a:r>
            <a:r>
              <a:rPr lang="en-GB" sz="1600" i="1" kern="0" dirty="0" err="1">
                <a:solidFill>
                  <a:srgbClr val="000000"/>
                </a:solidFill>
                <a:latin typeface="Lucida Sans" panose="020B0602040502020204" pitchFamily="34" charset="0"/>
                <a:ea typeface="MS PGothic" pitchFamily="34" charset="-128"/>
              </a:rPr>
              <a:t>Arbennig</a:t>
            </a:r>
            <a:r>
              <a:rPr lang="en-GB" sz="1600" i="1" kern="0" dirty="0">
                <a:solidFill>
                  <a:srgbClr val="000000"/>
                </a:solidFill>
                <a:latin typeface="Lucida Sans" panose="020B0602040502020204" pitchFamily="34" charset="0"/>
                <a:ea typeface="MS PGothic" pitchFamily="34" charset="-128"/>
              </a:rPr>
              <a:t> </a:t>
            </a:r>
            <a:r>
              <a:rPr lang="en-GB" sz="1600" i="1" kern="0" dirty="0" err="1">
                <a:solidFill>
                  <a:srgbClr val="000000"/>
                </a:solidFill>
                <a:latin typeface="Lucida Sans" panose="020B0602040502020204" pitchFamily="34" charset="0"/>
                <a:ea typeface="MS PGothic" pitchFamily="34" charset="-128"/>
              </a:rPr>
              <a:t>Cymru</a:t>
            </a:r>
            <a:r>
              <a:rPr lang="en-GB" sz="1600" i="1" kern="0" dirty="0">
                <a:solidFill>
                  <a:srgbClr val="000000"/>
                </a:solidFill>
                <a:latin typeface="Lucida Sans" panose="020B0602040502020204" pitchFamily="34" charset="0"/>
                <a:ea typeface="MS PGothic" pitchFamily="34" charset="-128"/>
              </a:rPr>
              <a:t>. </a:t>
            </a:r>
            <a:r>
              <a:rPr lang="en-GB" sz="1600" kern="0" dirty="0" err="1">
                <a:solidFill>
                  <a:srgbClr val="000000"/>
                </a:solidFill>
                <a:latin typeface="Lucida Sans" panose="020B0602040502020204" pitchFamily="34" charset="0"/>
                <a:ea typeface="MS PGothic" pitchFamily="34" charset="-128"/>
              </a:rPr>
              <a:t>Caerdydd</a:t>
            </a:r>
            <a:r>
              <a:rPr lang="en-GB" sz="1600" kern="0" dirty="0">
                <a:solidFill>
                  <a:srgbClr val="000000"/>
                </a:solidFill>
                <a:latin typeface="Lucida Sans" panose="020B0602040502020204" pitchFamily="34" charset="0"/>
                <a:ea typeface="MS PGothic" pitchFamily="34" charset="-128"/>
              </a:rPr>
              <a:t>: </a:t>
            </a:r>
            <a:r>
              <a:rPr lang="en-GB" sz="1600" kern="0" dirty="0" err="1">
                <a:solidFill>
                  <a:srgbClr val="000000"/>
                </a:solidFill>
                <a:latin typeface="Lucida Sans" panose="020B0602040502020204" pitchFamily="34" charset="0"/>
                <a:ea typeface="MS PGothic" pitchFamily="34" charset="-128"/>
              </a:rPr>
              <a:t>Cynulliad</a:t>
            </a:r>
            <a:r>
              <a:rPr lang="en-GB" sz="1600" kern="0" dirty="0">
                <a:solidFill>
                  <a:srgbClr val="000000"/>
                </a:solidFill>
                <a:latin typeface="Lucida Sans" panose="020B0602040502020204" pitchFamily="34" charset="0"/>
                <a:ea typeface="MS PGothic" pitchFamily="34" charset="-128"/>
              </a:rPr>
              <a:t> </a:t>
            </a:r>
            <a:r>
              <a:rPr lang="en-GB" sz="1600" kern="0" dirty="0" err="1">
                <a:solidFill>
                  <a:srgbClr val="000000"/>
                </a:solidFill>
                <a:latin typeface="Lucida Sans" panose="020B0602040502020204" pitchFamily="34" charset="0"/>
                <a:ea typeface="MS PGothic" pitchFamily="34" charset="-128"/>
              </a:rPr>
              <a:t>Cenedlaethol</a:t>
            </a:r>
            <a:r>
              <a:rPr lang="en-GB" sz="1600" kern="0" dirty="0">
                <a:solidFill>
                  <a:srgbClr val="000000"/>
                </a:solidFill>
                <a:latin typeface="Lucida Sans" panose="020B0602040502020204" pitchFamily="34" charset="0"/>
                <a:ea typeface="MS PGothic" pitchFamily="34" charset="-128"/>
              </a:rPr>
              <a:t> </a:t>
            </a:r>
            <a:r>
              <a:rPr lang="en-GB" sz="1600" kern="0" dirty="0" err="1">
                <a:solidFill>
                  <a:srgbClr val="000000"/>
                </a:solidFill>
                <a:latin typeface="Lucida Sans" panose="020B0602040502020204" pitchFamily="34" charset="0"/>
                <a:ea typeface="MS PGothic" pitchFamily="34" charset="-128"/>
              </a:rPr>
              <a:t>Cymru</a:t>
            </a:r>
            <a:r>
              <a:rPr lang="en-GB" sz="1600" kern="0" dirty="0">
                <a:solidFill>
                  <a:srgbClr val="000000"/>
                </a:solidFill>
                <a:latin typeface="Lucida Sans" panose="020B0602040502020204" pitchFamily="34" charset="0"/>
                <a:ea typeface="MS PGothic" pitchFamily="34" charset="-128"/>
              </a:rPr>
              <a:t>.</a:t>
            </a:r>
          </a:p>
          <a:p>
            <a:pPr marL="0" indent="0">
              <a:buFont typeface="Arial" panose="020B0604020202020204" pitchFamily="34" charset="0"/>
              <a:buNone/>
              <a:defRPr/>
            </a:pPr>
            <a:r>
              <a:rPr lang="en-GB" sz="1600" kern="0" dirty="0">
                <a:solidFill>
                  <a:srgbClr val="000000"/>
                </a:solidFill>
                <a:latin typeface="Lucida Sans" panose="020B0602040502020204" pitchFamily="34" charset="0"/>
                <a:ea typeface="MS PGothic" pitchFamily="34" charset="-128"/>
              </a:rPr>
              <a:t>The Telegraph (2010) ‘Baroness Mary Warnock: The cynical betrayal of my special needs children,’ </a:t>
            </a:r>
            <a:r>
              <a:rPr lang="en-GB" sz="1600" kern="0" dirty="0">
                <a:solidFill>
                  <a:srgbClr val="000000"/>
                </a:solidFill>
                <a:latin typeface="Lucida Sans" panose="020B0602040502020204" pitchFamily="34" charset="0"/>
                <a:ea typeface="MS PGothic" pitchFamily="34" charset="-128"/>
                <a:hlinkClick r:id="rId6"/>
              </a:rPr>
              <a:t>http://www.telegraph.co.uk/education/educationnews/8009504/Baroness-Mary-Warnock-The-cynical-betrayal-of-my-special-needs-children.html</a:t>
            </a:r>
            <a:r>
              <a:rPr lang="en-GB" sz="1600" kern="0" dirty="0">
                <a:solidFill>
                  <a:srgbClr val="000000"/>
                </a:solidFill>
                <a:latin typeface="Lucida Sans" panose="020B0602040502020204" pitchFamily="34" charset="0"/>
                <a:ea typeface="MS PGothic" pitchFamily="34" charset="-128"/>
              </a:rPr>
              <a:t> </a:t>
            </a:r>
          </a:p>
          <a:p>
            <a:pPr marL="0" indent="0">
              <a:buFont typeface="Arial" panose="020B0604020202020204" pitchFamily="34" charset="0"/>
              <a:buNone/>
              <a:defRPr/>
            </a:pPr>
            <a:r>
              <a:rPr lang="en-GB" sz="1600" kern="0" dirty="0">
                <a:solidFill>
                  <a:srgbClr val="000000"/>
                </a:solidFill>
                <a:latin typeface="Lucida Sans" panose="020B0602040502020204" pitchFamily="34" charset="0"/>
                <a:ea typeface="MS PGothic" pitchFamily="34" charset="-128"/>
              </a:rPr>
              <a:t>Wales Assembly Government (WAG) (2004) </a:t>
            </a:r>
            <a:r>
              <a:rPr lang="en-GB" sz="1600" i="1" kern="0" dirty="0">
                <a:solidFill>
                  <a:srgbClr val="000000"/>
                </a:solidFill>
                <a:latin typeface="Lucida Sans" panose="020B0602040502020204" pitchFamily="34" charset="0"/>
                <a:ea typeface="MS PGothic" pitchFamily="34" charset="-128"/>
              </a:rPr>
              <a:t>Special Educational Needs Code of Practice for Wales</a:t>
            </a:r>
            <a:r>
              <a:rPr lang="en-GB" sz="1600" kern="0" dirty="0">
                <a:solidFill>
                  <a:srgbClr val="000000"/>
                </a:solidFill>
                <a:latin typeface="Lucida Sans" panose="020B0602040502020204" pitchFamily="34" charset="0"/>
                <a:ea typeface="MS PGothic" pitchFamily="34" charset="-128"/>
              </a:rPr>
              <a:t>. Cardiff: National Assembly for Wales.</a:t>
            </a:r>
          </a:p>
          <a:p>
            <a:pPr marL="0" indent="0" eaLnBrk="1" hangingPunct="1">
              <a:buFont typeface="Arial" panose="020B0604020202020204" pitchFamily="34" charset="0"/>
              <a:buNone/>
              <a:defRPr/>
            </a:pPr>
            <a:endParaRPr lang="en-US"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1712</TotalTime>
  <Words>1345</Words>
  <Application>Microsoft Office PowerPoint</Application>
  <PresentationFormat>On-screen Show (4:3)</PresentationFormat>
  <Paragraphs>217</Paragraphs>
  <Slides>21</Slides>
  <Notes>21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21</vt:i4>
      </vt:variant>
    </vt:vector>
  </HeadingPairs>
  <TitlesOfParts>
    <vt:vector size="28" baseType="lpstr">
      <vt:lpstr>Times</vt:lpstr>
      <vt:lpstr>MS PGothic</vt:lpstr>
      <vt:lpstr>Arial</vt:lpstr>
      <vt:lpstr>Myriad Pro</vt:lpstr>
      <vt:lpstr>Lucida Sans</vt:lpstr>
      <vt:lpstr>20140311PresentationUWTSDTemplate</vt:lpstr>
      <vt:lpstr>1_20140311PresentationUWTSDTemplate</vt:lpstr>
      <vt:lpstr>Deddfwriaeth, polisi a chodau ymarfer - ADY  Legislation, policy and codes of practice - ALN</vt:lpstr>
      <vt:lpstr>Cynnwys Content</vt:lpstr>
      <vt:lpstr>Diffiniad o Anghenion Addysgol Arbennig Definition of Special Educational Needs</vt:lpstr>
      <vt:lpstr>Diffiniad o Anghenion Addysgol Arbennig Definition of Special Educational Needs</vt:lpstr>
      <vt:lpstr>Polisi a deddfwriaeth Policy and legislation</vt:lpstr>
      <vt:lpstr>Deddfwriaeth  Legislation</vt:lpstr>
      <vt:lpstr>Deddfwriaeth  Legislation</vt:lpstr>
      <vt:lpstr>Bil Anghenion Dysgu Ychwanegol a’r Tribiwnlys (Cymru) Additional Learning Needs and Education Tribunal (Wales)</vt:lpstr>
      <vt:lpstr>Llinell amser – Dauncey 2016 Timeline – Dauncey 2016</vt:lpstr>
      <vt:lpstr>10 nod y Bil 10 aims of the Bill</vt:lpstr>
      <vt:lpstr>Dauncey 2016 Defnyddiol iawn   Very useful</vt:lpstr>
      <vt:lpstr>Gwyliwch y clip... Watch the clip...</vt:lpstr>
      <vt:lpstr>Cod Ymarfer Code of Practice</vt:lpstr>
      <vt:lpstr>Y Farwnes Mary Warnock Baroness Mary Warnock</vt:lpstr>
      <vt:lpstr>CADY ALNCo</vt:lpstr>
      <vt:lpstr>Cynlluniau unigol Individual plans</vt:lpstr>
      <vt:lpstr>Asesiad Statudol Statutory Assessment</vt:lpstr>
      <vt:lpstr>Y Datganiad The Statement</vt:lpstr>
      <vt:lpstr>Newidiadau i’r Broses Datganiad Changes to the Statementing Process</vt:lpstr>
      <vt:lpstr>Tasg Ymchwil Research Task</vt:lpstr>
      <vt:lpstr>Cyfeiriadau References</vt:lpstr>
    </vt:vector>
  </TitlesOfParts>
  <Company>Stills Design &amp; Advertising</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Alison Rees-Edwards</cp:lastModifiedBy>
  <cp:revision>69</cp:revision>
  <dcterms:created xsi:type="dcterms:W3CDTF">2004-04-06T15:50:52Z</dcterms:created>
  <dcterms:modified xsi:type="dcterms:W3CDTF">2018-04-20T12:23:46Z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