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6" r:id="rId1"/>
  </p:sldMasterIdLst>
  <p:sldIdLst>
    <p:sldId id="256" r:id="rId2"/>
    <p:sldId id="258" r:id="rId3"/>
    <p:sldId id="257" r:id="rId4"/>
    <p:sldId id="259" r:id="rId5"/>
    <p:sldId id="270" r:id="rId6"/>
    <p:sldId id="262" r:id="rId7"/>
    <p:sldId id="267" r:id="rId8"/>
    <p:sldId id="268" r:id="rId9"/>
    <p:sldId id="271"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95045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7359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780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98934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661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1954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73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0394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2166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06500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41104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2577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13292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44646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362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203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9/26/2018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58268626"/>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 id="2147483819" r:id="rId13"/>
    <p:sldLayoutId id="2147483820" r:id="rId14"/>
    <p:sldLayoutId id="2147483821" r:id="rId15"/>
    <p:sldLayoutId id="2147483822"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6.xml"/><Relationship Id="rId1" Type="http://schemas.openxmlformats.org/officeDocument/2006/relationships/video" Target="https://www.youtube.com/embed/7hfUv01trl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BC7BD-A52D-4702-9C58-F13C1AC7ABD9}"/>
              </a:ext>
            </a:extLst>
          </p:cNvPr>
          <p:cNvSpPr>
            <a:spLocks noGrp="1"/>
          </p:cNvSpPr>
          <p:nvPr>
            <p:ph type="ctrTitle"/>
          </p:nvPr>
        </p:nvSpPr>
        <p:spPr/>
        <p:txBody>
          <a:bodyPr>
            <a:normAutofit fontScale="90000"/>
          </a:bodyPr>
          <a:lstStyle/>
          <a:p>
            <a:r>
              <a:rPr lang="en-GB" dirty="0">
                <a:latin typeface="Arial" panose="020B0604020202020204" pitchFamily="34" charset="0"/>
                <a:cs typeface="Arial" panose="020B0604020202020204" pitchFamily="34" charset="0"/>
              </a:rPr>
              <a:t>The Integration of Health and Social Care.</a:t>
            </a:r>
          </a:p>
        </p:txBody>
      </p:sp>
      <p:sp>
        <p:nvSpPr>
          <p:cNvPr id="3" name="Subtitle 2">
            <a:extLst>
              <a:ext uri="{FF2B5EF4-FFF2-40B4-BE49-F238E27FC236}">
                <a16:creationId xmlns:a16="http://schemas.microsoft.com/office/drawing/2014/main" id="{87060A7E-F430-4799-8BF1-7860E43B6716}"/>
              </a:ext>
            </a:extLst>
          </p:cNvPr>
          <p:cNvSpPr>
            <a:spLocks noGrp="1"/>
          </p:cNvSpPr>
          <p:nvPr>
            <p:ph type="subTitle" idx="1"/>
          </p:nvPr>
        </p:nvSpPr>
        <p:spPr/>
        <p:txBody>
          <a:bodyPr/>
          <a:lstStyle/>
          <a:p>
            <a:r>
              <a:rPr lang="en-GB" dirty="0"/>
              <a:t>Leanne Williams</a:t>
            </a:r>
          </a:p>
        </p:txBody>
      </p:sp>
    </p:spTree>
    <p:extLst>
      <p:ext uri="{BB962C8B-B14F-4D97-AF65-F5344CB8AC3E}">
        <p14:creationId xmlns:p14="http://schemas.microsoft.com/office/powerpoint/2010/main" val="2317212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8A7C3-C5EB-4E3D-A619-13F91F66546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C01390A3-2D19-4852-AF68-FA691F328D0E}"/>
              </a:ext>
            </a:extLst>
          </p:cNvPr>
          <p:cNvSpPr>
            <a:spLocks noGrp="1"/>
          </p:cNvSpPr>
          <p:nvPr>
            <p:ph idx="1"/>
          </p:nvPr>
        </p:nvSpPr>
        <p:spPr/>
        <p:txBody>
          <a:bodyPr/>
          <a:lstStyle/>
          <a:p>
            <a:endParaRPr lang="en-GB" dirty="0"/>
          </a:p>
          <a:p>
            <a:r>
              <a:rPr lang="en-GB" dirty="0">
                <a:latin typeface="Arial" panose="020B0604020202020204" pitchFamily="34" charset="0"/>
                <a:cs typeface="Arial" panose="020B0604020202020204" pitchFamily="34" charset="0"/>
              </a:rPr>
              <a:t>What is meant by Health Care in the UK.</a:t>
            </a:r>
          </a:p>
          <a:p>
            <a:r>
              <a:rPr lang="en-GB" dirty="0">
                <a:latin typeface="Arial" panose="020B0604020202020204" pitchFamily="34" charset="0"/>
                <a:cs typeface="Arial" panose="020B0604020202020204" pitchFamily="34" charset="0"/>
              </a:rPr>
              <a:t>What is meant by Social Care in the UK.</a:t>
            </a:r>
          </a:p>
          <a:p>
            <a:r>
              <a:rPr lang="en-GB" dirty="0">
                <a:latin typeface="Arial" panose="020B0604020202020204" pitchFamily="34" charset="0"/>
                <a:cs typeface="Arial" panose="020B0604020202020204" pitchFamily="34" charset="0"/>
              </a:rPr>
              <a:t>What is meant by the integration of Health and Social Care.</a:t>
            </a:r>
          </a:p>
          <a:p>
            <a:r>
              <a:rPr lang="en-GB" dirty="0">
                <a:latin typeface="Arial" panose="020B0604020202020204" pitchFamily="34" charset="0"/>
                <a:cs typeface="Arial" panose="020B0604020202020204" pitchFamily="34" charset="0"/>
              </a:rPr>
              <a:t>The Future of Integrated Health and Social Care in the UK.</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736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4B44C-F36A-4446-83C1-80F1BDC406C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Health Care?</a:t>
            </a:r>
          </a:p>
        </p:txBody>
      </p:sp>
      <p:sp>
        <p:nvSpPr>
          <p:cNvPr id="3" name="Content Placeholder 2">
            <a:extLst>
              <a:ext uri="{FF2B5EF4-FFF2-40B4-BE49-F238E27FC236}">
                <a16:creationId xmlns:a16="http://schemas.microsoft.com/office/drawing/2014/main" id="{F16949A5-A74A-4B2F-A78A-596A0FD28321}"/>
              </a:ext>
            </a:extLst>
          </p:cNvPr>
          <p:cNvSpPr>
            <a:spLocks noGrp="1"/>
          </p:cNvSpPr>
          <p:nvPr>
            <p:ph idx="1"/>
          </p:nvPr>
        </p:nvSpPr>
        <p:spPr>
          <a:xfrm>
            <a:off x="583205" y="1609260"/>
            <a:ext cx="8596668" cy="3880773"/>
          </a:xfrm>
        </p:spPr>
        <p:txBody>
          <a:bodyPr/>
          <a:lstStyle/>
          <a:p>
            <a:r>
              <a:rPr lang="en-GB" sz="3200" dirty="0">
                <a:latin typeface="Arial" panose="020B0604020202020204" pitchFamily="34" charset="0"/>
                <a:cs typeface="Arial" panose="020B0604020202020204" pitchFamily="34" charset="0"/>
              </a:rPr>
              <a:t>In the UK the health care system is primarily the National Health Service (NHS).</a:t>
            </a:r>
          </a:p>
          <a:p>
            <a:r>
              <a:rPr lang="en-GB" sz="2400" i="1" dirty="0">
                <a:latin typeface="Arial" panose="020B0604020202020204" pitchFamily="34" charset="0"/>
                <a:cs typeface="Arial" panose="020B0604020202020204" pitchFamily="34" charset="0"/>
              </a:rPr>
              <a:t>“a need related to the treatment, control or prevention of a disease, illness, injury or disability, and the care or aftercare of a person with these needs” </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(National Framework for NHS Continuing Healthcare and NHS-funded Nursing Care, 2012)</a:t>
            </a:r>
          </a:p>
          <a:p>
            <a:endParaRPr lang="en-GB" dirty="0"/>
          </a:p>
        </p:txBody>
      </p:sp>
    </p:spTree>
    <p:extLst>
      <p:ext uri="{BB962C8B-B14F-4D97-AF65-F5344CB8AC3E}">
        <p14:creationId xmlns:p14="http://schemas.microsoft.com/office/powerpoint/2010/main" val="2735579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9893-63AF-4108-9B3C-6E7B699AE5FE}"/>
              </a:ext>
            </a:extLst>
          </p:cNvPr>
          <p:cNvSpPr>
            <a:spLocks noGrp="1"/>
          </p:cNvSpPr>
          <p:nvPr>
            <p:ph type="title"/>
          </p:nvPr>
        </p:nvSpPr>
        <p:spPr/>
        <p:txBody>
          <a:bodyPr/>
          <a:lstStyle/>
          <a:p>
            <a:r>
              <a:rPr lang="en-GB" dirty="0"/>
              <a:t>What is Social Care?</a:t>
            </a:r>
          </a:p>
        </p:txBody>
      </p:sp>
      <p:sp>
        <p:nvSpPr>
          <p:cNvPr id="3" name="Content Placeholder 2">
            <a:extLst>
              <a:ext uri="{FF2B5EF4-FFF2-40B4-BE49-F238E27FC236}">
                <a16:creationId xmlns:a16="http://schemas.microsoft.com/office/drawing/2014/main" id="{961DB4A1-A39E-4B7C-A107-745AEA90DF48}"/>
              </a:ext>
            </a:extLst>
          </p:cNvPr>
          <p:cNvSpPr>
            <a:spLocks noGrp="1"/>
          </p:cNvSpPr>
          <p:nvPr>
            <p:ph idx="1"/>
          </p:nvPr>
        </p:nvSpPr>
        <p:spPr>
          <a:xfrm>
            <a:off x="677334" y="1897529"/>
            <a:ext cx="7472753" cy="3575424"/>
          </a:xfrm>
        </p:spPr>
        <p:txBody>
          <a:bodyPr>
            <a:normAutofit fontScale="62500" lnSpcReduction="20000"/>
          </a:bodyPr>
          <a:lstStyle/>
          <a:p>
            <a:r>
              <a:rPr lang="en-GB" sz="4600" dirty="0"/>
              <a:t>Social Care is a wide range of organisations and professionals working together.</a:t>
            </a:r>
          </a:p>
          <a:p>
            <a:r>
              <a:rPr lang="en-GB" sz="3200" i="1" dirty="0">
                <a:latin typeface="Arial" panose="020B0604020202020204" pitchFamily="34" charset="0"/>
                <a:cs typeface="Arial" panose="020B0604020202020204" pitchFamily="34" charset="0"/>
              </a:rPr>
              <a:t>“A social care need is one that is focused on providing assistance with activities of daily living, maintaining independence, social interaction, enabling the individual to play a fuller part in society, protecting them in vulnerable situations, helping them to manage complex relationships.”</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	  </a:t>
            </a:r>
            <a:r>
              <a:rPr lang="en-GB" dirty="0"/>
              <a:t>(National Framework for NHS Continuing Healthcare and NHS-funded Nursing Care, 2012)</a:t>
            </a:r>
          </a:p>
          <a:p>
            <a:pPr marL="0" indent="0">
              <a:buNone/>
            </a:pPr>
            <a:endParaRPr lang="en-GB" i="1" dirty="0">
              <a:latin typeface="Arial" panose="020B0604020202020204" pitchFamily="34" charset="0"/>
              <a:cs typeface="Arial" panose="020B0604020202020204" pitchFamily="34" charset="0"/>
            </a:endParaRPr>
          </a:p>
          <a:p>
            <a:pPr marL="3657600" lvl="8" indent="0">
              <a:buNone/>
            </a:pPr>
            <a:r>
              <a:rPr lang="en-GB" i="1" dirty="0">
                <a:latin typeface="Arial" panose="020B0604020202020204" pitchFamily="34" charset="0"/>
                <a:cs typeface="Arial" panose="020B0604020202020204" pitchFamily="34" charset="0"/>
              </a:rPr>
              <a:t>			</a:t>
            </a:r>
          </a:p>
          <a:p>
            <a:endParaRPr lang="en-GB" b="1"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60859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2E0C-363B-47BE-AE97-34110868B5DC}"/>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What is the difference between Health Care and Social Care?</a:t>
            </a:r>
          </a:p>
        </p:txBody>
      </p:sp>
      <p:sp>
        <p:nvSpPr>
          <p:cNvPr id="3" name="Content Placeholder 2">
            <a:extLst>
              <a:ext uri="{FF2B5EF4-FFF2-40B4-BE49-F238E27FC236}">
                <a16:creationId xmlns:a16="http://schemas.microsoft.com/office/drawing/2014/main" id="{4BA54ED3-61CE-4337-8D65-E296101B1C68}"/>
              </a:ext>
            </a:extLst>
          </p:cNvPr>
          <p:cNvSpPr>
            <a:spLocks noGrp="1"/>
          </p:cNvSpPr>
          <p:nvPr>
            <p:ph idx="1"/>
          </p:nvPr>
        </p:nvSpPr>
        <p:spPr/>
        <p:txBody>
          <a:bodyPr/>
          <a:lstStyle/>
          <a:p>
            <a:pPr marL="0" indent="0">
              <a:buNone/>
            </a:pPr>
            <a:endParaRPr lang="en-GB" sz="2400" dirty="0"/>
          </a:p>
          <a:p>
            <a:r>
              <a:rPr lang="en-GB" sz="2400" dirty="0"/>
              <a:t>Health Care:- Free at the point of delivery.</a:t>
            </a:r>
          </a:p>
          <a:p>
            <a:pPr marL="0" indent="0">
              <a:buNone/>
            </a:pPr>
            <a:endParaRPr lang="en-GB" sz="2400" dirty="0"/>
          </a:p>
          <a:p>
            <a:r>
              <a:rPr lang="en-GB" sz="2400" dirty="0"/>
              <a:t>Social Care:- means tested, which means that the people who can afford to pay for their social care will have to, and if not the local government will pay, but sometimes it is a mixture of both.</a:t>
            </a:r>
          </a:p>
        </p:txBody>
      </p:sp>
    </p:spTree>
    <p:extLst>
      <p:ext uri="{BB962C8B-B14F-4D97-AF65-F5344CB8AC3E}">
        <p14:creationId xmlns:p14="http://schemas.microsoft.com/office/powerpoint/2010/main" val="347733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E2CF1-832E-4D53-8180-D9E8301A2803}"/>
              </a:ext>
            </a:extLst>
          </p:cNvPr>
          <p:cNvSpPr>
            <a:spLocks noGrp="1"/>
          </p:cNvSpPr>
          <p:nvPr>
            <p:ph type="title"/>
          </p:nvPr>
        </p:nvSpPr>
        <p:spPr>
          <a:xfrm>
            <a:off x="677334" y="609600"/>
            <a:ext cx="8596668" cy="1320800"/>
          </a:xfrm>
        </p:spPr>
        <p:txBody>
          <a:bodyPr/>
          <a:lstStyle/>
          <a:p>
            <a:r>
              <a:rPr lang="en-GB" dirty="0">
                <a:latin typeface="Arial" panose="020B0604020202020204" pitchFamily="34" charset="0"/>
                <a:cs typeface="Arial" panose="020B0604020202020204" pitchFamily="34" charset="0"/>
              </a:rPr>
              <a:t>Health and Social Care Integration…</a:t>
            </a:r>
          </a:p>
        </p:txBody>
      </p:sp>
      <p:sp>
        <p:nvSpPr>
          <p:cNvPr id="5" name="Rectangle 4">
            <a:extLst>
              <a:ext uri="{FF2B5EF4-FFF2-40B4-BE49-F238E27FC236}">
                <a16:creationId xmlns:a16="http://schemas.microsoft.com/office/drawing/2014/main" id="{0B234816-363E-45D8-808F-E0A0DBE5B3DA}"/>
              </a:ext>
            </a:extLst>
          </p:cNvPr>
          <p:cNvSpPr/>
          <p:nvPr/>
        </p:nvSpPr>
        <p:spPr>
          <a:xfrm>
            <a:off x="5419348" y="6063734"/>
            <a:ext cx="2600392" cy="369332"/>
          </a:xfrm>
          <a:prstGeom prst="rect">
            <a:avLst/>
          </a:prstGeom>
        </p:spPr>
        <p:txBody>
          <a:bodyPr wrap="none">
            <a:spAutoFit/>
          </a:bodyPr>
          <a:lstStyle/>
          <a:p>
            <a:r>
              <a:rPr lang="en-GB" dirty="0">
                <a:solidFill>
                  <a:srgbClr val="666666"/>
                </a:solidFill>
                <a:latin typeface="Arial" panose="020B0604020202020204" pitchFamily="34" charset="0"/>
                <a:cs typeface="Arial" panose="020B0604020202020204" pitchFamily="34" charset="0"/>
              </a:rPr>
              <a:t>(The Kings Fund, 2017</a:t>
            </a:r>
            <a:r>
              <a:rPr lang="en-GB" dirty="0">
                <a:solidFill>
                  <a:srgbClr val="666666"/>
                </a:solidFill>
                <a:latin typeface="Open Sans"/>
              </a:rPr>
              <a:t>)</a:t>
            </a:r>
            <a:endParaRPr lang="en-GB" dirty="0"/>
          </a:p>
        </p:txBody>
      </p:sp>
      <p:pic>
        <p:nvPicPr>
          <p:cNvPr id="3" name="Online Media 2">
            <a:hlinkClick r:id="" action="ppaction://media"/>
            <a:extLst>
              <a:ext uri="{FF2B5EF4-FFF2-40B4-BE49-F238E27FC236}">
                <a16:creationId xmlns:a16="http://schemas.microsoft.com/office/drawing/2014/main" id="{985F4275-9ABB-42B6-B9EC-4E1E1F94BD47}"/>
              </a:ext>
            </a:extLst>
          </p:cNvPr>
          <p:cNvPicPr>
            <a:picLocks noRot="1" noChangeAspect="1"/>
          </p:cNvPicPr>
          <p:nvPr>
            <a:videoFile r:link="rId1"/>
          </p:nvPr>
        </p:nvPicPr>
        <p:blipFill>
          <a:blip r:embed="rId3"/>
          <a:stretch>
            <a:fillRect/>
          </a:stretch>
        </p:blipFill>
        <p:spPr>
          <a:xfrm>
            <a:off x="1062318" y="1524513"/>
            <a:ext cx="7234600" cy="4069463"/>
          </a:xfrm>
          <a:prstGeom prst="rect">
            <a:avLst/>
          </a:prstGeom>
        </p:spPr>
      </p:pic>
    </p:spTree>
    <p:extLst>
      <p:ext uri="{BB962C8B-B14F-4D97-AF65-F5344CB8AC3E}">
        <p14:creationId xmlns:p14="http://schemas.microsoft.com/office/powerpoint/2010/main" val="736937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EC509-299A-4203-B6A1-CDB3DCB9023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Future of Integrated Health and Social Care.</a:t>
            </a:r>
          </a:p>
        </p:txBody>
      </p:sp>
      <p:sp>
        <p:nvSpPr>
          <p:cNvPr id="3" name="Content Placeholder 2">
            <a:extLst>
              <a:ext uri="{FF2B5EF4-FFF2-40B4-BE49-F238E27FC236}">
                <a16:creationId xmlns:a16="http://schemas.microsoft.com/office/drawing/2014/main" id="{0B0FD863-029D-4CBE-A1AF-39EC3F572426}"/>
              </a:ext>
            </a:extLst>
          </p:cNvPr>
          <p:cNvSpPr>
            <a:spLocks noGrp="1"/>
          </p:cNvSpPr>
          <p:nvPr>
            <p:ph idx="1"/>
          </p:nvPr>
        </p:nvSpPr>
        <p:spPr/>
        <p:txBody>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Scotland already have an integrated Health and Social Care system.</a:t>
            </a:r>
          </a:p>
          <a:p>
            <a:r>
              <a:rPr lang="en-GB" sz="2400" dirty="0">
                <a:latin typeface="Arial" panose="020B0604020202020204" pitchFamily="34" charset="0"/>
                <a:cs typeface="Arial" panose="020B0604020202020204" pitchFamily="34" charset="0"/>
              </a:rPr>
              <a:t>England have suggested that a “ring fenced” budget for Health and Social Care.</a:t>
            </a:r>
          </a:p>
          <a:p>
            <a:r>
              <a:rPr lang="en-GB" sz="2400" dirty="0">
                <a:latin typeface="Arial" panose="020B0604020202020204" pitchFamily="34" charset="0"/>
                <a:cs typeface="Arial" panose="020B0604020202020204" pitchFamily="34" charset="0"/>
              </a:rPr>
              <a:t>By 2020 the Government want total integration in Health and Social Care.</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4511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2CF87-32AF-4E7B-94F3-9764D6375DDD}"/>
              </a:ext>
            </a:extLst>
          </p:cNvPr>
          <p:cNvSpPr>
            <a:spLocks noGrp="1"/>
          </p:cNvSpPr>
          <p:nvPr>
            <p:ph type="title"/>
          </p:nvPr>
        </p:nvSpPr>
        <p:spPr>
          <a:xfrm>
            <a:off x="556310" y="403507"/>
            <a:ext cx="8596668" cy="1320800"/>
          </a:xfrm>
        </p:spPr>
        <p:txBody>
          <a:bodyPr/>
          <a:lstStyle/>
          <a:p>
            <a:r>
              <a:rPr lang="en-GB"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37D8050E-B079-4686-AF64-CA0554A37AF8}"/>
              </a:ext>
            </a:extLst>
          </p:cNvPr>
          <p:cNvSpPr>
            <a:spLocks noGrp="1"/>
          </p:cNvSpPr>
          <p:nvPr>
            <p:ph idx="1"/>
          </p:nvPr>
        </p:nvSpPr>
        <p:spPr>
          <a:xfrm>
            <a:off x="677334" y="1663048"/>
            <a:ext cx="8596668" cy="3880773"/>
          </a:xfrm>
        </p:spPr>
        <p:txBody>
          <a:bodyPr>
            <a:normAutofit lnSpcReduction="10000"/>
          </a:bodyPr>
          <a:lstStyle/>
          <a:p>
            <a:r>
              <a:rPr lang="en-GB" sz="2800" dirty="0">
                <a:latin typeface="Arial" panose="020B0604020202020204" pitchFamily="34" charset="0"/>
                <a:cs typeface="Arial" panose="020B0604020202020204" pitchFamily="34" charset="0"/>
              </a:rPr>
              <a:t>1. How is Health care funded?</a:t>
            </a:r>
          </a:p>
          <a:p>
            <a:r>
              <a:rPr lang="en-GB" sz="2800" dirty="0">
                <a:latin typeface="Arial" panose="020B0604020202020204" pitchFamily="34" charset="0"/>
                <a:cs typeface="Arial" panose="020B0604020202020204" pitchFamily="34" charset="0"/>
              </a:rPr>
              <a:t>2. How is Social Care funded?</a:t>
            </a:r>
          </a:p>
          <a:p>
            <a:r>
              <a:rPr lang="en-GB" sz="2800" dirty="0">
                <a:latin typeface="Arial" panose="020B0604020202020204" pitchFamily="34" charset="0"/>
                <a:cs typeface="Arial" panose="020B0604020202020204" pitchFamily="34" charset="0"/>
              </a:rPr>
              <a:t>3.What services do you think Social Care Provides?</a:t>
            </a:r>
          </a:p>
          <a:p>
            <a:r>
              <a:rPr lang="en-GB" sz="2800" dirty="0">
                <a:latin typeface="Arial" panose="020B0604020202020204" pitchFamily="34" charset="0"/>
                <a:cs typeface="Arial" panose="020B0604020202020204" pitchFamily="34" charset="0"/>
              </a:rPr>
              <a:t>4. What do you think about integrating Health and Social Care?</a:t>
            </a:r>
          </a:p>
          <a:p>
            <a:r>
              <a:rPr lang="en-GB" sz="2800" dirty="0">
                <a:latin typeface="Arial" panose="020B0604020202020204" pitchFamily="34" charset="0"/>
                <a:cs typeface="Arial" panose="020B0604020202020204" pitchFamily="34" charset="0"/>
              </a:rPr>
              <a:t>5. Would You Pay more tax to have all health care and social care services free?</a:t>
            </a:r>
          </a:p>
          <a:p>
            <a:endParaRPr lang="en-GB" sz="2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98018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2D277-7EF6-4B5C-806E-D55379B8CEA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Summary</a:t>
            </a:r>
            <a:r>
              <a:rPr lang="en-GB" dirty="0"/>
              <a:t>..</a:t>
            </a:r>
          </a:p>
        </p:txBody>
      </p:sp>
      <p:sp>
        <p:nvSpPr>
          <p:cNvPr id="3" name="Content Placeholder 2">
            <a:extLst>
              <a:ext uri="{FF2B5EF4-FFF2-40B4-BE49-F238E27FC236}">
                <a16:creationId xmlns:a16="http://schemas.microsoft.com/office/drawing/2014/main" id="{9D84704B-B35A-47BC-8FFB-F6ACBD4CC6D7}"/>
              </a:ext>
            </a:extLst>
          </p:cNvPr>
          <p:cNvSpPr>
            <a:spLocks noGrp="1"/>
          </p:cNvSpPr>
          <p:nvPr>
            <p:ph idx="1"/>
          </p:nvPr>
        </p:nvSpPr>
        <p:spPr>
          <a:xfrm>
            <a:off x="571317" y="1670260"/>
            <a:ext cx="8596668" cy="2767012"/>
          </a:xfrm>
        </p:spPr>
        <p:txBody>
          <a:bodyPr/>
          <a:lstStyle/>
          <a:p>
            <a:r>
              <a:rPr lang="en-GB" sz="2000" dirty="0">
                <a:latin typeface="Arial" panose="020B0604020202020204" pitchFamily="34" charset="0"/>
                <a:cs typeface="Arial" panose="020B0604020202020204" pitchFamily="34" charset="0"/>
              </a:rPr>
              <a:t>We have learnt what is meant by Health Care in the UK.</a:t>
            </a:r>
          </a:p>
          <a:p>
            <a:r>
              <a:rPr lang="en-GB" sz="2000" dirty="0">
                <a:latin typeface="Arial" panose="020B0604020202020204" pitchFamily="34" charset="0"/>
                <a:cs typeface="Arial" panose="020B0604020202020204" pitchFamily="34" charset="0"/>
              </a:rPr>
              <a:t>We have learnt what is meant by Social Care in the UK.</a:t>
            </a:r>
          </a:p>
          <a:p>
            <a:r>
              <a:rPr lang="en-GB" sz="2000" dirty="0">
                <a:latin typeface="Arial" panose="020B0604020202020204" pitchFamily="34" charset="0"/>
                <a:cs typeface="Arial" panose="020B0604020202020204" pitchFamily="34" charset="0"/>
              </a:rPr>
              <a:t>We have learnt what is meant by the integration of Health and Social Care.</a:t>
            </a:r>
          </a:p>
          <a:p>
            <a:r>
              <a:rPr lang="en-GB" sz="2000" dirty="0">
                <a:latin typeface="Arial" panose="020B0604020202020204" pitchFamily="34" charset="0"/>
                <a:cs typeface="Arial" panose="020B0604020202020204" pitchFamily="34" charset="0"/>
              </a:rPr>
              <a:t>We have learnt the Future of Integrated Health and Social Care in the UK.</a:t>
            </a:r>
          </a:p>
        </p:txBody>
      </p:sp>
    </p:spTree>
    <p:extLst>
      <p:ext uri="{BB962C8B-B14F-4D97-AF65-F5344CB8AC3E}">
        <p14:creationId xmlns:p14="http://schemas.microsoft.com/office/powerpoint/2010/main" val="3829537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7968B-8F5F-4970-9E78-80EA38779BA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FB08FA4-8B6A-437C-8C2D-D6A2F82A3010}"/>
              </a:ext>
            </a:extLst>
          </p:cNvPr>
          <p:cNvSpPr>
            <a:spLocks noGrp="1"/>
          </p:cNvSpPr>
          <p:nvPr>
            <p:ph idx="1"/>
          </p:nvPr>
        </p:nvSpPr>
        <p:spPr>
          <a:xfrm>
            <a:off x="556311" y="1488613"/>
            <a:ext cx="8596668" cy="3880773"/>
          </a:xfrm>
        </p:spPr>
        <p:txBody>
          <a:bodyPr>
            <a:normAutofit/>
          </a:bodyPr>
          <a:lstStyle/>
          <a:p>
            <a:r>
              <a:rPr lang="en-GB" sz="1400" dirty="0">
                <a:latin typeface="Arial" panose="020B0604020202020204" pitchFamily="34" charset="0"/>
                <a:cs typeface="Arial" panose="020B0604020202020204" pitchFamily="34" charset="0"/>
              </a:rPr>
              <a:t>National Framework for NHS Continuing Healthcare and NHS-funded Nursing Care. (2012). [eBook] Department of Health. Available at: https://assets.publishing.service.gov.uk/government/uploads/system/uploads/attachment_data/file/213137/National-Framework-for-NHS-CHC-NHS-FNC-Nov-2012.pdf [Accessed 24 Sep. 2018].</a:t>
            </a:r>
          </a:p>
          <a:p>
            <a:r>
              <a:rPr lang="en-GB" sz="1400" i="1" dirty="0">
                <a:latin typeface="Arial" panose="020B0604020202020204" pitchFamily="34" charset="0"/>
                <a:cs typeface="Arial" panose="020B0604020202020204" pitchFamily="34" charset="0"/>
              </a:rPr>
              <a:t>Social care, the NHS and other services</a:t>
            </a:r>
            <a:r>
              <a:rPr lang="en-GB" sz="1400" dirty="0">
                <a:latin typeface="Arial" panose="020B0604020202020204" pitchFamily="34" charset="0"/>
                <a:cs typeface="Arial" panose="020B0604020202020204" pitchFamily="34" charset="0"/>
              </a:rPr>
              <a:t>. (2017). [video] https://www.youtube.com/watch?v=7hfUv01trlk#action=share: The Kings Fund. </a:t>
            </a:r>
          </a:p>
          <a:p>
            <a:endParaRPr lang="en-GB" sz="1400" i="1"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3504674899"/>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1461</TotalTime>
  <Words>474</Words>
  <Application>Microsoft Office PowerPoint</Application>
  <PresentationFormat>Widescreen</PresentationFormat>
  <Paragraphs>55</Paragraphs>
  <Slides>10</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Open Sans</vt:lpstr>
      <vt:lpstr>Trebuchet MS</vt:lpstr>
      <vt:lpstr>Wingdings 3</vt:lpstr>
      <vt:lpstr>Facet</vt:lpstr>
      <vt:lpstr>The Integration of Health and Social Care.</vt:lpstr>
      <vt:lpstr>Learning Objectives.</vt:lpstr>
      <vt:lpstr>What is Health Care?</vt:lpstr>
      <vt:lpstr>What is Social Care?</vt:lpstr>
      <vt:lpstr>What is the difference between Health Care and Social Care?</vt:lpstr>
      <vt:lpstr>Health and Social Care Integration…</vt:lpstr>
      <vt:lpstr>Future of Integrated Health and Social Care.</vt:lpstr>
      <vt:lpstr>Activity….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Integration of health and social Care.</dc:title>
  <dc:creator>Leanne Williams</dc:creator>
  <cp:lastModifiedBy>Leanne Williams</cp:lastModifiedBy>
  <cp:revision>49</cp:revision>
  <dcterms:created xsi:type="dcterms:W3CDTF">2018-09-24T17:13:35Z</dcterms:created>
  <dcterms:modified xsi:type="dcterms:W3CDTF">2018-09-26T14:20:16Z</dcterms:modified>
</cp:coreProperties>
</file>