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9" r:id="rId1"/>
  </p:sldMasterIdLst>
  <p:notesMasterIdLst>
    <p:notesMasterId r:id="rId153"/>
  </p:notesMasterIdLst>
  <p:sldIdLst>
    <p:sldId id="256" r:id="rId2"/>
    <p:sldId id="271" r:id="rId3"/>
    <p:sldId id="289" r:id="rId4"/>
    <p:sldId id="273" r:id="rId5"/>
    <p:sldId id="274" r:id="rId6"/>
    <p:sldId id="275" r:id="rId7"/>
    <p:sldId id="276" r:id="rId8"/>
    <p:sldId id="278" r:id="rId9"/>
    <p:sldId id="287" r:id="rId10"/>
    <p:sldId id="288" r:id="rId11"/>
    <p:sldId id="279" r:id="rId12"/>
    <p:sldId id="280" r:id="rId13"/>
    <p:sldId id="281" r:id="rId14"/>
    <p:sldId id="282" r:id="rId15"/>
    <p:sldId id="290" r:id="rId16"/>
    <p:sldId id="291" r:id="rId17"/>
    <p:sldId id="292" r:id="rId18"/>
    <p:sldId id="294" r:id="rId19"/>
    <p:sldId id="295" r:id="rId20"/>
    <p:sldId id="297" r:id="rId21"/>
    <p:sldId id="296" r:id="rId22"/>
    <p:sldId id="300" r:id="rId23"/>
    <p:sldId id="302" r:id="rId24"/>
    <p:sldId id="303" r:id="rId25"/>
    <p:sldId id="304" r:id="rId26"/>
    <p:sldId id="305" r:id="rId27"/>
    <p:sldId id="306" r:id="rId28"/>
    <p:sldId id="307" r:id="rId29"/>
    <p:sldId id="308" r:id="rId30"/>
    <p:sldId id="309" r:id="rId31"/>
    <p:sldId id="310" r:id="rId32"/>
    <p:sldId id="311" r:id="rId33"/>
    <p:sldId id="312" r:id="rId34"/>
    <p:sldId id="313" r:id="rId35"/>
    <p:sldId id="479" r:id="rId36"/>
    <p:sldId id="315" r:id="rId37"/>
    <p:sldId id="316" r:id="rId38"/>
    <p:sldId id="480" r:id="rId39"/>
    <p:sldId id="481" r:id="rId40"/>
    <p:sldId id="482" r:id="rId41"/>
    <p:sldId id="335" r:id="rId42"/>
    <p:sldId id="337" r:id="rId43"/>
    <p:sldId id="338" r:id="rId44"/>
    <p:sldId id="339" r:id="rId45"/>
    <p:sldId id="340" r:id="rId46"/>
    <p:sldId id="341" r:id="rId47"/>
    <p:sldId id="346" r:id="rId48"/>
    <p:sldId id="347" r:id="rId49"/>
    <p:sldId id="350" r:id="rId50"/>
    <p:sldId id="352" r:id="rId51"/>
    <p:sldId id="353" r:id="rId52"/>
    <p:sldId id="483" r:id="rId53"/>
    <p:sldId id="355" r:id="rId54"/>
    <p:sldId id="356" r:id="rId55"/>
    <p:sldId id="357" r:id="rId56"/>
    <p:sldId id="358" r:id="rId57"/>
    <p:sldId id="359" r:id="rId58"/>
    <p:sldId id="360" r:id="rId59"/>
    <p:sldId id="361" r:id="rId60"/>
    <p:sldId id="363" r:id="rId61"/>
    <p:sldId id="364" r:id="rId62"/>
    <p:sldId id="365" r:id="rId63"/>
    <p:sldId id="366" r:id="rId64"/>
    <p:sldId id="367" r:id="rId65"/>
    <p:sldId id="368" r:id="rId66"/>
    <p:sldId id="369" r:id="rId67"/>
    <p:sldId id="374" r:id="rId68"/>
    <p:sldId id="375" r:id="rId69"/>
    <p:sldId id="376" r:id="rId70"/>
    <p:sldId id="377" r:id="rId71"/>
    <p:sldId id="378" r:id="rId72"/>
    <p:sldId id="379" r:id="rId73"/>
    <p:sldId id="380" r:id="rId74"/>
    <p:sldId id="381" r:id="rId75"/>
    <p:sldId id="382" r:id="rId76"/>
    <p:sldId id="383" r:id="rId77"/>
    <p:sldId id="385" r:id="rId78"/>
    <p:sldId id="386" r:id="rId79"/>
    <p:sldId id="387" r:id="rId80"/>
    <p:sldId id="388" r:id="rId81"/>
    <p:sldId id="389" r:id="rId82"/>
    <p:sldId id="390" r:id="rId83"/>
    <p:sldId id="395" r:id="rId84"/>
    <p:sldId id="396" r:id="rId85"/>
    <p:sldId id="397" r:id="rId86"/>
    <p:sldId id="398" r:id="rId87"/>
    <p:sldId id="399" r:id="rId88"/>
    <p:sldId id="400" r:id="rId89"/>
    <p:sldId id="401" r:id="rId90"/>
    <p:sldId id="402" r:id="rId91"/>
    <p:sldId id="403" r:id="rId92"/>
    <p:sldId id="484" r:id="rId93"/>
    <p:sldId id="405" r:id="rId94"/>
    <p:sldId id="406" r:id="rId95"/>
    <p:sldId id="411" r:id="rId96"/>
    <p:sldId id="412" r:id="rId97"/>
    <p:sldId id="485" r:id="rId98"/>
    <p:sldId id="486" r:id="rId99"/>
    <p:sldId id="415" r:id="rId100"/>
    <p:sldId id="416" r:id="rId101"/>
    <p:sldId id="417" r:id="rId102"/>
    <p:sldId id="418" r:id="rId103"/>
    <p:sldId id="419" r:id="rId104"/>
    <p:sldId id="420" r:id="rId105"/>
    <p:sldId id="421" r:id="rId106"/>
    <p:sldId id="422" r:id="rId107"/>
    <p:sldId id="423" r:id="rId108"/>
    <p:sldId id="424" r:id="rId109"/>
    <p:sldId id="425" r:id="rId110"/>
    <p:sldId id="430" r:id="rId111"/>
    <p:sldId id="431" r:id="rId112"/>
    <p:sldId id="432" r:id="rId113"/>
    <p:sldId id="433" r:id="rId114"/>
    <p:sldId id="434" r:id="rId115"/>
    <p:sldId id="487" r:id="rId116"/>
    <p:sldId id="435" r:id="rId117"/>
    <p:sldId id="488" r:id="rId118"/>
    <p:sldId id="489" r:id="rId119"/>
    <p:sldId id="436" r:id="rId120"/>
    <p:sldId id="437" r:id="rId121"/>
    <p:sldId id="438" r:id="rId122"/>
    <p:sldId id="439" r:id="rId123"/>
    <p:sldId id="440" r:id="rId124"/>
    <p:sldId id="441" r:id="rId125"/>
    <p:sldId id="442" r:id="rId126"/>
    <p:sldId id="447" r:id="rId127"/>
    <p:sldId id="448" r:id="rId128"/>
    <p:sldId id="449" r:id="rId129"/>
    <p:sldId id="450" r:id="rId130"/>
    <p:sldId id="451" r:id="rId131"/>
    <p:sldId id="452" r:id="rId132"/>
    <p:sldId id="453" r:id="rId133"/>
    <p:sldId id="454" r:id="rId134"/>
    <p:sldId id="455" r:id="rId135"/>
    <p:sldId id="456" r:id="rId136"/>
    <p:sldId id="457" r:id="rId137"/>
    <p:sldId id="490" r:id="rId138"/>
    <p:sldId id="458" r:id="rId139"/>
    <p:sldId id="463" r:id="rId140"/>
    <p:sldId id="464" r:id="rId141"/>
    <p:sldId id="465" r:id="rId142"/>
    <p:sldId id="466" r:id="rId143"/>
    <p:sldId id="467" r:id="rId144"/>
    <p:sldId id="468" r:id="rId145"/>
    <p:sldId id="469" r:id="rId146"/>
    <p:sldId id="470" r:id="rId147"/>
    <p:sldId id="471" r:id="rId148"/>
    <p:sldId id="472" r:id="rId149"/>
    <p:sldId id="491" r:id="rId150"/>
    <p:sldId id="474" r:id="rId151"/>
    <p:sldId id="475" r:id="rId1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5820"/>
  </p:normalViewPr>
  <p:slideViewPr>
    <p:cSldViewPr snapToGrid="0" snapToObjects="1">
      <p:cViewPr varScale="1">
        <p:scale>
          <a:sx n="90" d="100"/>
          <a:sy n="90" d="100"/>
        </p:scale>
        <p:origin x="232" y="5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149" Type="http://schemas.openxmlformats.org/officeDocument/2006/relationships/slide" Target="slides/slide148.xml"/><Relationship Id="rId5" Type="http://schemas.openxmlformats.org/officeDocument/2006/relationships/slide" Target="slides/slide4.xml"/><Relationship Id="rId95" Type="http://schemas.openxmlformats.org/officeDocument/2006/relationships/slide" Target="slides/slide94.xml"/><Relationship Id="rId22" Type="http://schemas.openxmlformats.org/officeDocument/2006/relationships/slide" Target="slides/slide21.xml"/><Relationship Id="rId43" Type="http://schemas.openxmlformats.org/officeDocument/2006/relationships/slide" Target="slides/slide42.xml"/><Relationship Id="rId64" Type="http://schemas.openxmlformats.org/officeDocument/2006/relationships/slide" Target="slides/slide63.xml"/><Relationship Id="rId118" Type="http://schemas.openxmlformats.org/officeDocument/2006/relationships/slide" Target="slides/slide117.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slide" Target="slides/slide149.xml"/><Relationship Id="rId155" Type="http://schemas.openxmlformats.org/officeDocument/2006/relationships/viewProps" Target="viewProps.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51" Type="http://schemas.openxmlformats.org/officeDocument/2006/relationships/slide" Target="slides/slide150.xml"/><Relationship Id="rId156" Type="http://schemas.openxmlformats.org/officeDocument/2006/relationships/theme" Target="theme/theme1.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tableStyles" Target="tableStyles.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notesMaster" Target="notesMasters/notesMaster1.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presProps" Target="presProps.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90" Type="http://schemas.openxmlformats.org/officeDocument/2006/relationships/slide" Target="slides/slide89.xml"/><Relationship Id="rId27" Type="http://schemas.openxmlformats.org/officeDocument/2006/relationships/slide" Target="slides/slide26.xml"/><Relationship Id="rId48" Type="http://schemas.openxmlformats.org/officeDocument/2006/relationships/slide" Target="slides/slide47.xml"/><Relationship Id="rId69" Type="http://schemas.openxmlformats.org/officeDocument/2006/relationships/slide" Target="slides/slide68.xml"/><Relationship Id="rId113" Type="http://schemas.openxmlformats.org/officeDocument/2006/relationships/slide" Target="slides/slide112.xml"/><Relationship Id="rId134" Type="http://schemas.openxmlformats.org/officeDocument/2006/relationships/slide" Target="slides/slide133.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7.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2000CF9-3E63-6D4A-98EB-33142A5AE62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C1DE561-9DA9-F440-8AB3-19E8CCACC2EB}"/>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395247-26E4-5749-97D6-3B944E5513CE}" type="datetimeFigureOut">
              <a:rPr lang="en-US" smtClean="0"/>
              <a:t>3/15/20</a:t>
            </a:fld>
            <a:endParaRPr lang="en-US"/>
          </a:p>
        </p:txBody>
      </p:sp>
      <p:sp>
        <p:nvSpPr>
          <p:cNvPr id="4" name="Slide Image Placeholder 3">
            <a:extLst>
              <a:ext uri="{FF2B5EF4-FFF2-40B4-BE49-F238E27FC236}">
                <a16:creationId xmlns:a16="http://schemas.microsoft.com/office/drawing/2014/main" id="{673197EC-40BA-624E-851C-8B60489C3DAC}"/>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a:extLst>
              <a:ext uri="{FF2B5EF4-FFF2-40B4-BE49-F238E27FC236}">
                <a16:creationId xmlns:a16="http://schemas.microsoft.com/office/drawing/2014/main" id="{CE3E9F10-4088-C646-8CAE-1C7EDE719C08}"/>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B653FE25-3377-474F-915A-C6B0550E7429}"/>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a:extLst>
              <a:ext uri="{FF2B5EF4-FFF2-40B4-BE49-F238E27FC236}">
                <a16:creationId xmlns:a16="http://schemas.microsoft.com/office/drawing/2014/main" id="{4C453F9E-CE56-3D49-BD93-00EB5100E3DE}"/>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E7D46B-8C97-0444-ABC1-0144C4247259}"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nSpc>
                <a:spcPct val="90000"/>
              </a:lnSpc>
              <a:buFont typeface="Arial" panose="020B0604020202020204" pitchFamily="34" charset="0"/>
              <a:buChar char="•"/>
            </a:pPr>
            <a:r>
              <a:rPr lang="en-GB" altLang="en-US" sz="1200" dirty="0"/>
              <a:t>Too big.</a:t>
            </a:r>
          </a:p>
          <a:p>
            <a:pPr marL="342900" indent="-342900">
              <a:lnSpc>
                <a:spcPct val="90000"/>
              </a:lnSpc>
              <a:buFont typeface="Arial" panose="020B0604020202020204" pitchFamily="34" charset="0"/>
              <a:buChar char="•"/>
            </a:pPr>
            <a:r>
              <a:rPr lang="en-GB" altLang="en-US" sz="1200" dirty="0"/>
              <a:t>Too trivial.</a:t>
            </a:r>
          </a:p>
          <a:p>
            <a:pPr marL="342900" indent="-342900">
              <a:lnSpc>
                <a:spcPct val="90000"/>
              </a:lnSpc>
              <a:buFont typeface="Arial" panose="020B0604020202020204" pitchFamily="34" charset="0"/>
              <a:buChar char="•"/>
            </a:pPr>
            <a:r>
              <a:rPr lang="en-GB" altLang="en-US" sz="1200" dirty="0"/>
              <a:t>Lacking in resource materials.</a:t>
            </a:r>
          </a:p>
          <a:p>
            <a:pPr marL="342900" indent="-342900">
              <a:lnSpc>
                <a:spcPct val="90000"/>
              </a:lnSpc>
              <a:buFont typeface="Arial" panose="020B0604020202020204" pitchFamily="34" charset="0"/>
              <a:buChar char="•"/>
            </a:pPr>
            <a:r>
              <a:rPr lang="en-GB" altLang="en-US" sz="1200" dirty="0"/>
              <a:t>Lacking in sponsorship at the right level.</a:t>
            </a:r>
          </a:p>
          <a:p>
            <a:pPr marL="342900" indent="-342900">
              <a:lnSpc>
                <a:spcPct val="90000"/>
              </a:lnSpc>
              <a:buFont typeface="Arial" panose="020B0604020202020204" pitchFamily="34" charset="0"/>
              <a:buChar char="•"/>
            </a:pPr>
            <a:r>
              <a:rPr lang="en-GB" altLang="en-US" sz="1200" dirty="0"/>
              <a:t>Too technical.</a:t>
            </a:r>
          </a:p>
          <a:p>
            <a:pPr marL="342900" indent="-342900">
              <a:lnSpc>
                <a:spcPct val="90000"/>
              </a:lnSpc>
              <a:buFont typeface="Arial" panose="020B0604020202020204" pitchFamily="34" charset="0"/>
              <a:buChar char="•"/>
            </a:pPr>
            <a:r>
              <a:rPr lang="en-GB" altLang="en-US" sz="1200" dirty="0"/>
              <a:t>Dependent on the completion of other projects.</a:t>
            </a:r>
          </a:p>
          <a:p>
            <a:pPr marL="342900" indent="-342900">
              <a:lnSpc>
                <a:spcPct val="90000"/>
              </a:lnSpc>
              <a:buFont typeface="Arial" panose="020B0604020202020204" pitchFamily="34" charset="0"/>
              <a:buChar char="•"/>
            </a:pPr>
            <a:r>
              <a:rPr lang="en-GB" altLang="en-US" sz="1200" dirty="0"/>
              <a:t>Unethical.</a:t>
            </a:r>
          </a:p>
          <a:p>
            <a:endParaRPr lang="en-US" dirty="0"/>
          </a:p>
        </p:txBody>
      </p:sp>
      <p:sp>
        <p:nvSpPr>
          <p:cNvPr id="4" name="Slide Number Placeholder 3"/>
          <p:cNvSpPr>
            <a:spLocks noGrp="1"/>
          </p:cNvSpPr>
          <p:nvPr>
            <p:ph type="sldNum" sz="quarter" idx="5"/>
          </p:nvPr>
        </p:nvSpPr>
        <p:spPr/>
        <p:txBody>
          <a:bodyPr/>
          <a:lstStyle/>
          <a:p>
            <a:fld id="{128997E8-EC6A-424B-B733-9E3D73702C77}" type="slidenum">
              <a:rPr lang="en-US" smtClean="0"/>
              <a:t>26</a:t>
            </a:fld>
            <a:endParaRPr lang="en-US"/>
          </a:p>
        </p:txBody>
      </p:sp>
    </p:spTree>
    <p:extLst>
      <p:ext uri="{BB962C8B-B14F-4D97-AF65-F5344CB8AC3E}">
        <p14:creationId xmlns:p14="http://schemas.microsoft.com/office/powerpoint/2010/main" val="14468259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3/15/20</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572553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3/15/20</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727162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3/15/20</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034531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3/15/20</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398833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3/15/20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69693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3/15/20</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553861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3/15/20</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090146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3/15/20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076104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3/15/20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914620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3/15/20</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17343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3/15/20</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65306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3/15/20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6888642"/>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8" r:id="rId6"/>
    <p:sldLayoutId id="2147483693" r:id="rId7"/>
    <p:sldLayoutId id="2147483694" r:id="rId8"/>
    <p:sldLayoutId id="2147483695" r:id="rId9"/>
    <p:sldLayoutId id="2147483697" r:id="rId10"/>
    <p:sldLayoutId id="2147483696" r:id="rId11"/>
  </p:sldLayoutIdLst>
  <p:hf sldNum="0" hdr="0" ftr="0" dt="0"/>
  <p:txStyles>
    <p:titleStyle>
      <a:lvl1pPr algn="l" defTabSz="914400" rtl="0" eaLnBrk="1" latinLnBrk="0" hangingPunct="1">
        <a:lnSpc>
          <a:spcPct val="90000"/>
        </a:lnSpc>
        <a:spcBef>
          <a:spcPct val="0"/>
        </a:spcBef>
        <a:buNone/>
        <a:defRPr sz="55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8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7.emf"/></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6.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2" Type="http://schemas.openxmlformats.org/officeDocument/2006/relationships/image" Target="../media/image43.JPG"/><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2" Type="http://schemas.openxmlformats.org/officeDocument/2006/relationships/image" Target="../media/image45.JPG"/><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2" Type="http://schemas.openxmlformats.org/officeDocument/2006/relationships/image" Target="../media/image47.JPG"/><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8B86DD4-EFB2-4732-BBAC-B770A36C67D1}"/>
              </a:ext>
            </a:extLst>
          </p:cNvPr>
          <p:cNvPicPr>
            <a:picLocks noChangeAspect="1"/>
          </p:cNvPicPr>
          <p:nvPr/>
        </p:nvPicPr>
        <p:blipFill rotWithShape="1">
          <a:blip r:embed="rId2"/>
          <a:srcRect t="14908" b="822"/>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41559C-248A-A746-9110-C754D88E978C}"/>
              </a:ext>
            </a:extLst>
          </p:cNvPr>
          <p:cNvSpPr>
            <a:spLocks noGrp="1"/>
          </p:cNvSpPr>
          <p:nvPr>
            <p:ph type="ctrTitle"/>
          </p:nvPr>
        </p:nvSpPr>
        <p:spPr>
          <a:xfrm>
            <a:off x="477981" y="1122362"/>
            <a:ext cx="4023360" cy="2802219"/>
          </a:xfrm>
        </p:spPr>
        <p:txBody>
          <a:bodyPr anchor="b">
            <a:normAutofit/>
          </a:bodyPr>
          <a:lstStyle/>
          <a:p>
            <a:r>
              <a:rPr lang="en-US" sz="3200" dirty="0">
                <a:solidFill>
                  <a:schemeClr val="bg1"/>
                </a:solidFill>
              </a:rPr>
              <a:t>Identity and Approaches in Applied Business Research</a:t>
            </a:r>
            <a:br>
              <a:rPr lang="en-US" sz="3200" dirty="0">
                <a:solidFill>
                  <a:schemeClr val="bg1"/>
                </a:solidFill>
              </a:rPr>
            </a:br>
            <a:br>
              <a:rPr lang="en-US" sz="3200" dirty="0">
                <a:solidFill>
                  <a:schemeClr val="bg1"/>
                </a:solidFill>
              </a:rPr>
            </a:br>
            <a:br>
              <a:rPr lang="en-US" sz="3200" dirty="0">
                <a:solidFill>
                  <a:schemeClr val="bg1"/>
                </a:solidFill>
              </a:rPr>
            </a:br>
            <a:r>
              <a:rPr lang="en-US" sz="3200" dirty="0">
                <a:solidFill>
                  <a:schemeClr val="bg1"/>
                </a:solidFill>
              </a:rPr>
              <a:t>RESEARCH DESIGN</a:t>
            </a:r>
          </a:p>
        </p:txBody>
      </p:sp>
      <p:sp>
        <p:nvSpPr>
          <p:cNvPr id="3" name="Subtitle 2">
            <a:extLst>
              <a:ext uri="{FF2B5EF4-FFF2-40B4-BE49-F238E27FC236}">
                <a16:creationId xmlns:a16="http://schemas.microsoft.com/office/drawing/2014/main" id="{C764391E-69CA-804C-B3EA-949B1668DAC3}"/>
              </a:ext>
            </a:extLst>
          </p:cNvPr>
          <p:cNvSpPr>
            <a:spLocks noGrp="1"/>
          </p:cNvSpPr>
          <p:nvPr>
            <p:ph type="subTitle" idx="1"/>
          </p:nvPr>
        </p:nvSpPr>
        <p:spPr>
          <a:xfrm>
            <a:off x="477980" y="3969352"/>
            <a:ext cx="4023359" cy="1208141"/>
          </a:xfrm>
        </p:spPr>
        <p:txBody>
          <a:bodyPr>
            <a:normAutofit/>
          </a:bodyPr>
          <a:lstStyle/>
          <a:p>
            <a:endParaRPr lang="en-US" sz="1600" dirty="0">
              <a:solidFill>
                <a:schemeClr val="bg1"/>
              </a:solidFill>
            </a:endParaRPr>
          </a:p>
          <a:p>
            <a:r>
              <a:rPr lang="en-US" sz="1600" dirty="0">
                <a:solidFill>
                  <a:schemeClr val="bg1"/>
                </a:solidFill>
              </a:rPr>
              <a:t>Dr caroline jawad 2020</a:t>
            </a:r>
          </a:p>
        </p:txBody>
      </p:sp>
    </p:spTree>
    <p:extLst>
      <p:ext uri="{BB962C8B-B14F-4D97-AF65-F5344CB8AC3E}">
        <p14:creationId xmlns:p14="http://schemas.microsoft.com/office/powerpoint/2010/main" val="25746575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anchor="ctr">
            <a:normAutofit/>
          </a:bodyPr>
          <a:lstStyle/>
          <a:p>
            <a:pPr eaLnBrk="1" hangingPunct="1"/>
            <a:r>
              <a:rPr lang="en-US" sz="4400">
                <a:solidFill>
                  <a:srgbClr val="FFFFFF"/>
                </a:solidFill>
              </a:rPr>
              <a:t>Objectives</a:t>
            </a:r>
          </a:p>
        </p:txBody>
      </p:sp>
      <p:sp>
        <p:nvSpPr>
          <p:cNvPr id="5123" name="Rectangle 3"/>
          <p:cNvSpPr>
            <a:spLocks noGrp="1" noChangeArrowheads="1"/>
          </p:cNvSpPr>
          <p:nvPr>
            <p:ph type="body" idx="1"/>
          </p:nvPr>
        </p:nvSpPr>
        <p:spPr>
          <a:xfrm>
            <a:off x="5231958" y="605896"/>
            <a:ext cx="5923721" cy="5646208"/>
          </a:xfrm>
        </p:spPr>
        <p:txBody>
          <a:bodyPr anchor="ctr">
            <a:normAutofit/>
          </a:bodyPr>
          <a:lstStyle/>
          <a:p>
            <a:pPr>
              <a:buFont typeface="Arial" panose="020B0604020202020204" pitchFamily="34" charset="0"/>
              <a:buChar char="•"/>
            </a:pPr>
            <a:r>
              <a:rPr lang="en-US" sz="2400" dirty="0"/>
              <a:t>Distinguish between ontology and epistemology in research</a:t>
            </a:r>
          </a:p>
          <a:p>
            <a:pPr>
              <a:buFont typeface="Arial" panose="020B0604020202020204" pitchFamily="34" charset="0"/>
              <a:buChar char="•"/>
            </a:pPr>
            <a:r>
              <a:rPr lang="en-US" sz="2400" dirty="0"/>
              <a:t>Distinguish between inductive and deductive methods</a:t>
            </a:r>
          </a:p>
          <a:p>
            <a:pPr>
              <a:buFont typeface="Arial" panose="020B0604020202020204" pitchFamily="34" charset="0"/>
              <a:buChar char="•"/>
            </a:pPr>
            <a:r>
              <a:rPr lang="en-US" sz="2400" dirty="0"/>
              <a:t>Explain the different perspectives taken by positivism and interpretivism</a:t>
            </a:r>
          </a:p>
          <a:p>
            <a:pPr>
              <a:buFont typeface="Arial" panose="020B0604020202020204" pitchFamily="34" charset="0"/>
              <a:buChar char="•"/>
            </a:pPr>
            <a:r>
              <a:rPr lang="en-US" sz="2400" dirty="0"/>
              <a:t>Describe the different research methodologies and the conditions for their selection</a:t>
            </a:r>
            <a:endParaRPr lang="en-GB" sz="2400" dirty="0"/>
          </a:p>
          <a:p>
            <a:pPr marL="0" indent="0">
              <a:buNone/>
            </a:pPr>
            <a:endParaRPr lang="en-US" sz="2400" dirty="0"/>
          </a:p>
          <a:p>
            <a:pPr eaLnBrk="1" hangingPunct="1"/>
            <a:endParaRPr lang="en-US" sz="2400" dirty="0"/>
          </a:p>
        </p:txBody>
      </p:sp>
      <p:sp>
        <p:nvSpPr>
          <p:cNvPr id="76" name="Rectangle 75">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580678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0" name="Rectangle 13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2" name="Straight Connector 14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t="9523" b="10250"/>
          <a:stretch/>
        </p:blipFill>
        <p:spPr>
          <a:xfrm>
            <a:off x="-32" y="10"/>
            <a:ext cx="12192031" cy="4915066"/>
          </a:xfrm>
          <a:prstGeom prst="rect">
            <a:avLst/>
          </a:prstGeom>
        </p:spPr>
      </p:pic>
      <p:sp>
        <p:nvSpPr>
          <p:cNvPr id="144" name="Rectangle 143">
            <a:extLst>
              <a:ext uri="{FF2B5EF4-FFF2-40B4-BE49-F238E27FC236}">
                <a16:creationId xmlns:a16="http://schemas.microsoft.com/office/drawing/2014/main" id="{0B4FB531-34DA-4777-9BD5-5B885DC38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15076"/>
            <a:ext cx="12188952" cy="1942924"/>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828675" y="5120639"/>
            <a:ext cx="7137263" cy="1280161"/>
          </a:xfrm>
        </p:spPr>
        <p:txBody>
          <a:bodyPr vert="horz" lIns="91440" tIns="45720" rIns="91440" bIns="45720" rtlCol="0" anchor="ctr">
            <a:normAutofit/>
          </a:bodyPr>
          <a:lstStyle/>
          <a:p>
            <a:pPr algn="r"/>
            <a:br>
              <a:rPr lang="en-US" sz="3000" b="0">
                <a:solidFill>
                  <a:srgbClr val="FFFFFF"/>
                </a:solidFill>
              </a:rPr>
            </a:br>
            <a:r>
              <a:rPr lang="en-US" sz="3000">
                <a:solidFill>
                  <a:srgbClr val="FFFFFF"/>
                </a:solidFill>
              </a:rPr>
              <a:t>Examples of business-related research topics </a:t>
            </a:r>
          </a:p>
        </p:txBody>
      </p:sp>
      <p:cxnSp>
        <p:nvCxnSpPr>
          <p:cNvPr id="146" name="Straight Connector 145">
            <a:extLst>
              <a:ext uri="{FF2B5EF4-FFF2-40B4-BE49-F238E27FC236}">
                <a16:creationId xmlns:a16="http://schemas.microsoft.com/office/drawing/2014/main" id="{D5B557D3-D7B4-404B-84A1-9BD182BE5B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13" y="5760720"/>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136480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9" name="Straight Connector 18">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7" y="516835"/>
            <a:ext cx="3448259" cy="1666501"/>
          </a:xfrm>
        </p:spPr>
        <p:txBody>
          <a:bodyPr vert="horz" lIns="91440" tIns="45720" rIns="91440" bIns="45720" rtlCol="0" anchor="b">
            <a:normAutofit/>
          </a:bodyPr>
          <a:lstStyle/>
          <a:p>
            <a:r>
              <a:rPr lang="en-US" sz="3700">
                <a:solidFill>
                  <a:srgbClr val="FFFFFF"/>
                </a:solidFill>
              </a:rPr>
              <a:t>Overview of the (simplified) research process</a:t>
            </a:r>
          </a:p>
        </p:txBody>
      </p:sp>
      <p:cxnSp>
        <p:nvCxnSpPr>
          <p:cNvPr id="23" name="Straight Connector 22">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Content Placeholder 3"/>
          <p:cNvPicPr>
            <a:picLocks noGrp="1" noChangeAspect="1"/>
          </p:cNvPicPr>
          <p:nvPr>
            <p:ph idx="4294967295"/>
          </p:nvPr>
        </p:nvPicPr>
        <p:blipFill rotWithShape="1">
          <a:blip r:embed="rId2">
            <a:extLst>
              <a:ext uri="{28A0092B-C50C-407E-A947-70E740481C1C}">
                <a14:useLocalDpi xmlns:a14="http://schemas.microsoft.com/office/drawing/2010/main" val="0"/>
              </a:ext>
            </a:extLst>
          </a:blip>
          <a:srcRect l="10695" r="826"/>
          <a:stretch/>
        </p:blipFill>
        <p:spPr>
          <a:xfrm>
            <a:off x="4654296" y="10"/>
            <a:ext cx="7537703" cy="6857990"/>
          </a:xfrm>
          <a:prstGeom prst="rect">
            <a:avLst/>
          </a:prstGeom>
        </p:spPr>
      </p:pic>
    </p:spTree>
    <p:extLst>
      <p:ext uri="{BB962C8B-B14F-4D97-AF65-F5344CB8AC3E}">
        <p14:creationId xmlns:p14="http://schemas.microsoft.com/office/powerpoint/2010/main" val="30277964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Rectangle 2"/>
          <p:cNvSpPr>
            <a:spLocks noGrp="1" noChangeArrowheads="1"/>
          </p:cNvSpPr>
          <p:nvPr>
            <p:ph type="title"/>
          </p:nvPr>
        </p:nvSpPr>
        <p:spPr>
          <a:xfrm>
            <a:off x="492369" y="605896"/>
            <a:ext cx="3642309" cy="5646208"/>
          </a:xfrm>
        </p:spPr>
        <p:txBody>
          <a:bodyPr anchor="ctr">
            <a:normAutofit/>
          </a:bodyPr>
          <a:lstStyle/>
          <a:p>
            <a:pPr eaLnBrk="1" hangingPunct="1"/>
            <a:r>
              <a:rPr lang="en-GB" sz="4400">
                <a:solidFill>
                  <a:srgbClr val="FFFFFF"/>
                </a:solidFill>
              </a:rPr>
              <a:t>The nature of theories</a:t>
            </a:r>
            <a:endParaRPr lang="en-US" sz="4400">
              <a:solidFill>
                <a:srgbClr val="FFFFFF"/>
              </a:solidFill>
            </a:endParaRPr>
          </a:p>
        </p:txBody>
      </p:sp>
      <p:sp>
        <p:nvSpPr>
          <p:cNvPr id="2" name="Content Placeholder 1"/>
          <p:cNvSpPr>
            <a:spLocks noGrp="1"/>
          </p:cNvSpPr>
          <p:nvPr>
            <p:ph idx="1"/>
          </p:nvPr>
        </p:nvSpPr>
        <p:spPr>
          <a:xfrm>
            <a:off x="5231958" y="605896"/>
            <a:ext cx="5923721" cy="5646208"/>
          </a:xfrm>
        </p:spPr>
        <p:txBody>
          <a:bodyPr anchor="ctr">
            <a:normAutofit/>
          </a:bodyPr>
          <a:lstStyle/>
          <a:p>
            <a:pPr>
              <a:buClr>
                <a:schemeClr val="tx1"/>
              </a:buClr>
              <a:buFontTx/>
              <a:buNone/>
            </a:pPr>
            <a:r>
              <a:rPr lang="en-US" sz="2400"/>
              <a:t>A theory has been defined as:</a:t>
            </a:r>
            <a:endParaRPr lang="en-US" sz="2400" i="1"/>
          </a:p>
          <a:p>
            <a:pPr>
              <a:buClr>
                <a:schemeClr val="tx1"/>
              </a:buClr>
              <a:buFontTx/>
              <a:buNone/>
            </a:pPr>
            <a:r>
              <a:rPr lang="en-US" sz="2400" i="1"/>
              <a:t>A set of interrelated constructs (concepts), definitions, and propositions that present a systematic view of phenomena by specifying relations among variables, with the purpose of explaining and predicting phenomena. (Kerlinger, 2000: 9)</a:t>
            </a:r>
            <a:endParaRPr lang="en-GB" sz="2400" i="1"/>
          </a:p>
          <a:p>
            <a:endParaRPr lang="en-GB" sz="2400"/>
          </a:p>
        </p:txBody>
      </p:sp>
    </p:spTree>
    <p:extLst>
      <p:ext uri="{BB962C8B-B14F-4D97-AF65-F5344CB8AC3E}">
        <p14:creationId xmlns:p14="http://schemas.microsoft.com/office/powerpoint/2010/main" val="16776194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5" name="Rectangle 71">
            <a:extLst>
              <a:ext uri="{FF2B5EF4-FFF2-40B4-BE49-F238E27FC236}">
                <a16:creationId xmlns:a16="http://schemas.microsoft.com/office/drawing/2014/main" id="{873ECEC8-0F24-45B8-950F-35FC94BCE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p:cNvSpPr>
            <a:spLocks noGrp="1" noChangeArrowheads="1"/>
          </p:cNvSpPr>
          <p:nvPr>
            <p:ph type="title"/>
          </p:nvPr>
        </p:nvSpPr>
        <p:spPr>
          <a:xfrm>
            <a:off x="7859485" y="634946"/>
            <a:ext cx="3690257" cy="1450757"/>
          </a:xfrm>
        </p:spPr>
        <p:txBody>
          <a:bodyPr>
            <a:normAutofit/>
          </a:bodyPr>
          <a:lstStyle/>
          <a:p>
            <a:pPr eaLnBrk="1" hangingPunct="1"/>
            <a:r>
              <a:rPr lang="en-GB" sz="2600"/>
              <a:t>Summary of the deductive process within an organizational context</a:t>
            </a:r>
            <a:endParaRPr lang="en-US" sz="2600"/>
          </a:p>
        </p:txBody>
      </p:sp>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t="8439" r="3" b="3"/>
          <a:stretch/>
        </p:blipFill>
        <p:spPr>
          <a:xfrm>
            <a:off x="633999" y="640081"/>
            <a:ext cx="6909801" cy="5314406"/>
          </a:xfrm>
          <a:prstGeom prst="rect">
            <a:avLst/>
          </a:prstGeom>
        </p:spPr>
      </p:pic>
      <p:cxnSp>
        <p:nvCxnSpPr>
          <p:cNvPr id="5126" name="Straight Connector 73">
            <a:extLst>
              <a:ext uri="{FF2B5EF4-FFF2-40B4-BE49-F238E27FC236}">
                <a16:creationId xmlns:a16="http://schemas.microsoft.com/office/drawing/2014/main" id="{89EB8C68-FF1B-4849-867B-32D29B19F1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42633" y="2250460"/>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123" name="Rectangle 3"/>
          <p:cNvSpPr>
            <a:spLocks noGrp="1" noChangeArrowheads="1"/>
          </p:cNvSpPr>
          <p:nvPr>
            <p:ph type="body" idx="1"/>
          </p:nvPr>
        </p:nvSpPr>
        <p:spPr>
          <a:xfrm>
            <a:off x="7859485" y="2407436"/>
            <a:ext cx="3690257" cy="3461658"/>
          </a:xfrm>
        </p:spPr>
        <p:txBody>
          <a:bodyPr>
            <a:normAutofit/>
          </a:bodyPr>
          <a:lstStyle/>
          <a:p>
            <a:pPr eaLnBrk="1" hangingPunct="1"/>
            <a:endParaRPr lang="en-US"/>
          </a:p>
          <a:p>
            <a:pPr eaLnBrk="1" hangingPunct="1"/>
            <a:endParaRPr lang="en-US"/>
          </a:p>
          <a:p>
            <a:pPr eaLnBrk="1" hangingPunct="1"/>
            <a:endParaRPr lang="en-US" dirty="0"/>
          </a:p>
        </p:txBody>
      </p:sp>
      <p:sp>
        <p:nvSpPr>
          <p:cNvPr id="5127" name="Rectangle 75">
            <a:extLst>
              <a:ext uri="{FF2B5EF4-FFF2-40B4-BE49-F238E27FC236}">
                <a16:creationId xmlns:a16="http://schemas.microsoft.com/office/drawing/2014/main" id="{8B53612E-ADB2-4457-9688-89506397A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117897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3" name="Straight Connector 7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75" name="Rectangle 74">
            <a:extLst>
              <a:ext uri="{FF2B5EF4-FFF2-40B4-BE49-F238E27FC236}">
                <a16:creationId xmlns:a16="http://schemas.microsoft.com/office/drawing/2014/main" id="{990BAFCD-EA0A-47F4-8B00-AAB1E67A90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63304" y="643538"/>
            <a:ext cx="7866491" cy="3618586"/>
          </a:xfrm>
          <a:prstGeom prst="rect">
            <a:avLst/>
          </a:prstGeom>
        </p:spPr>
      </p:pic>
      <p:sp>
        <p:nvSpPr>
          <p:cNvPr id="77" name="Rectangle 76">
            <a:extLst>
              <a:ext uri="{FF2B5EF4-FFF2-40B4-BE49-F238E27FC236}">
                <a16:creationId xmlns:a16="http://schemas.microsoft.com/office/drawing/2014/main" id="{2F9C61D6-37CC-4AD4-83C3-022D08874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51037"/>
            <a:ext cx="12192000" cy="230696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632900" y="4905662"/>
            <a:ext cx="7330353" cy="1541176"/>
          </a:xfrm>
        </p:spPr>
        <p:txBody>
          <a:bodyPr vert="horz" lIns="91440" tIns="45720" rIns="91440" bIns="45720" rtlCol="0" anchor="ctr">
            <a:normAutofit/>
          </a:bodyPr>
          <a:lstStyle/>
          <a:p>
            <a:pPr algn="r"/>
            <a:r>
              <a:rPr lang="en-US" sz="4800">
                <a:solidFill>
                  <a:srgbClr val="FFFFFF"/>
                </a:solidFill>
              </a:rPr>
              <a:t>Combining inductive and deductive methods</a:t>
            </a:r>
          </a:p>
        </p:txBody>
      </p:sp>
      <p:cxnSp>
        <p:nvCxnSpPr>
          <p:cNvPr id="79" name="Straight Connector 78">
            <a:extLst>
              <a:ext uri="{FF2B5EF4-FFF2-40B4-BE49-F238E27FC236}">
                <a16:creationId xmlns:a16="http://schemas.microsoft.com/office/drawing/2014/main" id="{2669285E-35F6-4010-B084-229A808458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47" y="5676251"/>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65155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sz="2800" dirty="0"/>
              <a:t>Epistemological perspectives</a:t>
            </a:r>
            <a:endParaRPr lang="en-US" sz="2800"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19400" y="2153210"/>
            <a:ext cx="7848600" cy="4049872"/>
          </a:xfrm>
          <a:prstGeom prst="rect">
            <a:avLst/>
          </a:prstGeom>
        </p:spPr>
      </p:pic>
      <p:sp>
        <p:nvSpPr>
          <p:cNvPr id="4" name="TextBox 3"/>
          <p:cNvSpPr txBox="1"/>
          <p:nvPr/>
        </p:nvSpPr>
        <p:spPr>
          <a:xfrm>
            <a:off x="2174763" y="5948060"/>
            <a:ext cx="2880320" cy="369332"/>
          </a:xfrm>
          <a:prstGeom prst="rect">
            <a:avLst/>
          </a:prstGeom>
          <a:noFill/>
        </p:spPr>
        <p:txBody>
          <a:bodyPr wrap="square" rtlCol="0">
            <a:spAutoFit/>
          </a:bodyPr>
          <a:lstStyle/>
          <a:p>
            <a:r>
              <a:rPr lang="en-GB" dirty="0"/>
              <a:t>Adapted  from Crotty, 1998</a:t>
            </a:r>
          </a:p>
        </p:txBody>
      </p:sp>
    </p:spTree>
    <p:extLst>
      <p:ext uri="{BB962C8B-B14F-4D97-AF65-F5344CB8AC3E}">
        <p14:creationId xmlns:p14="http://schemas.microsoft.com/office/powerpoint/2010/main" val="22919408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vert="horz" lIns="91440" tIns="45720" rIns="91440" bIns="45720" rtlCol="0" anchor="ctr">
            <a:normAutofit/>
          </a:bodyPr>
          <a:lstStyle/>
          <a:p>
            <a:r>
              <a:rPr lang="en-US" sz="4400">
                <a:solidFill>
                  <a:srgbClr val="FFFFFF"/>
                </a:solidFill>
              </a:rPr>
              <a:t>Theoretical perspectives: positivism</a:t>
            </a:r>
          </a:p>
        </p:txBody>
      </p:sp>
      <p:sp>
        <p:nvSpPr>
          <p:cNvPr id="3" name="Rectangle 2"/>
          <p:cNvSpPr/>
          <p:nvPr/>
        </p:nvSpPr>
        <p:spPr>
          <a:xfrm>
            <a:off x="5231958" y="605896"/>
            <a:ext cx="5923721" cy="5646208"/>
          </a:xfrm>
          <a:prstGeom prst="rect">
            <a:avLst/>
          </a:prstGeom>
        </p:spPr>
        <p:txBody>
          <a:bodyPr vert="horz" lIns="0" tIns="45720" rIns="0" bIns="45720" rtlCol="0" anchor="ctr">
            <a:normAutofit/>
          </a:bodyPr>
          <a:lstStyle/>
          <a:p>
            <a:pPr>
              <a:lnSpc>
                <a:spcPct val="90000"/>
              </a:lnSpc>
              <a:spcAft>
                <a:spcPts val="600"/>
              </a:spcAft>
              <a:buClr>
                <a:schemeClr val="tx1"/>
              </a:buClr>
              <a:buFont typeface="Calibri" panose="020F0502020204030204" pitchFamily="34" charset="0"/>
              <a:buNone/>
            </a:pPr>
            <a:r>
              <a:rPr lang="en-US" sz="2400">
                <a:solidFill>
                  <a:schemeClr val="tx1">
                    <a:lumMod val="75000"/>
                    <a:lumOff val="25000"/>
                  </a:schemeClr>
                </a:solidFill>
              </a:rPr>
              <a:t>Positivism argues that:</a:t>
            </a:r>
          </a:p>
          <a:p>
            <a:pPr>
              <a:lnSpc>
                <a:spcPct val="90000"/>
              </a:lnSpc>
              <a:spcAft>
                <a:spcPts val="600"/>
              </a:spcAft>
              <a:buFont typeface="Calibri" panose="020F0502020204030204" pitchFamily="34" charset="0"/>
            </a:pPr>
            <a:r>
              <a:rPr lang="en-US" sz="2400">
                <a:solidFill>
                  <a:schemeClr val="tx1">
                    <a:lumMod val="75000"/>
                    <a:lumOff val="25000"/>
                  </a:schemeClr>
                </a:solidFill>
              </a:rPr>
              <a:t>Reality consists of what is available to the senses – that is, what can be seen, smelt, touched, etc.</a:t>
            </a:r>
          </a:p>
          <a:p>
            <a:pPr>
              <a:lnSpc>
                <a:spcPct val="90000"/>
              </a:lnSpc>
              <a:spcAft>
                <a:spcPts val="600"/>
              </a:spcAft>
              <a:buFont typeface="Calibri" panose="020F0502020204030204" pitchFamily="34" charset="0"/>
            </a:pPr>
            <a:r>
              <a:rPr lang="en-US" sz="2400">
                <a:solidFill>
                  <a:schemeClr val="tx1">
                    <a:lumMod val="75000"/>
                    <a:lumOff val="25000"/>
                  </a:schemeClr>
                </a:solidFill>
              </a:rPr>
              <a:t>Inquiry should be based upon scientific observation (as opposed to philosophical speculation), and therefore on empirical inquiry.</a:t>
            </a:r>
          </a:p>
          <a:p>
            <a:pPr>
              <a:lnSpc>
                <a:spcPct val="90000"/>
              </a:lnSpc>
              <a:spcAft>
                <a:spcPts val="600"/>
              </a:spcAft>
              <a:buFont typeface="Calibri" panose="020F0502020204030204" pitchFamily="34" charset="0"/>
            </a:pPr>
            <a:r>
              <a:rPr lang="en-US" sz="2400">
                <a:solidFill>
                  <a:schemeClr val="tx1">
                    <a:lumMod val="75000"/>
                    <a:lumOff val="25000"/>
                  </a:schemeClr>
                </a:solidFill>
              </a:rPr>
              <a:t>The natural and human sciences share common logical and methodological principles, dealing with facts and not with values.</a:t>
            </a:r>
          </a:p>
          <a:p>
            <a:pPr>
              <a:lnSpc>
                <a:spcPct val="90000"/>
              </a:lnSpc>
              <a:spcAft>
                <a:spcPts val="600"/>
              </a:spcAft>
              <a:buFont typeface="Calibri" panose="020F0502020204030204" pitchFamily="34" charset="0"/>
            </a:pPr>
            <a:r>
              <a:rPr lang="en-US" sz="2400">
                <a:solidFill>
                  <a:schemeClr val="tx1">
                    <a:lumMod val="75000"/>
                    <a:lumOff val="25000"/>
                  </a:schemeClr>
                </a:solidFill>
              </a:rPr>
              <a:t>Ideas only deserve their incorporation into knowledge if they can be put to the test of empirical experience. </a:t>
            </a:r>
          </a:p>
        </p:txBody>
      </p:sp>
      <p:sp>
        <p:nvSpPr>
          <p:cNvPr id="75" name="Rectangle 74">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527438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vert="horz" lIns="91440" tIns="45720" rIns="91440" bIns="45720" rtlCol="0" anchor="ctr">
            <a:normAutofit/>
          </a:bodyPr>
          <a:lstStyle/>
          <a:p>
            <a:r>
              <a:rPr lang="en-US" sz="4400">
                <a:solidFill>
                  <a:srgbClr val="FFFFFF"/>
                </a:solidFill>
              </a:rPr>
              <a:t>Theoretical perspectives: interpretivism</a:t>
            </a:r>
          </a:p>
        </p:txBody>
      </p:sp>
      <p:sp>
        <p:nvSpPr>
          <p:cNvPr id="3" name="Rectangle 2"/>
          <p:cNvSpPr/>
          <p:nvPr/>
        </p:nvSpPr>
        <p:spPr>
          <a:xfrm>
            <a:off x="5231958" y="605896"/>
            <a:ext cx="5923721" cy="5646208"/>
          </a:xfrm>
          <a:prstGeom prst="rect">
            <a:avLst/>
          </a:prstGeom>
        </p:spPr>
        <p:txBody>
          <a:bodyPr vert="horz" lIns="0" tIns="45720" rIns="0" bIns="45720" rtlCol="0" anchor="ctr">
            <a:normAutofit/>
          </a:bodyPr>
          <a:lstStyle/>
          <a:p>
            <a:pPr>
              <a:spcAft>
                <a:spcPts val="600"/>
              </a:spcAft>
              <a:buClr>
                <a:schemeClr val="tx1"/>
              </a:buClr>
              <a:buFont typeface="Calibri" panose="020F0502020204030204" pitchFamily="34" charset="0"/>
              <a:buNone/>
            </a:pPr>
            <a:r>
              <a:rPr lang="en-US" sz="2400">
                <a:solidFill>
                  <a:schemeClr val="tx1">
                    <a:lumMod val="75000"/>
                    <a:lumOff val="25000"/>
                  </a:schemeClr>
                </a:solidFill>
              </a:rPr>
              <a:t>Interpretivism, looks for ‘culturally derived and historically situated interpretations of the social life-world’ (Crotty, 1998: 67). </a:t>
            </a:r>
          </a:p>
          <a:p>
            <a:pPr>
              <a:spcAft>
                <a:spcPts val="600"/>
              </a:spcAft>
              <a:buClr>
                <a:schemeClr val="tx1"/>
              </a:buClr>
              <a:buFont typeface="Calibri" panose="020F0502020204030204" pitchFamily="34" charset="0"/>
              <a:buNone/>
            </a:pPr>
            <a:r>
              <a:rPr lang="en-US" sz="2400">
                <a:solidFill>
                  <a:schemeClr val="tx1">
                    <a:lumMod val="75000"/>
                    <a:lumOff val="25000"/>
                  </a:schemeClr>
                </a:solidFill>
              </a:rPr>
              <a:t>Examples of the interpretivist approach include: </a:t>
            </a:r>
          </a:p>
          <a:p>
            <a:pPr lvl="1">
              <a:spcAft>
                <a:spcPts val="600"/>
              </a:spcAft>
              <a:buClr>
                <a:schemeClr val="tx1"/>
              </a:buClr>
              <a:buFont typeface="Calibri" panose="020F0502020204030204" pitchFamily="34" charset="0"/>
            </a:pPr>
            <a:r>
              <a:rPr lang="en-US" sz="2400">
                <a:solidFill>
                  <a:schemeClr val="tx1">
                    <a:lumMod val="75000"/>
                    <a:lumOff val="25000"/>
                  </a:schemeClr>
                </a:solidFill>
              </a:rPr>
              <a:t>- symbolic interactionism</a:t>
            </a:r>
          </a:p>
          <a:p>
            <a:pPr lvl="1">
              <a:spcAft>
                <a:spcPts val="600"/>
              </a:spcAft>
              <a:buClr>
                <a:schemeClr val="tx1"/>
              </a:buClr>
              <a:buFont typeface="Calibri" panose="020F0502020204030204" pitchFamily="34" charset="0"/>
            </a:pPr>
            <a:r>
              <a:rPr lang="en-US" sz="2400">
                <a:solidFill>
                  <a:schemeClr val="tx1">
                    <a:lumMod val="75000"/>
                    <a:lumOff val="25000"/>
                  </a:schemeClr>
                </a:solidFill>
              </a:rPr>
              <a:t>- phenomenology</a:t>
            </a:r>
          </a:p>
          <a:p>
            <a:pPr lvl="1">
              <a:spcAft>
                <a:spcPts val="600"/>
              </a:spcAft>
              <a:buClr>
                <a:schemeClr val="tx1"/>
              </a:buClr>
              <a:buFont typeface="Calibri" panose="020F0502020204030204" pitchFamily="34" charset="0"/>
            </a:pPr>
            <a:r>
              <a:rPr lang="en-US" sz="2400">
                <a:solidFill>
                  <a:schemeClr val="tx1">
                    <a:lumMod val="75000"/>
                    <a:lumOff val="25000"/>
                  </a:schemeClr>
                </a:solidFill>
              </a:rPr>
              <a:t>- realism</a:t>
            </a:r>
          </a:p>
          <a:p>
            <a:pPr lvl="1">
              <a:spcAft>
                <a:spcPts val="600"/>
              </a:spcAft>
              <a:buClr>
                <a:schemeClr val="tx1"/>
              </a:buClr>
              <a:buFont typeface="Calibri" panose="020F0502020204030204" pitchFamily="34" charset="0"/>
            </a:pPr>
            <a:r>
              <a:rPr lang="en-US" sz="2400">
                <a:solidFill>
                  <a:schemeClr val="tx1">
                    <a:lumMod val="75000"/>
                    <a:lumOff val="25000"/>
                  </a:schemeClr>
                </a:solidFill>
              </a:rPr>
              <a:t>- hermeneutics</a:t>
            </a:r>
          </a:p>
          <a:p>
            <a:pPr lvl="1">
              <a:spcAft>
                <a:spcPts val="600"/>
              </a:spcAft>
              <a:buClr>
                <a:schemeClr val="tx1"/>
              </a:buClr>
              <a:buFont typeface="Calibri" panose="020F0502020204030204" pitchFamily="34" charset="0"/>
            </a:pPr>
            <a:r>
              <a:rPr lang="en-US" sz="2400">
                <a:solidFill>
                  <a:schemeClr val="tx1">
                    <a:lumMod val="75000"/>
                    <a:lumOff val="25000"/>
                  </a:schemeClr>
                </a:solidFill>
              </a:rPr>
              <a:t>- naturalistic inquiry </a:t>
            </a:r>
          </a:p>
        </p:txBody>
      </p:sp>
      <p:sp>
        <p:nvSpPr>
          <p:cNvPr id="75" name="Rectangle 74">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331924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anchor="ctr">
            <a:normAutofit/>
          </a:bodyPr>
          <a:lstStyle/>
          <a:p>
            <a:pPr eaLnBrk="1" hangingPunct="1"/>
            <a:r>
              <a:rPr lang="en-US" sz="4400">
                <a:solidFill>
                  <a:srgbClr val="FFFFFF"/>
                </a:solidFill>
              </a:rPr>
              <a:t>Interpretivism: symbolic interactionism</a:t>
            </a:r>
          </a:p>
        </p:txBody>
      </p:sp>
      <p:sp>
        <p:nvSpPr>
          <p:cNvPr id="5123" name="Rectangle 3"/>
          <p:cNvSpPr>
            <a:spLocks noGrp="1" noChangeArrowheads="1"/>
          </p:cNvSpPr>
          <p:nvPr>
            <p:ph type="body" idx="1"/>
          </p:nvPr>
        </p:nvSpPr>
        <p:spPr>
          <a:xfrm>
            <a:off x="5231958" y="605896"/>
            <a:ext cx="5923721" cy="5646208"/>
          </a:xfrm>
        </p:spPr>
        <p:txBody>
          <a:bodyPr anchor="ctr">
            <a:normAutofit/>
          </a:bodyPr>
          <a:lstStyle/>
          <a:p>
            <a:r>
              <a:rPr lang="en-US" sz="2400"/>
              <a:t>People interpret the meaning of objects and actions in the world and then act upon those interpretations.</a:t>
            </a:r>
          </a:p>
          <a:p>
            <a:r>
              <a:rPr lang="en-US" sz="2400"/>
              <a:t>Meanings arise from the process of social interaction.</a:t>
            </a:r>
            <a:endParaRPr lang="en-GB" sz="2400"/>
          </a:p>
          <a:p>
            <a:r>
              <a:rPr lang="en-US" sz="2400"/>
              <a:t>Meanings are handled in, and are modified by, an interactive process used by people in dealing with the phenomena that are encountered</a:t>
            </a:r>
            <a:r>
              <a:rPr lang="en-GB" sz="2400"/>
              <a:t> </a:t>
            </a:r>
          </a:p>
          <a:p>
            <a:pPr eaLnBrk="1" hangingPunct="1"/>
            <a:endParaRPr lang="en-US" sz="2400"/>
          </a:p>
          <a:p>
            <a:pPr eaLnBrk="1" hangingPunct="1"/>
            <a:endParaRPr lang="en-US" sz="2400"/>
          </a:p>
        </p:txBody>
      </p:sp>
      <p:sp>
        <p:nvSpPr>
          <p:cNvPr id="76" name="Rectangle 75">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298463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anchor="ctr">
            <a:normAutofit/>
          </a:bodyPr>
          <a:lstStyle/>
          <a:p>
            <a:pPr eaLnBrk="1" hangingPunct="1"/>
            <a:r>
              <a:rPr lang="en-GB" sz="4100">
                <a:solidFill>
                  <a:srgbClr val="FFFFFF"/>
                </a:solidFill>
              </a:rPr>
              <a:t>Interpretivism: </a:t>
            </a:r>
            <a:r>
              <a:rPr lang="en-US" sz="4100">
                <a:solidFill>
                  <a:srgbClr val="FFFFFF"/>
                </a:solidFill>
              </a:rPr>
              <a:t>phenomenology</a:t>
            </a:r>
            <a:br>
              <a:rPr lang="en-US" sz="4100">
                <a:solidFill>
                  <a:srgbClr val="FFFFFF"/>
                </a:solidFill>
              </a:rPr>
            </a:br>
            <a:endParaRPr lang="en-US" sz="4100">
              <a:solidFill>
                <a:srgbClr val="FFFFFF"/>
              </a:solidFill>
            </a:endParaRPr>
          </a:p>
        </p:txBody>
      </p:sp>
      <p:sp>
        <p:nvSpPr>
          <p:cNvPr id="5123" name="Rectangle 3"/>
          <p:cNvSpPr>
            <a:spLocks noGrp="1" noChangeArrowheads="1"/>
          </p:cNvSpPr>
          <p:nvPr>
            <p:ph type="body" idx="1"/>
          </p:nvPr>
        </p:nvSpPr>
        <p:spPr>
          <a:xfrm>
            <a:off x="5231958" y="605896"/>
            <a:ext cx="5923721" cy="5646208"/>
          </a:xfrm>
        </p:spPr>
        <p:txBody>
          <a:bodyPr anchor="ctr">
            <a:normAutofit/>
          </a:bodyPr>
          <a:lstStyle/>
          <a:p>
            <a:r>
              <a:rPr lang="en-GB" sz="2400"/>
              <a:t>The world is socially constructed</a:t>
            </a:r>
          </a:p>
          <a:p>
            <a:r>
              <a:rPr lang="en-GB" sz="2400"/>
              <a:t>The observer is a party to what is being observed</a:t>
            </a:r>
          </a:p>
          <a:p>
            <a:r>
              <a:rPr lang="en-GB" sz="2400"/>
              <a:t>Science is driven by human interests</a:t>
            </a:r>
          </a:p>
          <a:p>
            <a:r>
              <a:rPr lang="en-GB" sz="2400"/>
              <a:t>Focus on meanings – trying to understand what is happening</a:t>
            </a:r>
          </a:p>
          <a:p>
            <a:r>
              <a:rPr lang="en-GB" sz="2400"/>
              <a:t>Construct theories from the data (inductively)</a:t>
            </a:r>
          </a:p>
          <a:p>
            <a:r>
              <a:rPr lang="en-GB" sz="2400"/>
              <a:t>Using multiple methods to establish different views of the phenomenon</a:t>
            </a:r>
          </a:p>
          <a:p>
            <a:pPr eaLnBrk="1" hangingPunct="1"/>
            <a:endParaRPr lang="en-US" sz="2400"/>
          </a:p>
        </p:txBody>
      </p:sp>
      <p:sp>
        <p:nvSpPr>
          <p:cNvPr id="76" name="Rectangle 75">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536642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Rectangle 1"/>
          <p:cNvSpPr/>
          <p:nvPr/>
        </p:nvSpPr>
        <p:spPr>
          <a:xfrm>
            <a:off x="492369" y="605896"/>
            <a:ext cx="3642309" cy="564620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spc="-50">
                <a:solidFill>
                  <a:srgbClr val="FFFFFF"/>
                </a:solidFill>
                <a:latin typeface="+mj-lt"/>
                <a:ea typeface="+mj-ea"/>
                <a:cs typeface="+mj-cs"/>
              </a:rPr>
              <a:t>Interpretivism: realism</a:t>
            </a:r>
          </a:p>
        </p:txBody>
      </p:sp>
      <p:sp>
        <p:nvSpPr>
          <p:cNvPr id="5123" name="Rectangle 3"/>
          <p:cNvSpPr>
            <a:spLocks noGrp="1" noChangeArrowheads="1"/>
          </p:cNvSpPr>
          <p:nvPr>
            <p:ph type="body" idx="1"/>
          </p:nvPr>
        </p:nvSpPr>
        <p:spPr>
          <a:xfrm>
            <a:off x="5231958" y="605896"/>
            <a:ext cx="5923721" cy="5646208"/>
          </a:xfrm>
        </p:spPr>
        <p:txBody>
          <a:bodyPr vert="horz" lIns="0" tIns="45720" rIns="0" bIns="45720" rtlCol="0" anchor="ctr">
            <a:normAutofit/>
          </a:bodyPr>
          <a:lstStyle/>
          <a:p>
            <a:pPr>
              <a:lnSpc>
                <a:spcPct val="100000"/>
              </a:lnSpc>
            </a:pPr>
            <a:r>
              <a:rPr lang="en-US" sz="2400"/>
              <a:t>There is an external reality ‘out there’ that can be measured – but achieving this can be difficult </a:t>
            </a:r>
          </a:p>
          <a:p>
            <a:pPr>
              <a:lnSpc>
                <a:spcPct val="100000"/>
              </a:lnSpc>
            </a:pPr>
            <a:r>
              <a:rPr lang="en-US" sz="2400"/>
              <a:t>The picture that science paints of the world is a true and accurate one </a:t>
            </a:r>
          </a:p>
          <a:p>
            <a:pPr>
              <a:lnSpc>
                <a:spcPct val="100000"/>
              </a:lnSpc>
            </a:pPr>
            <a:r>
              <a:rPr lang="en-US" sz="2400"/>
              <a:t>Knowledge is advanced through the process of theory-building in which discoveries add to what is already known</a:t>
            </a:r>
          </a:p>
          <a:p>
            <a:pPr>
              <a:lnSpc>
                <a:spcPct val="100000"/>
              </a:lnSpc>
            </a:pPr>
            <a:r>
              <a:rPr lang="en-US" sz="2400"/>
              <a:t>But some observable ‘facts’ may be merely illusions. </a:t>
            </a:r>
          </a:p>
          <a:p>
            <a:pPr>
              <a:lnSpc>
                <a:spcPct val="100000"/>
              </a:lnSpc>
            </a:pPr>
            <a:endParaRPr lang="en-US" sz="2400"/>
          </a:p>
        </p:txBody>
      </p:sp>
      <p:sp>
        <p:nvSpPr>
          <p:cNvPr id="76" name="Rectangle 75">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785901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anchor="ctr">
            <a:normAutofit/>
          </a:bodyPr>
          <a:lstStyle/>
          <a:p>
            <a:pPr eaLnBrk="1" hangingPunct="1"/>
            <a:r>
              <a:rPr lang="en-GB" sz="4400">
                <a:solidFill>
                  <a:srgbClr val="FFFFFF"/>
                </a:solidFill>
              </a:rPr>
              <a:t>Interpretivism: </a:t>
            </a:r>
            <a:r>
              <a:rPr lang="en-US" sz="4400">
                <a:solidFill>
                  <a:srgbClr val="FFFFFF"/>
                </a:solidFill>
              </a:rPr>
              <a:t>hermeneutics</a:t>
            </a:r>
          </a:p>
        </p:txBody>
      </p:sp>
      <p:sp>
        <p:nvSpPr>
          <p:cNvPr id="5123" name="Rectangle 3"/>
          <p:cNvSpPr>
            <a:spLocks noGrp="1" noChangeArrowheads="1"/>
          </p:cNvSpPr>
          <p:nvPr>
            <p:ph type="body" idx="1"/>
          </p:nvPr>
        </p:nvSpPr>
        <p:spPr>
          <a:xfrm>
            <a:off x="5231958" y="605896"/>
            <a:ext cx="5923721" cy="5646208"/>
          </a:xfrm>
        </p:spPr>
        <p:txBody>
          <a:bodyPr anchor="ctr">
            <a:normAutofit/>
          </a:bodyPr>
          <a:lstStyle/>
          <a:p>
            <a:r>
              <a:rPr lang="en-US" sz="2400" dirty="0"/>
              <a:t>Social reality is seen as socially constructed</a:t>
            </a:r>
          </a:p>
          <a:p>
            <a:r>
              <a:rPr lang="en-US" sz="2400" dirty="0"/>
              <a:t>Interpretation should be given more standing than explanation and description</a:t>
            </a:r>
          </a:p>
          <a:p>
            <a:r>
              <a:rPr lang="en-US" sz="2400" dirty="0"/>
              <a:t>Social reality is too complex to be understood through the process of observation</a:t>
            </a:r>
          </a:p>
          <a:p>
            <a:r>
              <a:rPr lang="en-US" sz="2400" dirty="0"/>
              <a:t>The scientist must interpret in order to achieve deeper levels of knowledge and also self-understanding. </a:t>
            </a:r>
            <a:endParaRPr lang="en-GB" sz="2400" dirty="0"/>
          </a:p>
          <a:p>
            <a:pPr eaLnBrk="1" hangingPunct="1"/>
            <a:endParaRPr lang="en-US" sz="2400"/>
          </a:p>
          <a:p>
            <a:pPr eaLnBrk="1" hangingPunct="1"/>
            <a:endParaRPr lang="en-US" sz="2400"/>
          </a:p>
        </p:txBody>
      </p:sp>
      <p:sp>
        <p:nvSpPr>
          <p:cNvPr id="76" name="Rectangle 75">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40501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itle 3">
            <a:extLst>
              <a:ext uri="{FF2B5EF4-FFF2-40B4-BE49-F238E27FC236}">
                <a16:creationId xmlns:a16="http://schemas.microsoft.com/office/drawing/2014/main" id="{A732DF03-C986-9841-9345-0D58CAC7028C}"/>
              </a:ext>
            </a:extLst>
          </p:cNvPr>
          <p:cNvSpPr>
            <a:spLocks noGrp="1"/>
          </p:cNvSpPr>
          <p:nvPr>
            <p:ph type="title"/>
          </p:nvPr>
        </p:nvSpPr>
        <p:spPr>
          <a:xfrm>
            <a:off x="492369" y="605896"/>
            <a:ext cx="3642309" cy="5646208"/>
          </a:xfrm>
        </p:spPr>
        <p:txBody>
          <a:bodyPr anchor="ctr">
            <a:normAutofit/>
          </a:bodyPr>
          <a:lstStyle/>
          <a:p>
            <a:r>
              <a:rPr lang="en-GB" sz="4400" b="1">
                <a:solidFill>
                  <a:srgbClr val="FFFFFF"/>
                </a:solidFill>
              </a:rPr>
              <a:t>Interpretivism: naturalistic inquiry</a:t>
            </a:r>
            <a:br>
              <a:rPr lang="en-GB" sz="4400" b="1">
                <a:solidFill>
                  <a:srgbClr val="FFFFFF"/>
                </a:solidFill>
              </a:rPr>
            </a:br>
            <a:endParaRPr lang="en-US" sz="4400">
              <a:solidFill>
                <a:srgbClr val="FFFFFF"/>
              </a:solidFill>
            </a:endParaRPr>
          </a:p>
        </p:txBody>
      </p:sp>
      <p:sp>
        <p:nvSpPr>
          <p:cNvPr id="3" name="Text Placeholder 2"/>
          <p:cNvSpPr>
            <a:spLocks noGrp="1"/>
          </p:cNvSpPr>
          <p:nvPr>
            <p:ph idx="1"/>
          </p:nvPr>
        </p:nvSpPr>
        <p:spPr>
          <a:xfrm>
            <a:off x="5231958" y="605896"/>
            <a:ext cx="5923721" cy="5646208"/>
          </a:xfrm>
        </p:spPr>
        <p:txBody>
          <a:bodyPr anchor="ctr">
            <a:normAutofit/>
          </a:bodyPr>
          <a:lstStyle/>
          <a:p>
            <a:r>
              <a:rPr lang="en-US" sz="2400"/>
              <a:t>There are multiple constructed realities that can only be studied holistically</a:t>
            </a:r>
            <a:r>
              <a:rPr lang="en-GB" sz="2400"/>
              <a:t> </a:t>
            </a:r>
          </a:p>
          <a:p>
            <a:r>
              <a:rPr lang="en-US" sz="2400"/>
              <a:t>Inquiry itself cannot be detached but is value-bounded by the perspectives of the researcher </a:t>
            </a:r>
          </a:p>
          <a:p>
            <a:r>
              <a:rPr lang="en-US" sz="2400"/>
              <a:t>Rather than aiming to generalize, inquiry develops an ideographic body of knowledge that describes individual cases</a:t>
            </a:r>
          </a:p>
          <a:p>
            <a:r>
              <a:rPr lang="en-GB" sz="2400"/>
              <a:t> </a:t>
            </a:r>
            <a:r>
              <a:rPr lang="en-US" sz="2400"/>
              <a:t>Phenomena can only be understood within their environment or setting</a:t>
            </a:r>
            <a:endParaRPr lang="en-GB" sz="2400"/>
          </a:p>
          <a:p>
            <a:endParaRPr lang="en-GB" sz="2400"/>
          </a:p>
        </p:txBody>
      </p:sp>
      <p:sp>
        <p:nvSpPr>
          <p:cNvPr id="13" name="Rectangle 12">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209475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 name="Straight Connector 9">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5201" y="772731"/>
            <a:ext cx="6255026" cy="5054008"/>
          </a:xfrm>
        </p:spPr>
        <p:txBody>
          <a:bodyPr vert="horz" lIns="91440" tIns="45720" rIns="91440" bIns="45720" rtlCol="0" anchor="ctr">
            <a:normAutofit/>
          </a:bodyPr>
          <a:lstStyle/>
          <a:p>
            <a:pPr algn="r"/>
            <a:r>
              <a:rPr lang="en-US"/>
              <a:t>Research methodologies</a:t>
            </a:r>
          </a:p>
        </p:txBody>
      </p:sp>
      <p:sp>
        <p:nvSpPr>
          <p:cNvPr id="3" name="Text Placeholder 2"/>
          <p:cNvSpPr>
            <a:spLocks noGrp="1"/>
          </p:cNvSpPr>
          <p:nvPr>
            <p:ph type="body" idx="1"/>
          </p:nvPr>
        </p:nvSpPr>
        <p:spPr>
          <a:xfrm>
            <a:off x="7870995" y="772731"/>
            <a:ext cx="3341488" cy="5054008"/>
          </a:xfrm>
        </p:spPr>
        <p:txBody>
          <a:bodyPr vert="horz" lIns="91440" tIns="45720" rIns="91440" bIns="45720" rtlCol="0" anchor="ctr">
            <a:normAutofit/>
          </a:bodyPr>
          <a:lstStyle/>
          <a:p>
            <a:pPr>
              <a:lnSpc>
                <a:spcPct val="100000"/>
              </a:lnSpc>
            </a:pPr>
            <a:r>
              <a:rPr lang="en-US"/>
              <a:t>Experimental and quasi-experimental</a:t>
            </a:r>
          </a:p>
          <a:p>
            <a:pPr>
              <a:lnSpc>
                <a:spcPct val="100000"/>
              </a:lnSpc>
            </a:pPr>
            <a:r>
              <a:rPr lang="en-US"/>
              <a:t>Phenomenological research</a:t>
            </a:r>
          </a:p>
          <a:p>
            <a:pPr>
              <a:lnSpc>
                <a:spcPct val="100000"/>
              </a:lnSpc>
            </a:pPr>
            <a:r>
              <a:rPr lang="en-US"/>
              <a:t>Analytical surveys</a:t>
            </a:r>
          </a:p>
          <a:p>
            <a:pPr>
              <a:lnSpc>
                <a:spcPct val="100000"/>
              </a:lnSpc>
            </a:pPr>
            <a:r>
              <a:rPr lang="en-US"/>
              <a:t>Action research</a:t>
            </a:r>
          </a:p>
          <a:p>
            <a:pPr>
              <a:lnSpc>
                <a:spcPct val="100000"/>
              </a:lnSpc>
            </a:pPr>
            <a:r>
              <a:rPr lang="en-US"/>
              <a:t>Heuristic inquiry</a:t>
            </a:r>
          </a:p>
          <a:p>
            <a:pPr>
              <a:lnSpc>
                <a:spcPct val="100000"/>
              </a:lnSpc>
            </a:pPr>
            <a:endParaRPr lang="en-US"/>
          </a:p>
        </p:txBody>
      </p:sp>
      <p:cxnSp>
        <p:nvCxnSpPr>
          <p:cNvPr id="14" name="Straight Connector 13">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520631"/>
            <a:ext cx="0" cy="3558208"/>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8D60EC1B-554F-47EF-839A-BAAD858F6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244975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B9DB9CF-D86C-B948-B8CA-BD1EA0ADF9CB}"/>
              </a:ext>
            </a:extLst>
          </p:cNvPr>
          <p:cNvSpPr>
            <a:spLocks noGrp="1"/>
          </p:cNvSpPr>
          <p:nvPr>
            <p:ph type="title"/>
          </p:nvPr>
        </p:nvSpPr>
        <p:spPr>
          <a:xfrm>
            <a:off x="492369" y="605896"/>
            <a:ext cx="3642309" cy="5646208"/>
          </a:xfrm>
        </p:spPr>
        <p:txBody>
          <a:bodyPr anchor="ctr">
            <a:normAutofit/>
          </a:bodyPr>
          <a:lstStyle/>
          <a:p>
            <a:r>
              <a:rPr lang="en-GB" sz="4400" b="1" dirty="0">
                <a:solidFill>
                  <a:srgbClr val="FFFFFF"/>
                </a:solidFill>
              </a:rPr>
              <a:t>Research methodologies: Experimental and quasi-experimental</a:t>
            </a:r>
            <a:br>
              <a:rPr lang="en-GB" sz="4400" b="1" dirty="0">
                <a:solidFill>
                  <a:srgbClr val="FFFFFF"/>
                </a:solidFill>
              </a:rPr>
            </a:br>
            <a:endParaRPr lang="en-US" sz="4400" dirty="0">
              <a:solidFill>
                <a:srgbClr val="FFFFFF"/>
              </a:solidFill>
            </a:endParaRPr>
          </a:p>
        </p:txBody>
      </p:sp>
      <p:sp>
        <p:nvSpPr>
          <p:cNvPr id="3" name="Text Placeholder 2"/>
          <p:cNvSpPr>
            <a:spLocks noGrp="1"/>
          </p:cNvSpPr>
          <p:nvPr>
            <p:ph idx="1"/>
          </p:nvPr>
        </p:nvSpPr>
        <p:spPr>
          <a:xfrm>
            <a:off x="5231958" y="605896"/>
            <a:ext cx="5923721" cy="5646208"/>
          </a:xfrm>
        </p:spPr>
        <p:txBody>
          <a:bodyPr anchor="ctr">
            <a:normAutofit/>
          </a:bodyPr>
          <a:lstStyle/>
          <a:p>
            <a:pPr>
              <a:buClr>
                <a:schemeClr val="tx1"/>
              </a:buClr>
            </a:pPr>
            <a:r>
              <a:rPr lang="en-US" sz="2400"/>
              <a:t>Experimental and quasi-experimental research places an emphasis on:</a:t>
            </a:r>
            <a:endParaRPr lang="en-GB" sz="2400"/>
          </a:p>
          <a:p>
            <a:pPr lvl="1"/>
            <a:r>
              <a:rPr lang="en-US" sz="2400" dirty="0"/>
              <a:t>Reproducing the techniques of the laboratory experiment with highly structured methods.</a:t>
            </a:r>
            <a:endParaRPr lang="en-US" sz="2400"/>
          </a:p>
          <a:p>
            <a:pPr lvl="1"/>
            <a:r>
              <a:rPr lang="en-US" sz="2400" dirty="0"/>
              <a:t>The generation of initial hypotheses</a:t>
            </a:r>
            <a:endParaRPr lang="en-US" sz="2400"/>
          </a:p>
          <a:p>
            <a:pPr lvl="1"/>
            <a:r>
              <a:rPr lang="en-US" sz="2400" dirty="0"/>
              <a:t>The control of variables</a:t>
            </a:r>
            <a:endParaRPr lang="en-US" sz="2400"/>
          </a:p>
          <a:p>
            <a:pPr lvl="1"/>
            <a:r>
              <a:rPr lang="en-US" sz="2400" dirty="0"/>
              <a:t>Accurate (quantitative) measurement of outcomes</a:t>
            </a:r>
            <a:endParaRPr lang="en-US" sz="2400"/>
          </a:p>
          <a:p>
            <a:pPr lvl="1"/>
            <a:r>
              <a:rPr lang="en-US" sz="2400" dirty="0"/>
              <a:t>Generalization from samples to similar populations</a:t>
            </a:r>
            <a:endParaRPr lang="en-GB" sz="2400"/>
          </a:p>
          <a:p>
            <a:endParaRPr lang="en-GB" sz="2400"/>
          </a:p>
        </p:txBody>
      </p:sp>
      <p:sp>
        <p:nvSpPr>
          <p:cNvPr id="13" name="Rectangle 12">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889574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990BAFCD-EA0A-47F4-8B00-AAB1E67A90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57337" y="643538"/>
            <a:ext cx="9278425" cy="3618586"/>
          </a:xfrm>
          <a:prstGeom prst="rect">
            <a:avLst/>
          </a:prstGeom>
        </p:spPr>
      </p:pic>
      <p:sp>
        <p:nvSpPr>
          <p:cNvPr id="18" name="Rectangle 17">
            <a:extLst>
              <a:ext uri="{FF2B5EF4-FFF2-40B4-BE49-F238E27FC236}">
                <a16:creationId xmlns:a16="http://schemas.microsoft.com/office/drawing/2014/main" id="{2F9C61D6-37CC-4AD4-83C3-022D08874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51037"/>
            <a:ext cx="12192000" cy="230696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3DCB196-28BC-8742-B24C-DC8778CBD47E}"/>
              </a:ext>
            </a:extLst>
          </p:cNvPr>
          <p:cNvSpPr>
            <a:spLocks noGrp="1"/>
          </p:cNvSpPr>
          <p:nvPr>
            <p:ph type="title"/>
          </p:nvPr>
        </p:nvSpPr>
        <p:spPr>
          <a:xfrm>
            <a:off x="632900" y="4905662"/>
            <a:ext cx="7330353" cy="1541176"/>
          </a:xfrm>
        </p:spPr>
        <p:txBody>
          <a:bodyPr vert="horz" lIns="91440" tIns="45720" rIns="91440" bIns="45720" rtlCol="0" anchor="ctr">
            <a:normAutofit/>
          </a:bodyPr>
          <a:lstStyle/>
          <a:p>
            <a:pPr algn="r"/>
            <a:r>
              <a:rPr lang="en-US" sz="4400" b="1">
                <a:solidFill>
                  <a:srgbClr val="FFFFFF"/>
                </a:solidFill>
              </a:rPr>
              <a:t>Experimental design (example)</a:t>
            </a:r>
            <a:br>
              <a:rPr lang="en-US" sz="4400">
                <a:solidFill>
                  <a:srgbClr val="FFFFFF"/>
                </a:solidFill>
              </a:rPr>
            </a:br>
            <a:endParaRPr lang="en-US" sz="4400">
              <a:solidFill>
                <a:srgbClr val="FFFFFF"/>
              </a:solidFill>
            </a:endParaRPr>
          </a:p>
        </p:txBody>
      </p:sp>
      <p:cxnSp>
        <p:nvCxnSpPr>
          <p:cNvPr id="20" name="Straight Connector 19">
            <a:extLst>
              <a:ext uri="{FF2B5EF4-FFF2-40B4-BE49-F238E27FC236}">
                <a16:creationId xmlns:a16="http://schemas.microsoft.com/office/drawing/2014/main" id="{2669285E-35F6-4010-B084-229A808458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47" y="5676251"/>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01322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08E603C-A083-3845-908F-A9CFAC818719}"/>
              </a:ext>
            </a:extLst>
          </p:cNvPr>
          <p:cNvSpPr>
            <a:spLocks noGrp="1"/>
          </p:cNvSpPr>
          <p:nvPr>
            <p:ph type="title"/>
          </p:nvPr>
        </p:nvSpPr>
        <p:spPr>
          <a:xfrm>
            <a:off x="492369" y="605896"/>
            <a:ext cx="3642309" cy="5646208"/>
          </a:xfrm>
        </p:spPr>
        <p:txBody>
          <a:bodyPr anchor="ctr">
            <a:normAutofit/>
          </a:bodyPr>
          <a:lstStyle/>
          <a:p>
            <a:r>
              <a:rPr lang="en-GB" sz="3700" dirty="0">
                <a:solidFill>
                  <a:srgbClr val="FFFFFF"/>
                </a:solidFill>
              </a:rPr>
              <a:t>Research methodologies: Phenomenological research </a:t>
            </a:r>
            <a:br>
              <a:rPr lang="en-GB" sz="3700" dirty="0">
                <a:solidFill>
                  <a:srgbClr val="FFFFFF"/>
                </a:solidFill>
              </a:rPr>
            </a:br>
            <a:endParaRPr lang="en-US" sz="3700" dirty="0">
              <a:solidFill>
                <a:srgbClr val="FFFFFF"/>
              </a:solidFill>
            </a:endParaRPr>
          </a:p>
        </p:txBody>
      </p:sp>
      <p:sp>
        <p:nvSpPr>
          <p:cNvPr id="3" name="Text Placeholder 2"/>
          <p:cNvSpPr>
            <a:spLocks noGrp="1"/>
          </p:cNvSpPr>
          <p:nvPr>
            <p:ph idx="1"/>
          </p:nvPr>
        </p:nvSpPr>
        <p:spPr>
          <a:xfrm>
            <a:off x="5231958" y="605896"/>
            <a:ext cx="5923721" cy="5646208"/>
          </a:xfrm>
        </p:spPr>
        <p:txBody>
          <a:bodyPr anchor="ctr">
            <a:normAutofit/>
          </a:bodyPr>
          <a:lstStyle/>
          <a:p>
            <a:pPr>
              <a:buClr>
                <a:schemeClr val="tx1"/>
              </a:buClr>
              <a:buFontTx/>
              <a:buNone/>
            </a:pPr>
            <a:r>
              <a:rPr lang="en-US" sz="2400"/>
              <a:t>Phenomenological research: </a:t>
            </a:r>
            <a:endParaRPr lang="en-GB" sz="2400"/>
          </a:p>
          <a:p>
            <a:pPr lvl="1"/>
            <a:r>
              <a:rPr lang="en-US" sz="2400"/>
              <a:t>Emphasizes inductive logic</a:t>
            </a:r>
          </a:p>
          <a:p>
            <a:pPr lvl="1"/>
            <a:r>
              <a:rPr lang="en-US" sz="2400"/>
              <a:t>Seeks the opinions and subjective accounts and interpretations of participants</a:t>
            </a:r>
          </a:p>
          <a:p>
            <a:pPr lvl="1"/>
            <a:r>
              <a:rPr lang="en-US" sz="2400"/>
              <a:t>Relies on qualitative analysis of data</a:t>
            </a:r>
            <a:endParaRPr lang="en-GB" sz="2400"/>
          </a:p>
          <a:p>
            <a:pPr lvl="1"/>
            <a:r>
              <a:rPr lang="en-US" sz="2400"/>
              <a:t>Is not so much concerned with generalizations to larger populations, but with contextual description and analysis</a:t>
            </a:r>
            <a:endParaRPr lang="en-GB" sz="2400"/>
          </a:p>
        </p:txBody>
      </p:sp>
      <p:sp>
        <p:nvSpPr>
          <p:cNvPr id="13" name="Rectangle 12">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554607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6" name="Straight Connector 25">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8" name="Rectangle 27">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3AD48D7C-2B1E-094D-B869-40BB7A9354EE}"/>
              </a:ext>
            </a:extLst>
          </p:cNvPr>
          <p:cNvSpPr>
            <a:spLocks noGrp="1"/>
          </p:cNvSpPr>
          <p:nvPr>
            <p:ph type="title"/>
          </p:nvPr>
        </p:nvSpPr>
        <p:spPr>
          <a:xfrm>
            <a:off x="8141110" y="639098"/>
            <a:ext cx="3401961" cy="3494790"/>
          </a:xfrm>
        </p:spPr>
        <p:txBody>
          <a:bodyPr vert="horz" lIns="91440" tIns="45720" rIns="91440" bIns="45720" rtlCol="0" anchor="b">
            <a:normAutofit/>
          </a:bodyPr>
          <a:lstStyle/>
          <a:p>
            <a:r>
              <a:rPr lang="en-US" sz="5400">
                <a:solidFill>
                  <a:schemeClr val="tx1">
                    <a:lumMod val="85000"/>
                    <a:lumOff val="15000"/>
                  </a:schemeClr>
                </a:solidFill>
              </a:rPr>
              <a:t>Action research</a:t>
            </a:r>
          </a:p>
        </p:txBody>
      </p:sp>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718418" y="640081"/>
            <a:ext cx="6743379" cy="505415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0" name="Straight Connector 29">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2" name="Rectangle 31">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704056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itle 4">
            <a:extLst>
              <a:ext uri="{FF2B5EF4-FFF2-40B4-BE49-F238E27FC236}">
                <a16:creationId xmlns:a16="http://schemas.microsoft.com/office/drawing/2014/main" id="{6830583D-F6F0-9643-ABA9-00316A10F146}"/>
              </a:ext>
            </a:extLst>
          </p:cNvPr>
          <p:cNvSpPr>
            <a:spLocks noGrp="1"/>
          </p:cNvSpPr>
          <p:nvPr>
            <p:ph type="title"/>
          </p:nvPr>
        </p:nvSpPr>
        <p:spPr>
          <a:xfrm>
            <a:off x="492369" y="605896"/>
            <a:ext cx="3642309" cy="5646208"/>
          </a:xfrm>
        </p:spPr>
        <p:txBody>
          <a:bodyPr vert="horz" lIns="91440" tIns="45720" rIns="91440" bIns="45720" rtlCol="0" anchor="ctr">
            <a:normAutofit/>
          </a:bodyPr>
          <a:lstStyle/>
          <a:p>
            <a:r>
              <a:rPr lang="en-US" sz="4400">
                <a:solidFill>
                  <a:srgbClr val="FFFFFF"/>
                </a:solidFill>
              </a:rPr>
              <a:t>Analytical surveys</a:t>
            </a:r>
          </a:p>
        </p:txBody>
      </p:sp>
      <p:sp>
        <p:nvSpPr>
          <p:cNvPr id="6" name="Content Placeholder 5">
            <a:extLst>
              <a:ext uri="{FF2B5EF4-FFF2-40B4-BE49-F238E27FC236}">
                <a16:creationId xmlns:a16="http://schemas.microsoft.com/office/drawing/2014/main" id="{5C44E459-B63D-7442-833A-1B55A34F1777}"/>
              </a:ext>
            </a:extLst>
          </p:cNvPr>
          <p:cNvSpPr>
            <a:spLocks noGrp="1"/>
          </p:cNvSpPr>
          <p:nvPr>
            <p:ph idx="1"/>
          </p:nvPr>
        </p:nvSpPr>
        <p:spPr>
          <a:xfrm>
            <a:off x="5231958" y="605896"/>
            <a:ext cx="5923721" cy="5646208"/>
          </a:xfrm>
        </p:spPr>
        <p:txBody>
          <a:bodyPr vert="horz" lIns="0" tIns="45720" rIns="0" bIns="45720" rtlCol="0" anchor="ctr">
            <a:normAutofit/>
          </a:bodyPr>
          <a:lstStyle/>
          <a:p>
            <a:pPr marL="342900" indent="-342900">
              <a:lnSpc>
                <a:spcPct val="100000"/>
              </a:lnSpc>
              <a:spcBef>
                <a:spcPct val="20000"/>
              </a:spcBef>
              <a:buClr>
                <a:prstClr val="black"/>
              </a:buClr>
            </a:pPr>
            <a:r>
              <a:rPr lang="en-US" sz="2400"/>
              <a:t>Analytic surveys emphasize:</a:t>
            </a:r>
          </a:p>
          <a:p>
            <a:pPr marL="742950" lvl="1" indent="-285750">
              <a:spcBef>
                <a:spcPct val="20000"/>
              </a:spcBef>
              <a:buFont typeface="Calibri" panose="020F0502020204030204" pitchFamily="34" charset="0"/>
              <a:buChar char="–"/>
            </a:pPr>
            <a:r>
              <a:rPr lang="en-US" sz="2400"/>
              <a:t>A deductive approach</a:t>
            </a:r>
          </a:p>
          <a:p>
            <a:pPr marL="742950" lvl="1" indent="-285750">
              <a:spcBef>
                <a:spcPct val="20000"/>
              </a:spcBef>
              <a:buFont typeface="Calibri" panose="020F0502020204030204" pitchFamily="34" charset="0"/>
              <a:buChar char="–"/>
            </a:pPr>
            <a:r>
              <a:rPr lang="en-US" sz="2400"/>
              <a:t>The identification of the research population</a:t>
            </a:r>
          </a:p>
          <a:p>
            <a:pPr marL="742950" lvl="1" indent="-285750">
              <a:spcBef>
                <a:spcPct val="20000"/>
              </a:spcBef>
              <a:buFont typeface="Calibri" panose="020F0502020204030204" pitchFamily="34" charset="0"/>
              <a:buChar char="–"/>
            </a:pPr>
            <a:r>
              <a:rPr lang="en-US" sz="2400"/>
              <a:t>The drawing of a representative sample from the population</a:t>
            </a:r>
          </a:p>
          <a:p>
            <a:pPr marL="742950" lvl="1" indent="-285750">
              <a:spcBef>
                <a:spcPct val="20000"/>
              </a:spcBef>
              <a:buFont typeface="Calibri" panose="020F0502020204030204" pitchFamily="34" charset="0"/>
              <a:buChar char="–"/>
            </a:pPr>
            <a:r>
              <a:rPr lang="en-US" sz="2400"/>
              <a:t>Control of variables</a:t>
            </a:r>
          </a:p>
          <a:p>
            <a:pPr marL="742950" lvl="1" indent="-285750">
              <a:spcBef>
                <a:spcPct val="20000"/>
              </a:spcBef>
              <a:buFont typeface="Calibri" panose="020F0502020204030204" pitchFamily="34" charset="0"/>
              <a:buChar char="–"/>
            </a:pPr>
            <a:r>
              <a:rPr lang="en-US" sz="2400"/>
              <a:t>The generation of both qualitative and quantitative data</a:t>
            </a:r>
          </a:p>
          <a:p>
            <a:pPr marL="742950" lvl="1" indent="-285750">
              <a:spcBef>
                <a:spcPct val="20000"/>
              </a:spcBef>
              <a:buFont typeface="Calibri" panose="020F0502020204030204" pitchFamily="34" charset="0"/>
              <a:buChar char="–"/>
            </a:pPr>
            <a:r>
              <a:rPr lang="en-US" sz="2400"/>
              <a:t>Generalizability of results</a:t>
            </a:r>
          </a:p>
        </p:txBody>
      </p:sp>
      <p:sp>
        <p:nvSpPr>
          <p:cNvPr id="15" name="Rectangle 14">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908710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8"/>
          <p:cNvSpPr>
            <a:spLocks noGrp="1" noChangeArrowheads="1"/>
          </p:cNvSpPr>
          <p:nvPr>
            <p:ph type="title"/>
          </p:nvPr>
        </p:nvSpPr>
        <p:spPr>
          <a:noFill/>
        </p:spPr>
        <p:txBody>
          <a:bodyPr>
            <a:normAutofit fontScale="90000"/>
          </a:bodyPr>
          <a:lstStyle/>
          <a:p>
            <a:pPr algn="ctr" eaLnBrk="1" hangingPunct="1"/>
            <a:r>
              <a:rPr lang="en-US" altLang="en-US" dirty="0"/>
              <a:t>Selecting and Planning Business Research Proposals and Projects</a:t>
            </a:r>
            <a:r>
              <a:rPr lang="en-GB" altLang="en-US" dirty="0"/>
              <a:t> </a:t>
            </a:r>
            <a:endParaRPr lang="en-US" dirty="0"/>
          </a:p>
        </p:txBody>
      </p:sp>
    </p:spTree>
    <p:extLst>
      <p:ext uri="{BB962C8B-B14F-4D97-AF65-F5344CB8AC3E}">
        <p14:creationId xmlns:p14="http://schemas.microsoft.com/office/powerpoint/2010/main" val="20771322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vert="horz" lIns="91440" tIns="45720" rIns="91440" bIns="45720" rtlCol="0" anchor="ctr">
            <a:normAutofit/>
          </a:bodyPr>
          <a:lstStyle/>
          <a:p>
            <a:br>
              <a:rPr lang="en-US" sz="4400" b="0">
                <a:solidFill>
                  <a:srgbClr val="FFFFFF"/>
                </a:solidFill>
              </a:rPr>
            </a:br>
            <a:r>
              <a:rPr lang="en-US" altLang="en-US" sz="4400">
                <a:solidFill>
                  <a:srgbClr val="FFFFFF"/>
                </a:solidFill>
              </a:rPr>
              <a:t>A good research topic (1)…</a:t>
            </a:r>
            <a:endParaRPr lang="en-US" sz="4400">
              <a:solidFill>
                <a:srgbClr val="FFFFFF"/>
              </a:solidFill>
            </a:endParaRPr>
          </a:p>
        </p:txBody>
      </p:sp>
      <p:sp>
        <p:nvSpPr>
          <p:cNvPr id="3" name="Rectangle 2"/>
          <p:cNvSpPr/>
          <p:nvPr/>
        </p:nvSpPr>
        <p:spPr>
          <a:xfrm>
            <a:off x="5231958" y="605896"/>
            <a:ext cx="5923721" cy="5646208"/>
          </a:xfrm>
          <a:prstGeom prst="rect">
            <a:avLst/>
          </a:prstGeom>
        </p:spPr>
        <p:txBody>
          <a:bodyPr vert="horz" lIns="0" tIns="45720" rIns="0" bIns="45720" rtlCol="0" anchor="ctr">
            <a:normAutofit/>
          </a:bodyPr>
          <a:lstStyle/>
          <a:p>
            <a:pPr>
              <a:spcAft>
                <a:spcPts val="600"/>
              </a:spcAft>
              <a:buFont typeface="Calibri" panose="020F0502020204030204" pitchFamily="34" charset="0"/>
            </a:pPr>
            <a:r>
              <a:rPr lang="en-US" altLang="en-US" sz="2400">
                <a:solidFill>
                  <a:schemeClr val="tx1">
                    <a:lumMod val="75000"/>
                    <a:lumOff val="25000"/>
                  </a:schemeClr>
                </a:solidFill>
              </a:rPr>
              <a:t>Develops personal skills (e.g. interviewing techniques, data analysis, report writing, etc.).</a:t>
            </a:r>
          </a:p>
          <a:p>
            <a:pPr>
              <a:spcAft>
                <a:spcPts val="600"/>
              </a:spcAft>
              <a:buFont typeface="Calibri" panose="020F0502020204030204" pitchFamily="34" charset="0"/>
            </a:pPr>
            <a:r>
              <a:rPr lang="en-US" altLang="en-US" sz="2400">
                <a:solidFill>
                  <a:schemeClr val="tx1">
                    <a:lumMod val="75000"/>
                    <a:lumOff val="25000"/>
                  </a:schemeClr>
                </a:solidFill>
              </a:rPr>
              <a:t>Provides personal motivation and interest.</a:t>
            </a:r>
          </a:p>
          <a:p>
            <a:pPr>
              <a:spcAft>
                <a:spcPts val="600"/>
              </a:spcAft>
              <a:buFont typeface="Calibri" panose="020F0502020204030204" pitchFamily="34" charset="0"/>
            </a:pPr>
            <a:r>
              <a:rPr lang="en-US" altLang="en-US" sz="2400">
                <a:solidFill>
                  <a:schemeClr val="tx1">
                    <a:lumMod val="75000"/>
                    <a:lumOff val="25000"/>
                  </a:schemeClr>
                </a:solidFill>
              </a:rPr>
              <a:t>Meets academic and business requirements.</a:t>
            </a:r>
          </a:p>
          <a:p>
            <a:pPr>
              <a:spcAft>
                <a:spcPts val="600"/>
              </a:spcAft>
              <a:buFont typeface="Calibri" panose="020F0502020204030204" pitchFamily="34" charset="0"/>
            </a:pPr>
            <a:r>
              <a:rPr lang="en-US" altLang="en-US" sz="2400">
                <a:solidFill>
                  <a:schemeClr val="tx1">
                    <a:lumMod val="75000"/>
                    <a:lumOff val="25000"/>
                  </a:schemeClr>
                </a:solidFill>
              </a:rPr>
              <a:t>Comes with access to resources, networks and respondents.</a:t>
            </a:r>
          </a:p>
          <a:p>
            <a:pPr>
              <a:spcAft>
                <a:spcPts val="600"/>
              </a:spcAft>
              <a:buFont typeface="Calibri" panose="020F0502020204030204" pitchFamily="34" charset="0"/>
            </a:pPr>
            <a:r>
              <a:rPr lang="en-US" altLang="en-US" sz="2400">
                <a:solidFill>
                  <a:schemeClr val="tx1">
                    <a:lumMod val="75000"/>
                    <a:lumOff val="25000"/>
                  </a:schemeClr>
                </a:solidFill>
              </a:rPr>
              <a:t>Comes with sponsorship (ideally).</a:t>
            </a:r>
          </a:p>
          <a:p>
            <a:pPr>
              <a:spcAft>
                <a:spcPts val="600"/>
              </a:spcAft>
              <a:buFont typeface="Calibri" panose="020F0502020204030204" pitchFamily="34" charset="0"/>
            </a:pPr>
            <a:r>
              <a:rPr lang="en-US" altLang="en-US" sz="2400">
                <a:solidFill>
                  <a:schemeClr val="tx1">
                    <a:lumMod val="75000"/>
                    <a:lumOff val="25000"/>
                  </a:schemeClr>
                </a:solidFill>
              </a:rPr>
              <a:t>Generate value (personal and organisational).</a:t>
            </a:r>
          </a:p>
          <a:p>
            <a:pPr>
              <a:spcAft>
                <a:spcPts val="600"/>
              </a:spcAft>
              <a:buFont typeface="Calibri" panose="020F0502020204030204" pitchFamily="34" charset="0"/>
            </a:pPr>
            <a:r>
              <a:rPr lang="en-US" altLang="en-US" sz="2400">
                <a:solidFill>
                  <a:schemeClr val="tx1">
                    <a:lumMod val="75000"/>
                    <a:lumOff val="25000"/>
                  </a:schemeClr>
                </a:solidFill>
              </a:rPr>
              <a:t>Helps to develop the researcher’s capabilities.</a:t>
            </a:r>
          </a:p>
        </p:txBody>
      </p:sp>
      <p:sp>
        <p:nvSpPr>
          <p:cNvPr id="75" name="Rectangle 74">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317713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6" name="Straight Connector 25">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8" name="Rectangle 27">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41110" y="639098"/>
            <a:ext cx="3401961" cy="3494790"/>
          </a:xfrm>
        </p:spPr>
        <p:txBody>
          <a:bodyPr vert="horz" lIns="91440" tIns="45720" rIns="91440" bIns="45720" rtlCol="0" anchor="b">
            <a:normAutofit/>
          </a:bodyPr>
          <a:lstStyle/>
          <a:p>
            <a:r>
              <a:rPr lang="en-US" altLang="en-US" sz="5400">
                <a:solidFill>
                  <a:schemeClr val="tx1">
                    <a:lumMod val="85000"/>
                    <a:lumOff val="15000"/>
                  </a:schemeClr>
                </a:solidFill>
              </a:rPr>
              <a:t>A good research topic (2)…</a:t>
            </a:r>
            <a:endParaRPr lang="en-US" sz="5400">
              <a:solidFill>
                <a:schemeClr val="tx1">
                  <a:lumMod val="85000"/>
                  <a:lumOff val="15000"/>
                </a:schemeClr>
              </a:solidFill>
            </a:endParaRP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33999" y="1300860"/>
            <a:ext cx="6912217" cy="3732597"/>
          </a:xfrm>
          <a:prstGeom prst="rect">
            <a:avLst/>
          </a:prstGeom>
        </p:spPr>
      </p:pic>
      <p:cxnSp>
        <p:nvCxnSpPr>
          <p:cNvPr id="30" name="Straight Connector 29">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2" name="Rectangle 31">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747837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Grp="1" noChangeArrowheads="1"/>
          </p:cNvSpPr>
          <p:nvPr>
            <p:ph type="title"/>
          </p:nvPr>
        </p:nvSpPr>
        <p:spPr/>
        <p:txBody>
          <a:bodyPr/>
          <a:lstStyle/>
          <a:p>
            <a:pPr eaLnBrk="1" hangingPunct="1"/>
            <a:r>
              <a:rPr lang="en-GB" altLang="en-US" sz="3200" dirty="0"/>
              <a:t>Techniques for generating and refining research ideas</a:t>
            </a:r>
            <a:endParaRPr lang="en-US" dirty="0"/>
          </a:p>
        </p:txBody>
      </p:sp>
      <p:sp>
        <p:nvSpPr>
          <p:cNvPr id="6" name="Content Placeholder 1">
            <a:extLst>
              <a:ext uri="{FF2B5EF4-FFF2-40B4-BE49-F238E27FC236}">
                <a16:creationId xmlns:a16="http://schemas.microsoft.com/office/drawing/2014/main" id="{8C9DE550-9AC2-2643-90C3-031CF59BC54D}"/>
              </a:ext>
            </a:extLst>
          </p:cNvPr>
          <p:cNvSpPr>
            <a:spLocks noGrp="1"/>
          </p:cNvSpPr>
          <p:nvPr>
            <p:ph sz="half" idx="1"/>
          </p:nvPr>
        </p:nvSpPr>
        <p:spPr/>
        <p:txBody>
          <a:bodyPr>
            <a:normAutofit/>
          </a:bodyPr>
          <a:lstStyle/>
          <a:p>
            <a:pPr eaLnBrk="1" hangingPunct="1">
              <a:buFontTx/>
              <a:buNone/>
            </a:pPr>
            <a:r>
              <a:rPr lang="en-US" altLang="en-US" dirty="0"/>
              <a:t>Rational thinking</a:t>
            </a:r>
          </a:p>
          <a:p>
            <a:pPr eaLnBrk="1" hangingPunct="1">
              <a:buFont typeface="Arial" panose="020B0604020202020204" pitchFamily="34" charset="0"/>
              <a:buChar char="•"/>
            </a:pPr>
            <a:r>
              <a:rPr lang="en-US" altLang="en-US" dirty="0"/>
              <a:t>Examining your own strengths and weaknesses.</a:t>
            </a:r>
          </a:p>
          <a:p>
            <a:pPr eaLnBrk="1" hangingPunct="1">
              <a:buFont typeface="Arial" panose="020B0604020202020204" pitchFamily="34" charset="0"/>
              <a:buChar char="•"/>
            </a:pPr>
            <a:r>
              <a:rPr lang="en-US" altLang="en-US" dirty="0"/>
              <a:t>Looking at past projects.</a:t>
            </a:r>
          </a:p>
          <a:p>
            <a:pPr eaLnBrk="1" hangingPunct="1">
              <a:buFont typeface="Arial" panose="020B0604020202020204" pitchFamily="34" charset="0"/>
              <a:buChar char="•"/>
            </a:pPr>
            <a:r>
              <a:rPr lang="en-US" altLang="en-US" dirty="0"/>
              <a:t>Searching the literature.</a:t>
            </a:r>
          </a:p>
          <a:p>
            <a:pPr eaLnBrk="1" hangingPunct="1">
              <a:buFont typeface="Arial" panose="020B0604020202020204" pitchFamily="34" charset="0"/>
              <a:buChar char="•"/>
            </a:pPr>
            <a:r>
              <a:rPr lang="en-US" altLang="en-US" dirty="0"/>
              <a:t>Discussion.</a:t>
            </a:r>
            <a:endParaRPr lang="en-GB" altLang="en-US" dirty="0"/>
          </a:p>
          <a:p>
            <a:pPr eaLnBrk="1" hangingPunct="1">
              <a:buFontTx/>
              <a:buNone/>
            </a:pPr>
            <a:r>
              <a:rPr lang="en-US" altLang="en-US" sz="1100" dirty="0"/>
              <a:t>Source: adapted from Saunders et al. 2007</a:t>
            </a:r>
            <a:r>
              <a:rPr lang="en-GB" altLang="en-US" sz="1100" dirty="0"/>
              <a:t> </a:t>
            </a:r>
          </a:p>
          <a:p>
            <a:endParaRPr lang="en-GB" dirty="0"/>
          </a:p>
        </p:txBody>
      </p:sp>
      <p:sp>
        <p:nvSpPr>
          <p:cNvPr id="5" name="Content Placeholder 4">
            <a:extLst>
              <a:ext uri="{FF2B5EF4-FFF2-40B4-BE49-F238E27FC236}">
                <a16:creationId xmlns:a16="http://schemas.microsoft.com/office/drawing/2014/main" id="{B8ECB549-5EC9-4E41-8483-13E55D4A256D}"/>
              </a:ext>
            </a:extLst>
          </p:cNvPr>
          <p:cNvSpPr>
            <a:spLocks noGrp="1"/>
          </p:cNvSpPr>
          <p:nvPr>
            <p:ph sz="half" idx="2"/>
          </p:nvPr>
        </p:nvSpPr>
        <p:spPr/>
        <p:txBody>
          <a:bodyPr>
            <a:normAutofit/>
          </a:bodyPr>
          <a:lstStyle/>
          <a:p>
            <a:pPr>
              <a:buNone/>
            </a:pPr>
            <a:r>
              <a:rPr lang="en-GB" altLang="en-US" dirty="0"/>
              <a:t>Creative thinking</a:t>
            </a:r>
          </a:p>
          <a:p>
            <a:pPr>
              <a:buFont typeface="Arial" panose="020B0604020202020204" pitchFamily="34" charset="0"/>
              <a:buChar char="•"/>
            </a:pPr>
            <a:r>
              <a:rPr lang="en-US" altLang="en-US" dirty="0"/>
              <a:t>Brainstorming.</a:t>
            </a:r>
          </a:p>
          <a:p>
            <a:pPr>
              <a:buFont typeface="Arial" panose="020B0604020202020204" pitchFamily="34" charset="0"/>
              <a:buChar char="•"/>
            </a:pPr>
            <a:r>
              <a:rPr lang="en-US" altLang="en-US" dirty="0"/>
              <a:t>Relevance trees.</a:t>
            </a:r>
          </a:p>
          <a:p>
            <a:pPr>
              <a:buFont typeface="Arial" panose="020B0604020202020204" pitchFamily="34" charset="0"/>
              <a:buChar char="•"/>
            </a:pPr>
            <a:r>
              <a:rPr lang="en-US" altLang="en-US" dirty="0"/>
              <a:t>Keeping a notebook of ideas.</a:t>
            </a:r>
          </a:p>
          <a:p>
            <a:pPr>
              <a:buFont typeface="Arial" panose="020B0604020202020204" pitchFamily="34" charset="0"/>
              <a:buChar char="•"/>
            </a:pPr>
            <a:r>
              <a:rPr lang="en-US" altLang="en-US" dirty="0"/>
              <a:t>SWOT analysis.</a:t>
            </a:r>
            <a:endParaRPr lang="en-US" dirty="0"/>
          </a:p>
        </p:txBody>
      </p:sp>
    </p:spTree>
    <p:extLst>
      <p:ext uri="{BB962C8B-B14F-4D97-AF65-F5344CB8AC3E}">
        <p14:creationId xmlns:p14="http://schemas.microsoft.com/office/powerpoint/2010/main" val="14395695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5" name="Rectangle 71">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5126" name="Rectangle 73">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anchor="ctr">
            <a:normAutofit/>
          </a:bodyPr>
          <a:lstStyle/>
          <a:p>
            <a:pPr eaLnBrk="1" hangingPunct="1"/>
            <a:r>
              <a:rPr lang="en-GB" altLang="en-US" sz="4400" dirty="0" err="1">
                <a:solidFill>
                  <a:srgbClr val="FFFFFF"/>
                </a:solidFill>
              </a:rPr>
              <a:t>TopTopics</a:t>
            </a:r>
            <a:r>
              <a:rPr lang="en-GB" altLang="en-US" sz="4400" dirty="0">
                <a:solidFill>
                  <a:srgbClr val="FFFFFF"/>
                </a:solidFill>
              </a:rPr>
              <a:t> to avoid</a:t>
            </a:r>
            <a:endParaRPr lang="en-US" sz="4400" dirty="0">
              <a:solidFill>
                <a:srgbClr val="FFFFFF"/>
              </a:solidFill>
            </a:endParaRPr>
          </a:p>
        </p:txBody>
      </p:sp>
      <p:sp>
        <p:nvSpPr>
          <p:cNvPr id="5123" name="Rectangle 3"/>
          <p:cNvSpPr>
            <a:spLocks noGrp="1" noChangeArrowheads="1"/>
          </p:cNvSpPr>
          <p:nvPr>
            <p:ph idx="1"/>
          </p:nvPr>
        </p:nvSpPr>
        <p:spPr>
          <a:xfrm>
            <a:off x="5231958" y="605896"/>
            <a:ext cx="5923721" cy="5646208"/>
          </a:xfrm>
        </p:spPr>
        <p:txBody>
          <a:bodyPr anchor="ctr">
            <a:normAutofit/>
          </a:bodyPr>
          <a:lstStyle/>
          <a:p>
            <a:pPr marL="342900" indent="-342900">
              <a:lnSpc>
                <a:spcPct val="90000"/>
              </a:lnSpc>
              <a:buFont typeface="Arial" panose="020B0604020202020204" pitchFamily="34" charset="0"/>
              <a:buChar char="•"/>
            </a:pPr>
            <a:endParaRPr lang="en-US" sz="2400" dirty="0"/>
          </a:p>
          <a:p>
            <a:pPr marL="342900" indent="-342900">
              <a:lnSpc>
                <a:spcPct val="90000"/>
              </a:lnSpc>
              <a:buFont typeface="Arial" panose="020B0604020202020204" pitchFamily="34" charset="0"/>
              <a:buChar char="•"/>
            </a:pPr>
            <a:endParaRPr lang="en-US" sz="2400" dirty="0"/>
          </a:p>
          <a:p>
            <a:pPr marL="342900" indent="-342900">
              <a:lnSpc>
                <a:spcPct val="90000"/>
              </a:lnSpc>
              <a:buFont typeface="Arial" panose="020B0604020202020204" pitchFamily="34" charset="0"/>
              <a:buChar char="•"/>
            </a:pPr>
            <a:endParaRPr lang="en-US" sz="2400" dirty="0"/>
          </a:p>
          <a:p>
            <a:pPr marL="342900" indent="-342900">
              <a:lnSpc>
                <a:spcPct val="90000"/>
              </a:lnSpc>
              <a:buFont typeface="Arial" panose="020B0604020202020204" pitchFamily="34" charset="0"/>
              <a:buChar char="•"/>
            </a:pPr>
            <a:r>
              <a:rPr lang="en-US" sz="2400" dirty="0"/>
              <a:t>Too big</a:t>
            </a:r>
          </a:p>
          <a:p>
            <a:pPr marL="342900" indent="-342900">
              <a:lnSpc>
                <a:spcPct val="90000"/>
              </a:lnSpc>
              <a:buFont typeface="Arial" panose="020B0604020202020204" pitchFamily="34" charset="0"/>
              <a:buChar char="•"/>
            </a:pPr>
            <a:r>
              <a:rPr lang="en-US" sz="2400" dirty="0"/>
              <a:t>Too trivial </a:t>
            </a:r>
          </a:p>
          <a:p>
            <a:pPr marL="342900" indent="-342900">
              <a:lnSpc>
                <a:spcPct val="90000"/>
              </a:lnSpc>
              <a:buFont typeface="Arial" panose="020B0604020202020204" pitchFamily="34" charset="0"/>
              <a:buChar char="•"/>
            </a:pPr>
            <a:r>
              <a:rPr lang="en-GB" altLang="en-US" sz="2400" dirty="0"/>
              <a:t>Lacking in resource materials.</a:t>
            </a:r>
          </a:p>
          <a:p>
            <a:pPr marL="342900" indent="-342900">
              <a:lnSpc>
                <a:spcPct val="90000"/>
              </a:lnSpc>
              <a:buFont typeface="Arial" panose="020B0604020202020204" pitchFamily="34" charset="0"/>
              <a:buChar char="•"/>
            </a:pPr>
            <a:r>
              <a:rPr lang="en-GB" altLang="en-US" sz="2400" dirty="0"/>
              <a:t>Lacking in sponsorship at the right level.</a:t>
            </a:r>
          </a:p>
          <a:p>
            <a:pPr marL="342900" indent="-342900">
              <a:lnSpc>
                <a:spcPct val="90000"/>
              </a:lnSpc>
              <a:buFont typeface="Arial" panose="020B0604020202020204" pitchFamily="34" charset="0"/>
              <a:buChar char="•"/>
            </a:pPr>
            <a:r>
              <a:rPr lang="en-GB" altLang="en-US" sz="2400" dirty="0"/>
              <a:t>Too technical.</a:t>
            </a:r>
          </a:p>
          <a:p>
            <a:pPr marL="342900" indent="-342900">
              <a:lnSpc>
                <a:spcPct val="90000"/>
              </a:lnSpc>
              <a:buFont typeface="Arial" panose="020B0604020202020204" pitchFamily="34" charset="0"/>
              <a:buChar char="•"/>
            </a:pPr>
            <a:r>
              <a:rPr lang="en-GB" altLang="en-US" sz="2400" dirty="0"/>
              <a:t>Dependent on the completion of other projects.</a:t>
            </a:r>
          </a:p>
          <a:p>
            <a:pPr marL="342900" indent="-342900">
              <a:lnSpc>
                <a:spcPct val="90000"/>
              </a:lnSpc>
              <a:buFont typeface="Arial" panose="020B0604020202020204" pitchFamily="34" charset="0"/>
              <a:buChar char="•"/>
            </a:pPr>
            <a:r>
              <a:rPr lang="en-GB" altLang="en-US" sz="2400" dirty="0"/>
              <a:t>Unethical.</a:t>
            </a:r>
          </a:p>
          <a:p>
            <a:pPr eaLnBrk="1" hangingPunct="1"/>
            <a:endParaRPr lang="en-US" sz="2400" dirty="0"/>
          </a:p>
          <a:p>
            <a:pPr eaLnBrk="1" hangingPunct="1"/>
            <a:endParaRPr lang="en-US" sz="2400" dirty="0"/>
          </a:p>
          <a:p>
            <a:pPr eaLnBrk="1" hangingPunct="1"/>
            <a:endParaRPr lang="en-US" sz="2400" dirty="0"/>
          </a:p>
          <a:p>
            <a:pPr eaLnBrk="1" hangingPunct="1"/>
            <a:endParaRPr lang="en-US" sz="2400" dirty="0"/>
          </a:p>
          <a:p>
            <a:pPr eaLnBrk="1" hangingPunct="1"/>
            <a:endParaRPr lang="en-US" sz="2400" dirty="0"/>
          </a:p>
        </p:txBody>
      </p:sp>
      <p:sp>
        <p:nvSpPr>
          <p:cNvPr id="5127" name="Rectangle 75">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959292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vert="horz" lIns="91440" tIns="45720" rIns="91440" bIns="45720" rtlCol="0" anchor="ctr">
            <a:normAutofit/>
          </a:bodyPr>
          <a:lstStyle/>
          <a:p>
            <a:r>
              <a:rPr lang="en-US" altLang="en-US" sz="4400">
                <a:solidFill>
                  <a:srgbClr val="FFFFFF"/>
                </a:solidFill>
              </a:rPr>
              <a:t>Structure of research proposals</a:t>
            </a:r>
            <a:endParaRPr lang="en-US" sz="4400">
              <a:solidFill>
                <a:srgbClr val="FFFFFF"/>
              </a:solidFill>
            </a:endParaRPr>
          </a:p>
        </p:txBody>
      </p:sp>
      <p:sp>
        <p:nvSpPr>
          <p:cNvPr id="4" name="Rectangle 3"/>
          <p:cNvSpPr/>
          <p:nvPr/>
        </p:nvSpPr>
        <p:spPr>
          <a:xfrm>
            <a:off x="5231958" y="605896"/>
            <a:ext cx="5923721" cy="5646208"/>
          </a:xfrm>
          <a:prstGeom prst="rect">
            <a:avLst/>
          </a:prstGeom>
        </p:spPr>
        <p:txBody>
          <a:bodyPr vert="horz" lIns="0" tIns="45720" rIns="0" bIns="45720" rtlCol="0" anchor="ctr">
            <a:normAutofit/>
          </a:bodyPr>
          <a:lstStyle/>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Working title</a:t>
            </a:r>
          </a:p>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Introduction/abstract</a:t>
            </a:r>
          </a:p>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Aims</a:t>
            </a:r>
          </a:p>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Objectives</a:t>
            </a:r>
          </a:p>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Justification</a:t>
            </a:r>
          </a:p>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Review of the literature</a:t>
            </a:r>
          </a:p>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Research questions/hypothesis</a:t>
            </a:r>
          </a:p>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Methodology</a:t>
            </a:r>
          </a:p>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Work schedule</a:t>
            </a:r>
          </a:p>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References</a:t>
            </a:r>
          </a:p>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Limitations</a:t>
            </a:r>
          </a:p>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Related material</a:t>
            </a:r>
          </a:p>
        </p:txBody>
      </p:sp>
      <p:sp>
        <p:nvSpPr>
          <p:cNvPr id="75" name="Rectangle 74">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205569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anchor="ctr">
            <a:normAutofit/>
          </a:bodyPr>
          <a:lstStyle/>
          <a:p>
            <a:pPr eaLnBrk="1" hangingPunct="1"/>
            <a:r>
              <a:rPr lang="en-GB" altLang="en-US" sz="4400">
                <a:solidFill>
                  <a:srgbClr val="FFFFFF"/>
                </a:solidFill>
              </a:rPr>
              <a:t>The Literature Review</a:t>
            </a:r>
            <a:endParaRPr lang="en-US" sz="4400">
              <a:solidFill>
                <a:srgbClr val="FFFFFF"/>
              </a:solidFill>
            </a:endParaRPr>
          </a:p>
        </p:txBody>
      </p:sp>
      <p:sp>
        <p:nvSpPr>
          <p:cNvPr id="5123" name="Rectangle 3"/>
          <p:cNvSpPr>
            <a:spLocks noGrp="1" noChangeArrowheads="1"/>
          </p:cNvSpPr>
          <p:nvPr>
            <p:ph type="body" idx="1"/>
          </p:nvPr>
        </p:nvSpPr>
        <p:spPr>
          <a:xfrm>
            <a:off x="5231958" y="605896"/>
            <a:ext cx="5923721" cy="5646208"/>
          </a:xfrm>
        </p:spPr>
        <p:txBody>
          <a:bodyPr anchor="ctr">
            <a:normAutofit/>
          </a:bodyPr>
          <a:lstStyle/>
          <a:p>
            <a:pPr eaLnBrk="1" hangingPunct="1">
              <a:buFontTx/>
              <a:buNone/>
            </a:pPr>
            <a:r>
              <a:rPr lang="en-US" altLang="en-US" sz="2400"/>
              <a:t>The purpose of the literature review is to:</a:t>
            </a:r>
            <a:endParaRPr lang="en-GB" altLang="en-US" sz="2400"/>
          </a:p>
          <a:p>
            <a:pPr eaLnBrk="1" hangingPunct="1"/>
            <a:r>
              <a:rPr lang="en-US" altLang="en-US" sz="2400"/>
              <a:t>Demonstrate the key theories, arguments and controversies in the field.</a:t>
            </a:r>
          </a:p>
          <a:p>
            <a:pPr eaLnBrk="1" hangingPunct="1"/>
            <a:r>
              <a:rPr lang="en-US" altLang="en-US" sz="2400"/>
              <a:t>Highlight the ways in which the research area has been investigated to date.</a:t>
            </a:r>
          </a:p>
          <a:p>
            <a:pPr eaLnBrk="1" hangingPunct="1"/>
            <a:r>
              <a:rPr lang="en-US" altLang="en-US" sz="2400"/>
              <a:t>Identify inconsistencies and gaps in knowledge that are worthy of further investigation.</a:t>
            </a:r>
            <a:endParaRPr lang="en-GB" altLang="en-US" sz="2400"/>
          </a:p>
          <a:p>
            <a:pPr marL="0" indent="0">
              <a:buNone/>
            </a:pPr>
            <a:endParaRPr lang="en-GB" sz="2400"/>
          </a:p>
        </p:txBody>
      </p:sp>
      <p:sp>
        <p:nvSpPr>
          <p:cNvPr id="76" name="Rectangle 75">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878717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vert="horz" lIns="91440" tIns="45720" rIns="91440" bIns="45720" rtlCol="0" anchor="ctr">
            <a:normAutofit/>
          </a:bodyPr>
          <a:lstStyle/>
          <a:p>
            <a:r>
              <a:rPr lang="en-US" altLang="en-US" sz="4400">
                <a:solidFill>
                  <a:srgbClr val="FFFFFF"/>
                </a:solidFill>
              </a:rPr>
              <a:t>Research questions</a:t>
            </a:r>
            <a:endParaRPr lang="en-US" sz="4400">
              <a:solidFill>
                <a:srgbClr val="FFFFFF"/>
              </a:solidFill>
            </a:endParaRPr>
          </a:p>
        </p:txBody>
      </p:sp>
      <p:sp>
        <p:nvSpPr>
          <p:cNvPr id="3" name="Rectangle 2"/>
          <p:cNvSpPr/>
          <p:nvPr/>
        </p:nvSpPr>
        <p:spPr>
          <a:xfrm>
            <a:off x="5231958" y="605896"/>
            <a:ext cx="5923721" cy="5646208"/>
          </a:xfrm>
          <a:prstGeom prst="rect">
            <a:avLst/>
          </a:prstGeom>
        </p:spPr>
        <p:txBody>
          <a:bodyPr vert="horz" lIns="0" tIns="45720" rIns="0" bIns="45720" rtlCol="0" anchor="ctr">
            <a:normAutofit/>
          </a:bodyPr>
          <a:lstStyle/>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Define an investigation i.e. to analyse, evaluate, synthesise, and the kinds of relationship foreseen between concepts.</a:t>
            </a:r>
          </a:p>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Establishing boundaries for the research.  What is ‘in’ and what is ‘out’.</a:t>
            </a:r>
          </a:p>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Provide direction, pointing to the theories that are pertinent, the literature that is relevant to the study and the kinds of research methodologies required</a:t>
            </a:r>
            <a:endParaRPr lang="en-US" sz="2400">
              <a:solidFill>
                <a:schemeClr val="tx1">
                  <a:lumMod val="75000"/>
                  <a:lumOff val="25000"/>
                </a:schemeClr>
              </a:solidFill>
            </a:endParaRPr>
          </a:p>
        </p:txBody>
      </p:sp>
      <p:sp>
        <p:nvSpPr>
          <p:cNvPr id="75" name="Rectangle 74">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288042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vert="horz" lIns="91440" tIns="45720" rIns="91440" bIns="45720" rtlCol="0" anchor="ctr">
            <a:normAutofit/>
          </a:bodyPr>
          <a:lstStyle/>
          <a:p>
            <a:r>
              <a:rPr lang="en-US" altLang="en-US" sz="4400" dirty="0">
                <a:solidFill>
                  <a:srgbClr val="FFFFFF"/>
                </a:solidFill>
              </a:rPr>
              <a:t>Hypotheses</a:t>
            </a:r>
            <a:br>
              <a:rPr lang="en-US" altLang="en-US" sz="4400" dirty="0">
                <a:solidFill>
                  <a:srgbClr val="FFFFFF"/>
                </a:solidFill>
              </a:rPr>
            </a:br>
            <a:r>
              <a:rPr lang="en-US" altLang="en-US" sz="4400" dirty="0">
                <a:solidFill>
                  <a:srgbClr val="FFFFFF"/>
                </a:solidFill>
              </a:rPr>
              <a:t>(Guesses, Assumptions)</a:t>
            </a:r>
            <a:endParaRPr lang="en-US" sz="4400" dirty="0">
              <a:solidFill>
                <a:srgbClr val="FFFFFF"/>
              </a:solidFill>
            </a:endParaRPr>
          </a:p>
        </p:txBody>
      </p:sp>
      <p:sp>
        <p:nvSpPr>
          <p:cNvPr id="3" name="Rectangle 2"/>
          <p:cNvSpPr/>
          <p:nvPr/>
        </p:nvSpPr>
        <p:spPr>
          <a:xfrm>
            <a:off x="5231958" y="605896"/>
            <a:ext cx="5923721" cy="5646208"/>
          </a:xfrm>
          <a:prstGeom prst="rect">
            <a:avLst/>
          </a:prstGeom>
        </p:spPr>
        <p:txBody>
          <a:bodyPr vert="horz" lIns="0" tIns="45720" rIns="0" bIns="45720" rtlCol="0" anchor="ctr">
            <a:normAutofit/>
          </a:bodyPr>
          <a:lstStyle/>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Are not necessary for largely exploratory or qualitative studies.</a:t>
            </a:r>
          </a:p>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Describe a research question in a testable format which predicts the nature of the answer.</a:t>
            </a:r>
          </a:p>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Are appropriate when it is possible to predict, in advance of the research, what findings will emerge. </a:t>
            </a:r>
          </a:p>
        </p:txBody>
      </p:sp>
      <p:sp>
        <p:nvSpPr>
          <p:cNvPr id="75" name="Rectangle 74">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381820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anchor="ctr">
            <a:normAutofit/>
          </a:bodyPr>
          <a:lstStyle/>
          <a:p>
            <a:pPr eaLnBrk="1" hangingPunct="1"/>
            <a:r>
              <a:rPr lang="en-GB" altLang="en-US" sz="4400">
                <a:solidFill>
                  <a:srgbClr val="FFFFFF"/>
                </a:solidFill>
              </a:rPr>
              <a:t>Research methodology</a:t>
            </a:r>
            <a:endParaRPr lang="en-US" sz="4400">
              <a:solidFill>
                <a:srgbClr val="FFFFFF"/>
              </a:solidFill>
            </a:endParaRPr>
          </a:p>
        </p:txBody>
      </p:sp>
      <p:sp>
        <p:nvSpPr>
          <p:cNvPr id="5123" name="Rectangle 3"/>
          <p:cNvSpPr>
            <a:spLocks noGrp="1" noChangeArrowheads="1"/>
          </p:cNvSpPr>
          <p:nvPr>
            <p:ph type="body" idx="1"/>
          </p:nvPr>
        </p:nvSpPr>
        <p:spPr>
          <a:xfrm>
            <a:off x="5231958" y="605896"/>
            <a:ext cx="5923721" cy="5646208"/>
          </a:xfrm>
        </p:spPr>
        <p:txBody>
          <a:bodyPr anchor="ctr">
            <a:normAutofit/>
          </a:bodyPr>
          <a:lstStyle/>
          <a:p>
            <a:pPr eaLnBrk="1" hangingPunct="1">
              <a:lnSpc>
                <a:spcPct val="110000"/>
              </a:lnSpc>
              <a:buFontTx/>
              <a:buNone/>
            </a:pPr>
            <a:r>
              <a:rPr lang="en-US" altLang="en-US" sz="2200"/>
              <a:t>The research methodology describes:</a:t>
            </a:r>
          </a:p>
          <a:p>
            <a:pPr eaLnBrk="1" hangingPunct="1">
              <a:lnSpc>
                <a:spcPct val="110000"/>
              </a:lnSpc>
            </a:pPr>
            <a:r>
              <a:rPr lang="en-US" altLang="en-US" sz="2200"/>
              <a:t>The target population and sampling methods chosen.</a:t>
            </a:r>
          </a:p>
          <a:p>
            <a:pPr eaLnBrk="1" hangingPunct="1">
              <a:lnSpc>
                <a:spcPct val="110000"/>
              </a:lnSpc>
            </a:pPr>
            <a:r>
              <a:rPr lang="en-US" altLang="en-US" sz="2200"/>
              <a:t>The data gathering instruments and techniques and the procedures for the collection and recording of data (e.g., paper-based questionnaires, tape recorders, video recorders or digital cameras, etc.).</a:t>
            </a:r>
          </a:p>
          <a:p>
            <a:pPr eaLnBrk="1" hangingPunct="1">
              <a:lnSpc>
                <a:spcPct val="110000"/>
              </a:lnSpc>
            </a:pPr>
            <a:r>
              <a:rPr lang="en-US" altLang="en-US" sz="2200"/>
              <a:t>The choice of quantitative, qualitative or mixed methods.</a:t>
            </a:r>
          </a:p>
          <a:p>
            <a:pPr eaLnBrk="1" hangingPunct="1">
              <a:lnSpc>
                <a:spcPct val="110000"/>
              </a:lnSpc>
            </a:pPr>
            <a:r>
              <a:rPr lang="en-US" altLang="en-US" sz="2200"/>
              <a:t>The data analysis procedures to be used.</a:t>
            </a:r>
          </a:p>
          <a:p>
            <a:pPr eaLnBrk="1" hangingPunct="1">
              <a:lnSpc>
                <a:spcPct val="110000"/>
              </a:lnSpc>
            </a:pPr>
            <a:r>
              <a:rPr lang="en-US" altLang="en-US" sz="2200"/>
              <a:t>How ethical issues are to be catered for.</a:t>
            </a:r>
            <a:endParaRPr lang="en-GB" altLang="en-US" sz="2200"/>
          </a:p>
          <a:p>
            <a:pPr eaLnBrk="1" hangingPunct="1">
              <a:lnSpc>
                <a:spcPct val="110000"/>
              </a:lnSpc>
            </a:pPr>
            <a:endParaRPr lang="en-US" sz="2200"/>
          </a:p>
          <a:p>
            <a:pPr eaLnBrk="1" hangingPunct="1">
              <a:lnSpc>
                <a:spcPct val="110000"/>
              </a:lnSpc>
            </a:pPr>
            <a:endParaRPr lang="en-US" sz="2200"/>
          </a:p>
        </p:txBody>
      </p:sp>
      <p:sp>
        <p:nvSpPr>
          <p:cNvPr id="76" name="Rectangle 75">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358334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9" name="Rectangle 19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01" name="Straight Connector 20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03" name="Rectangle 202">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p:cNvSpPr>
            <a:spLocks noGrp="1" noChangeArrowheads="1"/>
          </p:cNvSpPr>
          <p:nvPr>
            <p:ph type="title"/>
          </p:nvPr>
        </p:nvSpPr>
        <p:spPr>
          <a:xfrm>
            <a:off x="8141110" y="639098"/>
            <a:ext cx="3401961" cy="3494790"/>
          </a:xfrm>
        </p:spPr>
        <p:txBody>
          <a:bodyPr vert="horz" lIns="91440" tIns="45720" rIns="91440" bIns="45720" rtlCol="0" anchor="b">
            <a:normAutofit/>
          </a:bodyPr>
          <a:lstStyle/>
          <a:p>
            <a:r>
              <a:rPr lang="en-US" altLang="en-US" sz="4200">
                <a:solidFill>
                  <a:schemeClr val="tx1">
                    <a:lumMod val="85000"/>
                    <a:lumOff val="15000"/>
                  </a:schemeClr>
                </a:solidFill>
              </a:rPr>
              <a:t>Quantitative and qualitative research methodologies</a:t>
            </a:r>
            <a:br>
              <a:rPr lang="en-US" sz="4200">
                <a:solidFill>
                  <a:schemeClr val="tx1">
                    <a:lumMod val="85000"/>
                    <a:lumOff val="15000"/>
                  </a:schemeClr>
                </a:solidFill>
              </a:rPr>
            </a:br>
            <a:endParaRPr lang="en-US" sz="4200">
              <a:solidFill>
                <a:schemeClr val="tx1">
                  <a:lumMod val="85000"/>
                  <a:lumOff val="15000"/>
                </a:schemeClr>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3999" y="1585989"/>
            <a:ext cx="6912217" cy="316234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205" name="Straight Connector 204">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07" name="Rectangle 206">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971826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Rectangle 1"/>
          <p:cNvSpPr/>
          <p:nvPr/>
        </p:nvSpPr>
        <p:spPr>
          <a:xfrm>
            <a:off x="492369" y="605896"/>
            <a:ext cx="3642309" cy="564620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altLang="en-US" sz="4400" b="1" spc="-50">
                <a:solidFill>
                  <a:srgbClr val="FFFFFF"/>
                </a:solidFill>
                <a:latin typeface="+mj-lt"/>
                <a:ea typeface="+mj-ea"/>
                <a:cs typeface="+mj-cs"/>
              </a:rPr>
              <a:t>Sampling strategies</a:t>
            </a:r>
            <a:endParaRPr lang="en-US" sz="4400" b="1" spc="-50">
              <a:solidFill>
                <a:srgbClr val="FFFFFF"/>
              </a:solidFill>
              <a:latin typeface="+mj-lt"/>
              <a:ea typeface="+mj-ea"/>
              <a:cs typeface="+mj-cs"/>
            </a:endParaRPr>
          </a:p>
        </p:txBody>
      </p:sp>
      <p:sp>
        <p:nvSpPr>
          <p:cNvPr id="5123" name="Rectangle 3"/>
          <p:cNvSpPr>
            <a:spLocks noGrp="1" noChangeArrowheads="1"/>
          </p:cNvSpPr>
          <p:nvPr>
            <p:ph type="body" idx="1"/>
          </p:nvPr>
        </p:nvSpPr>
        <p:spPr>
          <a:xfrm>
            <a:off x="5231958" y="605896"/>
            <a:ext cx="5923721" cy="5646208"/>
          </a:xfrm>
        </p:spPr>
        <p:txBody>
          <a:bodyPr vert="horz" lIns="0" tIns="45720" rIns="0" bIns="45720" rtlCol="0" anchor="ctr">
            <a:normAutofit/>
          </a:bodyPr>
          <a:lstStyle/>
          <a:p>
            <a:pPr>
              <a:lnSpc>
                <a:spcPct val="100000"/>
              </a:lnSpc>
              <a:buFont typeface="Calibri" panose="020F0502020204030204" pitchFamily="34" charset="0"/>
              <a:buNone/>
            </a:pPr>
            <a:r>
              <a:rPr lang="en-US" altLang="en-US" sz="2400"/>
              <a:t>The sampling strategy</a:t>
            </a:r>
          </a:p>
          <a:p>
            <a:pPr>
              <a:lnSpc>
                <a:spcPct val="100000"/>
              </a:lnSpc>
              <a:buFont typeface="Calibri" panose="020F0502020204030204" pitchFamily="34" charset="0"/>
              <a:buNone/>
            </a:pPr>
            <a:r>
              <a:rPr lang="en-US" altLang="en-US" sz="2400"/>
              <a:t>should include details on:</a:t>
            </a:r>
          </a:p>
          <a:p>
            <a:pPr>
              <a:lnSpc>
                <a:spcPct val="100000"/>
              </a:lnSpc>
            </a:pPr>
            <a:r>
              <a:rPr lang="en-US" altLang="en-US" sz="2400"/>
              <a:t>The size of the sample.</a:t>
            </a:r>
          </a:p>
          <a:p>
            <a:pPr>
              <a:lnSpc>
                <a:spcPct val="100000"/>
              </a:lnSpc>
            </a:pPr>
            <a:r>
              <a:rPr lang="en-US" altLang="en-US" sz="2400"/>
              <a:t>The composition of the sample.</a:t>
            </a:r>
          </a:p>
          <a:p>
            <a:pPr>
              <a:lnSpc>
                <a:spcPct val="100000"/>
              </a:lnSpc>
            </a:pPr>
            <a:r>
              <a:rPr lang="en-US" altLang="en-US" sz="2400"/>
              <a:t>How the sample will actually be chosen (e.g. randomly, through volunteers, etc.).</a:t>
            </a:r>
          </a:p>
          <a:p>
            <a:pPr>
              <a:lnSpc>
                <a:spcPct val="100000"/>
              </a:lnSpc>
            </a:pPr>
            <a:endParaRPr lang="en-US" sz="2400"/>
          </a:p>
        </p:txBody>
      </p:sp>
      <p:sp>
        <p:nvSpPr>
          <p:cNvPr id="76" name="Rectangle 75">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598395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anchor="ctr">
            <a:normAutofit/>
          </a:bodyPr>
          <a:lstStyle/>
          <a:p>
            <a:pPr eaLnBrk="1" hangingPunct="1"/>
            <a:r>
              <a:rPr lang="en-GB" altLang="en-US" sz="4400">
                <a:solidFill>
                  <a:srgbClr val="FFFFFF"/>
                </a:solidFill>
              </a:rPr>
              <a:t>Data collection instruments</a:t>
            </a:r>
            <a:endParaRPr lang="en-US" sz="4400">
              <a:solidFill>
                <a:srgbClr val="FFFFFF"/>
              </a:solidFill>
            </a:endParaRPr>
          </a:p>
        </p:txBody>
      </p:sp>
      <p:sp>
        <p:nvSpPr>
          <p:cNvPr id="5123" name="Rectangle 3"/>
          <p:cNvSpPr>
            <a:spLocks noGrp="1" noChangeArrowheads="1"/>
          </p:cNvSpPr>
          <p:nvPr>
            <p:ph type="body" idx="1"/>
          </p:nvPr>
        </p:nvSpPr>
        <p:spPr>
          <a:xfrm>
            <a:off x="5231958" y="605896"/>
            <a:ext cx="5923721" cy="5646208"/>
          </a:xfrm>
        </p:spPr>
        <p:txBody>
          <a:bodyPr anchor="ctr">
            <a:normAutofit/>
          </a:bodyPr>
          <a:lstStyle/>
          <a:p>
            <a:pPr eaLnBrk="1" hangingPunct="1"/>
            <a:r>
              <a:rPr lang="en-GB" altLang="en-US" sz="2400"/>
              <a:t>Questionnaires</a:t>
            </a:r>
          </a:p>
          <a:p>
            <a:pPr eaLnBrk="1" hangingPunct="1"/>
            <a:r>
              <a:rPr lang="en-GB" altLang="en-US" sz="2400"/>
              <a:t>Interview schedules</a:t>
            </a:r>
          </a:p>
          <a:p>
            <a:pPr eaLnBrk="1" hangingPunct="1"/>
            <a:r>
              <a:rPr lang="en-GB" altLang="en-US" sz="2400"/>
              <a:t>Observational schedules</a:t>
            </a:r>
          </a:p>
          <a:p>
            <a:pPr eaLnBrk="1" hangingPunct="1"/>
            <a:r>
              <a:rPr lang="en-GB" altLang="en-US" sz="2400"/>
              <a:t>Documents</a:t>
            </a:r>
          </a:p>
          <a:p>
            <a:pPr eaLnBrk="1" hangingPunct="1"/>
            <a:r>
              <a:rPr lang="en-GB" altLang="en-US" sz="2400"/>
              <a:t>Journals/diaries</a:t>
            </a:r>
          </a:p>
          <a:p>
            <a:pPr eaLnBrk="1" hangingPunct="1"/>
            <a:r>
              <a:rPr lang="en-GB" altLang="en-US" sz="2400"/>
              <a:t>Photographs/video recordings</a:t>
            </a:r>
          </a:p>
          <a:p>
            <a:pPr marL="0" indent="0">
              <a:buNone/>
            </a:pPr>
            <a:endParaRPr lang="en-GB" altLang="en-US" sz="2400"/>
          </a:p>
          <a:p>
            <a:pPr marL="0" indent="0">
              <a:buNone/>
            </a:pPr>
            <a:r>
              <a:rPr lang="en-GB" altLang="en-US" sz="2400" u="sng"/>
              <a:t>Describe in detail how the instrument is going to be used</a:t>
            </a:r>
            <a:endParaRPr lang="en-US" sz="2400"/>
          </a:p>
          <a:p>
            <a:pPr eaLnBrk="1" hangingPunct="1"/>
            <a:endParaRPr lang="en-US" sz="2400"/>
          </a:p>
        </p:txBody>
      </p:sp>
      <p:sp>
        <p:nvSpPr>
          <p:cNvPr id="76" name="Rectangle 75">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5761699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DA38E4A-FEF6-5840-BD21-E476E1F43F64}"/>
              </a:ext>
            </a:extLst>
          </p:cNvPr>
          <p:cNvSpPr>
            <a:spLocks noGrp="1"/>
          </p:cNvSpPr>
          <p:nvPr>
            <p:ph type="title"/>
          </p:nvPr>
        </p:nvSpPr>
        <p:spPr/>
        <p:txBody>
          <a:bodyPr/>
          <a:lstStyle/>
          <a:p>
            <a:r>
              <a:rPr lang="en-US" dirty="0"/>
              <a:t>Data analysis</a:t>
            </a:r>
          </a:p>
        </p:txBody>
      </p:sp>
      <p:sp>
        <p:nvSpPr>
          <p:cNvPr id="5" name="Content Placeholder 4">
            <a:extLst>
              <a:ext uri="{FF2B5EF4-FFF2-40B4-BE49-F238E27FC236}">
                <a16:creationId xmlns:a16="http://schemas.microsoft.com/office/drawing/2014/main" id="{B87E5090-4045-0947-B302-8A69BAE4BC06}"/>
              </a:ext>
            </a:extLst>
          </p:cNvPr>
          <p:cNvSpPr>
            <a:spLocks noGrp="1"/>
          </p:cNvSpPr>
          <p:nvPr>
            <p:ph sz="half" idx="1"/>
          </p:nvPr>
        </p:nvSpPr>
        <p:spPr/>
        <p:txBody>
          <a:bodyPr/>
          <a:lstStyle/>
          <a:p>
            <a:r>
              <a:rPr lang="en-GB" altLang="en-US" dirty="0"/>
              <a:t>Quantitative analysis (choice of statistical tests).</a:t>
            </a:r>
          </a:p>
          <a:p>
            <a:endParaRPr lang="en-US" dirty="0"/>
          </a:p>
        </p:txBody>
      </p:sp>
      <p:sp>
        <p:nvSpPr>
          <p:cNvPr id="6" name="Content Placeholder 5">
            <a:extLst>
              <a:ext uri="{FF2B5EF4-FFF2-40B4-BE49-F238E27FC236}">
                <a16:creationId xmlns:a16="http://schemas.microsoft.com/office/drawing/2014/main" id="{1F0E000C-D475-6D4A-B26D-77F68CA2187D}"/>
              </a:ext>
            </a:extLst>
          </p:cNvPr>
          <p:cNvSpPr>
            <a:spLocks noGrp="1"/>
          </p:cNvSpPr>
          <p:nvPr>
            <p:ph sz="half" idx="2"/>
          </p:nvPr>
        </p:nvSpPr>
        <p:spPr/>
        <p:txBody>
          <a:bodyPr/>
          <a:lstStyle/>
          <a:p>
            <a:r>
              <a:rPr lang="en-GB" altLang="en-US" dirty="0"/>
              <a:t>Qualitative analysis (choice of analytical approach: </a:t>
            </a:r>
            <a:r>
              <a:rPr lang="en-US" altLang="en-US" dirty="0"/>
              <a:t>grounded theory, template analysis, content analysis and discourse analysis, etc.)</a:t>
            </a:r>
            <a:r>
              <a:rPr lang="en-GB" altLang="en-US" dirty="0"/>
              <a:t>.</a:t>
            </a:r>
          </a:p>
          <a:p>
            <a:endParaRPr lang="en-US" dirty="0"/>
          </a:p>
        </p:txBody>
      </p:sp>
    </p:spTree>
    <p:extLst>
      <p:ext uri="{BB962C8B-B14F-4D97-AF65-F5344CB8AC3E}">
        <p14:creationId xmlns:p14="http://schemas.microsoft.com/office/powerpoint/2010/main" val="30840564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3" name="Straight Connector 2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20928" y="965200"/>
            <a:ext cx="5999002" cy="4927600"/>
          </a:xfrm>
        </p:spPr>
        <p:txBody>
          <a:bodyPr vert="horz" lIns="91440" tIns="45720" rIns="91440" bIns="45720" rtlCol="0" anchor="ctr">
            <a:normAutofit/>
          </a:bodyPr>
          <a:lstStyle/>
          <a:p>
            <a:r>
              <a:rPr lang="en-US" altLang="en-US" sz="3200">
                <a:solidFill>
                  <a:schemeClr val="tx2"/>
                </a:solidFill>
              </a:rPr>
              <a:t>Acknowledge weaknesses and limitations including:</a:t>
            </a:r>
            <a:br>
              <a:rPr lang="en-US" altLang="en-US" sz="3200">
                <a:solidFill>
                  <a:schemeClr val="tx2"/>
                </a:solidFill>
              </a:rPr>
            </a:br>
            <a:r>
              <a:rPr lang="en-US" altLang="en-US" sz="3200">
                <a:solidFill>
                  <a:schemeClr val="tx2"/>
                </a:solidFill>
              </a:rPr>
              <a:t>Small sample size, composition (lack of representativeness).</a:t>
            </a:r>
            <a:br>
              <a:rPr lang="en-US" altLang="en-US" sz="3200">
                <a:solidFill>
                  <a:schemeClr val="tx2"/>
                </a:solidFill>
              </a:rPr>
            </a:br>
            <a:r>
              <a:rPr lang="en-US" altLang="en-US" sz="3200">
                <a:solidFill>
                  <a:schemeClr val="tx2"/>
                </a:solidFill>
              </a:rPr>
              <a:t>Lack of access to key respondents.</a:t>
            </a:r>
            <a:br>
              <a:rPr lang="en-US" altLang="en-US" sz="3200">
                <a:solidFill>
                  <a:schemeClr val="tx2"/>
                </a:solidFill>
              </a:rPr>
            </a:br>
            <a:r>
              <a:rPr lang="en-US" altLang="en-US" sz="3200">
                <a:solidFill>
                  <a:schemeClr val="tx2"/>
                </a:solidFill>
              </a:rPr>
              <a:t>Any threats to validity and reliability (both internal and external).</a:t>
            </a:r>
            <a:br>
              <a:rPr lang="en-US" altLang="en-US" sz="3200">
                <a:solidFill>
                  <a:schemeClr val="tx2"/>
                </a:solidFill>
              </a:rPr>
            </a:br>
            <a:endParaRPr lang="en-US" sz="3200">
              <a:solidFill>
                <a:schemeClr val="tx2"/>
              </a:solidFill>
            </a:endParaRPr>
          </a:p>
        </p:txBody>
      </p:sp>
      <p:sp>
        <p:nvSpPr>
          <p:cNvPr id="27" name="Rectangle 26">
            <a:extLst>
              <a:ext uri="{FF2B5EF4-FFF2-40B4-BE49-F238E27FC236}">
                <a16:creationId xmlns:a16="http://schemas.microsoft.com/office/drawing/2014/main" id="{0EEF5601-A8BC-411D-AA64-3E79320BA1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58473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823356" y="1159565"/>
            <a:ext cx="2938022" cy="4439055"/>
          </a:xfrm>
        </p:spPr>
        <p:txBody>
          <a:bodyPr vert="horz" lIns="91440" tIns="45720" rIns="91440" bIns="45720" rtlCol="0" anchor="ctr">
            <a:normAutofit/>
          </a:bodyPr>
          <a:lstStyle/>
          <a:p>
            <a:pPr>
              <a:lnSpc>
                <a:spcPct val="100000"/>
              </a:lnSpc>
            </a:pPr>
            <a:r>
              <a:rPr lang="en-US" dirty="0">
                <a:solidFill>
                  <a:srgbClr val="FFFFFF"/>
                </a:solidFill>
              </a:rPr>
              <a:t>Limitations</a:t>
            </a:r>
          </a:p>
        </p:txBody>
      </p:sp>
      <p:sp>
        <p:nvSpPr>
          <p:cNvPr id="29" name="Rectangle 28">
            <a:extLst>
              <a:ext uri="{FF2B5EF4-FFF2-40B4-BE49-F238E27FC236}">
                <a16:creationId xmlns:a16="http://schemas.microsoft.com/office/drawing/2014/main" id="{01F84CF8-2331-415C-BB60-2C921D641A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030367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1BDFD29-C15A-F54A-988B-63BF4FCAF0A4}"/>
              </a:ext>
            </a:extLst>
          </p:cNvPr>
          <p:cNvSpPr>
            <a:spLocks noGrp="1"/>
          </p:cNvSpPr>
          <p:nvPr>
            <p:ph type="title"/>
          </p:nvPr>
        </p:nvSpPr>
        <p:spPr/>
        <p:txBody>
          <a:bodyPr/>
          <a:lstStyle/>
          <a:p>
            <a:r>
              <a:rPr lang="en-US" dirty="0"/>
              <a:t>Related materials</a:t>
            </a:r>
          </a:p>
        </p:txBody>
      </p:sp>
      <p:sp>
        <p:nvSpPr>
          <p:cNvPr id="3" name="Text Placeholder 2"/>
          <p:cNvSpPr>
            <a:spLocks noGrp="1"/>
          </p:cNvSpPr>
          <p:nvPr>
            <p:ph idx="1"/>
          </p:nvPr>
        </p:nvSpPr>
        <p:spPr/>
        <p:txBody>
          <a:bodyPr>
            <a:normAutofit/>
          </a:bodyPr>
          <a:lstStyle/>
          <a:p>
            <a:pPr marL="342900" indent="-342900">
              <a:lnSpc>
                <a:spcPct val="90000"/>
              </a:lnSpc>
              <a:buFont typeface="Arial" panose="020B0604020202020204" pitchFamily="34" charset="0"/>
              <a:buChar char="•"/>
            </a:pPr>
            <a:r>
              <a:rPr lang="en-US" altLang="en-US" dirty="0"/>
              <a:t>Letters of support for the research.</a:t>
            </a:r>
          </a:p>
          <a:p>
            <a:pPr marL="342900" indent="-342900">
              <a:lnSpc>
                <a:spcPct val="90000"/>
              </a:lnSpc>
              <a:buFont typeface="Arial" panose="020B0604020202020204" pitchFamily="34" charset="0"/>
              <a:buChar char="•"/>
            </a:pPr>
            <a:r>
              <a:rPr lang="en-US" altLang="en-US" dirty="0"/>
              <a:t>An agreement to collaborate from interested institutions or sponsors.</a:t>
            </a:r>
          </a:p>
          <a:p>
            <a:pPr marL="342900" indent="-342900">
              <a:lnSpc>
                <a:spcPct val="90000"/>
              </a:lnSpc>
              <a:buFont typeface="Arial" panose="020B0604020202020204" pitchFamily="34" charset="0"/>
              <a:buChar char="•"/>
            </a:pPr>
            <a:r>
              <a:rPr lang="en-US" altLang="en-US" dirty="0"/>
              <a:t>Instructions to subjects or participants.</a:t>
            </a:r>
          </a:p>
          <a:p>
            <a:pPr marL="342900" indent="-342900">
              <a:lnSpc>
                <a:spcPct val="90000"/>
              </a:lnSpc>
              <a:buFont typeface="Arial" panose="020B0604020202020204" pitchFamily="34" charset="0"/>
              <a:buChar char="•"/>
            </a:pPr>
            <a:r>
              <a:rPr lang="en-US" altLang="en-US" dirty="0"/>
              <a:t>Participant consent forms.</a:t>
            </a:r>
          </a:p>
          <a:p>
            <a:pPr marL="342900" indent="-342900">
              <a:lnSpc>
                <a:spcPct val="90000"/>
              </a:lnSpc>
              <a:buFont typeface="Arial" panose="020B0604020202020204" pitchFamily="34" charset="0"/>
              <a:buChar char="•"/>
            </a:pPr>
            <a:r>
              <a:rPr lang="en-US" altLang="en-US" dirty="0"/>
              <a:t>Questionnaires for surveys or interviews.</a:t>
            </a:r>
          </a:p>
          <a:p>
            <a:pPr marL="342900" indent="-342900">
              <a:lnSpc>
                <a:spcPct val="90000"/>
              </a:lnSpc>
              <a:buFont typeface="Arial" panose="020B0604020202020204" pitchFamily="34" charset="0"/>
              <a:buChar char="•"/>
            </a:pPr>
            <a:r>
              <a:rPr lang="en-US" altLang="en-US" dirty="0"/>
              <a:t>Supplementary bibliographies.</a:t>
            </a:r>
          </a:p>
          <a:p>
            <a:pPr marL="342900" indent="-342900">
              <a:lnSpc>
                <a:spcPct val="90000"/>
              </a:lnSpc>
              <a:buFont typeface="Arial" panose="020B0604020202020204" pitchFamily="34" charset="0"/>
              <a:buChar char="•"/>
            </a:pPr>
            <a:r>
              <a:rPr lang="en-US" altLang="en-US" dirty="0"/>
              <a:t>Approval letters from ethics committees.</a:t>
            </a:r>
            <a:endParaRPr lang="en-GB" altLang="en-US" dirty="0"/>
          </a:p>
          <a:p>
            <a:endParaRPr lang="en-GB" dirty="0"/>
          </a:p>
        </p:txBody>
      </p:sp>
    </p:spTree>
    <p:extLst>
      <p:ext uri="{BB962C8B-B14F-4D97-AF65-F5344CB8AC3E}">
        <p14:creationId xmlns:p14="http://schemas.microsoft.com/office/powerpoint/2010/main" val="33807654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9AAF715-B58B-984A-A15A-625C12A9D0E8}"/>
              </a:ext>
            </a:extLst>
          </p:cNvPr>
          <p:cNvSpPr>
            <a:spLocks noGrp="1"/>
          </p:cNvSpPr>
          <p:nvPr>
            <p:ph type="title"/>
          </p:nvPr>
        </p:nvSpPr>
        <p:spPr>
          <a:xfrm>
            <a:off x="492369" y="605896"/>
            <a:ext cx="3642309" cy="5646208"/>
          </a:xfrm>
        </p:spPr>
        <p:txBody>
          <a:bodyPr anchor="ctr">
            <a:normAutofit/>
          </a:bodyPr>
          <a:lstStyle/>
          <a:p>
            <a:r>
              <a:rPr lang="en-GB" altLang="en-US" sz="4400" b="1">
                <a:solidFill>
                  <a:srgbClr val="FFFFFF"/>
                </a:solidFill>
              </a:rPr>
              <a:t>Preparing the final proposal document</a:t>
            </a:r>
            <a:br>
              <a:rPr lang="en-GB" sz="4400" b="1">
                <a:solidFill>
                  <a:srgbClr val="FFFFFF"/>
                </a:solidFill>
              </a:rPr>
            </a:br>
            <a:endParaRPr lang="en-US" sz="4400">
              <a:solidFill>
                <a:srgbClr val="FFFFFF"/>
              </a:solidFill>
            </a:endParaRPr>
          </a:p>
        </p:txBody>
      </p:sp>
      <p:sp>
        <p:nvSpPr>
          <p:cNvPr id="3" name="Content Placeholder 2">
            <a:extLst>
              <a:ext uri="{FF2B5EF4-FFF2-40B4-BE49-F238E27FC236}">
                <a16:creationId xmlns:a16="http://schemas.microsoft.com/office/drawing/2014/main" id="{1D32A8DA-75E2-B148-8AA7-B5339D246D96}"/>
              </a:ext>
            </a:extLst>
          </p:cNvPr>
          <p:cNvSpPr>
            <a:spLocks noGrp="1"/>
          </p:cNvSpPr>
          <p:nvPr>
            <p:ph idx="1"/>
          </p:nvPr>
        </p:nvSpPr>
        <p:spPr>
          <a:xfrm>
            <a:off x="5231958" y="605896"/>
            <a:ext cx="5923721" cy="5646208"/>
          </a:xfrm>
        </p:spPr>
        <p:txBody>
          <a:bodyPr anchor="ctr">
            <a:normAutofit/>
          </a:bodyPr>
          <a:lstStyle/>
          <a:p>
            <a:pPr marL="171450" indent="-171450">
              <a:buFont typeface="Arial" panose="020B0604020202020204" pitchFamily="34" charset="0"/>
              <a:buChar char="•"/>
            </a:pPr>
            <a:r>
              <a:rPr lang="en-US" altLang="en-US" sz="2400"/>
              <a:t>Is the proposal clear and understandable?</a:t>
            </a:r>
          </a:p>
          <a:p>
            <a:pPr marL="171450" indent="-171450">
              <a:buFont typeface="Arial" panose="020B0604020202020204" pitchFamily="34" charset="0"/>
              <a:buChar char="•"/>
            </a:pPr>
            <a:r>
              <a:rPr lang="en-US" altLang="en-US" sz="2400"/>
              <a:t>Is the proposal realistic – are the aims attainable?</a:t>
            </a:r>
          </a:p>
          <a:p>
            <a:pPr marL="171450" indent="-171450">
              <a:buFont typeface="Arial" panose="020B0604020202020204" pitchFamily="34" charset="0"/>
              <a:buChar char="•"/>
            </a:pPr>
            <a:r>
              <a:rPr lang="en-US" altLang="en-US" sz="2400"/>
              <a:t>Is the proposal consistent with the specifications against which it was written?</a:t>
            </a:r>
            <a:endParaRPr lang="en-GB" altLang="en-US" sz="2400"/>
          </a:p>
          <a:p>
            <a:endParaRPr lang="en-US" sz="2400"/>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938634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577E14B-F6CD-BA4D-9527-148AF344D93D}"/>
              </a:ext>
            </a:extLst>
          </p:cNvPr>
          <p:cNvSpPr>
            <a:spLocks noGrp="1"/>
          </p:cNvSpPr>
          <p:nvPr>
            <p:ph type="title"/>
          </p:nvPr>
        </p:nvSpPr>
        <p:spPr>
          <a:xfrm>
            <a:off x="492369" y="605896"/>
            <a:ext cx="3642309" cy="5646208"/>
          </a:xfrm>
        </p:spPr>
        <p:txBody>
          <a:bodyPr anchor="ctr">
            <a:normAutofit/>
          </a:bodyPr>
          <a:lstStyle/>
          <a:p>
            <a:r>
              <a:rPr lang="en-US" sz="3700">
                <a:solidFill>
                  <a:srgbClr val="FFFFFF"/>
                </a:solidFill>
              </a:rPr>
              <a:t>Phenomenological research</a:t>
            </a:r>
          </a:p>
        </p:txBody>
      </p:sp>
      <p:sp>
        <p:nvSpPr>
          <p:cNvPr id="3" name="Content Placeholder 2">
            <a:extLst>
              <a:ext uri="{FF2B5EF4-FFF2-40B4-BE49-F238E27FC236}">
                <a16:creationId xmlns:a16="http://schemas.microsoft.com/office/drawing/2014/main" id="{026DC556-660E-0143-BF7B-2250F4E05BCF}"/>
              </a:ext>
            </a:extLst>
          </p:cNvPr>
          <p:cNvSpPr>
            <a:spLocks noGrp="1"/>
          </p:cNvSpPr>
          <p:nvPr>
            <p:ph idx="1"/>
          </p:nvPr>
        </p:nvSpPr>
        <p:spPr>
          <a:xfrm>
            <a:off x="5231958" y="605896"/>
            <a:ext cx="5923721" cy="5646208"/>
          </a:xfrm>
        </p:spPr>
        <p:txBody>
          <a:bodyPr anchor="ctr">
            <a:normAutofit/>
          </a:bodyPr>
          <a:lstStyle/>
          <a:p>
            <a:pPr lvl="1"/>
            <a:r>
              <a:rPr lang="en-US" sz="2400" dirty="0"/>
              <a:t>Emphasizes inductive logic</a:t>
            </a:r>
          </a:p>
          <a:p>
            <a:pPr lvl="1"/>
            <a:r>
              <a:rPr lang="en-US" sz="2400" dirty="0"/>
              <a:t>Seeks the opinions and subjective accounts and interpretations of participants</a:t>
            </a:r>
          </a:p>
          <a:p>
            <a:pPr lvl="1"/>
            <a:r>
              <a:rPr lang="en-US" sz="2400" dirty="0"/>
              <a:t>Relies on qualitative analysis of data</a:t>
            </a:r>
            <a:endParaRPr lang="en-GB" sz="2400" dirty="0"/>
          </a:p>
          <a:p>
            <a:pPr lvl="1"/>
            <a:r>
              <a:rPr lang="en-US" sz="2400" dirty="0"/>
              <a:t>Is not so much concerned with generalizations to larger populations, but with contextual description and analysis</a:t>
            </a:r>
            <a:endParaRPr lang="en-GB" sz="2400" dirty="0"/>
          </a:p>
          <a:p>
            <a:endParaRPr lang="en-US" sz="2400"/>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476187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1934096-4896-C449-BD3E-820E8840FC31}"/>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Important</a:t>
            </a:r>
          </a:p>
        </p:txBody>
      </p:sp>
      <p:sp>
        <p:nvSpPr>
          <p:cNvPr id="3" name="Content Placeholder 2">
            <a:extLst>
              <a:ext uri="{FF2B5EF4-FFF2-40B4-BE49-F238E27FC236}">
                <a16:creationId xmlns:a16="http://schemas.microsoft.com/office/drawing/2014/main" id="{E94C18D9-7193-2C42-A294-7AA9C80778EC}"/>
              </a:ext>
            </a:extLst>
          </p:cNvPr>
          <p:cNvSpPr>
            <a:spLocks noGrp="1"/>
          </p:cNvSpPr>
          <p:nvPr>
            <p:ph idx="1"/>
          </p:nvPr>
        </p:nvSpPr>
        <p:spPr>
          <a:xfrm>
            <a:off x="5231958" y="605896"/>
            <a:ext cx="5923721" cy="5646208"/>
          </a:xfrm>
        </p:spPr>
        <p:txBody>
          <a:bodyPr anchor="ctr">
            <a:normAutofit/>
          </a:bodyPr>
          <a:lstStyle/>
          <a:p>
            <a:pPr marL="285750" indent="-285750">
              <a:lnSpc>
                <a:spcPct val="110000"/>
              </a:lnSpc>
              <a:buFont typeface="Arial" panose="020B0604020202020204" pitchFamily="34" charset="0"/>
              <a:buChar char="•"/>
            </a:pPr>
            <a:r>
              <a:rPr lang="en-US" altLang="en-US" sz="1900"/>
              <a:t>A good research topic must demonstrate theoretical credibility, allow access to the relevant data, provide a symmetry of potential outcomes, and be congruent with your own interests, and capabilities.</a:t>
            </a:r>
          </a:p>
          <a:p>
            <a:pPr marL="285750" indent="-285750">
              <a:lnSpc>
                <a:spcPct val="110000"/>
              </a:lnSpc>
              <a:buFont typeface="Arial" panose="020B0604020202020204" pitchFamily="34" charset="0"/>
              <a:buChar char="•"/>
            </a:pPr>
            <a:r>
              <a:rPr lang="en-US" altLang="en-US" sz="1900"/>
              <a:t>To generate ideas for a research topic, look at examples of projects completed by others or get ideas from the literature or by a brainstorming process.</a:t>
            </a:r>
          </a:p>
          <a:p>
            <a:pPr marL="285750" indent="-285750">
              <a:lnSpc>
                <a:spcPct val="110000"/>
              </a:lnSpc>
              <a:buFont typeface="Arial" panose="020B0604020202020204" pitchFamily="34" charset="0"/>
              <a:buChar char="•"/>
            </a:pPr>
            <a:r>
              <a:rPr lang="en-US" altLang="en-US" sz="1900"/>
              <a:t>Before starting the project, produce a plan for data collection, analysis and the writing up process.</a:t>
            </a:r>
          </a:p>
          <a:p>
            <a:pPr marL="285750" indent="-285750">
              <a:lnSpc>
                <a:spcPct val="110000"/>
              </a:lnSpc>
              <a:buFont typeface="Arial" panose="020B0604020202020204" pitchFamily="34" charset="0"/>
              <a:buChar char="•"/>
            </a:pPr>
            <a:r>
              <a:rPr lang="en-US" altLang="en-US" sz="1900"/>
              <a:t>Pay particular attention to the methodology section including sampling procedures, and the choices made for research design and data collection tools. Be clear about how the instrument was designed and validated.</a:t>
            </a:r>
          </a:p>
          <a:p>
            <a:pPr>
              <a:lnSpc>
                <a:spcPct val="110000"/>
              </a:lnSpc>
            </a:pPr>
            <a:endParaRPr lang="en-US" sz="1900"/>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159295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 name="Rectangle 8"/>
          <p:cNvSpPr>
            <a:spLocks noGrp="1" noChangeArrowheads="1"/>
          </p:cNvSpPr>
          <p:nvPr>
            <p:ph type="ctrTitle"/>
          </p:nvPr>
        </p:nvSpPr>
        <p:spPr>
          <a:xfrm>
            <a:off x="1097280" y="758952"/>
            <a:ext cx="10058400" cy="3892168"/>
          </a:xfrm>
        </p:spPr>
        <p:txBody>
          <a:bodyPr>
            <a:normAutofit/>
          </a:bodyPr>
          <a:lstStyle/>
          <a:p>
            <a:pPr eaLnBrk="1" hangingPunct="1"/>
            <a:r>
              <a:rPr lang="en-GB" altLang="en-US" sz="7400">
                <a:solidFill>
                  <a:srgbClr val="FFFFFF"/>
                </a:solidFill>
              </a:rPr>
              <a:t>Searching, Critically Reviewing and Using the Literature in Business</a:t>
            </a:r>
            <a:endParaRPr lang="en-US" sz="7400">
              <a:solidFill>
                <a:srgbClr val="FFFFFF"/>
              </a:solidFill>
            </a:endParaRPr>
          </a:p>
        </p:txBody>
      </p:sp>
      <p:sp>
        <p:nvSpPr>
          <p:cNvPr id="73" name="Rectangle 72">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1472094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vert="horz" lIns="91440" tIns="45720" rIns="91440" bIns="45720" rtlCol="0" anchor="ctr">
            <a:normAutofit/>
          </a:bodyPr>
          <a:lstStyle/>
          <a:p>
            <a:br>
              <a:rPr lang="en-US" sz="4400" b="0">
                <a:solidFill>
                  <a:srgbClr val="FFFFFF"/>
                </a:solidFill>
              </a:rPr>
            </a:br>
            <a:r>
              <a:rPr lang="en-US" altLang="en-US" sz="4400">
                <a:solidFill>
                  <a:srgbClr val="FFFFFF"/>
                </a:solidFill>
              </a:rPr>
              <a:t>The purpose of the literature review is to…</a:t>
            </a:r>
            <a:endParaRPr lang="en-US" sz="4400">
              <a:solidFill>
                <a:srgbClr val="FFFFFF"/>
              </a:solidFill>
            </a:endParaRPr>
          </a:p>
        </p:txBody>
      </p:sp>
      <p:sp>
        <p:nvSpPr>
          <p:cNvPr id="3" name="Rectangle 2"/>
          <p:cNvSpPr/>
          <p:nvPr/>
        </p:nvSpPr>
        <p:spPr>
          <a:xfrm>
            <a:off x="5231958" y="605896"/>
            <a:ext cx="5923721" cy="5646208"/>
          </a:xfrm>
          <a:prstGeom prst="rect">
            <a:avLst/>
          </a:prstGeom>
        </p:spPr>
        <p:txBody>
          <a:bodyPr vert="horz" lIns="0" tIns="45720" rIns="0" bIns="45720" rtlCol="0" anchor="ctr">
            <a:normAutofit/>
          </a:bodyPr>
          <a:lstStyle/>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Provide an up-to-date understanding of the subject.</a:t>
            </a:r>
          </a:p>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Identify significant issues and themes that present themselves for further research.</a:t>
            </a:r>
          </a:p>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Guide the development of research topics and questions.</a:t>
            </a:r>
          </a:p>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Assist future researchers in understanding why the research was undertaken, its design and direction, and helping others to replicate the research process. </a:t>
            </a:r>
          </a:p>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Present the kinds of research methodologies and tools that have been used in other studies which may guide the design of the proposed study.</a:t>
            </a:r>
          </a:p>
        </p:txBody>
      </p:sp>
      <p:sp>
        <p:nvSpPr>
          <p:cNvPr id="75" name="Rectangle 74">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850140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5" name="Straight Connector 24">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7" name="Rectangle 26">
            <a:extLst>
              <a:ext uri="{FF2B5EF4-FFF2-40B4-BE49-F238E27FC236}">
                <a16:creationId xmlns:a16="http://schemas.microsoft.com/office/drawing/2014/main" id="{34461041-8413-4023-ABA7-9E499B0AD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p:cNvSpPr txBox="1"/>
          <p:nvPr/>
        </p:nvSpPr>
        <p:spPr>
          <a:xfrm>
            <a:off x="1187355" y="4374204"/>
            <a:ext cx="9818390" cy="102930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000" spc="-50">
                <a:solidFill>
                  <a:schemeClr val="tx1">
                    <a:lumMod val="85000"/>
                    <a:lumOff val="15000"/>
                  </a:schemeClr>
                </a:solidFill>
                <a:latin typeface="+mj-lt"/>
                <a:ea typeface="+mj-ea"/>
                <a:cs typeface="+mj-cs"/>
              </a:rPr>
              <a:t>Adapted from Hart, 2001</a:t>
            </a:r>
          </a:p>
        </p:txBody>
      </p:sp>
      <p:pic>
        <p:nvPicPr>
          <p:cNvPr id="9" name="Content Placeholder 8"/>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1181633" y="640080"/>
            <a:ext cx="5294587" cy="3494428"/>
          </a:xfrm>
          <a:prstGeom prst="rect">
            <a:avLst/>
          </a:prstGeom>
        </p:spPr>
      </p:pic>
      <p:cxnSp>
        <p:nvCxnSpPr>
          <p:cNvPr id="29" name="Straight Connector 28">
            <a:extLst>
              <a:ext uri="{FF2B5EF4-FFF2-40B4-BE49-F238E27FC236}">
                <a16:creationId xmlns:a16="http://schemas.microsoft.com/office/drawing/2014/main" id="{F05BCF04-4702-43D0-BE8F-DBF6C2F651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0" y="5569068"/>
            <a:ext cx="96012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1" name="Rectangle 30">
            <a:extLst>
              <a:ext uri="{FF2B5EF4-FFF2-40B4-BE49-F238E27FC236}">
                <a16:creationId xmlns:a16="http://schemas.microsoft.com/office/drawing/2014/main" id="{53B4A494-ED20-47DD-A927-05EA273B0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7513595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Grp="1" noChangeArrowheads="1"/>
          </p:cNvSpPr>
          <p:nvPr>
            <p:ph type="title"/>
          </p:nvPr>
        </p:nvSpPr>
        <p:spPr/>
        <p:txBody>
          <a:bodyPr/>
          <a:lstStyle/>
          <a:p>
            <a:pPr eaLnBrk="1" hangingPunct="1"/>
            <a:r>
              <a:rPr lang="en-GB" altLang="en-US" sz="3200" dirty="0"/>
              <a:t>The literature search process</a:t>
            </a:r>
            <a:endParaRPr lang="en-US" dirty="0"/>
          </a:p>
        </p:txBody>
      </p:sp>
      <p:pic>
        <p:nvPicPr>
          <p:cNvPr id="8" name="Content Placeholder 7"/>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3147934" y="1737360"/>
            <a:ext cx="4103688" cy="4570413"/>
          </a:xfrm>
        </p:spPr>
      </p:pic>
      <p:sp>
        <p:nvSpPr>
          <p:cNvPr id="7" name="Rectangle 6"/>
          <p:cNvSpPr/>
          <p:nvPr/>
        </p:nvSpPr>
        <p:spPr bwMode="auto">
          <a:xfrm>
            <a:off x="2351584" y="6237312"/>
            <a:ext cx="2088232" cy="216024"/>
          </a:xfrm>
          <a:prstGeom prst="rect">
            <a:avLst/>
          </a:prstGeom>
          <a:solidFill>
            <a:schemeClr val="bg1"/>
          </a:solid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algn="r" fontAlgn="base">
              <a:spcBef>
                <a:spcPct val="0"/>
              </a:spcBef>
              <a:spcAft>
                <a:spcPct val="0"/>
              </a:spcAft>
            </a:pPr>
            <a:endParaRPr lang="en-GB" sz="1000">
              <a:latin typeface="HelveticaNeue-Light" pitchFamily="34" charset="0"/>
            </a:endParaRPr>
          </a:p>
        </p:txBody>
      </p:sp>
    </p:spTree>
    <p:extLst>
      <p:ext uri="{BB962C8B-B14F-4D97-AF65-F5344CB8AC3E}">
        <p14:creationId xmlns:p14="http://schemas.microsoft.com/office/powerpoint/2010/main" val="196700471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type="body" idx="4294967295"/>
          </p:nvPr>
        </p:nvSpPr>
        <p:spPr>
          <a:xfrm>
            <a:off x="2133600" y="2108200"/>
            <a:ext cx="10058400" cy="3760788"/>
          </a:xfrm>
        </p:spPr>
        <p:txBody>
          <a:bodyPr/>
          <a:lstStyle/>
          <a:p>
            <a:pPr eaLnBrk="1" hangingPunct="1"/>
            <a:endParaRPr lang="en-US" dirty="0"/>
          </a:p>
          <a:p>
            <a:pPr eaLnBrk="1" hangingPunct="1"/>
            <a:endParaRPr lang="en-US" dirty="0"/>
          </a:p>
          <a:p>
            <a:pPr eaLnBrk="1" hangingPunct="1"/>
            <a:endParaRPr lang="en-US" dirty="0"/>
          </a:p>
        </p:txBody>
      </p:sp>
      <p:sp>
        <p:nvSpPr>
          <p:cNvPr id="5122" name="Rectangle 2"/>
          <p:cNvSpPr>
            <a:spLocks noGrp="1" noChangeArrowheads="1"/>
          </p:cNvSpPr>
          <p:nvPr>
            <p:ph type="title" idx="4294967295"/>
          </p:nvPr>
        </p:nvSpPr>
        <p:spPr>
          <a:xfrm>
            <a:off x="769495" y="-339"/>
            <a:ext cx="10058400" cy="1449387"/>
          </a:xfrm>
        </p:spPr>
        <p:txBody>
          <a:bodyPr/>
          <a:lstStyle/>
          <a:p>
            <a:pPr eaLnBrk="1" hangingPunct="1"/>
            <a:r>
              <a:rPr lang="en-GB" altLang="en-US" sz="2800" dirty="0"/>
              <a:t>An overview of literature sources</a:t>
            </a:r>
            <a:endParaRPr lang="en-US" sz="28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31843" y="1669563"/>
            <a:ext cx="8128314" cy="4408894"/>
          </a:xfrm>
          <a:prstGeom prst="rect">
            <a:avLst/>
          </a:prstGeom>
        </p:spPr>
      </p:pic>
      <p:sp>
        <p:nvSpPr>
          <p:cNvPr id="6" name="TextBox 5"/>
          <p:cNvSpPr txBox="1"/>
          <p:nvPr/>
        </p:nvSpPr>
        <p:spPr>
          <a:xfrm>
            <a:off x="525450" y="5594172"/>
            <a:ext cx="1944216" cy="646331"/>
          </a:xfrm>
          <a:prstGeom prst="rect">
            <a:avLst/>
          </a:prstGeom>
          <a:noFill/>
        </p:spPr>
        <p:txBody>
          <a:bodyPr wrap="square" rtlCol="0">
            <a:spAutoFit/>
          </a:bodyPr>
          <a:lstStyle/>
          <a:p>
            <a:r>
              <a:rPr lang="en-GB" dirty="0"/>
              <a:t>Adapted from Hart, 2001</a:t>
            </a:r>
          </a:p>
        </p:txBody>
      </p:sp>
    </p:spTree>
    <p:extLst>
      <p:ext uri="{BB962C8B-B14F-4D97-AF65-F5344CB8AC3E}">
        <p14:creationId xmlns:p14="http://schemas.microsoft.com/office/powerpoint/2010/main" val="109635648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vert="horz" lIns="91440" tIns="45720" rIns="91440" bIns="45720" rtlCol="0" anchor="ctr">
            <a:normAutofit/>
          </a:bodyPr>
          <a:lstStyle/>
          <a:p>
            <a:r>
              <a:rPr lang="en-US" altLang="en-US" sz="4400">
                <a:solidFill>
                  <a:srgbClr val="FFFFFF"/>
                </a:solidFill>
              </a:rPr>
              <a:t>Searching for articles</a:t>
            </a:r>
            <a:endParaRPr lang="en-US" sz="4400">
              <a:solidFill>
                <a:srgbClr val="FFFFFF"/>
              </a:solidFill>
            </a:endParaRPr>
          </a:p>
        </p:txBody>
      </p:sp>
      <p:sp>
        <p:nvSpPr>
          <p:cNvPr id="4" name="Rectangle 3"/>
          <p:cNvSpPr/>
          <p:nvPr/>
        </p:nvSpPr>
        <p:spPr>
          <a:xfrm>
            <a:off x="5231958" y="605896"/>
            <a:ext cx="5923721" cy="5646208"/>
          </a:xfrm>
          <a:prstGeom prst="rect">
            <a:avLst/>
          </a:prstGeom>
        </p:spPr>
        <p:txBody>
          <a:bodyPr vert="horz" lIns="0" tIns="45720" rIns="0" bIns="45720" rtlCol="0" anchor="ctr">
            <a:normAutofit/>
          </a:bodyPr>
          <a:lstStyle/>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Bibliographic sources include:</a:t>
            </a:r>
          </a:p>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Online public bibliographic databases (e.g., ERIC, EconLit, PsychINFO).</a:t>
            </a:r>
          </a:p>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Private bibliographic databases (e.g., EMBASE, PubMed).</a:t>
            </a:r>
          </a:p>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Specialized bibliographic databases (e.g., government reports, collections maintained by environmental, business and legal bodies).</a:t>
            </a:r>
          </a:p>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Manual and hand searches based upon references in articles. </a:t>
            </a:r>
          </a:p>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Using experts and authors. </a:t>
            </a:r>
          </a:p>
        </p:txBody>
      </p:sp>
      <p:sp>
        <p:nvSpPr>
          <p:cNvPr id="75" name="Rectangle 74">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8153105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vert="horz" lIns="91440" tIns="45720" rIns="91440" bIns="45720" rtlCol="0" anchor="ctr">
            <a:normAutofit/>
          </a:bodyPr>
          <a:lstStyle/>
          <a:p>
            <a:r>
              <a:rPr lang="en-US" altLang="en-US" sz="4400">
                <a:solidFill>
                  <a:srgbClr val="FFFFFF"/>
                </a:solidFill>
              </a:rPr>
              <a:t>Keeping a research log</a:t>
            </a:r>
            <a:br>
              <a:rPr lang="en-US" sz="4400">
                <a:solidFill>
                  <a:srgbClr val="FFFFFF"/>
                </a:solidFill>
              </a:rPr>
            </a:br>
            <a:endParaRPr lang="en-US" sz="4400">
              <a:solidFill>
                <a:srgbClr val="FFFFFF"/>
              </a:solidFill>
            </a:endParaRPr>
          </a:p>
        </p:txBody>
      </p:sp>
      <p:sp>
        <p:nvSpPr>
          <p:cNvPr id="3" name="Rectangle 2"/>
          <p:cNvSpPr/>
          <p:nvPr/>
        </p:nvSpPr>
        <p:spPr>
          <a:xfrm>
            <a:off x="5231958" y="605896"/>
            <a:ext cx="5923721" cy="5646208"/>
          </a:xfrm>
          <a:prstGeom prst="rect">
            <a:avLst/>
          </a:prstGeom>
        </p:spPr>
        <p:txBody>
          <a:bodyPr vert="horz" lIns="0" tIns="45720" rIns="0" bIns="45720" rtlCol="0" anchor="ctr">
            <a:normAutofit/>
          </a:bodyPr>
          <a:lstStyle/>
          <a:p>
            <a:pPr marL="171450" indent="-171450">
              <a:spcAft>
                <a:spcPts val="600"/>
              </a:spcAft>
              <a:buFont typeface="Calibri" panose="020F0502020204030204" pitchFamily="34" charset="0"/>
              <a:buChar char="•"/>
            </a:pPr>
            <a:r>
              <a:rPr lang="en-US" altLang="en-US" sz="2400">
                <a:solidFill>
                  <a:schemeClr val="tx1">
                    <a:lumMod val="75000"/>
                    <a:lumOff val="25000"/>
                  </a:schemeClr>
                </a:solidFill>
              </a:rPr>
              <a:t>The research log could contain sections on: </a:t>
            </a:r>
          </a:p>
          <a:p>
            <a:pPr marL="171450" indent="-171450">
              <a:spcAft>
                <a:spcPts val="600"/>
              </a:spcAft>
              <a:buFont typeface="Calibri" panose="020F0502020204030204" pitchFamily="34" charset="0"/>
              <a:buChar char="•"/>
            </a:pPr>
            <a:r>
              <a:rPr lang="en-US" altLang="en-US" sz="2400">
                <a:solidFill>
                  <a:schemeClr val="tx1">
                    <a:lumMod val="75000"/>
                    <a:lumOff val="25000"/>
                  </a:schemeClr>
                </a:solidFill>
              </a:rPr>
              <a:t>Search parameters – details of main subject focus and the keywords that describe it.</a:t>
            </a:r>
          </a:p>
          <a:p>
            <a:pPr marL="171450" indent="-171450">
              <a:spcAft>
                <a:spcPts val="600"/>
              </a:spcAft>
              <a:buFont typeface="Calibri" panose="020F0502020204030204" pitchFamily="34" charset="0"/>
              <a:buChar char="•"/>
            </a:pPr>
            <a:r>
              <a:rPr lang="en-US" altLang="en-US" sz="2400">
                <a:solidFill>
                  <a:schemeClr val="tx1">
                    <a:lumMod val="75000"/>
                    <a:lumOff val="25000"/>
                  </a:schemeClr>
                </a:solidFill>
              </a:rPr>
              <a:t>Search logs – information on what has been searched, when, how and with what results.</a:t>
            </a:r>
          </a:p>
          <a:p>
            <a:pPr marL="171450" indent="-171450">
              <a:spcAft>
                <a:spcPts val="600"/>
              </a:spcAft>
              <a:buFont typeface="Calibri" panose="020F0502020204030204" pitchFamily="34" charset="0"/>
              <a:buChar char="•"/>
            </a:pPr>
            <a:r>
              <a:rPr lang="en-US" altLang="en-US" sz="2400">
                <a:solidFill>
                  <a:schemeClr val="tx1">
                    <a:lumMod val="75000"/>
                    <a:lumOff val="25000"/>
                  </a:schemeClr>
                </a:solidFill>
              </a:rPr>
              <a:t>Contact details of people, organizations, social media groups, etc.</a:t>
            </a:r>
          </a:p>
          <a:p>
            <a:pPr marL="171450" indent="-171450">
              <a:spcAft>
                <a:spcPts val="600"/>
              </a:spcAft>
              <a:buFont typeface="Calibri" panose="020F0502020204030204" pitchFamily="34" charset="0"/>
              <a:buChar char="•"/>
            </a:pPr>
            <a:r>
              <a:rPr lang="en-US" altLang="en-US" sz="2400">
                <a:solidFill>
                  <a:schemeClr val="tx1">
                    <a:lumMod val="75000"/>
                    <a:lumOff val="25000"/>
                  </a:schemeClr>
                </a:solidFill>
              </a:rPr>
              <a:t>Inter-library loans, including what has been ordered and when.</a:t>
            </a:r>
          </a:p>
          <a:p>
            <a:pPr marL="171450" indent="-171450">
              <a:spcAft>
                <a:spcPts val="600"/>
              </a:spcAft>
              <a:buFont typeface="Calibri" panose="020F0502020204030204" pitchFamily="34" charset="0"/>
              <a:buChar char="•"/>
            </a:pPr>
            <a:r>
              <a:rPr lang="en-US" altLang="en-US" sz="2400">
                <a:solidFill>
                  <a:schemeClr val="tx1">
                    <a:lumMod val="75000"/>
                    <a:lumOff val="25000"/>
                  </a:schemeClr>
                </a:solidFill>
              </a:rPr>
              <a:t>Internet sources.</a:t>
            </a:r>
          </a:p>
          <a:p>
            <a:pPr marL="171450" indent="-171450">
              <a:spcAft>
                <a:spcPts val="600"/>
              </a:spcAft>
              <a:buFont typeface="Calibri" panose="020F0502020204030204" pitchFamily="34" charset="0"/>
              <a:buChar char="•"/>
            </a:pPr>
            <a:r>
              <a:rPr lang="en-US" altLang="en-US" sz="2400">
                <a:solidFill>
                  <a:schemeClr val="tx1">
                    <a:lumMod val="75000"/>
                    <a:lumOff val="25000"/>
                  </a:schemeClr>
                </a:solidFill>
              </a:rPr>
              <a:t>Bibliography</a:t>
            </a:r>
            <a:endParaRPr lang="en-US" sz="2400">
              <a:solidFill>
                <a:schemeClr val="tx1">
                  <a:lumMod val="75000"/>
                  <a:lumOff val="25000"/>
                </a:schemeClr>
              </a:solidFill>
            </a:endParaRPr>
          </a:p>
        </p:txBody>
      </p:sp>
      <p:sp>
        <p:nvSpPr>
          <p:cNvPr id="75" name="Rectangle 74">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6572292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 name="Straight Connector 9">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idx="4294967295"/>
          </p:nvPr>
        </p:nvSpPr>
        <p:spPr>
          <a:xfrm>
            <a:off x="492369" y="605896"/>
            <a:ext cx="3642309" cy="5646208"/>
          </a:xfrm>
        </p:spPr>
        <p:txBody>
          <a:bodyPr vert="horz" lIns="91440" tIns="45720" rIns="91440" bIns="45720" rtlCol="0" anchor="ctr">
            <a:normAutofit/>
          </a:bodyPr>
          <a:lstStyle/>
          <a:p>
            <a:r>
              <a:rPr lang="en-US" altLang="en-US" sz="4400">
                <a:solidFill>
                  <a:srgbClr val="FFFFFF"/>
                </a:solidFill>
              </a:rPr>
              <a:t>The literature review</a:t>
            </a:r>
            <a:endParaRPr lang="en-US" sz="4400">
              <a:solidFill>
                <a:srgbClr val="FFFFFF"/>
              </a:solidFill>
            </a:endParaRPr>
          </a:p>
        </p:txBody>
      </p:sp>
      <p:sp>
        <p:nvSpPr>
          <p:cNvPr id="3" name="Content Placeholder 2"/>
          <p:cNvSpPr>
            <a:spLocks noGrp="1"/>
          </p:cNvSpPr>
          <p:nvPr>
            <p:ph idx="4294967295"/>
          </p:nvPr>
        </p:nvSpPr>
        <p:spPr>
          <a:xfrm>
            <a:off x="5231958" y="605896"/>
            <a:ext cx="5923721" cy="5646208"/>
          </a:xfrm>
        </p:spPr>
        <p:txBody>
          <a:bodyPr vert="horz" lIns="0" tIns="45720" rIns="0" bIns="45720" rtlCol="0" anchor="ctr">
            <a:normAutofit/>
          </a:bodyPr>
          <a:lstStyle/>
          <a:p>
            <a:pPr>
              <a:lnSpc>
                <a:spcPct val="90000"/>
              </a:lnSpc>
            </a:pPr>
            <a:r>
              <a:rPr lang="en-US" altLang="en-US" sz="1300"/>
              <a:t>Coverage</a:t>
            </a:r>
          </a:p>
          <a:p>
            <a:pPr lvl="1">
              <a:lnSpc>
                <a:spcPct val="90000"/>
              </a:lnSpc>
            </a:pPr>
            <a:r>
              <a:rPr lang="en-US" altLang="en-US" sz="1300"/>
              <a:t>Justifies criteria for inclusion and exclusion from review. </a:t>
            </a:r>
          </a:p>
          <a:p>
            <a:pPr>
              <a:lnSpc>
                <a:spcPct val="90000"/>
              </a:lnSpc>
            </a:pPr>
            <a:r>
              <a:rPr lang="en-US" altLang="en-US" sz="1300"/>
              <a:t>Synthesis</a:t>
            </a:r>
          </a:p>
          <a:p>
            <a:pPr lvl="1">
              <a:lnSpc>
                <a:spcPct val="90000"/>
              </a:lnSpc>
            </a:pPr>
            <a:r>
              <a:rPr lang="en-US" altLang="en-US" sz="1300"/>
              <a:t>Distinguishes what has been done in the field from what needs to be done.</a:t>
            </a:r>
          </a:p>
          <a:p>
            <a:pPr lvl="1">
              <a:lnSpc>
                <a:spcPct val="90000"/>
              </a:lnSpc>
            </a:pPr>
            <a:r>
              <a:rPr lang="en-US" altLang="en-US" sz="1300"/>
              <a:t>Places the topic or problem in the broader scholarly literature.</a:t>
            </a:r>
          </a:p>
          <a:p>
            <a:pPr lvl="1">
              <a:lnSpc>
                <a:spcPct val="90000"/>
              </a:lnSpc>
            </a:pPr>
            <a:r>
              <a:rPr lang="en-US" altLang="en-US" sz="1300"/>
              <a:t>Places the research in the historical context of the field.</a:t>
            </a:r>
          </a:p>
          <a:p>
            <a:pPr lvl="1">
              <a:lnSpc>
                <a:spcPct val="90000"/>
              </a:lnSpc>
            </a:pPr>
            <a:r>
              <a:rPr lang="en-US" altLang="en-US" sz="1300"/>
              <a:t>Acquires and enhances the subject vocabulary.</a:t>
            </a:r>
          </a:p>
          <a:p>
            <a:pPr lvl="1">
              <a:lnSpc>
                <a:spcPct val="90000"/>
              </a:lnSpc>
            </a:pPr>
            <a:r>
              <a:rPr lang="en-US" altLang="en-US" sz="1300"/>
              <a:t>Articulates important variables and phenomena relevant to the topic.</a:t>
            </a:r>
          </a:p>
          <a:p>
            <a:pPr lvl="1">
              <a:lnSpc>
                <a:spcPct val="90000"/>
              </a:lnSpc>
            </a:pPr>
            <a:r>
              <a:rPr lang="en-US" altLang="en-US" sz="1300"/>
              <a:t>Synthesises and gains a new perspective on the literature.</a:t>
            </a:r>
          </a:p>
          <a:p>
            <a:pPr>
              <a:lnSpc>
                <a:spcPct val="90000"/>
              </a:lnSpc>
            </a:pPr>
            <a:r>
              <a:rPr lang="en-US" altLang="en-US" sz="1300"/>
              <a:t>Methodology</a:t>
            </a:r>
          </a:p>
          <a:p>
            <a:pPr lvl="1">
              <a:lnSpc>
                <a:spcPct val="90000"/>
              </a:lnSpc>
            </a:pPr>
            <a:r>
              <a:rPr lang="en-US" altLang="en-US" sz="1300"/>
              <a:t>Identifies the main methodological and research techniques that have been used in the field, and their advantages and disadvantages.</a:t>
            </a:r>
          </a:p>
          <a:p>
            <a:pPr lvl="1">
              <a:lnSpc>
                <a:spcPct val="90000"/>
              </a:lnSpc>
            </a:pPr>
            <a:r>
              <a:rPr lang="en-US" altLang="en-US" sz="1300"/>
              <a:t>Relates ideas and theories in the field to research methodologies.</a:t>
            </a:r>
          </a:p>
          <a:p>
            <a:pPr>
              <a:lnSpc>
                <a:spcPct val="90000"/>
              </a:lnSpc>
            </a:pPr>
            <a:r>
              <a:rPr lang="en-US" altLang="en-US" sz="1300"/>
              <a:t>Significance</a:t>
            </a:r>
          </a:p>
          <a:p>
            <a:pPr lvl="1">
              <a:lnSpc>
                <a:spcPct val="90000"/>
              </a:lnSpc>
            </a:pPr>
            <a:r>
              <a:rPr lang="en-US" altLang="en-US" sz="1300"/>
              <a:t>Rationalises the practical significance of the research problem.</a:t>
            </a:r>
          </a:p>
          <a:p>
            <a:pPr lvl="1">
              <a:lnSpc>
                <a:spcPct val="90000"/>
              </a:lnSpc>
            </a:pPr>
            <a:r>
              <a:rPr lang="en-US" altLang="en-US" sz="1300"/>
              <a:t>Rationalises the scholarly significance of the research problem.</a:t>
            </a:r>
          </a:p>
          <a:p>
            <a:pPr>
              <a:lnSpc>
                <a:spcPct val="90000"/>
              </a:lnSpc>
            </a:pPr>
            <a:r>
              <a:rPr lang="en-US" altLang="en-US" sz="1300"/>
              <a:t>Rhetoric</a:t>
            </a:r>
          </a:p>
          <a:p>
            <a:pPr lvl="1">
              <a:lnSpc>
                <a:spcPct val="90000"/>
              </a:lnSpc>
            </a:pPr>
            <a:r>
              <a:rPr lang="en-US" altLang="en-US" sz="1300"/>
              <a:t>Writes with a coherent, clear structure that supports the review</a:t>
            </a:r>
          </a:p>
          <a:p>
            <a:pPr>
              <a:lnSpc>
                <a:spcPct val="90000"/>
              </a:lnSpc>
            </a:pPr>
            <a:endParaRPr lang="en-US" sz="1300"/>
          </a:p>
        </p:txBody>
      </p:sp>
      <p:sp>
        <p:nvSpPr>
          <p:cNvPr id="16" name="Rectangle 15">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6092168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3" name="Straight Connector 7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5" name="Rectangle 74">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 name="Rectangle 8"/>
          <p:cNvSpPr>
            <a:spLocks noGrp="1" noChangeArrowheads="1"/>
          </p:cNvSpPr>
          <p:nvPr>
            <p:ph type="title"/>
          </p:nvPr>
        </p:nvSpPr>
        <p:spPr>
          <a:xfrm>
            <a:off x="1097280" y="758952"/>
            <a:ext cx="10058400" cy="3892168"/>
          </a:xfrm>
        </p:spPr>
        <p:txBody>
          <a:bodyPr vert="horz" lIns="91440" tIns="45720" rIns="91440" bIns="45720" rtlCol="0" anchor="b">
            <a:normAutofit/>
          </a:bodyPr>
          <a:lstStyle/>
          <a:p>
            <a:r>
              <a:rPr lang="en-US" altLang="en-US" sz="9600">
                <a:solidFill>
                  <a:srgbClr val="FFFFFF"/>
                </a:solidFill>
              </a:rPr>
              <a:t>Quantitative Research Design </a:t>
            </a:r>
            <a:endParaRPr lang="en-US" sz="9600">
              <a:solidFill>
                <a:srgbClr val="FFFFFF"/>
              </a:solidFill>
            </a:endParaRPr>
          </a:p>
        </p:txBody>
      </p:sp>
      <p:sp>
        <p:nvSpPr>
          <p:cNvPr id="77" name="Rectangle 76">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9466051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3" name="Straight Connector 7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75" name="Rectangle 74">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p:cNvSpPr>
            <a:spLocks noGrp="1" noChangeArrowheads="1"/>
          </p:cNvSpPr>
          <p:nvPr>
            <p:ph type="title"/>
          </p:nvPr>
        </p:nvSpPr>
        <p:spPr>
          <a:xfrm>
            <a:off x="8141110" y="639098"/>
            <a:ext cx="3401961" cy="3494790"/>
          </a:xfrm>
        </p:spPr>
        <p:txBody>
          <a:bodyPr vert="horz" lIns="91440" tIns="45720" rIns="91440" bIns="45720" rtlCol="0" anchor="b">
            <a:normAutofit/>
          </a:bodyPr>
          <a:lstStyle/>
          <a:p>
            <a:br>
              <a:rPr lang="en-US" sz="4600" b="0">
                <a:solidFill>
                  <a:schemeClr val="tx1">
                    <a:lumMod val="85000"/>
                    <a:lumOff val="15000"/>
                  </a:schemeClr>
                </a:solidFill>
              </a:rPr>
            </a:br>
            <a:r>
              <a:rPr lang="en-US" altLang="en-US" sz="4600">
                <a:solidFill>
                  <a:schemeClr val="tx1">
                    <a:lumMod val="85000"/>
                    <a:lumOff val="15000"/>
                  </a:schemeClr>
                </a:solidFill>
              </a:rPr>
              <a:t>Stages in the experimental design process</a:t>
            </a:r>
            <a:endParaRPr lang="en-US" sz="4600">
              <a:solidFill>
                <a:schemeClr val="tx1">
                  <a:lumMod val="85000"/>
                  <a:lumOff val="15000"/>
                </a:schemeClr>
              </a:solidFill>
            </a:endParaRPr>
          </a:p>
        </p:txBody>
      </p:sp>
      <p:sp>
        <p:nvSpPr>
          <p:cNvPr id="5" name="TextBox 4"/>
          <p:cNvSpPr txBox="1"/>
          <p:nvPr/>
        </p:nvSpPr>
        <p:spPr>
          <a:xfrm>
            <a:off x="8141110" y="4455621"/>
            <a:ext cx="3417990" cy="1238616"/>
          </a:xfrm>
          <a:prstGeom prst="rect">
            <a:avLst/>
          </a:prstGeom>
        </p:spPr>
        <p:txBody>
          <a:bodyPr vert="horz" lIns="91440" tIns="45720" rIns="91440" bIns="45720" rtlCol="0">
            <a:normAutofit/>
          </a:bodyPr>
          <a:lstStyle/>
          <a:p>
            <a:pPr>
              <a:spcBef>
                <a:spcPts val="1200"/>
              </a:spcBef>
              <a:spcAft>
                <a:spcPts val="200"/>
              </a:spcAft>
              <a:buClr>
                <a:schemeClr val="accent1"/>
              </a:buClr>
              <a:buSzPct val="100000"/>
            </a:pPr>
            <a:r>
              <a:rPr lang="en-US" sz="2000" cap="all" spc="200">
                <a:solidFill>
                  <a:schemeClr val="tx1">
                    <a:lumMod val="85000"/>
                    <a:lumOff val="15000"/>
                  </a:schemeClr>
                </a:solidFill>
              </a:rPr>
              <a:t>Adapted from Keppel et al., 1992</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3999" y="721962"/>
            <a:ext cx="6912217" cy="4890393"/>
          </a:xfrm>
          <a:prstGeom prst="rect">
            <a:avLst/>
          </a:prstGeom>
        </p:spPr>
      </p:pic>
      <p:cxnSp>
        <p:nvCxnSpPr>
          <p:cNvPr id="77" name="Straight Connector 76">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9" name="Rectangle 78">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Rectangle 2"/>
          <p:cNvSpPr/>
          <p:nvPr/>
        </p:nvSpPr>
        <p:spPr>
          <a:xfrm>
            <a:off x="1703512" y="2115638"/>
            <a:ext cx="8028384" cy="424732"/>
          </a:xfrm>
          <a:prstGeom prst="rect">
            <a:avLst/>
          </a:prstGeom>
        </p:spPr>
        <p:txBody>
          <a:bodyPr wrap="square">
            <a:spAutoFit/>
          </a:bodyPr>
          <a:lstStyle/>
          <a:p>
            <a:pPr marL="342900" indent="-342900">
              <a:lnSpc>
                <a:spcPct val="90000"/>
              </a:lnSpc>
              <a:buFont typeface="Arial" panose="020B0604020202020204" pitchFamily="34" charset="0"/>
              <a:buChar char="•"/>
            </a:pPr>
            <a:endParaRPr lang="en-GB" altLang="en-US" sz="2400" dirty="0"/>
          </a:p>
        </p:txBody>
      </p:sp>
    </p:spTree>
    <p:extLst>
      <p:ext uri="{BB962C8B-B14F-4D97-AF65-F5344CB8AC3E}">
        <p14:creationId xmlns:p14="http://schemas.microsoft.com/office/powerpoint/2010/main" val="82221944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altLang="en-US" sz="4400">
                <a:solidFill>
                  <a:srgbClr val="FFFFFF"/>
                </a:solidFill>
              </a:rPr>
              <a:t>Identifying issues</a:t>
            </a:r>
            <a:endParaRPr lang="en-US" sz="4400">
              <a:solidFill>
                <a:srgbClr val="FFFFFF"/>
              </a:solidFill>
            </a:endParaRPr>
          </a:p>
        </p:txBody>
      </p:sp>
      <p:sp>
        <p:nvSpPr>
          <p:cNvPr id="12" name="Content Placeholder 11"/>
          <p:cNvSpPr>
            <a:spLocks noGrp="1"/>
          </p:cNvSpPr>
          <p:nvPr>
            <p:ph idx="1"/>
          </p:nvPr>
        </p:nvSpPr>
        <p:spPr>
          <a:xfrm>
            <a:off x="5231958" y="605896"/>
            <a:ext cx="5923721" cy="5646208"/>
          </a:xfrm>
        </p:spPr>
        <p:txBody>
          <a:bodyPr anchor="ctr">
            <a:normAutofit/>
          </a:bodyPr>
          <a:lstStyle/>
          <a:p>
            <a:pPr eaLnBrk="1" hangingPunct="1">
              <a:buFontTx/>
              <a:buNone/>
            </a:pPr>
            <a:r>
              <a:rPr lang="en-GB" altLang="en-US" sz="2400"/>
              <a:t>‘Good’ research topics might emerge:</a:t>
            </a:r>
          </a:p>
          <a:p>
            <a:pPr eaLnBrk="1" hangingPunct="1"/>
            <a:r>
              <a:rPr lang="en-GB" altLang="en-US" sz="2400" b="0"/>
              <a:t>From the literature.</a:t>
            </a:r>
          </a:p>
          <a:p>
            <a:pPr eaLnBrk="1" hangingPunct="1"/>
            <a:r>
              <a:rPr lang="en-GB" altLang="en-US" sz="2400" b="0"/>
              <a:t>Within workplace settings.</a:t>
            </a:r>
          </a:p>
          <a:p>
            <a:pPr eaLnBrk="1" hangingPunct="1"/>
            <a:r>
              <a:rPr lang="en-GB" altLang="en-US" sz="2400" b="0"/>
              <a:t>From previous projects/assignments.</a:t>
            </a:r>
          </a:p>
          <a:p>
            <a:pPr eaLnBrk="1" hangingPunct="1"/>
            <a:r>
              <a:rPr lang="en-GB" altLang="en-US" sz="2400" b="0"/>
              <a:t>From a sponsor.</a:t>
            </a:r>
          </a:p>
          <a:p>
            <a:endParaRPr lang="en-GB" sz="2400"/>
          </a:p>
        </p:txBody>
      </p:sp>
      <p:sp>
        <p:nvSpPr>
          <p:cNvPr id="21" name="Rectangle 20">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0739255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27F1528-0A7E-6248-96EA-29E0F1B61F65}"/>
              </a:ext>
            </a:extLst>
          </p:cNvPr>
          <p:cNvSpPr>
            <a:spLocks noGrp="1"/>
          </p:cNvSpPr>
          <p:nvPr>
            <p:ph type="title"/>
          </p:nvPr>
        </p:nvSpPr>
        <p:spPr>
          <a:xfrm>
            <a:off x="492369" y="605896"/>
            <a:ext cx="3642309" cy="5646208"/>
          </a:xfrm>
        </p:spPr>
        <p:txBody>
          <a:bodyPr anchor="ctr">
            <a:normAutofit/>
          </a:bodyPr>
          <a:lstStyle/>
          <a:p>
            <a:r>
              <a:rPr lang="en-GB" altLang="en-US" sz="3100">
                <a:solidFill>
                  <a:srgbClr val="FFFFFF"/>
                </a:solidFill>
              </a:rPr>
              <a:t>Develop questions/hypotheses</a:t>
            </a:r>
            <a:endParaRPr lang="en-US" sz="3100">
              <a:solidFill>
                <a:srgbClr val="FFFFFF"/>
              </a:solidFill>
            </a:endParaRPr>
          </a:p>
        </p:txBody>
      </p:sp>
      <p:sp>
        <p:nvSpPr>
          <p:cNvPr id="3" name="Content Placeholder 2">
            <a:extLst>
              <a:ext uri="{FF2B5EF4-FFF2-40B4-BE49-F238E27FC236}">
                <a16:creationId xmlns:a16="http://schemas.microsoft.com/office/drawing/2014/main" id="{1B0D84BF-A511-AE46-8654-23BEF7C371D3}"/>
              </a:ext>
            </a:extLst>
          </p:cNvPr>
          <p:cNvSpPr>
            <a:spLocks noGrp="1"/>
          </p:cNvSpPr>
          <p:nvPr>
            <p:ph idx="1"/>
          </p:nvPr>
        </p:nvSpPr>
        <p:spPr>
          <a:xfrm>
            <a:off x="5231958" y="605896"/>
            <a:ext cx="5923721" cy="5646208"/>
          </a:xfrm>
        </p:spPr>
        <p:txBody>
          <a:bodyPr anchor="ctr">
            <a:normAutofit/>
          </a:bodyPr>
          <a:lstStyle/>
          <a:p>
            <a:pPr>
              <a:buNone/>
            </a:pPr>
            <a:r>
              <a:rPr lang="en-US" altLang="en-US" sz="2400"/>
              <a:t>Kerlinger and Lee (2000) argue that a good research question:</a:t>
            </a:r>
          </a:p>
          <a:p>
            <a:r>
              <a:rPr lang="en-US" altLang="en-US" sz="2400"/>
              <a:t>Expresses a relationship between variables (e.g. company image and sales levels).</a:t>
            </a:r>
          </a:p>
          <a:p>
            <a:r>
              <a:rPr lang="en-US" altLang="en-US" sz="2400"/>
              <a:t>Is stated in unambiguous terms in a question format, and ….</a:t>
            </a:r>
          </a:p>
          <a:p>
            <a:r>
              <a:rPr lang="en-GB" altLang="en-US" sz="2400"/>
              <a:t>Must be capable of being operationally defined (Black, 1993).</a:t>
            </a:r>
            <a:endParaRPr lang="en-US" altLang="en-US" sz="2400"/>
          </a:p>
          <a:p>
            <a:endParaRPr lang="en-US" sz="2400"/>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5115897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919536" y="548681"/>
            <a:ext cx="7848600" cy="1214437"/>
          </a:xfrm>
        </p:spPr>
        <p:txBody>
          <a:bodyPr/>
          <a:lstStyle/>
          <a:p>
            <a:pPr eaLnBrk="1" hangingPunct="1"/>
            <a:r>
              <a:rPr lang="en-GB" altLang="en-US" sz="2800" dirty="0"/>
              <a:t>Types of applied research questions – with examples</a:t>
            </a:r>
            <a:endParaRPr lang="en-US" sz="2800" dirty="0"/>
          </a:p>
        </p:txBody>
      </p:sp>
      <p:sp>
        <p:nvSpPr>
          <p:cNvPr id="5123" name="Rectangle 3"/>
          <p:cNvSpPr>
            <a:spLocks noGrp="1" noChangeArrowheads="1"/>
          </p:cNvSpPr>
          <p:nvPr>
            <p:ph type="body" idx="1"/>
          </p:nvPr>
        </p:nvSpPr>
        <p:spPr/>
        <p:txBody>
          <a:bodyPr/>
          <a:lstStyle/>
          <a:p>
            <a:pPr eaLnBrk="1" hangingPunct="1"/>
            <a:endParaRPr lang="en-US" dirty="0"/>
          </a:p>
          <a:p>
            <a:pPr eaLnBrk="1" hangingPunct="1"/>
            <a:endParaRPr lang="en-US" dirty="0"/>
          </a:p>
          <a:p>
            <a:pPr eaLnBrk="1" hangingPunct="1"/>
            <a:endParaRPr lang="en-US" dirty="0"/>
          </a:p>
        </p:txBody>
      </p:sp>
      <p:sp>
        <p:nvSpPr>
          <p:cNvPr id="5" name="Rectangle 4"/>
          <p:cNvSpPr/>
          <p:nvPr/>
        </p:nvSpPr>
        <p:spPr bwMode="auto">
          <a:xfrm>
            <a:off x="2279576" y="5913631"/>
            <a:ext cx="2376264" cy="648072"/>
          </a:xfrm>
          <a:prstGeom prst="rect">
            <a:avLst/>
          </a:prstGeom>
          <a:solidFill>
            <a:schemeClr val="bg1"/>
          </a:solid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algn="r" fontAlgn="base">
              <a:spcBef>
                <a:spcPct val="0"/>
              </a:spcBef>
              <a:spcAft>
                <a:spcPct val="0"/>
              </a:spcAft>
            </a:pPr>
            <a:endParaRPr lang="en-GB" sz="1000">
              <a:latin typeface="HelveticaNeue-Light" pitchFamily="34" charset="0"/>
            </a:endParaRP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28814" y="2132856"/>
            <a:ext cx="8334375" cy="3657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7802408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vert="horz" lIns="91440" tIns="45720" rIns="91440" bIns="45720" rtlCol="0" anchor="ctr">
            <a:normAutofit/>
          </a:bodyPr>
          <a:lstStyle/>
          <a:p>
            <a:r>
              <a:rPr lang="en-US" altLang="en-US" sz="4400">
                <a:solidFill>
                  <a:srgbClr val="FFFFFF"/>
                </a:solidFill>
              </a:rPr>
              <a:t>A hypothesis</a:t>
            </a:r>
            <a:endParaRPr lang="en-US" sz="4400">
              <a:solidFill>
                <a:srgbClr val="FFFFFF"/>
              </a:solidFill>
            </a:endParaRPr>
          </a:p>
        </p:txBody>
      </p:sp>
      <p:sp>
        <p:nvSpPr>
          <p:cNvPr id="4" name="Rectangle 3"/>
          <p:cNvSpPr/>
          <p:nvPr/>
        </p:nvSpPr>
        <p:spPr>
          <a:xfrm>
            <a:off x="5231958" y="605896"/>
            <a:ext cx="5923721" cy="5646208"/>
          </a:xfrm>
          <a:prstGeom prst="rect">
            <a:avLst/>
          </a:prstGeom>
        </p:spPr>
        <p:txBody>
          <a:bodyPr vert="horz" lIns="0" tIns="45720" rIns="0" bIns="45720" rtlCol="0" anchor="ctr">
            <a:normAutofit/>
          </a:bodyPr>
          <a:lstStyle/>
          <a:p>
            <a:pPr>
              <a:spcAft>
                <a:spcPts val="600"/>
              </a:spcAft>
              <a:buFont typeface="Calibri" panose="020F0502020204030204" pitchFamily="34" charset="0"/>
            </a:pPr>
            <a:r>
              <a:rPr lang="en-US" altLang="en-US" sz="2400" dirty="0">
                <a:solidFill>
                  <a:schemeClr val="tx1">
                    <a:lumMod val="75000"/>
                    <a:lumOff val="25000"/>
                  </a:schemeClr>
                </a:solidFill>
              </a:rPr>
              <a:t>Is a speculative statement of the relation between two or more variables.</a:t>
            </a:r>
          </a:p>
          <a:p>
            <a:pPr>
              <a:spcAft>
                <a:spcPts val="600"/>
              </a:spcAft>
              <a:buFont typeface="Calibri" panose="020F0502020204030204" pitchFamily="34" charset="0"/>
            </a:pPr>
            <a:r>
              <a:rPr lang="en-US" altLang="en-US" sz="2400" dirty="0">
                <a:solidFill>
                  <a:schemeClr val="tx1">
                    <a:lumMod val="75000"/>
                    <a:lumOff val="25000"/>
                  </a:schemeClr>
                </a:solidFill>
              </a:rPr>
              <a:t>Describes a research question in a testable format which predicts the nature of the answer.</a:t>
            </a:r>
          </a:p>
          <a:p>
            <a:pPr>
              <a:spcAft>
                <a:spcPts val="600"/>
              </a:spcAft>
              <a:buFont typeface="Calibri" panose="020F0502020204030204" pitchFamily="34" charset="0"/>
            </a:pPr>
            <a:r>
              <a:rPr lang="en-US" altLang="en-US" sz="2400" dirty="0">
                <a:solidFill>
                  <a:schemeClr val="tx1">
                    <a:lumMod val="75000"/>
                    <a:lumOff val="25000"/>
                  </a:schemeClr>
                </a:solidFill>
              </a:rPr>
              <a:t>Can be written as a directional statement, such as, ‘When this happens, then that happens’.   </a:t>
            </a:r>
          </a:p>
        </p:txBody>
      </p:sp>
      <p:sp>
        <p:nvSpPr>
          <p:cNvPr id="139" name="Rectangle 138">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1124915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anchor="ctr">
            <a:normAutofit/>
          </a:bodyPr>
          <a:lstStyle/>
          <a:p>
            <a:pPr eaLnBrk="1" hangingPunct="1"/>
            <a:r>
              <a:rPr lang="en-US" altLang="en-US" sz="4400">
                <a:solidFill>
                  <a:srgbClr val="FFFFFF"/>
                </a:solidFill>
              </a:rPr>
              <a:t>Identifying independent and dependent variables </a:t>
            </a:r>
            <a:endParaRPr lang="en-US" sz="4400">
              <a:solidFill>
                <a:srgbClr val="FFFFFF"/>
              </a:solidFill>
            </a:endParaRPr>
          </a:p>
        </p:txBody>
      </p:sp>
      <p:sp>
        <p:nvSpPr>
          <p:cNvPr id="5123" name="Rectangle 3"/>
          <p:cNvSpPr>
            <a:spLocks noGrp="1" noChangeArrowheads="1"/>
          </p:cNvSpPr>
          <p:nvPr>
            <p:ph type="body" idx="1"/>
          </p:nvPr>
        </p:nvSpPr>
        <p:spPr>
          <a:xfrm>
            <a:off x="5231958" y="605896"/>
            <a:ext cx="5923721" cy="5646208"/>
          </a:xfrm>
        </p:spPr>
        <p:txBody>
          <a:bodyPr anchor="ctr">
            <a:normAutofit/>
          </a:bodyPr>
          <a:lstStyle/>
          <a:p>
            <a:pPr eaLnBrk="1" hangingPunct="1"/>
            <a:r>
              <a:rPr lang="en-GB" altLang="en-US" sz="2400" dirty="0"/>
              <a:t>Dependent variables – </a:t>
            </a:r>
            <a:r>
              <a:rPr lang="en-US" altLang="en-US" sz="2400" dirty="0"/>
              <a:t>a variable that forms the focus of research, and depends on another (the independent or explanatory) variable.</a:t>
            </a:r>
          </a:p>
          <a:p>
            <a:pPr eaLnBrk="1" hangingPunct="1"/>
            <a:r>
              <a:rPr lang="en-US" altLang="en-US" sz="2400" dirty="0"/>
              <a:t>Independent variable – used to explain or predict a result or outcome on the dependent variable.</a:t>
            </a:r>
          </a:p>
          <a:p>
            <a:pPr eaLnBrk="1" hangingPunct="1"/>
            <a:r>
              <a:rPr lang="en-GB" altLang="en-US" sz="2400" dirty="0"/>
              <a:t>Intervening variable – a hypothetical internal state, used to explain the relationship between two observed variables.</a:t>
            </a:r>
            <a:endParaRPr lang="en-US" altLang="en-US" sz="2400" dirty="0"/>
          </a:p>
          <a:p>
            <a:pPr marL="0" indent="0">
              <a:buNone/>
            </a:pPr>
            <a:endParaRPr lang="en-GB" sz="2400" b="0"/>
          </a:p>
        </p:txBody>
      </p:sp>
      <p:sp>
        <p:nvSpPr>
          <p:cNvPr id="76" name="Rectangle 75">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4568581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3" name="Straight Connector 7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75" name="Rectangle 74">
            <a:extLst>
              <a:ext uri="{FF2B5EF4-FFF2-40B4-BE49-F238E27FC236}">
                <a16:creationId xmlns:a16="http://schemas.microsoft.com/office/drawing/2014/main" id="{990BAFCD-EA0A-47F4-8B00-AAB1E67A90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5100" y="643538"/>
            <a:ext cx="10642900" cy="3618586"/>
          </a:xfrm>
          <a:prstGeom prst="rect">
            <a:avLst/>
          </a:prstGeom>
        </p:spPr>
      </p:pic>
      <p:sp>
        <p:nvSpPr>
          <p:cNvPr id="77" name="Rectangle 76">
            <a:extLst>
              <a:ext uri="{FF2B5EF4-FFF2-40B4-BE49-F238E27FC236}">
                <a16:creationId xmlns:a16="http://schemas.microsoft.com/office/drawing/2014/main" id="{2F9C61D6-37CC-4AD4-83C3-022D08874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51037"/>
            <a:ext cx="12192000" cy="230696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632900" y="4905662"/>
            <a:ext cx="7330353" cy="1541176"/>
          </a:xfrm>
        </p:spPr>
        <p:txBody>
          <a:bodyPr vert="horz" lIns="91440" tIns="45720" rIns="91440" bIns="45720" rtlCol="0" anchor="ctr">
            <a:normAutofit/>
          </a:bodyPr>
          <a:lstStyle/>
          <a:p>
            <a:pPr algn="r"/>
            <a:r>
              <a:rPr lang="en-US" altLang="en-US" sz="4800">
                <a:solidFill>
                  <a:srgbClr val="FFFFFF"/>
                </a:solidFill>
              </a:rPr>
              <a:t>Relationship between variables</a:t>
            </a:r>
            <a:endParaRPr lang="en-US" sz="4800">
              <a:solidFill>
                <a:srgbClr val="FFFFFF"/>
              </a:solidFill>
            </a:endParaRPr>
          </a:p>
        </p:txBody>
      </p:sp>
      <p:cxnSp>
        <p:nvCxnSpPr>
          <p:cNvPr id="79" name="Straight Connector 78">
            <a:extLst>
              <a:ext uri="{FF2B5EF4-FFF2-40B4-BE49-F238E27FC236}">
                <a16:creationId xmlns:a16="http://schemas.microsoft.com/office/drawing/2014/main" id="{2669285E-35F6-4010-B084-229A808458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47" y="5676251"/>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04146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vert="horz" lIns="91440" tIns="45720" rIns="91440" bIns="45720" rtlCol="0" anchor="ctr">
            <a:normAutofit/>
          </a:bodyPr>
          <a:lstStyle/>
          <a:p>
            <a:r>
              <a:rPr lang="en-US" altLang="en-US" sz="4400">
                <a:solidFill>
                  <a:srgbClr val="FFFFFF"/>
                </a:solidFill>
              </a:rPr>
              <a:t>Conducting the study</a:t>
            </a:r>
            <a:endParaRPr lang="en-US" sz="4400">
              <a:solidFill>
                <a:srgbClr val="FFFFFF"/>
              </a:solidFill>
            </a:endParaRPr>
          </a:p>
        </p:txBody>
      </p:sp>
      <p:sp>
        <p:nvSpPr>
          <p:cNvPr id="3" name="Rectangle 2"/>
          <p:cNvSpPr/>
          <p:nvPr/>
        </p:nvSpPr>
        <p:spPr>
          <a:xfrm>
            <a:off x="5231958" y="605896"/>
            <a:ext cx="5923721" cy="5646208"/>
          </a:xfrm>
          <a:prstGeom prst="rect">
            <a:avLst/>
          </a:prstGeom>
        </p:spPr>
        <p:txBody>
          <a:bodyPr vert="horz" lIns="0" tIns="45720" rIns="0" bIns="45720" rtlCol="0" anchor="ctr">
            <a:normAutofit/>
          </a:bodyPr>
          <a:lstStyle/>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Planning the design.</a:t>
            </a:r>
          </a:p>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Gathering data.</a:t>
            </a:r>
          </a:p>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Storing data.</a:t>
            </a:r>
          </a:p>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Observing ethical guidelines.</a:t>
            </a:r>
          </a:p>
        </p:txBody>
      </p:sp>
      <p:sp>
        <p:nvSpPr>
          <p:cNvPr id="75" name="Rectangle 74">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3656842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2034149" y="154336"/>
            <a:ext cx="7848600" cy="1214437"/>
          </a:xfrm>
        </p:spPr>
        <p:txBody>
          <a:bodyPr/>
          <a:lstStyle/>
          <a:p>
            <a:pPr eaLnBrk="1" hangingPunct="1"/>
            <a:r>
              <a:rPr lang="en-GB" altLang="en-US" sz="3200" dirty="0"/>
              <a:t>Using descriptive and inferential statistics</a:t>
            </a:r>
            <a:endParaRPr lang="en-US" dirty="0"/>
          </a:p>
        </p:txBody>
      </p:sp>
      <p:sp>
        <p:nvSpPr>
          <p:cNvPr id="5123" name="Rectangle 3"/>
          <p:cNvSpPr>
            <a:spLocks noGrp="1" noChangeArrowheads="1"/>
          </p:cNvSpPr>
          <p:nvPr>
            <p:ph type="body" idx="1"/>
          </p:nvPr>
        </p:nvSpPr>
        <p:spPr>
          <a:xfrm>
            <a:off x="1847528" y="1988840"/>
            <a:ext cx="7848600" cy="3924300"/>
          </a:xfrm>
        </p:spPr>
        <p:txBody>
          <a:bodyPr/>
          <a:lstStyle/>
          <a:p>
            <a:pPr marL="0" indent="0">
              <a:buNone/>
            </a:pPr>
            <a:r>
              <a:rPr lang="en-GB" altLang="en-US" sz="2400" dirty="0"/>
              <a:t>Descriptive statistics</a:t>
            </a:r>
            <a:endParaRPr lang="en-US" altLang="en-US" sz="2400" dirty="0"/>
          </a:p>
          <a:p>
            <a:pPr marL="0" indent="0">
              <a:buNone/>
            </a:pPr>
            <a:endParaRPr lang="en-US" sz="2400" dirty="0"/>
          </a:p>
          <a:p>
            <a:pPr eaLnBrk="1" hangingPunct="1"/>
            <a:endParaRPr lang="en-US" dirty="0"/>
          </a:p>
        </p:txBody>
      </p:sp>
      <p:graphicFrame>
        <p:nvGraphicFramePr>
          <p:cNvPr id="3" name="Object 2"/>
          <p:cNvGraphicFramePr>
            <a:graphicFrameLocks noChangeAspect="1"/>
          </p:cNvGraphicFramePr>
          <p:nvPr/>
        </p:nvGraphicFramePr>
        <p:xfrm>
          <a:off x="1775521" y="2420888"/>
          <a:ext cx="3647597" cy="4094212"/>
        </p:xfrm>
        <a:graphic>
          <a:graphicData uri="http://schemas.openxmlformats.org/presentationml/2006/ole">
            <mc:AlternateContent xmlns:mc="http://schemas.openxmlformats.org/markup-compatibility/2006">
              <mc:Choice xmlns:v="urn:schemas-microsoft-com:vml" Requires="v">
                <p:oleObj spid="_x0000_s1030" name="Chart" r:id="rId3" imgW="4038564" imgH="4533798" progId="MSGraph.Chart.8">
                  <p:embed followColorScheme="full"/>
                </p:oleObj>
              </mc:Choice>
              <mc:Fallback>
                <p:oleObj name="Chart" r:id="rId3" imgW="4038564" imgH="4533798" progId="MSGraph.Chart.8">
                  <p:embed followColorScheme="full"/>
                  <p:pic>
                    <p:nvPicPr>
                      <p:cNvPr id="3"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75521" y="2420888"/>
                        <a:ext cx="3647597" cy="4094212"/>
                      </a:xfrm>
                      <a:prstGeom prst="rect">
                        <a:avLst/>
                      </a:prstGeom>
                      <a:noFill/>
                      <a:ln>
                        <a:noFill/>
                      </a:ln>
                    </p:spPr>
                  </p:pic>
                </p:oleObj>
              </mc:Fallback>
            </mc:AlternateContent>
          </a:graphicData>
        </a:graphic>
      </p:graphicFrame>
      <p:sp>
        <p:nvSpPr>
          <p:cNvPr id="4" name="Rectangle 3"/>
          <p:cNvSpPr/>
          <p:nvPr/>
        </p:nvSpPr>
        <p:spPr>
          <a:xfrm>
            <a:off x="6082328" y="2924945"/>
            <a:ext cx="4572000" cy="2246769"/>
          </a:xfrm>
          <a:prstGeom prst="rect">
            <a:avLst/>
          </a:prstGeom>
        </p:spPr>
        <p:txBody>
          <a:bodyPr>
            <a:spAutoFit/>
          </a:bodyPr>
          <a:lstStyle/>
          <a:p>
            <a:pPr algn="l" eaLnBrk="1" hangingPunct="1"/>
            <a:r>
              <a:rPr lang="en-AU" altLang="en-US" sz="2000" dirty="0"/>
              <a:t>T-test data.</a:t>
            </a:r>
          </a:p>
          <a:p>
            <a:pPr algn="l" eaLnBrk="1" hangingPunct="1"/>
            <a:r>
              <a:rPr lang="en-AU" altLang="en-US" sz="2000" dirty="0"/>
              <a:t>Mann-Whitney U data.</a:t>
            </a:r>
          </a:p>
          <a:p>
            <a:pPr algn="l" eaLnBrk="1" hangingPunct="1"/>
            <a:r>
              <a:rPr lang="en-AU" altLang="en-US" sz="2000" dirty="0"/>
              <a:t>Chi-square data.</a:t>
            </a:r>
          </a:p>
          <a:p>
            <a:pPr algn="l" eaLnBrk="1" hangingPunct="1"/>
            <a:r>
              <a:rPr lang="en-AU" altLang="en-US" sz="2000" dirty="0"/>
              <a:t>Spearman’s rho data.</a:t>
            </a:r>
          </a:p>
          <a:p>
            <a:pPr algn="l" eaLnBrk="1" hangingPunct="1"/>
            <a:r>
              <a:rPr lang="en-AU" altLang="en-US" sz="2000" dirty="0"/>
              <a:t>Pearson Product Moment data.</a:t>
            </a:r>
          </a:p>
          <a:p>
            <a:pPr algn="l" eaLnBrk="1" hangingPunct="1"/>
            <a:r>
              <a:rPr lang="en-AU" altLang="en-US" sz="2000" dirty="0"/>
              <a:t>ANOVA.</a:t>
            </a:r>
          </a:p>
          <a:p>
            <a:pPr algn="l" eaLnBrk="1" hangingPunct="1"/>
            <a:r>
              <a:rPr lang="en-AU" altLang="en-US" sz="2000" dirty="0"/>
              <a:t>Regression analysis.</a:t>
            </a:r>
            <a:endParaRPr lang="en-US" altLang="en-US" sz="2000" dirty="0"/>
          </a:p>
        </p:txBody>
      </p:sp>
      <p:sp>
        <p:nvSpPr>
          <p:cNvPr id="7" name="Text Box 7"/>
          <p:cNvSpPr txBox="1">
            <a:spLocks noChangeArrowheads="1"/>
          </p:cNvSpPr>
          <p:nvPr/>
        </p:nvSpPr>
        <p:spPr bwMode="auto">
          <a:xfrm>
            <a:off x="5850499" y="2014538"/>
            <a:ext cx="40322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Bef>
                <a:spcPct val="50000"/>
              </a:spcBef>
            </a:pPr>
            <a:r>
              <a:rPr lang="en-GB" altLang="en-US" sz="2400" b="1" dirty="0"/>
              <a:t>Inferential statistics e.g.</a:t>
            </a:r>
            <a:endParaRPr lang="en-US" altLang="en-US" sz="2400" b="1" dirty="0"/>
          </a:p>
        </p:txBody>
      </p:sp>
    </p:spTree>
    <p:extLst>
      <p:ext uri="{BB962C8B-B14F-4D97-AF65-F5344CB8AC3E}">
        <p14:creationId xmlns:p14="http://schemas.microsoft.com/office/powerpoint/2010/main" val="39730456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vert="horz" lIns="91440" tIns="45720" rIns="91440" bIns="45720" rtlCol="0" anchor="ctr">
            <a:normAutofit/>
          </a:bodyPr>
          <a:lstStyle/>
          <a:p>
            <a:r>
              <a:rPr lang="en-US" altLang="en-US" sz="4400">
                <a:solidFill>
                  <a:srgbClr val="FFFFFF"/>
                </a:solidFill>
              </a:rPr>
              <a:t>Accept or reject the hypothesis</a:t>
            </a:r>
            <a:br>
              <a:rPr lang="en-US" sz="4400">
                <a:solidFill>
                  <a:srgbClr val="FFFFFF"/>
                </a:solidFill>
              </a:rPr>
            </a:br>
            <a:endParaRPr lang="en-US" sz="4400">
              <a:solidFill>
                <a:srgbClr val="FFFFFF"/>
              </a:solidFill>
            </a:endParaRPr>
          </a:p>
        </p:txBody>
      </p:sp>
      <p:sp>
        <p:nvSpPr>
          <p:cNvPr id="3" name="Rectangle 2"/>
          <p:cNvSpPr/>
          <p:nvPr/>
        </p:nvSpPr>
        <p:spPr>
          <a:xfrm>
            <a:off x="5231958" y="605896"/>
            <a:ext cx="5923721" cy="5646208"/>
          </a:xfrm>
          <a:prstGeom prst="rect">
            <a:avLst/>
          </a:prstGeom>
        </p:spPr>
        <p:txBody>
          <a:bodyPr vert="horz" lIns="0" tIns="45720" rIns="0" bIns="45720" rtlCol="0" anchor="ctr">
            <a:normAutofit/>
          </a:bodyPr>
          <a:lstStyle/>
          <a:p>
            <a:pPr marL="171450" indent="-171450">
              <a:spcAft>
                <a:spcPts val="600"/>
              </a:spcAft>
              <a:buFont typeface="Calibri" panose="020F0502020204030204" pitchFamily="34" charset="0"/>
              <a:buChar char="•"/>
            </a:pPr>
            <a:r>
              <a:rPr lang="en-US" altLang="en-US" sz="2400">
                <a:solidFill>
                  <a:schemeClr val="tx1">
                    <a:lumMod val="75000"/>
                    <a:lumOff val="25000"/>
                  </a:schemeClr>
                </a:solidFill>
              </a:rPr>
              <a:t>A hypothesis cannot be ‘proved’ to be right – all theories are provisional/tentative (until disproved). </a:t>
            </a:r>
          </a:p>
          <a:p>
            <a:pPr marL="171450" indent="-171450">
              <a:spcAft>
                <a:spcPts val="600"/>
              </a:spcAft>
              <a:buFont typeface="Calibri" panose="020F0502020204030204" pitchFamily="34" charset="0"/>
              <a:buChar char="•"/>
            </a:pPr>
            <a:r>
              <a:rPr lang="en-US" altLang="en-US" sz="2400">
                <a:solidFill>
                  <a:schemeClr val="tx1">
                    <a:lumMod val="75000"/>
                    <a:lumOff val="25000"/>
                  </a:schemeClr>
                </a:solidFill>
              </a:rPr>
              <a:t>Acceptance or rejection of the hypothesis based upon the weight of statistical evidence and probability </a:t>
            </a:r>
          </a:p>
          <a:p>
            <a:pPr marL="171450" indent="-171450">
              <a:spcAft>
                <a:spcPts val="600"/>
              </a:spcAft>
              <a:buFont typeface="Calibri" panose="020F0502020204030204" pitchFamily="34" charset="0"/>
              <a:buChar char="•"/>
            </a:pPr>
            <a:r>
              <a:rPr lang="en-US" altLang="en-US" sz="2400">
                <a:solidFill>
                  <a:schemeClr val="tx1">
                    <a:lumMod val="75000"/>
                    <a:lumOff val="25000"/>
                  </a:schemeClr>
                </a:solidFill>
              </a:rPr>
              <a:t>the risk of accepting the hypothesis as true (when it is in fact false).</a:t>
            </a:r>
          </a:p>
          <a:p>
            <a:pPr marL="171450" indent="-171450">
              <a:spcAft>
                <a:spcPts val="600"/>
              </a:spcAft>
              <a:buFont typeface="Calibri" panose="020F0502020204030204" pitchFamily="34" charset="0"/>
              <a:buChar char="•"/>
            </a:pPr>
            <a:r>
              <a:rPr lang="en-US" altLang="en-US" sz="2400">
                <a:solidFill>
                  <a:schemeClr val="tx1">
                    <a:lumMod val="75000"/>
                    <a:lumOff val="25000"/>
                  </a:schemeClr>
                </a:solidFill>
              </a:rPr>
              <a:t>the risk of rejecting the hypothesis as false (when it is in fact true).</a:t>
            </a:r>
          </a:p>
        </p:txBody>
      </p:sp>
      <p:sp>
        <p:nvSpPr>
          <p:cNvPr id="75" name="Rectangle 74">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859190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altLang="en-US" sz="4400">
                <a:solidFill>
                  <a:srgbClr val="FFFFFF"/>
                </a:solidFill>
              </a:rPr>
              <a:t>Experimental design</a:t>
            </a:r>
            <a:endParaRPr lang="en-GB" sz="4400">
              <a:solidFill>
                <a:srgbClr val="FFFFFF"/>
              </a:solidFill>
            </a:endParaRPr>
          </a:p>
        </p:txBody>
      </p:sp>
      <p:sp>
        <p:nvSpPr>
          <p:cNvPr id="3" name="Content Placeholder 2"/>
          <p:cNvSpPr>
            <a:spLocks noGrp="1"/>
          </p:cNvSpPr>
          <p:nvPr>
            <p:ph idx="1"/>
          </p:nvPr>
        </p:nvSpPr>
        <p:spPr>
          <a:xfrm>
            <a:off x="5231958" y="605896"/>
            <a:ext cx="5923721" cy="5646208"/>
          </a:xfrm>
        </p:spPr>
        <p:txBody>
          <a:bodyPr anchor="ctr">
            <a:normAutofit/>
          </a:bodyPr>
          <a:lstStyle/>
          <a:p>
            <a:pPr eaLnBrk="1" hangingPunct="1"/>
            <a:r>
              <a:rPr lang="en-US" altLang="en-US" sz="2400"/>
              <a:t>The researcher has control over the experiment in terms of:</a:t>
            </a:r>
          </a:p>
          <a:p>
            <a:pPr lvl="1" eaLnBrk="1" hangingPunct="1"/>
            <a:r>
              <a:rPr lang="en-US" altLang="en-US" sz="2400"/>
              <a:t>who is being researched (subjects randomly assigned).</a:t>
            </a:r>
          </a:p>
          <a:p>
            <a:pPr lvl="1" eaLnBrk="1" hangingPunct="1"/>
            <a:r>
              <a:rPr lang="en-US" altLang="en-US" sz="2400"/>
              <a:t>what is being researched.</a:t>
            </a:r>
          </a:p>
          <a:p>
            <a:pPr lvl="1" eaLnBrk="1" hangingPunct="1"/>
            <a:r>
              <a:rPr lang="en-US" altLang="en-US" sz="2400"/>
              <a:t>when the research is to be conducted.</a:t>
            </a:r>
          </a:p>
          <a:p>
            <a:pPr lvl="1" eaLnBrk="1" hangingPunct="1"/>
            <a:r>
              <a:rPr lang="en-US" altLang="en-US" sz="2400"/>
              <a:t>where the research is to be conducted.</a:t>
            </a:r>
          </a:p>
          <a:p>
            <a:pPr lvl="1" eaLnBrk="1" hangingPunct="1"/>
            <a:r>
              <a:rPr lang="en-US" altLang="en-US" sz="2400"/>
              <a:t>how the research is to be conducted</a:t>
            </a:r>
            <a:endParaRPr lang="en-GB" sz="2400"/>
          </a:p>
        </p:txBody>
      </p:sp>
      <p:sp>
        <p:nvSpPr>
          <p:cNvPr id="19" name="Rectangle 18">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8088163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altLang="en-US" sz="4400">
                <a:solidFill>
                  <a:srgbClr val="FFFFFF"/>
                </a:solidFill>
              </a:rPr>
              <a:t>Quasi-experimental designs</a:t>
            </a:r>
            <a:endParaRPr lang="en-GB" sz="4400">
              <a:solidFill>
                <a:srgbClr val="FFFFFF"/>
              </a:solidFill>
            </a:endParaRPr>
          </a:p>
        </p:txBody>
      </p:sp>
      <p:sp>
        <p:nvSpPr>
          <p:cNvPr id="3" name="Content Placeholder 2"/>
          <p:cNvSpPr>
            <a:spLocks noGrp="1"/>
          </p:cNvSpPr>
          <p:nvPr>
            <p:ph idx="1"/>
          </p:nvPr>
        </p:nvSpPr>
        <p:spPr>
          <a:xfrm>
            <a:off x="5231958" y="605896"/>
            <a:ext cx="5923721" cy="5646208"/>
          </a:xfrm>
        </p:spPr>
        <p:txBody>
          <a:bodyPr anchor="ctr">
            <a:normAutofit/>
          </a:bodyPr>
          <a:lstStyle/>
          <a:p>
            <a:pPr eaLnBrk="1" hangingPunct="1">
              <a:buFontTx/>
              <a:buNone/>
            </a:pPr>
            <a:r>
              <a:rPr lang="en-US" altLang="en-US" sz="2400" dirty="0"/>
              <a:t>Quasi-experimental designs are best used when:</a:t>
            </a:r>
          </a:p>
          <a:p>
            <a:pPr eaLnBrk="1" hangingPunct="1"/>
            <a:r>
              <a:rPr lang="en-US" altLang="en-US" sz="2400" dirty="0"/>
              <a:t>Randomization is too expensive, unfeasible to attempt or impossible to monitor closely.</a:t>
            </a:r>
          </a:p>
          <a:p>
            <a:pPr eaLnBrk="1" hangingPunct="1"/>
            <a:r>
              <a:rPr lang="en-US" altLang="en-US" sz="2400" dirty="0"/>
              <a:t>There are difficulties, including ethical considerations, in withholding the treatment to a control group.</a:t>
            </a:r>
          </a:p>
          <a:p>
            <a:pPr eaLnBrk="1" hangingPunct="1"/>
            <a:r>
              <a:rPr lang="en-US" altLang="en-US" sz="2400" dirty="0"/>
              <a:t>The study is retrospective and the </a:t>
            </a:r>
            <a:r>
              <a:rPr lang="en-US" altLang="en-US" sz="2400"/>
              <a:t>programme</a:t>
            </a:r>
            <a:r>
              <a:rPr lang="en-US" altLang="en-US" sz="2400" dirty="0"/>
              <a:t> being studied is already under way.</a:t>
            </a:r>
          </a:p>
          <a:p>
            <a:pPr eaLnBrk="1" hangingPunct="1"/>
            <a:endParaRPr lang="en-US" altLang="en-US" sz="2400" b="0"/>
          </a:p>
          <a:p>
            <a:endParaRPr lang="en-GB" sz="2400"/>
          </a:p>
        </p:txBody>
      </p:sp>
      <p:sp>
        <p:nvSpPr>
          <p:cNvPr id="19" name="Rectangle 18">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0462033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64BBAA4-C62B-4146-B49F-FE4CC4655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8911" y="643468"/>
            <a:ext cx="3177847" cy="1674180"/>
          </a:xfrm>
        </p:spPr>
        <p:txBody>
          <a:bodyPr>
            <a:normAutofit/>
          </a:bodyPr>
          <a:lstStyle/>
          <a:p>
            <a:r>
              <a:rPr lang="en-GB" altLang="en-US" sz="3700"/>
              <a:t>Generalising from samples to populations </a:t>
            </a:r>
            <a:endParaRPr lang="en-GB" sz="3700"/>
          </a:p>
        </p:txBody>
      </p:sp>
      <p:cxnSp>
        <p:nvCxnSpPr>
          <p:cNvPr id="18" name="Straight Connector 17">
            <a:extLst>
              <a:ext uri="{FF2B5EF4-FFF2-40B4-BE49-F238E27FC236}">
                <a16:creationId xmlns:a16="http://schemas.microsoft.com/office/drawing/2014/main" id="{EEB57AA8-F021-480C-A9E2-F899133136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2164" y="2478513"/>
            <a:ext cx="2926080" cy="0"/>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858064" y="2639380"/>
            <a:ext cx="3205049" cy="3229714"/>
          </a:xfrm>
        </p:spPr>
        <p:txBody>
          <a:bodyPr>
            <a:normAutofit/>
          </a:bodyPr>
          <a:lstStyle/>
          <a:p>
            <a:pPr marL="0" indent="0">
              <a:buNone/>
              <a:defRPr/>
            </a:pPr>
            <a:r>
              <a:rPr lang="en-GB"/>
              <a:t>To generalise, samples</a:t>
            </a:r>
            <a:br>
              <a:rPr lang="en-GB"/>
            </a:br>
            <a:r>
              <a:rPr lang="en-GB"/>
              <a:t>must be representative of</a:t>
            </a:r>
            <a:br>
              <a:rPr lang="en-GB"/>
            </a:br>
            <a:r>
              <a:rPr lang="en-GB"/>
              <a:t>the population, through:</a:t>
            </a:r>
          </a:p>
          <a:p>
            <a:pPr eaLnBrk="1" hangingPunct="1">
              <a:defRPr/>
            </a:pPr>
            <a:r>
              <a:rPr lang="en-GB"/>
              <a:t>Random probability sampling (but note</a:t>
            </a:r>
            <a:br>
              <a:rPr lang="en-GB"/>
            </a:br>
            <a:r>
              <a:rPr lang="en-GB"/>
              <a:t>problem of sampling</a:t>
            </a:r>
            <a:br>
              <a:rPr lang="en-GB"/>
            </a:br>
            <a:r>
              <a:rPr lang="en-GB"/>
              <a:t>error).</a:t>
            </a:r>
          </a:p>
          <a:p>
            <a:endParaRPr lang="en-GB"/>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10399" r="7992" b="1"/>
          <a:stretch/>
        </p:blipFill>
        <p:spPr>
          <a:xfrm>
            <a:off x="5227929" y="643466"/>
            <a:ext cx="5743595" cy="5225621"/>
          </a:xfrm>
          <a:prstGeom prst="rect">
            <a:avLst/>
          </a:prstGeom>
        </p:spPr>
      </p:pic>
      <p:sp>
        <p:nvSpPr>
          <p:cNvPr id="20" name="Rectangle 19">
            <a:extLst>
              <a:ext uri="{FF2B5EF4-FFF2-40B4-BE49-F238E27FC236}">
                <a16:creationId xmlns:a16="http://schemas.microsoft.com/office/drawing/2014/main" id="{6BF36B24-6632-4516-9692-731462896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3689744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altLang="en-US" sz="4400">
                <a:solidFill>
                  <a:srgbClr val="FFFFFF"/>
                </a:solidFill>
              </a:rPr>
              <a:t>Types of probability sample</a:t>
            </a:r>
            <a:endParaRPr lang="en-GB" sz="4400">
              <a:solidFill>
                <a:srgbClr val="FFFFFF"/>
              </a:solidFill>
            </a:endParaRPr>
          </a:p>
        </p:txBody>
      </p:sp>
      <p:sp>
        <p:nvSpPr>
          <p:cNvPr id="3" name="Content Placeholder 2"/>
          <p:cNvSpPr>
            <a:spLocks noGrp="1"/>
          </p:cNvSpPr>
          <p:nvPr>
            <p:ph idx="1"/>
          </p:nvPr>
        </p:nvSpPr>
        <p:spPr>
          <a:xfrm>
            <a:off x="5231958" y="605896"/>
            <a:ext cx="5923721" cy="5646208"/>
          </a:xfrm>
        </p:spPr>
        <p:txBody>
          <a:bodyPr anchor="ctr">
            <a:normAutofit/>
          </a:bodyPr>
          <a:lstStyle/>
          <a:p>
            <a:pPr eaLnBrk="1" hangingPunct="1"/>
            <a:r>
              <a:rPr lang="en-GB" altLang="en-US" sz="2400"/>
              <a:t>Simple random sample (where the sampling frame is equal to the population).</a:t>
            </a:r>
          </a:p>
          <a:p>
            <a:pPr eaLnBrk="1" hangingPunct="1"/>
            <a:r>
              <a:rPr lang="en-GB" altLang="en-US" sz="2400"/>
              <a:t>Stratified random sample (sampling from strata according to some characteristic e.g., geographical area, age, gender).</a:t>
            </a:r>
          </a:p>
          <a:p>
            <a:pPr eaLnBrk="1" hangingPunct="1"/>
            <a:r>
              <a:rPr lang="en-GB" altLang="en-US" sz="2400"/>
              <a:t>Cluster sample (e.g. a county, households in a street, schools in a town, etc.).</a:t>
            </a:r>
          </a:p>
          <a:p>
            <a:pPr eaLnBrk="1" hangingPunct="1"/>
            <a:r>
              <a:rPr lang="en-GB" altLang="en-US" sz="2400"/>
              <a:t>Stage sample (cluster sample followed by random selection from cluster).</a:t>
            </a:r>
          </a:p>
          <a:p>
            <a:endParaRPr lang="en-GB" sz="2400"/>
          </a:p>
        </p:txBody>
      </p:sp>
      <p:sp>
        <p:nvSpPr>
          <p:cNvPr id="19" name="Rectangle 18">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0791577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altLang="en-US" sz="4400">
                <a:solidFill>
                  <a:srgbClr val="FFFFFF"/>
                </a:solidFill>
              </a:rPr>
              <a:t>Non-random sampling</a:t>
            </a:r>
            <a:endParaRPr lang="en-GB" sz="4400">
              <a:solidFill>
                <a:srgbClr val="FFFFFF"/>
              </a:solidFill>
            </a:endParaRPr>
          </a:p>
        </p:txBody>
      </p:sp>
      <p:sp>
        <p:nvSpPr>
          <p:cNvPr id="3" name="Content Placeholder 2"/>
          <p:cNvSpPr>
            <a:spLocks noGrp="1"/>
          </p:cNvSpPr>
          <p:nvPr>
            <p:ph idx="1"/>
          </p:nvPr>
        </p:nvSpPr>
        <p:spPr>
          <a:xfrm>
            <a:off x="5231958" y="605896"/>
            <a:ext cx="5923721" cy="5646208"/>
          </a:xfrm>
        </p:spPr>
        <p:txBody>
          <a:bodyPr anchor="ctr">
            <a:normAutofit/>
          </a:bodyPr>
          <a:lstStyle/>
          <a:p>
            <a:pPr eaLnBrk="1" hangingPunct="1"/>
            <a:r>
              <a:rPr lang="en-GB" altLang="en-US" sz="2400" b="0"/>
              <a:t>Purposive.  Subjects selected against one or more trait.</a:t>
            </a:r>
          </a:p>
          <a:p>
            <a:pPr eaLnBrk="1" hangingPunct="1"/>
            <a:r>
              <a:rPr lang="en-GB" altLang="en-US" sz="2400" b="0"/>
              <a:t>Quota. </a:t>
            </a:r>
            <a:r>
              <a:rPr lang="en-US" altLang="en-US" sz="2400" b="0"/>
              <a:t>Non-random selection of subjects from identified strata until the planned number of subjects is reached. </a:t>
            </a:r>
          </a:p>
          <a:p>
            <a:pPr eaLnBrk="1" hangingPunct="1"/>
            <a:r>
              <a:rPr lang="en-GB" altLang="en-US" sz="2400" b="0"/>
              <a:t>Convenience or volunteer.</a:t>
            </a:r>
          </a:p>
          <a:p>
            <a:pPr eaLnBrk="1" hangingPunct="1"/>
            <a:r>
              <a:rPr lang="en-GB" altLang="en-US" sz="2400" b="0"/>
              <a:t>Snowball. R</a:t>
            </a:r>
            <a:r>
              <a:rPr lang="en-US" altLang="en-US" sz="2400" b="0"/>
              <a:t>esearcher identifies a small number of subjects, who, in turn, identify others in the population. </a:t>
            </a:r>
          </a:p>
          <a:p>
            <a:endParaRPr lang="en-GB" sz="2400" b="0"/>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5181746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altLang="en-US" sz="4400">
                <a:solidFill>
                  <a:srgbClr val="FFFFFF"/>
                </a:solidFill>
              </a:rPr>
              <a:t>Instrument design: validity</a:t>
            </a:r>
            <a:endParaRPr lang="en-GB" sz="4400">
              <a:solidFill>
                <a:srgbClr val="FFFFFF"/>
              </a:solidFill>
            </a:endParaRPr>
          </a:p>
        </p:txBody>
      </p:sp>
      <p:sp>
        <p:nvSpPr>
          <p:cNvPr id="3" name="Content Placeholder 2"/>
          <p:cNvSpPr>
            <a:spLocks noGrp="1"/>
          </p:cNvSpPr>
          <p:nvPr>
            <p:ph idx="1"/>
          </p:nvPr>
        </p:nvSpPr>
        <p:spPr>
          <a:xfrm>
            <a:off x="5231958" y="605896"/>
            <a:ext cx="5923721" cy="5646208"/>
          </a:xfrm>
        </p:spPr>
        <p:txBody>
          <a:bodyPr anchor="ctr">
            <a:normAutofit/>
          </a:bodyPr>
          <a:lstStyle/>
          <a:p>
            <a:pPr eaLnBrk="1" hangingPunct="1"/>
            <a:r>
              <a:rPr lang="en-GB" altLang="en-US" sz="2200" i="1"/>
              <a:t>Internal validity</a:t>
            </a:r>
            <a:r>
              <a:rPr lang="en-GB" altLang="en-US" sz="2200"/>
              <a:t>. </a:t>
            </a:r>
            <a:r>
              <a:rPr lang="en-US" altLang="en-US" sz="2200"/>
              <a:t>The extent to which changes in the dependent variable can be attributed to the independent variable.</a:t>
            </a:r>
          </a:p>
          <a:p>
            <a:pPr eaLnBrk="1" hangingPunct="1"/>
            <a:r>
              <a:rPr lang="en-GB" altLang="en-US" sz="2200" i="1"/>
              <a:t>External validity</a:t>
            </a:r>
            <a:r>
              <a:rPr lang="en-GB" altLang="en-US" sz="2200"/>
              <a:t>. </a:t>
            </a:r>
            <a:r>
              <a:rPr lang="en-US" altLang="en-US" sz="2200"/>
              <a:t>This is the extent to which it is possible to generalize from the data to a larger population or setting. </a:t>
            </a:r>
          </a:p>
          <a:p>
            <a:pPr eaLnBrk="1" hangingPunct="1"/>
            <a:r>
              <a:rPr lang="en-GB" altLang="en-US" sz="2200" i="1"/>
              <a:t>Criterion validity</a:t>
            </a:r>
            <a:r>
              <a:rPr lang="en-GB" altLang="en-US" sz="2200"/>
              <a:t>. H</a:t>
            </a:r>
            <a:r>
              <a:rPr lang="en-US" altLang="en-US" sz="2200"/>
              <a:t>ow people have answered a new measure of a concept, with existing, widely accepted measures of a concept. </a:t>
            </a:r>
          </a:p>
          <a:p>
            <a:pPr eaLnBrk="1" hangingPunct="1"/>
            <a:r>
              <a:rPr lang="en-GB" altLang="en-US" sz="2200" i="1"/>
              <a:t>Construct validity</a:t>
            </a:r>
            <a:r>
              <a:rPr lang="en-GB" altLang="en-US" sz="2200"/>
              <a:t>. T</a:t>
            </a:r>
            <a:r>
              <a:rPr lang="en-US" altLang="en-US" sz="2200"/>
              <a:t>he measurement of abstract concepts and traits, such as ability, anxiety, attitude, knowledge, etc. </a:t>
            </a:r>
          </a:p>
          <a:p>
            <a:endParaRPr lang="en-GB" sz="2200"/>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2106397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altLang="en-US" sz="4400">
                <a:solidFill>
                  <a:srgbClr val="FFFFFF"/>
                </a:solidFill>
              </a:rPr>
              <a:t>Instrument design: reliability</a:t>
            </a:r>
            <a:endParaRPr lang="en-GB" sz="4400">
              <a:solidFill>
                <a:srgbClr val="FFFFFF"/>
              </a:solidFill>
            </a:endParaRPr>
          </a:p>
        </p:txBody>
      </p:sp>
      <p:sp>
        <p:nvSpPr>
          <p:cNvPr id="3" name="Content Placeholder 2"/>
          <p:cNvSpPr>
            <a:spLocks noGrp="1"/>
          </p:cNvSpPr>
          <p:nvPr>
            <p:ph idx="1"/>
          </p:nvPr>
        </p:nvSpPr>
        <p:spPr>
          <a:xfrm>
            <a:off x="5231958" y="605896"/>
            <a:ext cx="5923721" cy="5646208"/>
          </a:xfrm>
        </p:spPr>
        <p:txBody>
          <a:bodyPr anchor="ctr">
            <a:normAutofit/>
          </a:bodyPr>
          <a:lstStyle/>
          <a:p>
            <a:pPr eaLnBrk="1" hangingPunct="1">
              <a:buFontTx/>
              <a:buNone/>
            </a:pPr>
            <a:r>
              <a:rPr lang="en-GB" altLang="en-US" sz="2400" dirty="0"/>
              <a:t>Reliability is the consistency between two measures of the same thing such as:</a:t>
            </a:r>
            <a:endParaRPr lang="en-GB" altLang="en-US" sz="2400"/>
          </a:p>
          <a:p>
            <a:pPr eaLnBrk="1" hangingPunct="1"/>
            <a:r>
              <a:rPr lang="en-US" altLang="en-US" sz="2400" dirty="0"/>
              <a:t>Two separate instruments.</a:t>
            </a:r>
            <a:endParaRPr lang="en-US" altLang="en-US" sz="2400"/>
          </a:p>
          <a:p>
            <a:pPr eaLnBrk="1" hangingPunct="1"/>
            <a:r>
              <a:rPr lang="en-US" altLang="en-US" sz="2400" dirty="0"/>
              <a:t>Two like halves of an instrument (e.g., two halves of a questionnaire).</a:t>
            </a:r>
            <a:endParaRPr lang="en-US" altLang="en-US" sz="2400"/>
          </a:p>
          <a:p>
            <a:pPr eaLnBrk="1" hangingPunct="1"/>
            <a:r>
              <a:rPr lang="en-US" altLang="en-US" sz="2400" dirty="0"/>
              <a:t>The same instrument applied on two occasions.</a:t>
            </a:r>
            <a:endParaRPr lang="en-US" altLang="en-US" sz="2400"/>
          </a:p>
          <a:p>
            <a:pPr eaLnBrk="1" hangingPunct="1"/>
            <a:r>
              <a:rPr lang="en-US" altLang="en-US" sz="2400" dirty="0"/>
              <a:t>The same instrument administered by two different people.</a:t>
            </a:r>
            <a:endParaRPr lang="en-US" altLang="en-US" sz="2400"/>
          </a:p>
          <a:p>
            <a:endParaRPr lang="en-GB" sz="2400"/>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0871210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vert="horz" lIns="91440" tIns="45720" rIns="91440" bIns="45720" rtlCol="0" anchor="ctr">
            <a:normAutofit/>
          </a:bodyPr>
          <a:lstStyle/>
          <a:p>
            <a:br>
              <a:rPr lang="en-US" sz="4400" b="0">
                <a:solidFill>
                  <a:srgbClr val="FFFFFF"/>
                </a:solidFill>
              </a:rPr>
            </a:br>
            <a:r>
              <a:rPr lang="en-US" altLang="en-US" sz="4400">
                <a:solidFill>
                  <a:srgbClr val="FFFFFF"/>
                </a:solidFill>
              </a:rPr>
              <a:t>Why qualitative? Some criticisms of quantitative methods</a:t>
            </a:r>
            <a:endParaRPr lang="en-US" sz="4400">
              <a:solidFill>
                <a:srgbClr val="FFFFFF"/>
              </a:solidFill>
            </a:endParaRPr>
          </a:p>
        </p:txBody>
      </p:sp>
      <p:sp>
        <p:nvSpPr>
          <p:cNvPr id="6" name="Rectangle 5"/>
          <p:cNvSpPr/>
          <p:nvPr/>
        </p:nvSpPr>
        <p:spPr>
          <a:xfrm>
            <a:off x="5231958" y="605896"/>
            <a:ext cx="5923721" cy="5646208"/>
          </a:xfrm>
          <a:prstGeom prst="rect">
            <a:avLst/>
          </a:prstGeom>
        </p:spPr>
        <p:txBody>
          <a:bodyPr vert="horz" lIns="0" tIns="45720" rIns="0" bIns="45720" rtlCol="0" anchor="ctr">
            <a:normAutofit/>
          </a:bodyPr>
          <a:lstStyle/>
          <a:p>
            <a:pPr marL="609600" indent="-609600">
              <a:lnSpc>
                <a:spcPct val="90000"/>
              </a:lnSpc>
              <a:spcAft>
                <a:spcPts val="600"/>
              </a:spcAft>
              <a:buFont typeface="Calibri" panose="020F0502020204030204" pitchFamily="34" charset="0"/>
              <a:buChar char="•"/>
            </a:pPr>
            <a:r>
              <a:rPr lang="en-US" altLang="en-US" sz="2200">
                <a:solidFill>
                  <a:schemeClr val="tx1">
                    <a:lumMod val="75000"/>
                    <a:lumOff val="25000"/>
                  </a:schemeClr>
                </a:solidFill>
              </a:rPr>
              <a:t>It can involve little or no contact with people or field settings.</a:t>
            </a:r>
          </a:p>
          <a:p>
            <a:pPr>
              <a:lnSpc>
                <a:spcPct val="90000"/>
              </a:lnSpc>
              <a:spcAft>
                <a:spcPts val="600"/>
              </a:spcAft>
              <a:buFont typeface="Calibri" panose="020F0502020204030204" pitchFamily="34" charset="0"/>
            </a:pPr>
            <a:endParaRPr lang="en-US" altLang="en-US" sz="2200">
              <a:solidFill>
                <a:schemeClr val="tx1">
                  <a:lumMod val="75000"/>
                  <a:lumOff val="25000"/>
                </a:schemeClr>
              </a:solidFill>
            </a:endParaRPr>
          </a:p>
          <a:p>
            <a:pPr marL="609600" indent="-609600">
              <a:lnSpc>
                <a:spcPct val="90000"/>
              </a:lnSpc>
              <a:spcAft>
                <a:spcPts val="600"/>
              </a:spcAft>
              <a:buFont typeface="Calibri" panose="020F0502020204030204" pitchFamily="34" charset="0"/>
              <a:buChar char="•"/>
            </a:pPr>
            <a:r>
              <a:rPr lang="en-US" altLang="en-US" sz="2200">
                <a:solidFill>
                  <a:schemeClr val="tx1">
                    <a:lumMod val="75000"/>
                    <a:lumOff val="25000"/>
                  </a:schemeClr>
                </a:solidFill>
              </a:rPr>
              <a:t>Statistical correlations may be based upon ‘variables’ that are arbitrarily defined by the researchers themselves.</a:t>
            </a:r>
          </a:p>
          <a:p>
            <a:pPr>
              <a:lnSpc>
                <a:spcPct val="90000"/>
              </a:lnSpc>
              <a:spcAft>
                <a:spcPts val="600"/>
              </a:spcAft>
              <a:buFont typeface="Calibri" panose="020F0502020204030204" pitchFamily="34" charset="0"/>
            </a:pPr>
            <a:endParaRPr lang="en-US" altLang="en-US" sz="2200">
              <a:solidFill>
                <a:schemeClr val="tx1">
                  <a:lumMod val="75000"/>
                  <a:lumOff val="25000"/>
                </a:schemeClr>
              </a:solidFill>
            </a:endParaRPr>
          </a:p>
          <a:p>
            <a:pPr marL="609600" indent="-609600">
              <a:lnSpc>
                <a:spcPct val="90000"/>
              </a:lnSpc>
              <a:spcAft>
                <a:spcPts val="600"/>
              </a:spcAft>
              <a:buFont typeface="Calibri" panose="020F0502020204030204" pitchFamily="34" charset="0"/>
              <a:buChar char="•"/>
            </a:pPr>
            <a:r>
              <a:rPr lang="en-US" altLang="en-US" sz="2200">
                <a:solidFill>
                  <a:schemeClr val="tx1">
                    <a:lumMod val="75000"/>
                    <a:lumOff val="25000"/>
                  </a:schemeClr>
                </a:solidFill>
              </a:rPr>
              <a:t>After-the-fact analysis about the meaning of correlations may involve some very common-sense reasoning or even speculation that science claims to avoid.</a:t>
            </a:r>
          </a:p>
          <a:p>
            <a:pPr>
              <a:lnSpc>
                <a:spcPct val="90000"/>
              </a:lnSpc>
              <a:spcAft>
                <a:spcPts val="600"/>
              </a:spcAft>
              <a:buFont typeface="Calibri" panose="020F0502020204030204" pitchFamily="34" charset="0"/>
            </a:pPr>
            <a:endParaRPr lang="en-US" altLang="en-US" sz="2200">
              <a:solidFill>
                <a:schemeClr val="tx1">
                  <a:lumMod val="75000"/>
                  <a:lumOff val="25000"/>
                </a:schemeClr>
              </a:solidFill>
            </a:endParaRPr>
          </a:p>
          <a:p>
            <a:pPr marL="609600" indent="-609600">
              <a:lnSpc>
                <a:spcPct val="90000"/>
              </a:lnSpc>
              <a:spcAft>
                <a:spcPts val="600"/>
              </a:spcAft>
              <a:buFont typeface="Calibri" panose="020F0502020204030204" pitchFamily="34" charset="0"/>
              <a:buChar char="•"/>
            </a:pPr>
            <a:r>
              <a:rPr lang="en-US" altLang="en-US" sz="2200">
                <a:solidFill>
                  <a:schemeClr val="tx1">
                    <a:lumMod val="75000"/>
                    <a:lumOff val="25000"/>
                  </a:schemeClr>
                </a:solidFill>
              </a:rPr>
              <a:t>The pursuit of ‘measurable’ phenomena mean that difficult concepts such as ‘criminality’ or ‘intelligence’ are treated unproblematically.</a:t>
            </a:r>
          </a:p>
        </p:txBody>
      </p:sp>
      <p:sp>
        <p:nvSpPr>
          <p:cNvPr id="75" name="Rectangle 74">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Rectangle 2"/>
          <p:cNvSpPr/>
          <p:nvPr/>
        </p:nvSpPr>
        <p:spPr>
          <a:xfrm>
            <a:off x="1703512" y="2115638"/>
            <a:ext cx="8028384" cy="424732"/>
          </a:xfrm>
          <a:prstGeom prst="rect">
            <a:avLst/>
          </a:prstGeom>
        </p:spPr>
        <p:txBody>
          <a:bodyPr wrap="square">
            <a:spAutoFit/>
          </a:bodyPr>
          <a:lstStyle/>
          <a:p>
            <a:pPr marL="342900" indent="-342900">
              <a:lnSpc>
                <a:spcPct val="90000"/>
              </a:lnSpc>
              <a:buFont typeface="Arial" panose="020B0604020202020204" pitchFamily="34" charset="0"/>
              <a:buChar char="•"/>
            </a:pPr>
            <a:endParaRPr lang="en-GB" altLang="en-US" sz="2400" dirty="0"/>
          </a:p>
        </p:txBody>
      </p:sp>
    </p:spTree>
    <p:extLst>
      <p:ext uri="{BB962C8B-B14F-4D97-AF65-F5344CB8AC3E}">
        <p14:creationId xmlns:p14="http://schemas.microsoft.com/office/powerpoint/2010/main" val="234519338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altLang="en-US" sz="4400">
                <a:solidFill>
                  <a:srgbClr val="FFFFFF"/>
                </a:solidFill>
              </a:rPr>
              <a:t>Characteristics of qualitative research</a:t>
            </a:r>
            <a:endParaRPr lang="en-US" sz="4400">
              <a:solidFill>
                <a:srgbClr val="FFFFFF"/>
              </a:solidFill>
            </a:endParaRPr>
          </a:p>
        </p:txBody>
      </p:sp>
      <p:sp>
        <p:nvSpPr>
          <p:cNvPr id="12" name="Content Placeholder 11"/>
          <p:cNvSpPr>
            <a:spLocks noGrp="1"/>
          </p:cNvSpPr>
          <p:nvPr>
            <p:ph idx="1"/>
          </p:nvPr>
        </p:nvSpPr>
        <p:spPr>
          <a:xfrm>
            <a:off x="5231958" y="605896"/>
            <a:ext cx="5923721" cy="5646208"/>
          </a:xfrm>
        </p:spPr>
        <p:txBody>
          <a:bodyPr anchor="ctr">
            <a:normAutofit/>
          </a:bodyPr>
          <a:lstStyle/>
          <a:p>
            <a:pPr eaLnBrk="1" hangingPunct="1"/>
            <a:r>
              <a:rPr lang="en-GB" altLang="en-US" sz="2400"/>
              <a:t>‘</a:t>
            </a:r>
            <a:r>
              <a:rPr lang="en-US" altLang="en-US" sz="2400" dirty="0"/>
              <a:t>It is conducted through intense contact within a ‘field’ or real life setting.</a:t>
            </a:r>
            <a:endParaRPr lang="en-US" altLang="en-US" sz="2400"/>
          </a:p>
          <a:p>
            <a:pPr eaLnBrk="1" hangingPunct="1"/>
            <a:r>
              <a:rPr lang="en-US" altLang="en-US" sz="2400" dirty="0"/>
              <a:t>The researcher’s role is to gain a ‘holistic’ or integrated overview of the study, including the perceptions of participants.</a:t>
            </a:r>
            <a:endParaRPr lang="en-US" altLang="en-US" sz="2400"/>
          </a:p>
          <a:p>
            <a:pPr eaLnBrk="1" hangingPunct="1"/>
            <a:r>
              <a:rPr lang="en-US" altLang="en-US" sz="2400" dirty="0"/>
              <a:t>Themes that emerge from the data are often reviewed with informants for verification.</a:t>
            </a:r>
            <a:endParaRPr lang="en-US" altLang="en-US" sz="2400"/>
          </a:p>
          <a:p>
            <a:pPr eaLnBrk="1" hangingPunct="1"/>
            <a:r>
              <a:rPr lang="en-US" altLang="en-US" sz="2400" dirty="0"/>
              <a:t>The main focus of research is to understand the ways in which people act and account for their actions.</a:t>
            </a:r>
            <a:endParaRPr lang="en-US" altLang="en-US" sz="2400"/>
          </a:p>
          <a:p>
            <a:endParaRPr lang="en-GB" sz="2400"/>
          </a:p>
        </p:txBody>
      </p:sp>
      <p:sp>
        <p:nvSpPr>
          <p:cNvPr id="21" name="Rectangle 20">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1792105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Rectangle 2"/>
          <p:cNvSpPr>
            <a:spLocks noGrp="1" noChangeArrowheads="1"/>
          </p:cNvSpPr>
          <p:nvPr>
            <p:ph type="title"/>
          </p:nvPr>
        </p:nvSpPr>
        <p:spPr>
          <a:xfrm>
            <a:off x="492369" y="605896"/>
            <a:ext cx="3642309" cy="5646208"/>
          </a:xfrm>
        </p:spPr>
        <p:txBody>
          <a:bodyPr anchor="ctr">
            <a:normAutofit/>
          </a:bodyPr>
          <a:lstStyle/>
          <a:p>
            <a:pPr eaLnBrk="1" hangingPunct="1"/>
            <a:r>
              <a:rPr lang="en-GB" altLang="en-US" sz="4400">
                <a:solidFill>
                  <a:srgbClr val="FFFFFF"/>
                </a:solidFill>
              </a:rPr>
              <a:t>Qualitative strategies of inquiry</a:t>
            </a:r>
            <a:endParaRPr lang="en-US" sz="4400">
              <a:solidFill>
                <a:srgbClr val="FFFFFF"/>
              </a:solidFill>
            </a:endParaRPr>
          </a:p>
        </p:txBody>
      </p:sp>
      <p:sp>
        <p:nvSpPr>
          <p:cNvPr id="9" name="Content Placeholder 8"/>
          <p:cNvSpPr>
            <a:spLocks noGrp="1"/>
          </p:cNvSpPr>
          <p:nvPr>
            <p:ph idx="1"/>
          </p:nvPr>
        </p:nvSpPr>
        <p:spPr>
          <a:xfrm>
            <a:off x="5231958" y="605896"/>
            <a:ext cx="5923721" cy="5646208"/>
          </a:xfrm>
        </p:spPr>
        <p:txBody>
          <a:bodyPr anchor="ctr">
            <a:normAutofit/>
          </a:bodyPr>
          <a:lstStyle/>
          <a:p>
            <a:pPr eaLnBrk="1" hangingPunct="1">
              <a:lnSpc>
                <a:spcPct val="110000"/>
              </a:lnSpc>
            </a:pPr>
            <a:r>
              <a:rPr lang="en-US" altLang="en-US" sz="1300"/>
              <a:t>Case study: studies a specific ‘bounded system’, e.g. a person or institution. </a:t>
            </a:r>
          </a:p>
          <a:p>
            <a:pPr eaLnBrk="1" hangingPunct="1">
              <a:lnSpc>
                <a:spcPct val="110000"/>
              </a:lnSpc>
            </a:pPr>
            <a:r>
              <a:rPr lang="en-US" altLang="en-US" sz="1300"/>
              <a:t>Ethnography: explores the nature of a specific social phenomenon, often using a small number of cases. </a:t>
            </a:r>
          </a:p>
          <a:p>
            <a:pPr eaLnBrk="1" hangingPunct="1">
              <a:lnSpc>
                <a:spcPct val="110000"/>
              </a:lnSpc>
            </a:pPr>
            <a:r>
              <a:rPr lang="en-US" altLang="en-US" sz="1300"/>
              <a:t>Ethnomethodology: investigates people’s everyday procedures for creating, and managing a sense of objective reality.</a:t>
            </a:r>
          </a:p>
          <a:p>
            <a:pPr eaLnBrk="1" hangingPunct="1">
              <a:lnSpc>
                <a:spcPct val="110000"/>
              </a:lnSpc>
            </a:pPr>
            <a:r>
              <a:rPr lang="en-US" altLang="en-US" sz="1300"/>
              <a:t>Phenomenology: explores how people’s taken for granted world is experienced and how structures of consciousness apprehend the world. </a:t>
            </a:r>
          </a:p>
          <a:p>
            <a:pPr eaLnBrk="1" hangingPunct="1">
              <a:lnSpc>
                <a:spcPct val="110000"/>
              </a:lnSpc>
            </a:pPr>
            <a:r>
              <a:rPr lang="en-US" altLang="en-US" sz="1300"/>
              <a:t>Grounded theory: uses the interplay between analysis and data collection to produce theory. </a:t>
            </a:r>
          </a:p>
          <a:p>
            <a:pPr eaLnBrk="1" hangingPunct="1">
              <a:lnSpc>
                <a:spcPct val="110000"/>
              </a:lnSpc>
            </a:pPr>
            <a:r>
              <a:rPr lang="en-US" altLang="en-US" sz="1300"/>
              <a:t>Participatory action research: implies an effort on the part of people to understand the role of knowledge as a significant instrument of power and control. </a:t>
            </a:r>
          </a:p>
          <a:p>
            <a:pPr eaLnBrk="1" hangingPunct="1">
              <a:lnSpc>
                <a:spcPct val="110000"/>
              </a:lnSpc>
            </a:pPr>
            <a:r>
              <a:rPr lang="en-US" altLang="en-US" sz="1300"/>
              <a:t>Narrative analysis: the analysis of a chronologically told story, exploring how various elements are sequenced.</a:t>
            </a:r>
          </a:p>
          <a:p>
            <a:pPr eaLnBrk="1" hangingPunct="1">
              <a:lnSpc>
                <a:spcPct val="110000"/>
              </a:lnSpc>
            </a:pPr>
            <a:r>
              <a:rPr lang="en-US" altLang="en-US" sz="1300"/>
              <a:t>Cultural studies: the study of a complex web of social customs, values and expectations that affect our ways of working.</a:t>
            </a:r>
          </a:p>
          <a:p>
            <a:pPr eaLnBrk="1" hangingPunct="1">
              <a:lnSpc>
                <a:spcPct val="110000"/>
              </a:lnSpc>
            </a:pPr>
            <a:r>
              <a:rPr lang="en-US" altLang="en-US" sz="1300"/>
              <a:t>Gender studies: explores the process of constructing and differentiating gender and particularly gender inequalities. </a:t>
            </a:r>
          </a:p>
          <a:p>
            <a:pPr>
              <a:lnSpc>
                <a:spcPct val="110000"/>
              </a:lnSpc>
            </a:pPr>
            <a:endParaRPr lang="en-GB" sz="1300"/>
          </a:p>
        </p:txBody>
      </p:sp>
    </p:spTree>
    <p:extLst>
      <p:ext uri="{BB962C8B-B14F-4D97-AF65-F5344CB8AC3E}">
        <p14:creationId xmlns:p14="http://schemas.microsoft.com/office/powerpoint/2010/main" val="409745019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BCD2D517-BC35-4439-AC31-06DF764F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id="{2DD3F846-0483-40F5-A881-0C1AD2A0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02435" y="801793"/>
            <a:ext cx="7587130" cy="5273056"/>
          </a:xfrm>
          <a:prstGeom prst="rect">
            <a:avLst/>
          </a:prstGeom>
        </p:spPr>
      </p:pic>
      <p:sp>
        <p:nvSpPr>
          <p:cNvPr id="5123" name="Rectangle 3"/>
          <p:cNvSpPr>
            <a:spLocks noGrp="1" noChangeArrowheads="1"/>
          </p:cNvSpPr>
          <p:nvPr>
            <p:ph type="body" idx="4294967295"/>
          </p:nvPr>
        </p:nvSpPr>
        <p:spPr>
          <a:xfrm>
            <a:off x="0" y="2640013"/>
            <a:ext cx="3203575" cy="3228975"/>
          </a:xfrm>
        </p:spPr>
        <p:txBody>
          <a:bodyPr>
            <a:normAutofit/>
          </a:bodyPr>
          <a:lstStyle/>
          <a:p>
            <a:pPr eaLnBrk="1" hangingPunct="1"/>
            <a:endParaRPr lang="en-US"/>
          </a:p>
          <a:p>
            <a:pPr eaLnBrk="1" hangingPunct="1"/>
            <a:endParaRPr lang="en-US"/>
          </a:p>
          <a:p>
            <a:pPr eaLnBrk="1" hangingPunct="1"/>
            <a:endParaRPr lang="en-US"/>
          </a:p>
        </p:txBody>
      </p:sp>
    </p:spTree>
    <p:extLst>
      <p:ext uri="{BB962C8B-B14F-4D97-AF65-F5344CB8AC3E}">
        <p14:creationId xmlns:p14="http://schemas.microsoft.com/office/powerpoint/2010/main" val="7557037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7" name="Straight Connector 136">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39" name="Rectangle 138">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35869" y="640080"/>
            <a:ext cx="3659246" cy="2862699"/>
          </a:xfrm>
        </p:spPr>
        <p:txBody>
          <a:bodyPr vert="horz" lIns="91440" tIns="45720" rIns="91440" bIns="45720" rtlCol="0" anchor="b">
            <a:normAutofit/>
          </a:bodyPr>
          <a:lstStyle/>
          <a:p>
            <a:r>
              <a:rPr lang="en-US" altLang="en-US" sz="4400">
                <a:solidFill>
                  <a:srgbClr val="FFFFFF"/>
                </a:solidFill>
              </a:rPr>
              <a:t>Volumes of data for inductive and deductive approaches</a:t>
            </a:r>
            <a:endParaRPr lang="en-US" sz="4400">
              <a:solidFill>
                <a:srgbClr val="FFFFFF"/>
              </a:solidFill>
            </a:endParaRPr>
          </a:p>
        </p:txBody>
      </p:sp>
      <p:cxnSp>
        <p:nvCxnSpPr>
          <p:cNvPr id="143" name="Straight Connector 142">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Picture 5"/>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82335" y="1075625"/>
            <a:ext cx="6275667" cy="470674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p:nvPr/>
        </p:nvSpPr>
        <p:spPr>
          <a:xfrm>
            <a:off x="2351584" y="2204864"/>
            <a:ext cx="7776864" cy="369332"/>
          </a:xfrm>
          <a:prstGeom prst="rect">
            <a:avLst/>
          </a:prstGeom>
        </p:spPr>
        <p:txBody>
          <a:bodyPr wrap="square">
            <a:spAutoFit/>
          </a:bodyPr>
          <a:lstStyle/>
          <a:p>
            <a:pPr algn="l" eaLnBrk="1" hangingPunct="1">
              <a:lnSpc>
                <a:spcPct val="90000"/>
              </a:lnSpc>
              <a:buFontTx/>
              <a:buNone/>
            </a:pPr>
            <a:endParaRPr lang="en-US" altLang="en-US" sz="2000" dirty="0"/>
          </a:p>
        </p:txBody>
      </p:sp>
    </p:spTree>
    <p:extLst>
      <p:ext uri="{BB962C8B-B14F-4D97-AF65-F5344CB8AC3E}">
        <p14:creationId xmlns:p14="http://schemas.microsoft.com/office/powerpoint/2010/main" val="56698858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3" name="Straight Connector 7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75" name="Rectangle 74">
            <a:extLst>
              <a:ext uri="{FF2B5EF4-FFF2-40B4-BE49-F238E27FC236}">
                <a16:creationId xmlns:a16="http://schemas.microsoft.com/office/drawing/2014/main" id="{34461041-8413-4023-ABA7-9E499B0AD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p:cNvSpPr>
            <a:spLocks noGrp="1" noChangeArrowheads="1"/>
          </p:cNvSpPr>
          <p:nvPr>
            <p:ph type="title"/>
          </p:nvPr>
        </p:nvSpPr>
        <p:spPr>
          <a:xfrm>
            <a:off x="1187355" y="4374204"/>
            <a:ext cx="9818390" cy="1029308"/>
          </a:xfrm>
        </p:spPr>
        <p:txBody>
          <a:bodyPr vert="horz" lIns="91440" tIns="45720" rIns="91440" bIns="45720" rtlCol="0" anchor="b">
            <a:normAutofit/>
          </a:bodyPr>
          <a:lstStyle/>
          <a:p>
            <a:r>
              <a:rPr lang="en-US" altLang="en-US" sz="6000">
                <a:solidFill>
                  <a:schemeClr val="tx1">
                    <a:lumMod val="85000"/>
                    <a:lumOff val="15000"/>
                  </a:schemeClr>
                </a:solidFill>
              </a:rPr>
              <a:t>Sampling strategies (examples)</a:t>
            </a:r>
            <a:endParaRPr lang="en-US" sz="6000">
              <a:solidFill>
                <a:schemeClr val="tx1">
                  <a:lumMod val="85000"/>
                  <a:lumOff val="15000"/>
                </a:schemeClr>
              </a:solidFill>
            </a:endParaRPr>
          </a:p>
        </p:txBody>
      </p:sp>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81633" y="640080"/>
            <a:ext cx="7395611" cy="349442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77" name="Straight Connector 76">
            <a:extLst>
              <a:ext uri="{FF2B5EF4-FFF2-40B4-BE49-F238E27FC236}">
                <a16:creationId xmlns:a16="http://schemas.microsoft.com/office/drawing/2014/main" id="{F05BCF04-4702-43D0-BE8F-DBF6C2F651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0" y="5569068"/>
            <a:ext cx="96012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9" name="Rectangle 78">
            <a:extLst>
              <a:ext uri="{FF2B5EF4-FFF2-40B4-BE49-F238E27FC236}">
                <a16:creationId xmlns:a16="http://schemas.microsoft.com/office/drawing/2014/main" id="{53B4A494-ED20-47DD-A927-05EA273B0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5341997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vert="horz" lIns="91440" tIns="45720" rIns="91440" bIns="45720" rtlCol="0" anchor="ctr">
            <a:normAutofit/>
          </a:bodyPr>
          <a:lstStyle/>
          <a:p>
            <a:r>
              <a:rPr lang="en-US" altLang="en-US" sz="4400">
                <a:solidFill>
                  <a:srgbClr val="FFFFFF"/>
                </a:solidFill>
              </a:rPr>
              <a:t>Role of the researcher</a:t>
            </a:r>
            <a:endParaRPr lang="en-US" sz="4400">
              <a:solidFill>
                <a:srgbClr val="FFFFFF"/>
              </a:solidFill>
            </a:endParaRPr>
          </a:p>
        </p:txBody>
      </p:sp>
      <p:sp>
        <p:nvSpPr>
          <p:cNvPr id="6" name="Rectangle 5"/>
          <p:cNvSpPr/>
          <p:nvPr/>
        </p:nvSpPr>
        <p:spPr>
          <a:xfrm>
            <a:off x="5231958" y="605896"/>
            <a:ext cx="5923721" cy="5646208"/>
          </a:xfrm>
          <a:prstGeom prst="rect">
            <a:avLst/>
          </a:prstGeom>
        </p:spPr>
        <p:txBody>
          <a:bodyPr vert="horz" lIns="0" tIns="45720" rIns="0" bIns="45720" rtlCol="0" anchor="ctr">
            <a:normAutofit/>
          </a:bodyPr>
          <a:lstStyle/>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Maintain physical (emotional?) proximity to research participants.</a:t>
            </a:r>
          </a:p>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Demonstrate ‘theoretical sensitivity’.</a:t>
            </a:r>
          </a:p>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Be insightful.</a:t>
            </a:r>
          </a:p>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Perceive situations holistically.</a:t>
            </a:r>
          </a:p>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Be sensitive to personal bias (reflexivity).</a:t>
            </a:r>
          </a:p>
        </p:txBody>
      </p:sp>
      <p:sp>
        <p:nvSpPr>
          <p:cNvPr id="75" name="Rectangle 74">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4621054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9" name="Rectangle 19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01" name="Straight Connector 20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03" name="Rectangle 202">
            <a:extLst>
              <a:ext uri="{FF2B5EF4-FFF2-40B4-BE49-F238E27FC236}">
                <a16:creationId xmlns:a16="http://schemas.microsoft.com/office/drawing/2014/main" id="{548B4202-DCD5-4F8C-B481-743A989A9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p:cNvSpPr>
            <a:spLocks noGrp="1" noChangeArrowheads="1"/>
          </p:cNvSpPr>
          <p:nvPr>
            <p:ph type="title"/>
          </p:nvPr>
        </p:nvSpPr>
        <p:spPr>
          <a:xfrm>
            <a:off x="633999" y="4550230"/>
            <a:ext cx="10909073" cy="957902"/>
          </a:xfrm>
        </p:spPr>
        <p:txBody>
          <a:bodyPr vert="horz" lIns="91440" tIns="45720" rIns="91440" bIns="45720" rtlCol="0" anchor="b">
            <a:normAutofit/>
          </a:bodyPr>
          <a:lstStyle/>
          <a:p>
            <a:r>
              <a:rPr lang="en-US" altLang="en-US" sz="6000">
                <a:solidFill>
                  <a:schemeClr val="tx1">
                    <a:lumMod val="85000"/>
                    <a:lumOff val="15000"/>
                  </a:schemeClr>
                </a:solidFill>
              </a:rPr>
              <a:t>The role of the literature</a:t>
            </a:r>
            <a:endParaRPr lang="en-US" sz="6000">
              <a:solidFill>
                <a:schemeClr val="tx1">
                  <a:lumMod val="85000"/>
                  <a:lumOff val="15000"/>
                </a:schemeClr>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5459" y="1421261"/>
            <a:ext cx="5299675" cy="2040374"/>
          </a:xfrm>
          <a:prstGeom prst="rect">
            <a:avLst/>
          </a:prstGeom>
        </p:spPr>
      </p:pic>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56867" y="2110057"/>
            <a:ext cx="5302232" cy="662779"/>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205" name="Straight Connector 204">
            <a:extLst>
              <a:ext uri="{FF2B5EF4-FFF2-40B4-BE49-F238E27FC236}">
                <a16:creationId xmlns:a16="http://schemas.microsoft.com/office/drawing/2014/main" id="{F7F57F6B-E621-4E40-A34D-2FE12902AA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45296"/>
            <a:ext cx="10515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07" name="Rectangle 206">
            <a:extLst>
              <a:ext uri="{FF2B5EF4-FFF2-40B4-BE49-F238E27FC236}">
                <a16:creationId xmlns:a16="http://schemas.microsoft.com/office/drawing/2014/main" id="{8EE702CF-91CE-4661-ACBF-3C8160D1B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0315520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5" name="Rectangle 71">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5126" name="Rectangle 73">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anchor="ctr">
            <a:normAutofit/>
          </a:bodyPr>
          <a:lstStyle/>
          <a:p>
            <a:pPr eaLnBrk="1" hangingPunct="1"/>
            <a:r>
              <a:rPr lang="en-GB" altLang="en-US" sz="4400">
                <a:solidFill>
                  <a:srgbClr val="FFFFFF"/>
                </a:solidFill>
              </a:rPr>
              <a:t>Collecting qualitative data: interviewing</a:t>
            </a:r>
            <a:endParaRPr lang="en-US" sz="4400">
              <a:solidFill>
                <a:srgbClr val="FFFFFF"/>
              </a:solidFill>
            </a:endParaRPr>
          </a:p>
        </p:txBody>
      </p:sp>
      <p:sp>
        <p:nvSpPr>
          <p:cNvPr id="5123" name="Rectangle 3"/>
          <p:cNvSpPr>
            <a:spLocks noGrp="1" noChangeArrowheads="1"/>
          </p:cNvSpPr>
          <p:nvPr>
            <p:ph type="body" idx="1"/>
          </p:nvPr>
        </p:nvSpPr>
        <p:spPr>
          <a:xfrm>
            <a:off x="5231958" y="605896"/>
            <a:ext cx="5923721" cy="5646208"/>
          </a:xfrm>
        </p:spPr>
        <p:txBody>
          <a:bodyPr anchor="ctr">
            <a:normAutofit/>
          </a:bodyPr>
          <a:lstStyle/>
          <a:p>
            <a:pPr eaLnBrk="1" hangingPunct="1">
              <a:lnSpc>
                <a:spcPct val="110000"/>
              </a:lnSpc>
            </a:pPr>
            <a:r>
              <a:rPr lang="en-GB" altLang="en-US" sz="2200"/>
              <a:t>Structured, semi-structured or conversational.</a:t>
            </a:r>
          </a:p>
          <a:p>
            <a:pPr eaLnBrk="1" hangingPunct="1">
              <a:lnSpc>
                <a:spcPct val="110000"/>
              </a:lnSpc>
            </a:pPr>
            <a:r>
              <a:rPr lang="en-GB" altLang="en-US" sz="2200"/>
              <a:t>Useful for follow-up, probing questions.</a:t>
            </a:r>
          </a:p>
          <a:p>
            <a:pPr eaLnBrk="1" hangingPunct="1">
              <a:lnSpc>
                <a:spcPct val="110000"/>
              </a:lnSpc>
            </a:pPr>
            <a:r>
              <a:rPr lang="en-GB" altLang="en-US" sz="2200"/>
              <a:t>If unstructured, can generate large amounts of data.</a:t>
            </a:r>
          </a:p>
          <a:p>
            <a:pPr eaLnBrk="1" hangingPunct="1">
              <a:lnSpc>
                <a:spcPct val="110000"/>
              </a:lnSpc>
            </a:pPr>
            <a:endParaRPr lang="en-GB" altLang="en-US" sz="2200"/>
          </a:p>
          <a:p>
            <a:pPr marL="0" indent="0">
              <a:lnSpc>
                <a:spcPct val="110000"/>
              </a:lnSpc>
              <a:buNone/>
            </a:pPr>
            <a:r>
              <a:rPr lang="en-GB" altLang="en-US" sz="2200"/>
              <a:t>Collecting qualitative data: observation</a:t>
            </a:r>
          </a:p>
          <a:p>
            <a:pPr marL="0" indent="0">
              <a:lnSpc>
                <a:spcPct val="110000"/>
              </a:lnSpc>
              <a:buNone/>
            </a:pPr>
            <a:endParaRPr lang="en-GB" altLang="en-US" sz="2200"/>
          </a:p>
          <a:p>
            <a:pPr eaLnBrk="1" hangingPunct="1">
              <a:lnSpc>
                <a:spcPct val="110000"/>
              </a:lnSpc>
            </a:pPr>
            <a:r>
              <a:rPr lang="en-GB" altLang="en-US" sz="2200"/>
              <a:t>Data collected in ‘natural’ field settings.</a:t>
            </a:r>
          </a:p>
          <a:p>
            <a:pPr eaLnBrk="1" hangingPunct="1">
              <a:lnSpc>
                <a:spcPct val="110000"/>
              </a:lnSpc>
            </a:pPr>
            <a:r>
              <a:rPr lang="en-GB" altLang="en-US" sz="2200"/>
              <a:t>Can be overt or covert.</a:t>
            </a:r>
          </a:p>
          <a:p>
            <a:pPr eaLnBrk="1" hangingPunct="1">
              <a:lnSpc>
                <a:spcPct val="110000"/>
              </a:lnSpc>
            </a:pPr>
            <a:r>
              <a:rPr lang="en-GB" altLang="en-US" sz="2200"/>
              <a:t>Can involve participation by the researcher in the setting/event or non-participation.</a:t>
            </a:r>
            <a:endParaRPr lang="en-US" altLang="en-US" sz="2200"/>
          </a:p>
          <a:p>
            <a:pPr eaLnBrk="1" hangingPunct="1">
              <a:lnSpc>
                <a:spcPct val="110000"/>
              </a:lnSpc>
            </a:pPr>
            <a:endParaRPr lang="en-US" altLang="en-US" sz="2200"/>
          </a:p>
        </p:txBody>
      </p:sp>
      <p:sp>
        <p:nvSpPr>
          <p:cNvPr id="4" name="Rectangle 3"/>
          <p:cNvSpPr/>
          <p:nvPr/>
        </p:nvSpPr>
        <p:spPr>
          <a:xfrm>
            <a:off x="6082328" y="2924944"/>
            <a:ext cx="4572000" cy="400110"/>
          </a:xfrm>
          <a:prstGeom prst="rect">
            <a:avLst/>
          </a:prstGeom>
        </p:spPr>
        <p:txBody>
          <a:bodyPr>
            <a:spAutoFit/>
          </a:bodyPr>
          <a:lstStyle/>
          <a:p>
            <a:pPr algn="l" eaLnBrk="1" hangingPunct="1"/>
            <a:endParaRPr lang="en-US" altLang="en-US" sz="2000" dirty="0"/>
          </a:p>
        </p:txBody>
      </p:sp>
      <p:sp>
        <p:nvSpPr>
          <p:cNvPr id="7" name="Text Box 7"/>
          <p:cNvSpPr txBox="1">
            <a:spLocks noChangeArrowheads="1"/>
          </p:cNvSpPr>
          <p:nvPr/>
        </p:nvSpPr>
        <p:spPr bwMode="auto">
          <a:xfrm>
            <a:off x="5850499" y="2014538"/>
            <a:ext cx="40322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Bef>
                <a:spcPct val="50000"/>
              </a:spcBef>
            </a:pPr>
            <a:endParaRPr lang="en-US" altLang="en-US" sz="2400" b="1" dirty="0"/>
          </a:p>
        </p:txBody>
      </p:sp>
    </p:spTree>
    <p:extLst>
      <p:ext uri="{BB962C8B-B14F-4D97-AF65-F5344CB8AC3E}">
        <p14:creationId xmlns:p14="http://schemas.microsoft.com/office/powerpoint/2010/main" val="116720504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anchor="ctr">
            <a:normAutofit/>
          </a:bodyPr>
          <a:lstStyle/>
          <a:p>
            <a:pPr eaLnBrk="1" hangingPunct="1"/>
            <a:r>
              <a:rPr lang="en-GB" altLang="en-US" sz="4400">
                <a:solidFill>
                  <a:srgbClr val="FFFFFF"/>
                </a:solidFill>
              </a:rPr>
              <a:t>Collecting qualitative data: using visual sources</a:t>
            </a:r>
            <a:br>
              <a:rPr lang="en-US" sz="4400">
                <a:solidFill>
                  <a:srgbClr val="FFFFFF"/>
                </a:solidFill>
              </a:rPr>
            </a:br>
            <a:endParaRPr lang="en-US" sz="4400">
              <a:solidFill>
                <a:srgbClr val="FFFFFF"/>
              </a:solidFill>
            </a:endParaRPr>
          </a:p>
        </p:txBody>
      </p:sp>
      <p:sp>
        <p:nvSpPr>
          <p:cNvPr id="6" name="Content Placeholder 5">
            <a:extLst>
              <a:ext uri="{FF2B5EF4-FFF2-40B4-BE49-F238E27FC236}">
                <a16:creationId xmlns:a16="http://schemas.microsoft.com/office/drawing/2014/main" id="{F2BF40C6-6F97-E64C-B646-1EB6BFFDF654}"/>
              </a:ext>
            </a:extLst>
          </p:cNvPr>
          <p:cNvSpPr>
            <a:spLocks noGrp="1"/>
          </p:cNvSpPr>
          <p:nvPr>
            <p:ph idx="1"/>
          </p:nvPr>
        </p:nvSpPr>
        <p:spPr>
          <a:xfrm>
            <a:off x="5231958" y="605896"/>
            <a:ext cx="5923721" cy="5646208"/>
          </a:xfrm>
        </p:spPr>
        <p:txBody>
          <a:bodyPr anchor="ctr">
            <a:normAutofit/>
          </a:bodyPr>
          <a:lstStyle/>
          <a:p>
            <a:pPr>
              <a:lnSpc>
                <a:spcPct val="110000"/>
              </a:lnSpc>
            </a:pPr>
            <a:endParaRPr lang="en-US" sz="2200" dirty="0"/>
          </a:p>
          <a:p>
            <a:pPr marL="171450" indent="-171450">
              <a:lnSpc>
                <a:spcPct val="110000"/>
              </a:lnSpc>
              <a:buFont typeface="Arial" panose="020B0604020202020204" pitchFamily="34" charset="0"/>
              <a:buChar char="•"/>
            </a:pPr>
            <a:r>
              <a:rPr lang="en-US" altLang="en-US" sz="2200" dirty="0"/>
              <a:t>Can include photographs, film, video etc.</a:t>
            </a:r>
          </a:p>
          <a:p>
            <a:pPr marL="171450" indent="-171450">
              <a:lnSpc>
                <a:spcPct val="110000"/>
              </a:lnSpc>
              <a:buFont typeface="Arial" panose="020B0604020202020204" pitchFamily="34" charset="0"/>
              <a:buChar char="•"/>
            </a:pPr>
            <a:r>
              <a:rPr lang="en-US" altLang="en-US" sz="2200" dirty="0"/>
              <a:t>Good for documenting peoples’ lifestyles, living and working conditions.</a:t>
            </a:r>
          </a:p>
          <a:p>
            <a:pPr marL="171450" indent="-171450">
              <a:lnSpc>
                <a:spcPct val="110000"/>
              </a:lnSpc>
              <a:buFont typeface="Arial" panose="020B0604020202020204" pitchFamily="34" charset="0"/>
              <a:buChar char="•"/>
            </a:pPr>
            <a:r>
              <a:rPr lang="en-US" altLang="en-US" sz="2200" dirty="0"/>
              <a:t>But the focus of the camera can be selective.</a:t>
            </a:r>
          </a:p>
          <a:p>
            <a:pPr marL="171450" indent="-171450">
              <a:lnSpc>
                <a:spcPct val="110000"/>
              </a:lnSpc>
              <a:buFont typeface="Arial" panose="020B0604020202020204" pitchFamily="34" charset="0"/>
              <a:buChar char="•"/>
            </a:pPr>
            <a:r>
              <a:rPr lang="en-US" altLang="en-US" sz="2200" dirty="0"/>
              <a:t>Subjects’ </a:t>
            </a:r>
            <a:r>
              <a:rPr lang="en-US" altLang="en-US" sz="2200" dirty="0" err="1"/>
              <a:t>behaviour</a:t>
            </a:r>
            <a:r>
              <a:rPr lang="en-US" altLang="en-US" sz="2200" dirty="0"/>
              <a:t> may change in front of the camera.</a:t>
            </a:r>
            <a:endParaRPr lang="en-US" sz="2200" dirty="0"/>
          </a:p>
          <a:p>
            <a:pPr marL="171450" indent="-171450">
              <a:lnSpc>
                <a:spcPct val="110000"/>
              </a:lnSpc>
              <a:buFont typeface="Arial" panose="020B0604020202020204" pitchFamily="34" charset="0"/>
              <a:buChar char="•"/>
            </a:pPr>
            <a:r>
              <a:rPr lang="en-GB" altLang="en-US" sz="2200" dirty="0"/>
              <a:t>Includes documents (reports, business plans, contracts etc.), websites, and other ‘non-reactive’ data.</a:t>
            </a:r>
          </a:p>
          <a:p>
            <a:pPr marL="171450" indent="-171450">
              <a:lnSpc>
                <a:spcPct val="110000"/>
              </a:lnSpc>
              <a:buFont typeface="Arial" panose="020B0604020202020204" pitchFamily="34" charset="0"/>
              <a:buChar char="•"/>
            </a:pPr>
            <a:r>
              <a:rPr lang="en-GB" altLang="en-US" sz="2200" dirty="0"/>
              <a:t>Selective attrition of documents means there may be bias in the ones that survive. </a:t>
            </a:r>
            <a:endParaRPr lang="en-US" altLang="en-US" sz="2200" dirty="0"/>
          </a:p>
          <a:p>
            <a:pPr>
              <a:lnSpc>
                <a:spcPct val="110000"/>
              </a:lnSpc>
            </a:pPr>
            <a:endParaRPr lang="en-US" sz="2200" dirty="0"/>
          </a:p>
        </p:txBody>
      </p:sp>
      <p:sp>
        <p:nvSpPr>
          <p:cNvPr id="75" name="Rectangle 74">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893830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altLang="en-US" sz="4400">
                <a:solidFill>
                  <a:srgbClr val="FFFFFF"/>
                </a:solidFill>
              </a:rPr>
              <a:t>Collecting qualitative data: research diaries</a:t>
            </a:r>
            <a:endParaRPr lang="en-GB" sz="4400">
              <a:solidFill>
                <a:srgbClr val="FFFFFF"/>
              </a:solidFill>
            </a:endParaRPr>
          </a:p>
        </p:txBody>
      </p:sp>
      <p:sp>
        <p:nvSpPr>
          <p:cNvPr id="3" name="Content Placeholder 2"/>
          <p:cNvSpPr>
            <a:spLocks noGrp="1"/>
          </p:cNvSpPr>
          <p:nvPr>
            <p:ph idx="1"/>
          </p:nvPr>
        </p:nvSpPr>
        <p:spPr>
          <a:xfrm>
            <a:off x="5231958" y="605896"/>
            <a:ext cx="5923721" cy="5646208"/>
          </a:xfrm>
        </p:spPr>
        <p:txBody>
          <a:bodyPr anchor="ctr">
            <a:normAutofit/>
          </a:bodyPr>
          <a:lstStyle/>
          <a:p>
            <a:pPr eaLnBrk="1" hangingPunct="1">
              <a:lnSpc>
                <a:spcPct val="110000"/>
              </a:lnSpc>
              <a:buFontTx/>
              <a:buNone/>
            </a:pPr>
            <a:r>
              <a:rPr lang="en-US" altLang="en-US" sz="2400"/>
              <a:t>The kinds of issues noted in a research diary could include:</a:t>
            </a:r>
          </a:p>
          <a:p>
            <a:pPr eaLnBrk="1" hangingPunct="1">
              <a:lnSpc>
                <a:spcPct val="110000"/>
              </a:lnSpc>
            </a:pPr>
            <a:r>
              <a:rPr lang="en-US" altLang="en-US" sz="2400"/>
              <a:t>The processes involved in approaching the field and making contact.</a:t>
            </a:r>
          </a:p>
          <a:p>
            <a:pPr eaLnBrk="1" hangingPunct="1">
              <a:lnSpc>
                <a:spcPct val="110000"/>
              </a:lnSpc>
            </a:pPr>
            <a:r>
              <a:rPr lang="en-US" altLang="en-US" sz="2400"/>
              <a:t>Experiences (positive and negative) in getting access to respondents and in using data gathering instruments.</a:t>
            </a:r>
          </a:p>
          <a:p>
            <a:pPr eaLnBrk="1" hangingPunct="1">
              <a:lnSpc>
                <a:spcPct val="110000"/>
              </a:lnSpc>
            </a:pPr>
            <a:r>
              <a:rPr lang="en-US" altLang="en-US" sz="2400"/>
              <a:t>Details of literature sources read (and ordered).</a:t>
            </a:r>
          </a:p>
          <a:p>
            <a:pPr eaLnBrk="1" hangingPunct="1">
              <a:lnSpc>
                <a:spcPct val="110000"/>
              </a:lnSpc>
            </a:pPr>
            <a:r>
              <a:rPr lang="en-US" altLang="en-US" sz="2400"/>
              <a:t>Reflections on the interpretation and presentation of results, including important changes in direction.</a:t>
            </a:r>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3040707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altLang="en-US" sz="4400">
                <a:solidFill>
                  <a:srgbClr val="FFFFFF"/>
                </a:solidFill>
              </a:rPr>
              <a:t>Ethical checklist in qualitative research</a:t>
            </a:r>
            <a:endParaRPr lang="en-GB" sz="4400">
              <a:solidFill>
                <a:srgbClr val="FFFFFF"/>
              </a:solidFill>
            </a:endParaRPr>
          </a:p>
        </p:txBody>
      </p:sp>
      <p:sp>
        <p:nvSpPr>
          <p:cNvPr id="3" name="Content Placeholder 2"/>
          <p:cNvSpPr>
            <a:spLocks noGrp="1"/>
          </p:cNvSpPr>
          <p:nvPr>
            <p:ph idx="1"/>
          </p:nvPr>
        </p:nvSpPr>
        <p:spPr>
          <a:xfrm>
            <a:off x="5231958" y="605896"/>
            <a:ext cx="5923721" cy="5646208"/>
          </a:xfrm>
        </p:spPr>
        <p:txBody>
          <a:bodyPr anchor="ctr">
            <a:normAutofit/>
          </a:bodyPr>
          <a:lstStyle/>
          <a:p>
            <a:pPr eaLnBrk="1" hangingPunct="1"/>
            <a:r>
              <a:rPr lang="en-US" altLang="en-US" sz="2400" dirty="0"/>
              <a:t>Have I </a:t>
            </a:r>
            <a:r>
              <a:rPr lang="en-US" altLang="en-US" sz="2400"/>
              <a:t>honoured</a:t>
            </a:r>
            <a:r>
              <a:rPr lang="en-US" altLang="en-US" sz="2400" dirty="0"/>
              <a:t> my commitments about confidentiality and privacy?  </a:t>
            </a:r>
          </a:p>
          <a:p>
            <a:pPr eaLnBrk="1" hangingPunct="1"/>
            <a:r>
              <a:rPr lang="en-US" altLang="en-US" sz="2400" dirty="0"/>
              <a:t>Have I acted in the spirit of informed consent?</a:t>
            </a:r>
          </a:p>
          <a:p>
            <a:pPr eaLnBrk="1" hangingPunct="1"/>
            <a:r>
              <a:rPr lang="en-US" altLang="en-US" sz="2400" dirty="0"/>
              <a:t>Have I used my research effectively and morally?</a:t>
            </a:r>
          </a:p>
          <a:p>
            <a:pPr eaLnBrk="1" hangingPunct="1"/>
            <a:r>
              <a:rPr lang="en-US" altLang="en-US" sz="2400" dirty="0"/>
              <a:t>Have I generalized appropriately?</a:t>
            </a:r>
          </a:p>
          <a:p>
            <a:pPr eaLnBrk="1" hangingPunct="1"/>
            <a:r>
              <a:rPr lang="en-US" altLang="en-US" sz="2400" dirty="0"/>
              <a:t>Do I have a responsibility to anticipate how others might use my research and explanations? </a:t>
            </a:r>
          </a:p>
          <a:p>
            <a:pPr eaLnBrk="1" hangingPunct="1"/>
            <a:endParaRPr lang="en-US" altLang="en-US" sz="2400" b="0"/>
          </a:p>
          <a:p>
            <a:endParaRPr lang="en-GB" sz="2400"/>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7470089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3" name="Straight Connector 7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75" name="Rectangle 74">
            <a:extLst>
              <a:ext uri="{FF2B5EF4-FFF2-40B4-BE49-F238E27FC236}">
                <a16:creationId xmlns:a16="http://schemas.microsoft.com/office/drawing/2014/main" id="{34461041-8413-4023-ABA7-9E499B0AD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87355" y="4374204"/>
            <a:ext cx="9818390" cy="1029308"/>
          </a:xfrm>
        </p:spPr>
        <p:txBody>
          <a:bodyPr vert="horz" lIns="91440" tIns="45720" rIns="91440" bIns="45720" rtlCol="0" anchor="b">
            <a:normAutofit/>
          </a:bodyPr>
          <a:lstStyle/>
          <a:p>
            <a:r>
              <a:rPr lang="en-US" altLang="en-US" sz="6000">
                <a:solidFill>
                  <a:schemeClr val="tx1">
                    <a:lumMod val="85000"/>
                    <a:lumOff val="15000"/>
                  </a:schemeClr>
                </a:solidFill>
              </a:rPr>
              <a:t>Generating validity</a:t>
            </a:r>
            <a:endParaRPr lang="en-US" sz="6000">
              <a:solidFill>
                <a:schemeClr val="tx1">
                  <a:lumMod val="85000"/>
                  <a:lumOff val="15000"/>
                </a:schemeClr>
              </a:solidFill>
            </a:endParaRPr>
          </a:p>
        </p:txBody>
      </p:sp>
      <p:pic>
        <p:nvPicPr>
          <p:cNvPr id="717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181633" y="640080"/>
            <a:ext cx="7808774" cy="349442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77" name="Straight Connector 76">
            <a:extLst>
              <a:ext uri="{FF2B5EF4-FFF2-40B4-BE49-F238E27FC236}">
                <a16:creationId xmlns:a16="http://schemas.microsoft.com/office/drawing/2014/main" id="{F05BCF04-4702-43D0-BE8F-DBF6C2F651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0" y="5569068"/>
            <a:ext cx="96012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9" name="Rectangle 78">
            <a:extLst>
              <a:ext uri="{FF2B5EF4-FFF2-40B4-BE49-F238E27FC236}">
                <a16:creationId xmlns:a16="http://schemas.microsoft.com/office/drawing/2014/main" id="{53B4A494-ED20-47DD-A927-05EA273B0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44786977"/>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altLang="en-US" sz="4400">
                <a:solidFill>
                  <a:srgbClr val="FFFFFF"/>
                </a:solidFill>
              </a:rPr>
              <a:t>But in generalising, qualitative researchers need to be…</a:t>
            </a:r>
            <a:endParaRPr lang="en-GB" sz="4400">
              <a:solidFill>
                <a:srgbClr val="FFFFFF"/>
              </a:solidFill>
            </a:endParaRPr>
          </a:p>
        </p:txBody>
      </p:sp>
      <p:sp>
        <p:nvSpPr>
          <p:cNvPr id="3" name="Content Placeholder 2"/>
          <p:cNvSpPr>
            <a:spLocks noGrp="1"/>
          </p:cNvSpPr>
          <p:nvPr>
            <p:ph idx="1"/>
          </p:nvPr>
        </p:nvSpPr>
        <p:spPr>
          <a:xfrm>
            <a:off x="5231958" y="605896"/>
            <a:ext cx="5923721" cy="5646208"/>
          </a:xfrm>
        </p:spPr>
        <p:txBody>
          <a:bodyPr anchor="ctr">
            <a:normAutofit/>
          </a:bodyPr>
          <a:lstStyle/>
          <a:p>
            <a:pPr eaLnBrk="1" hangingPunct="1">
              <a:lnSpc>
                <a:spcPct val="110000"/>
              </a:lnSpc>
            </a:pPr>
            <a:r>
              <a:rPr lang="en-US" altLang="en-US" sz="2400"/>
              <a:t>Cautious, moderating the range of generalizing conclusions. </a:t>
            </a:r>
          </a:p>
          <a:p>
            <a:pPr eaLnBrk="1" hangingPunct="1">
              <a:lnSpc>
                <a:spcPct val="110000"/>
              </a:lnSpc>
            </a:pPr>
            <a:r>
              <a:rPr lang="en-US" altLang="en-US" sz="2400"/>
              <a:t>Careful in recognizing the limitations of time periods. </a:t>
            </a:r>
          </a:p>
          <a:p>
            <a:pPr eaLnBrk="1" hangingPunct="1">
              <a:lnSpc>
                <a:spcPct val="110000"/>
              </a:lnSpc>
            </a:pPr>
            <a:r>
              <a:rPr lang="en-US" altLang="en-US" sz="2400"/>
              <a:t>Meticulous in demonstrating clear linkages between generalizing conclusions and the specific data that provide its foundation.</a:t>
            </a:r>
          </a:p>
          <a:p>
            <a:pPr eaLnBrk="1" hangingPunct="1">
              <a:lnSpc>
                <a:spcPct val="110000"/>
              </a:lnSpc>
            </a:pPr>
            <a:r>
              <a:rPr lang="en-US" altLang="en-US" sz="2400"/>
              <a:t>Honest and transparent about findings that contradict the conclusions.</a:t>
            </a:r>
          </a:p>
          <a:p>
            <a:pPr eaLnBrk="1" hangingPunct="1">
              <a:lnSpc>
                <a:spcPct val="110000"/>
              </a:lnSpc>
            </a:pPr>
            <a:r>
              <a:rPr lang="en-US" altLang="en-US" sz="2400"/>
              <a:t>Diligent in reporting alternative explanations or the constraints on generalizations. </a:t>
            </a:r>
          </a:p>
          <a:p>
            <a:pPr>
              <a:lnSpc>
                <a:spcPct val="110000"/>
              </a:lnSpc>
            </a:pPr>
            <a:endParaRPr lang="en-GB" sz="2400"/>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8288653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altLang="en-US" sz="4400">
                <a:solidFill>
                  <a:srgbClr val="FFFFFF"/>
                </a:solidFill>
              </a:rPr>
              <a:t>Designing for reliability</a:t>
            </a:r>
            <a:endParaRPr lang="en-GB" sz="4400">
              <a:solidFill>
                <a:srgbClr val="FFFFFF"/>
              </a:solidFill>
            </a:endParaRPr>
          </a:p>
        </p:txBody>
      </p:sp>
      <p:sp>
        <p:nvSpPr>
          <p:cNvPr id="3" name="Content Placeholder 2"/>
          <p:cNvSpPr>
            <a:spLocks noGrp="1"/>
          </p:cNvSpPr>
          <p:nvPr>
            <p:ph idx="1"/>
          </p:nvPr>
        </p:nvSpPr>
        <p:spPr>
          <a:xfrm>
            <a:off x="5231958" y="605896"/>
            <a:ext cx="5923721" cy="5646208"/>
          </a:xfrm>
        </p:spPr>
        <p:txBody>
          <a:bodyPr anchor="ctr">
            <a:normAutofit/>
          </a:bodyPr>
          <a:lstStyle/>
          <a:p>
            <a:pPr eaLnBrk="1" hangingPunct="1"/>
            <a:r>
              <a:rPr lang="en-GB" altLang="en-US" sz="2200"/>
              <a:t>Data triangulation, where data are gathered using multiple sampling strategies. </a:t>
            </a:r>
          </a:p>
          <a:p>
            <a:pPr eaLnBrk="1" hangingPunct="1"/>
            <a:r>
              <a:rPr lang="en-GB" altLang="en-US" sz="2200"/>
              <a:t>Investigator triangulation, using more than one observer in field situations.</a:t>
            </a:r>
          </a:p>
          <a:p>
            <a:pPr eaLnBrk="1" hangingPunct="1"/>
            <a:r>
              <a:rPr lang="en-GB" altLang="en-US" sz="2200"/>
              <a:t>Multiple triangulation, in which a combination of multiple methods, data types, observers and theories are combined. </a:t>
            </a:r>
          </a:p>
          <a:p>
            <a:pPr eaLnBrk="1" hangingPunct="1"/>
            <a:r>
              <a:rPr lang="en-GB" altLang="en-US" sz="2200"/>
              <a:t>Methodological triangulation, of which there are two kinds: within-method, where the researcher employs varieties of data gathering techniques within the same method, and between method, where a variety of different methods are used. </a:t>
            </a:r>
          </a:p>
          <a:p>
            <a:endParaRPr lang="en-GB" sz="2200"/>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32040730"/>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altLang="en-US" sz="4400">
                <a:solidFill>
                  <a:srgbClr val="FFFFFF"/>
                </a:solidFill>
              </a:rPr>
              <a:t>But we could abandon conventional terms and seek instead…</a:t>
            </a:r>
            <a:endParaRPr lang="en-GB" sz="4400">
              <a:solidFill>
                <a:srgbClr val="FFFFFF"/>
              </a:solidFill>
            </a:endParaRPr>
          </a:p>
        </p:txBody>
      </p:sp>
      <p:sp>
        <p:nvSpPr>
          <p:cNvPr id="3" name="Content Placeholder 2"/>
          <p:cNvSpPr>
            <a:spLocks noGrp="1"/>
          </p:cNvSpPr>
          <p:nvPr>
            <p:ph idx="1"/>
          </p:nvPr>
        </p:nvSpPr>
        <p:spPr>
          <a:xfrm>
            <a:off x="5231958" y="605896"/>
            <a:ext cx="5923721" cy="5646208"/>
          </a:xfrm>
        </p:spPr>
        <p:txBody>
          <a:bodyPr anchor="ctr">
            <a:normAutofit/>
          </a:bodyPr>
          <a:lstStyle/>
          <a:p>
            <a:pPr eaLnBrk="1" hangingPunct="1">
              <a:lnSpc>
                <a:spcPct val="110000"/>
              </a:lnSpc>
            </a:pPr>
            <a:r>
              <a:rPr lang="en-US" altLang="en-US" sz="2000" i="1" dirty="0"/>
              <a:t>Transferability</a:t>
            </a:r>
            <a:r>
              <a:rPr lang="en-US" altLang="en-US" sz="2000" dirty="0"/>
              <a:t> with purposive sampling to illustrate pertinent issues and factors when comparing two contexts for similarity; and thick descriptions to provide evidence for making judgements about similarities between cases.</a:t>
            </a:r>
            <a:endParaRPr lang="en-US" altLang="en-US" sz="2000"/>
          </a:p>
          <a:p>
            <a:pPr eaLnBrk="1" hangingPunct="1">
              <a:lnSpc>
                <a:spcPct val="110000"/>
              </a:lnSpc>
            </a:pPr>
            <a:r>
              <a:rPr lang="en-US" altLang="en-US" sz="2000" i="1" dirty="0"/>
              <a:t>Dependability</a:t>
            </a:r>
            <a:r>
              <a:rPr lang="en-US" altLang="en-US" sz="2000" dirty="0"/>
              <a:t> through the use of audit trails through the data.</a:t>
            </a:r>
            <a:endParaRPr lang="en-US" altLang="en-US" sz="2000"/>
          </a:p>
          <a:p>
            <a:pPr eaLnBrk="1" hangingPunct="1">
              <a:lnSpc>
                <a:spcPct val="110000"/>
              </a:lnSpc>
            </a:pPr>
            <a:r>
              <a:rPr lang="en-US" altLang="en-US" sz="2000" i="1" dirty="0"/>
              <a:t>Confirmability</a:t>
            </a:r>
            <a:r>
              <a:rPr lang="en-US" altLang="en-US" sz="2000" dirty="0"/>
              <a:t>, with the audit showing the connections between data and the researcher’s interpretations.</a:t>
            </a:r>
            <a:endParaRPr lang="en-US" altLang="en-US" sz="2000"/>
          </a:p>
          <a:p>
            <a:pPr eaLnBrk="1" hangingPunct="1">
              <a:lnSpc>
                <a:spcPct val="110000"/>
              </a:lnSpc>
            </a:pPr>
            <a:r>
              <a:rPr lang="en-US" altLang="en-US" sz="2000" i="1" dirty="0"/>
              <a:t>Credibility</a:t>
            </a:r>
            <a:r>
              <a:rPr lang="en-US" altLang="en-US" sz="2000" dirty="0"/>
              <a:t>, the use of persistent observations; triangulation (of data, methods, theories and investigations); member checks (where data and interpretations are tested with research participants).</a:t>
            </a:r>
            <a:endParaRPr lang="en-US" altLang="en-US" sz="2000"/>
          </a:p>
          <a:p>
            <a:pPr>
              <a:lnSpc>
                <a:spcPct val="110000"/>
              </a:lnSpc>
            </a:pPr>
            <a:endParaRPr lang="en-GB" sz="2000"/>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3920465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vert="horz" lIns="91440" tIns="45720" rIns="91440" bIns="45720" rtlCol="0" anchor="ctr">
            <a:normAutofit/>
          </a:bodyPr>
          <a:lstStyle/>
          <a:p>
            <a:br>
              <a:rPr lang="en-US" sz="4400" b="0">
                <a:solidFill>
                  <a:srgbClr val="FFFFFF"/>
                </a:solidFill>
              </a:rPr>
            </a:br>
            <a:r>
              <a:rPr lang="en-US" altLang="en-US" sz="4400">
                <a:solidFill>
                  <a:srgbClr val="FFFFFF"/>
                </a:solidFill>
              </a:rPr>
              <a:t>Defining Mixed Methods</a:t>
            </a:r>
            <a:endParaRPr lang="en-US" sz="4400">
              <a:solidFill>
                <a:srgbClr val="FFFFFF"/>
              </a:solidFill>
            </a:endParaRPr>
          </a:p>
        </p:txBody>
      </p:sp>
      <p:sp>
        <p:nvSpPr>
          <p:cNvPr id="6" name="Rectangle 5"/>
          <p:cNvSpPr/>
          <p:nvPr/>
        </p:nvSpPr>
        <p:spPr>
          <a:xfrm>
            <a:off x="5231958" y="605896"/>
            <a:ext cx="5923721" cy="5646208"/>
          </a:xfrm>
          <a:prstGeom prst="rect">
            <a:avLst/>
          </a:prstGeom>
        </p:spPr>
        <p:txBody>
          <a:bodyPr vert="horz" lIns="0" tIns="45720" rIns="0" bIns="45720" rtlCol="0" anchor="ctr">
            <a:normAutofit/>
          </a:bodyPr>
          <a:lstStyle/>
          <a:p>
            <a:pPr>
              <a:spcBef>
                <a:spcPct val="50000"/>
              </a:spcBef>
              <a:buFont typeface="Calibri" panose="020F0502020204030204" pitchFamily="34" charset="0"/>
            </a:pPr>
            <a:r>
              <a:rPr lang="en-US" altLang="en-US" sz="2400">
                <a:solidFill>
                  <a:schemeClr val="tx1">
                    <a:lumMod val="75000"/>
                    <a:lumOff val="25000"/>
                  </a:schemeClr>
                </a:solidFill>
              </a:rPr>
              <a:t>Mixed methods consists of ‘the collection or analysis of both quantitative and qualitative data in a single study in which the data are collected concurrently or sequentially, are given a priority, and involve the integration of data at one or more stages in the process of research’ (Creswell et al, 2003: 212). </a:t>
            </a:r>
          </a:p>
        </p:txBody>
      </p:sp>
      <p:sp>
        <p:nvSpPr>
          <p:cNvPr id="3" name="Rectangle 2"/>
          <p:cNvSpPr/>
          <p:nvPr/>
        </p:nvSpPr>
        <p:spPr>
          <a:xfrm>
            <a:off x="1703512" y="2115638"/>
            <a:ext cx="8028384" cy="424732"/>
          </a:xfrm>
          <a:prstGeom prst="rect">
            <a:avLst/>
          </a:prstGeom>
        </p:spPr>
        <p:txBody>
          <a:bodyPr wrap="square">
            <a:spAutoFit/>
          </a:bodyPr>
          <a:lstStyle/>
          <a:p>
            <a:pPr marL="342900" indent="-342900">
              <a:lnSpc>
                <a:spcPct val="90000"/>
              </a:lnSpc>
              <a:buFont typeface="Arial" panose="020B0604020202020204" pitchFamily="34" charset="0"/>
              <a:buChar char="•"/>
            </a:pPr>
            <a:endParaRPr lang="en-GB" altLang="en-US" sz="2400" dirty="0"/>
          </a:p>
        </p:txBody>
      </p:sp>
    </p:spTree>
    <p:extLst>
      <p:ext uri="{BB962C8B-B14F-4D97-AF65-F5344CB8AC3E}">
        <p14:creationId xmlns:p14="http://schemas.microsoft.com/office/powerpoint/2010/main" val="253417131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4" name="Straight Connector 73">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76" name="Rectangle 75">
            <a:extLst>
              <a:ext uri="{FF2B5EF4-FFF2-40B4-BE49-F238E27FC236}">
                <a16:creationId xmlns:a16="http://schemas.microsoft.com/office/drawing/2014/main" id="{990BAFCD-EA0A-47F4-8B00-AAB1E67A90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1" name="Picture 3"/>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788709" y="643538"/>
            <a:ext cx="8615682" cy="361858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8" name="Rectangle 77">
            <a:extLst>
              <a:ext uri="{FF2B5EF4-FFF2-40B4-BE49-F238E27FC236}">
                <a16:creationId xmlns:a16="http://schemas.microsoft.com/office/drawing/2014/main" id="{2F9C61D6-37CC-4AD4-83C3-022D08874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51037"/>
            <a:ext cx="12192000" cy="230696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32900" y="4905662"/>
            <a:ext cx="7330353" cy="1541176"/>
          </a:xfrm>
        </p:spPr>
        <p:txBody>
          <a:bodyPr vert="horz" lIns="91440" tIns="45720" rIns="91440" bIns="45720" rtlCol="0" anchor="ctr">
            <a:normAutofit/>
          </a:bodyPr>
          <a:lstStyle/>
          <a:p>
            <a:pPr algn="r"/>
            <a:r>
              <a:rPr lang="en-US" altLang="en-US" sz="4400">
                <a:solidFill>
                  <a:srgbClr val="FFFFFF"/>
                </a:solidFill>
              </a:rPr>
              <a:t>Differences between quantitative and qualitative methods</a:t>
            </a:r>
            <a:endParaRPr lang="en-US" sz="4400">
              <a:solidFill>
                <a:srgbClr val="FFFFFF"/>
              </a:solidFill>
            </a:endParaRPr>
          </a:p>
        </p:txBody>
      </p:sp>
      <p:cxnSp>
        <p:nvCxnSpPr>
          <p:cNvPr id="80" name="Straight Connector 79">
            <a:extLst>
              <a:ext uri="{FF2B5EF4-FFF2-40B4-BE49-F238E27FC236}">
                <a16:creationId xmlns:a16="http://schemas.microsoft.com/office/drawing/2014/main" id="{2669285E-35F6-4010-B084-229A808458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47" y="5676251"/>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1356283"/>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Rectangle 2"/>
          <p:cNvSpPr>
            <a:spLocks noGrp="1" noChangeArrowheads="1"/>
          </p:cNvSpPr>
          <p:nvPr>
            <p:ph type="title"/>
          </p:nvPr>
        </p:nvSpPr>
        <p:spPr>
          <a:xfrm>
            <a:off x="492369" y="605896"/>
            <a:ext cx="3642309" cy="5646208"/>
          </a:xfrm>
        </p:spPr>
        <p:txBody>
          <a:bodyPr anchor="ctr">
            <a:normAutofit/>
          </a:bodyPr>
          <a:lstStyle/>
          <a:p>
            <a:pPr eaLnBrk="1" hangingPunct="1"/>
            <a:r>
              <a:rPr lang="en-GB" altLang="en-US" sz="4400">
                <a:solidFill>
                  <a:srgbClr val="FFFFFF"/>
                </a:solidFill>
              </a:rPr>
              <a:t>Epistemological positions</a:t>
            </a:r>
            <a:endParaRPr lang="en-US" sz="4400">
              <a:solidFill>
                <a:srgbClr val="FFFFFF"/>
              </a:solidFill>
            </a:endParaRPr>
          </a:p>
        </p:txBody>
      </p:sp>
      <p:sp>
        <p:nvSpPr>
          <p:cNvPr id="9" name="Content Placeholder 8"/>
          <p:cNvSpPr>
            <a:spLocks noGrp="1"/>
          </p:cNvSpPr>
          <p:nvPr>
            <p:ph idx="1"/>
          </p:nvPr>
        </p:nvSpPr>
        <p:spPr>
          <a:xfrm>
            <a:off x="5231958" y="605896"/>
            <a:ext cx="5923721" cy="5646208"/>
          </a:xfrm>
        </p:spPr>
        <p:txBody>
          <a:bodyPr anchor="ctr">
            <a:normAutofit/>
          </a:bodyPr>
          <a:lstStyle/>
          <a:p>
            <a:pPr eaLnBrk="1" hangingPunct="1"/>
            <a:r>
              <a:rPr lang="en-US" altLang="en-US" sz="2400"/>
              <a:t>Quantitative research emanates from an objectivist position which holds that reality exists independently of the researcher – the truth is ‘out there’.  </a:t>
            </a:r>
          </a:p>
          <a:p>
            <a:pPr eaLnBrk="1" hangingPunct="1"/>
            <a:r>
              <a:rPr lang="en-US" altLang="en-US" sz="2400"/>
              <a:t>Qualitative research is more closely linked to a constructivist paradigm, which sees truth and meaning as constructed and interpreted by individuals. </a:t>
            </a:r>
            <a:endParaRPr lang="en-GB" altLang="en-US" sz="2400"/>
          </a:p>
          <a:p>
            <a:endParaRPr lang="en-GB" sz="2400"/>
          </a:p>
        </p:txBody>
      </p:sp>
      <p:sp>
        <p:nvSpPr>
          <p:cNvPr id="18" name="Rectangle 17">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7765280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97280" y="286603"/>
            <a:ext cx="10058400" cy="145075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altLang="en-US" sz="4800" b="1" spc="-50">
                <a:solidFill>
                  <a:srgbClr val="FFFFFF"/>
                </a:solidFill>
                <a:latin typeface="+mj-lt"/>
                <a:ea typeface="+mj-ea"/>
                <a:cs typeface="+mj-cs"/>
              </a:rPr>
              <a:t>Relationship between researcher and subjects</a:t>
            </a:r>
            <a:endParaRPr lang="en-US" sz="4800" b="1" spc="-50">
              <a:solidFill>
                <a:srgbClr val="FFFFFF"/>
              </a:solidFill>
              <a:latin typeface="+mj-lt"/>
              <a:ea typeface="+mj-ea"/>
              <a:cs typeface="+mj-cs"/>
            </a:endParaRPr>
          </a:p>
        </p:txBody>
      </p:sp>
      <p:sp>
        <p:nvSpPr>
          <p:cNvPr id="5123" name="Rectangle 3"/>
          <p:cNvSpPr>
            <a:spLocks noGrp="1" noChangeArrowheads="1"/>
          </p:cNvSpPr>
          <p:nvPr>
            <p:ph type="body" idx="1"/>
          </p:nvPr>
        </p:nvSpPr>
        <p:spPr>
          <a:xfrm>
            <a:off x="1096963" y="2675694"/>
            <a:ext cx="10058400" cy="3193294"/>
          </a:xfrm>
        </p:spPr>
        <p:txBody>
          <a:bodyPr vert="horz" lIns="0" tIns="45720" rIns="0" bIns="45720" rtlCol="0">
            <a:normAutofit/>
          </a:bodyPr>
          <a:lstStyle/>
          <a:p>
            <a:pPr>
              <a:lnSpc>
                <a:spcPct val="100000"/>
              </a:lnSpc>
            </a:pPr>
            <a:endParaRPr lang="en-US"/>
          </a:p>
          <a:p>
            <a:pPr>
              <a:lnSpc>
                <a:spcPct val="100000"/>
              </a:lnSpc>
            </a:pPr>
            <a:endParaRPr lang="en-US"/>
          </a:p>
          <a:p>
            <a:pPr>
              <a:lnSpc>
                <a:spcPct val="100000"/>
              </a:lnSpc>
            </a:pPr>
            <a:endParaRPr lang="en-US"/>
          </a:p>
        </p:txBody>
      </p:sp>
      <p:sp>
        <p:nvSpPr>
          <p:cNvPr id="76" name="Rectangle 75">
            <a:extLst>
              <a:ext uri="{FF2B5EF4-FFF2-40B4-BE49-F238E27FC236}">
                <a16:creationId xmlns:a16="http://schemas.microsoft.com/office/drawing/2014/main" id="{9B834327-03F1-4931-8261-971373A5A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2436766" y="2292457"/>
            <a:ext cx="7416824" cy="2092881"/>
          </a:xfrm>
          <a:prstGeom prst="rect">
            <a:avLst/>
          </a:prstGeom>
        </p:spPr>
        <p:txBody>
          <a:bodyPr wrap="square">
            <a:spAutoFit/>
          </a:bodyPr>
          <a:lstStyle/>
          <a:p>
            <a:pPr marL="171450" indent="-171450">
              <a:spcAft>
                <a:spcPts val="600"/>
              </a:spcAft>
              <a:buFont typeface="Arial" panose="020B0604020202020204" pitchFamily="34" charset="0"/>
              <a:buChar char="•"/>
            </a:pPr>
            <a:r>
              <a:rPr lang="en-US" altLang="en-US" sz="2000" dirty="0"/>
              <a:t>Quantitative research, researchers aim to keep themselves at a distance (emotional/physical) from those they are researching</a:t>
            </a:r>
            <a:endParaRPr lang="en-US" altLang="en-US" sz="2000"/>
          </a:p>
          <a:p>
            <a:pPr marL="171450" indent="-171450">
              <a:spcAft>
                <a:spcPts val="600"/>
              </a:spcAft>
              <a:buFont typeface="Arial" panose="020B0604020202020204" pitchFamily="34" charset="0"/>
              <a:buChar char="•"/>
            </a:pPr>
            <a:endParaRPr lang="en-US" altLang="en-US" sz="2000"/>
          </a:p>
          <a:p>
            <a:pPr marL="171450" indent="-171450">
              <a:spcAft>
                <a:spcPts val="600"/>
              </a:spcAft>
              <a:buFont typeface="Arial" panose="020B0604020202020204" pitchFamily="34" charset="0"/>
              <a:buChar char="•"/>
            </a:pPr>
            <a:r>
              <a:rPr lang="en-US" altLang="en-US" sz="2000" dirty="0"/>
              <a:t>Qualitative research usually involves direct contact between researcher and those they are researching, sometimes for long periods of time. </a:t>
            </a:r>
            <a:endParaRPr lang="en-GB" altLang="en-US" sz="2000"/>
          </a:p>
        </p:txBody>
      </p:sp>
    </p:spTree>
    <p:extLst>
      <p:ext uri="{BB962C8B-B14F-4D97-AF65-F5344CB8AC3E}">
        <p14:creationId xmlns:p14="http://schemas.microsoft.com/office/powerpoint/2010/main" val="3566519580"/>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vert="horz" lIns="91440" tIns="45720" rIns="91440" bIns="45720" rtlCol="0" anchor="ctr">
            <a:normAutofit/>
          </a:bodyPr>
          <a:lstStyle/>
          <a:p>
            <a:r>
              <a:rPr lang="en-US" altLang="en-US" sz="4400">
                <a:solidFill>
                  <a:srgbClr val="FFFFFF"/>
                </a:solidFill>
              </a:rPr>
              <a:t>Research Focus</a:t>
            </a:r>
            <a:endParaRPr lang="en-US" sz="4400">
              <a:solidFill>
                <a:srgbClr val="FFFFFF"/>
              </a:solidFill>
            </a:endParaRPr>
          </a:p>
        </p:txBody>
      </p:sp>
      <p:sp>
        <p:nvSpPr>
          <p:cNvPr id="5" name="Rectangle 4"/>
          <p:cNvSpPr/>
          <p:nvPr/>
        </p:nvSpPr>
        <p:spPr>
          <a:xfrm>
            <a:off x="5231958" y="605896"/>
            <a:ext cx="5923721" cy="5646208"/>
          </a:xfrm>
          <a:prstGeom prst="rect">
            <a:avLst/>
          </a:prstGeom>
        </p:spPr>
        <p:txBody>
          <a:bodyPr vert="horz" lIns="0" tIns="45720" rIns="0" bIns="45720" rtlCol="0" anchor="ctr">
            <a:normAutofit/>
          </a:bodyPr>
          <a:lstStyle/>
          <a:p>
            <a:pPr marL="171450" indent="-171450">
              <a:spcAft>
                <a:spcPts val="600"/>
              </a:spcAft>
              <a:buFont typeface="Calibri" panose="020F0502020204030204" pitchFamily="34" charset="0"/>
              <a:buChar char="•"/>
            </a:pPr>
            <a:r>
              <a:rPr lang="en-US" altLang="en-US" sz="2400" b="1">
                <a:solidFill>
                  <a:schemeClr val="tx1">
                    <a:lumMod val="75000"/>
                    <a:lumOff val="25000"/>
                  </a:schemeClr>
                </a:solidFill>
              </a:rPr>
              <a:t>Quantitative research </a:t>
            </a:r>
            <a:r>
              <a:rPr lang="en-US" altLang="en-US" sz="2400">
                <a:solidFill>
                  <a:schemeClr val="tx1">
                    <a:lumMod val="75000"/>
                    <a:lumOff val="25000"/>
                  </a:schemeClr>
                </a:solidFill>
              </a:rPr>
              <a:t>concentrates on the gathering of ‘facts’, in order that ‘truth claims’ can be established. </a:t>
            </a:r>
          </a:p>
          <a:p>
            <a:pPr marL="171450" indent="-171450">
              <a:spcAft>
                <a:spcPts val="600"/>
              </a:spcAft>
              <a:buFont typeface="Calibri" panose="020F0502020204030204" pitchFamily="34" charset="0"/>
              <a:buChar char="•"/>
            </a:pPr>
            <a:endParaRPr lang="en-US" altLang="en-US" sz="2400">
              <a:solidFill>
                <a:schemeClr val="tx1">
                  <a:lumMod val="75000"/>
                  <a:lumOff val="25000"/>
                </a:schemeClr>
              </a:solidFill>
            </a:endParaRPr>
          </a:p>
          <a:p>
            <a:pPr marL="171450" indent="-171450">
              <a:spcAft>
                <a:spcPts val="600"/>
              </a:spcAft>
              <a:buFont typeface="Calibri" panose="020F0502020204030204" pitchFamily="34" charset="0"/>
              <a:buChar char="•"/>
            </a:pPr>
            <a:r>
              <a:rPr lang="en-US" altLang="en-US" sz="2400" b="1">
                <a:solidFill>
                  <a:schemeClr val="tx1">
                    <a:lumMod val="75000"/>
                    <a:lumOff val="25000"/>
                  </a:schemeClr>
                </a:solidFill>
              </a:rPr>
              <a:t>Qualitative researchers </a:t>
            </a:r>
            <a:r>
              <a:rPr lang="en-US" altLang="en-US" sz="2400">
                <a:solidFill>
                  <a:schemeClr val="tx1">
                    <a:lumMod val="75000"/>
                    <a:lumOff val="25000"/>
                  </a:schemeClr>
                </a:solidFill>
              </a:rPr>
              <a:t>contend that truth and meaning do not exist in some external world, but are constructed through peoples’ interactions with the world </a:t>
            </a:r>
          </a:p>
        </p:txBody>
      </p:sp>
      <p:sp>
        <p:nvSpPr>
          <p:cNvPr id="75" name="Rectangle 74">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Rectangle 3"/>
          <p:cNvSpPr/>
          <p:nvPr/>
        </p:nvSpPr>
        <p:spPr>
          <a:xfrm>
            <a:off x="2351584" y="2204864"/>
            <a:ext cx="7776864" cy="369332"/>
          </a:xfrm>
          <a:prstGeom prst="rect">
            <a:avLst/>
          </a:prstGeom>
        </p:spPr>
        <p:txBody>
          <a:bodyPr wrap="square">
            <a:spAutoFit/>
          </a:bodyPr>
          <a:lstStyle/>
          <a:p>
            <a:pPr algn="l" eaLnBrk="1" hangingPunct="1">
              <a:lnSpc>
                <a:spcPct val="90000"/>
              </a:lnSpc>
              <a:buFontTx/>
              <a:buNone/>
            </a:pPr>
            <a:endParaRPr lang="en-US" altLang="en-US" sz="2000" dirty="0"/>
          </a:p>
        </p:txBody>
      </p:sp>
    </p:spTree>
    <p:extLst>
      <p:ext uri="{BB962C8B-B14F-4D97-AF65-F5344CB8AC3E}">
        <p14:creationId xmlns:p14="http://schemas.microsoft.com/office/powerpoint/2010/main" val="667435821"/>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vert="horz" lIns="91440" tIns="45720" rIns="91440" bIns="45720" rtlCol="0" anchor="ctr">
            <a:normAutofit/>
          </a:bodyPr>
          <a:lstStyle/>
          <a:p>
            <a:r>
              <a:rPr lang="en-US" altLang="en-US" sz="4400">
                <a:solidFill>
                  <a:srgbClr val="FFFFFF"/>
                </a:solidFill>
              </a:rPr>
              <a:t>Scope of findings</a:t>
            </a:r>
            <a:endParaRPr lang="en-US" sz="4400">
              <a:solidFill>
                <a:srgbClr val="FFFFFF"/>
              </a:solidFill>
            </a:endParaRPr>
          </a:p>
        </p:txBody>
      </p:sp>
      <p:sp>
        <p:nvSpPr>
          <p:cNvPr id="7" name="Rectangle 6"/>
          <p:cNvSpPr/>
          <p:nvPr/>
        </p:nvSpPr>
        <p:spPr>
          <a:xfrm>
            <a:off x="5231958" y="605896"/>
            <a:ext cx="5923721" cy="5646208"/>
          </a:xfrm>
          <a:prstGeom prst="rect">
            <a:avLst/>
          </a:prstGeom>
        </p:spPr>
        <p:txBody>
          <a:bodyPr vert="horz" lIns="0" tIns="45720" rIns="0" bIns="45720" rtlCol="0" anchor="ctr">
            <a:normAutofit/>
          </a:bodyPr>
          <a:lstStyle/>
          <a:p>
            <a:pPr marL="171450" indent="-171450">
              <a:spcAft>
                <a:spcPts val="600"/>
              </a:spcAft>
              <a:buFont typeface="Calibri" panose="020F0502020204030204" pitchFamily="34" charset="0"/>
              <a:buChar char="•"/>
            </a:pPr>
            <a:r>
              <a:rPr lang="en-US" altLang="en-US" sz="2400" b="1">
                <a:solidFill>
                  <a:schemeClr val="tx1">
                    <a:lumMod val="75000"/>
                    <a:lumOff val="25000"/>
                  </a:schemeClr>
                </a:solidFill>
              </a:rPr>
              <a:t>Quantitative methods </a:t>
            </a:r>
            <a:r>
              <a:rPr lang="en-US" altLang="en-US" sz="2400">
                <a:solidFill>
                  <a:schemeClr val="tx1">
                    <a:lumMod val="75000"/>
                    <a:lumOff val="25000"/>
                  </a:schemeClr>
                </a:solidFill>
              </a:rPr>
              <a:t>are regarded as nomothetic which attempts to establish law-like findings that hold irrespective of time</a:t>
            </a:r>
          </a:p>
          <a:p>
            <a:pPr marL="171450" indent="-171450">
              <a:spcAft>
                <a:spcPts val="600"/>
              </a:spcAft>
              <a:buFont typeface="Calibri" panose="020F0502020204030204" pitchFamily="34" charset="0"/>
              <a:buChar char="•"/>
            </a:pPr>
            <a:endParaRPr lang="en-US" altLang="en-US" sz="2400">
              <a:solidFill>
                <a:schemeClr val="tx1">
                  <a:lumMod val="75000"/>
                  <a:lumOff val="25000"/>
                </a:schemeClr>
              </a:solidFill>
            </a:endParaRPr>
          </a:p>
          <a:p>
            <a:pPr marL="171450" indent="-171450">
              <a:spcAft>
                <a:spcPts val="600"/>
              </a:spcAft>
              <a:buFont typeface="Calibri" panose="020F0502020204030204" pitchFamily="34" charset="0"/>
              <a:buChar char="•"/>
            </a:pPr>
            <a:r>
              <a:rPr lang="en-US" altLang="en-US" sz="2400" b="1">
                <a:solidFill>
                  <a:schemeClr val="tx1">
                    <a:lumMod val="75000"/>
                    <a:lumOff val="25000"/>
                  </a:schemeClr>
                </a:solidFill>
              </a:rPr>
              <a:t>Qualitative research </a:t>
            </a:r>
            <a:r>
              <a:rPr lang="en-US" altLang="en-US" sz="2400">
                <a:solidFill>
                  <a:schemeClr val="tx1">
                    <a:lumMod val="75000"/>
                    <a:lumOff val="25000"/>
                  </a:schemeClr>
                </a:solidFill>
              </a:rPr>
              <a:t>is ideographic which locates its findings in specific time periods and localities and is much more concerned with the depth and intensity of findings rather than breadth (generalizability)</a:t>
            </a:r>
          </a:p>
        </p:txBody>
      </p:sp>
      <p:sp>
        <p:nvSpPr>
          <p:cNvPr id="75" name="Rectangle 74">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47045636"/>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vert="horz" lIns="91440" tIns="45720" rIns="91440" bIns="45720" rtlCol="0" anchor="ctr">
            <a:normAutofit/>
          </a:bodyPr>
          <a:lstStyle/>
          <a:p>
            <a:r>
              <a:rPr lang="en-US" altLang="en-US" sz="4400">
                <a:solidFill>
                  <a:srgbClr val="FFFFFF"/>
                </a:solidFill>
              </a:rPr>
              <a:t>Mixed methods allow researchers to….</a:t>
            </a:r>
            <a:endParaRPr lang="en-US" sz="4400">
              <a:solidFill>
                <a:srgbClr val="FFFFFF"/>
              </a:solidFill>
            </a:endParaRPr>
          </a:p>
        </p:txBody>
      </p:sp>
      <p:sp>
        <p:nvSpPr>
          <p:cNvPr id="7" name="Rectangle 6"/>
          <p:cNvSpPr/>
          <p:nvPr/>
        </p:nvSpPr>
        <p:spPr>
          <a:xfrm>
            <a:off x="5231958" y="605896"/>
            <a:ext cx="5923721" cy="5646208"/>
          </a:xfrm>
          <a:prstGeom prst="rect">
            <a:avLst/>
          </a:prstGeom>
        </p:spPr>
        <p:txBody>
          <a:bodyPr vert="horz" lIns="0" tIns="45720" rIns="0" bIns="45720" rtlCol="0" anchor="ctr">
            <a:normAutofit/>
          </a:bodyPr>
          <a:lstStyle/>
          <a:p>
            <a:pPr marL="171450" indent="-171450">
              <a:spcAft>
                <a:spcPts val="600"/>
              </a:spcAft>
              <a:buFont typeface="Calibri" panose="020F0502020204030204" pitchFamily="34" charset="0"/>
              <a:buChar char="•"/>
            </a:pPr>
            <a:r>
              <a:rPr lang="en-US" altLang="en-US" sz="2400">
                <a:solidFill>
                  <a:schemeClr val="tx1">
                    <a:lumMod val="75000"/>
                    <a:lumOff val="25000"/>
                  </a:schemeClr>
                </a:solidFill>
              </a:rPr>
              <a:t>Generalise from a sample to a population (as in quantitative research)</a:t>
            </a:r>
          </a:p>
          <a:p>
            <a:pPr>
              <a:spcAft>
                <a:spcPts val="600"/>
              </a:spcAft>
              <a:buFont typeface="Calibri" panose="020F0502020204030204" pitchFamily="34" charset="0"/>
            </a:pPr>
            <a:endParaRPr lang="en-US" altLang="en-US" sz="2400">
              <a:solidFill>
                <a:schemeClr val="tx1">
                  <a:lumMod val="75000"/>
                  <a:lumOff val="25000"/>
                </a:schemeClr>
              </a:solidFill>
            </a:endParaRPr>
          </a:p>
          <a:p>
            <a:pPr marL="171450" indent="-171450">
              <a:spcAft>
                <a:spcPts val="600"/>
              </a:spcAft>
              <a:buFont typeface="Calibri" panose="020F0502020204030204" pitchFamily="34" charset="0"/>
              <a:buChar char="•"/>
            </a:pPr>
            <a:r>
              <a:rPr lang="en-US" altLang="en-US" sz="2400">
                <a:solidFill>
                  <a:schemeClr val="tx1">
                    <a:lumMod val="75000"/>
                    <a:lumOff val="25000"/>
                  </a:schemeClr>
                </a:solidFill>
              </a:rPr>
              <a:t>Gain a richer, contextual understanding of the phenomenon being researched (as in qualitative research) </a:t>
            </a:r>
          </a:p>
        </p:txBody>
      </p:sp>
      <p:sp>
        <p:nvSpPr>
          <p:cNvPr id="75" name="Rectangle 74">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25734937"/>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9" name="Rectangle 135">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6150" name="Straight Connector 137">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6151" name="Rectangle 139">
            <a:extLst>
              <a:ext uri="{FF2B5EF4-FFF2-40B4-BE49-F238E27FC236}">
                <a16:creationId xmlns:a16="http://schemas.microsoft.com/office/drawing/2014/main" id="{34461041-8413-4023-ABA7-9E499B0AD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p:cNvSpPr>
            <a:spLocks noGrp="1" noChangeArrowheads="1"/>
          </p:cNvSpPr>
          <p:nvPr>
            <p:ph type="title"/>
          </p:nvPr>
        </p:nvSpPr>
        <p:spPr>
          <a:xfrm>
            <a:off x="1187355" y="4374204"/>
            <a:ext cx="9818390" cy="1029308"/>
          </a:xfrm>
        </p:spPr>
        <p:txBody>
          <a:bodyPr vert="horz" lIns="91440" tIns="45720" rIns="91440" bIns="45720" rtlCol="0" anchor="b">
            <a:normAutofit/>
          </a:bodyPr>
          <a:lstStyle/>
          <a:p>
            <a:r>
              <a:rPr lang="en-US" altLang="en-US" sz="6000">
                <a:solidFill>
                  <a:schemeClr val="tx1">
                    <a:lumMod val="85000"/>
                    <a:lumOff val="15000"/>
                  </a:schemeClr>
                </a:solidFill>
              </a:rPr>
              <a:t>How methods can be mixed</a:t>
            </a:r>
            <a:endParaRPr lang="en-US" sz="6000">
              <a:solidFill>
                <a:schemeClr val="tx1">
                  <a:lumMod val="85000"/>
                  <a:lumOff val="15000"/>
                </a:schemeClr>
              </a:solidFill>
            </a:endParaRPr>
          </a:p>
        </p:txBody>
      </p:sp>
      <p:pic>
        <p:nvPicPr>
          <p:cNvPr id="6147" name="Picture 3"/>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81633" y="640080"/>
            <a:ext cx="7395611" cy="349442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6152" name="Straight Connector 141">
            <a:extLst>
              <a:ext uri="{FF2B5EF4-FFF2-40B4-BE49-F238E27FC236}">
                <a16:creationId xmlns:a16="http://schemas.microsoft.com/office/drawing/2014/main" id="{F05BCF04-4702-43D0-BE8F-DBF6C2F651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0" y="5569068"/>
            <a:ext cx="96012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6153" name="Rectangle 143">
            <a:extLst>
              <a:ext uri="{FF2B5EF4-FFF2-40B4-BE49-F238E27FC236}">
                <a16:creationId xmlns:a16="http://schemas.microsoft.com/office/drawing/2014/main" id="{53B4A494-ED20-47DD-A927-05EA273B0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29324146"/>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4" name="Rectangle 7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5125" name="Straight Connector 7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5126" name="Rectangle 74">
            <a:extLst>
              <a:ext uri="{FF2B5EF4-FFF2-40B4-BE49-F238E27FC236}">
                <a16:creationId xmlns:a16="http://schemas.microsoft.com/office/drawing/2014/main" id="{990BAFCD-EA0A-47F4-8B00-AAB1E67A90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31441" y="643538"/>
            <a:ext cx="7130218" cy="3618586"/>
          </a:xfrm>
          <a:prstGeom prst="rect">
            <a:avLst/>
          </a:prstGeom>
        </p:spPr>
      </p:pic>
      <p:sp>
        <p:nvSpPr>
          <p:cNvPr id="5127" name="Rectangle 76">
            <a:extLst>
              <a:ext uri="{FF2B5EF4-FFF2-40B4-BE49-F238E27FC236}">
                <a16:creationId xmlns:a16="http://schemas.microsoft.com/office/drawing/2014/main" id="{2F9C61D6-37CC-4AD4-83C3-022D08874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51037"/>
            <a:ext cx="12192000" cy="230696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632900" y="4905662"/>
            <a:ext cx="7330353" cy="1541176"/>
          </a:xfrm>
        </p:spPr>
        <p:txBody>
          <a:bodyPr vert="horz" lIns="91440" tIns="45720" rIns="91440" bIns="45720" rtlCol="0" anchor="ctr">
            <a:normAutofit/>
          </a:bodyPr>
          <a:lstStyle/>
          <a:p>
            <a:pPr algn="r"/>
            <a:r>
              <a:rPr lang="en-US" altLang="en-US" sz="4800">
                <a:solidFill>
                  <a:srgbClr val="FFFFFF"/>
                </a:solidFill>
              </a:rPr>
              <a:t>Mixed methods models</a:t>
            </a:r>
            <a:endParaRPr lang="en-US" sz="4800">
              <a:solidFill>
                <a:srgbClr val="FFFFFF"/>
              </a:solidFill>
            </a:endParaRPr>
          </a:p>
        </p:txBody>
      </p:sp>
      <p:cxnSp>
        <p:nvCxnSpPr>
          <p:cNvPr id="5128" name="Straight Connector 78">
            <a:extLst>
              <a:ext uri="{FF2B5EF4-FFF2-40B4-BE49-F238E27FC236}">
                <a16:creationId xmlns:a16="http://schemas.microsoft.com/office/drawing/2014/main" id="{2669285E-35F6-4010-B084-229A808458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47" y="5676251"/>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Rectangle 3"/>
          <p:cNvSpPr/>
          <p:nvPr/>
        </p:nvSpPr>
        <p:spPr>
          <a:xfrm>
            <a:off x="6082328" y="2924944"/>
            <a:ext cx="4572000" cy="400110"/>
          </a:xfrm>
          <a:prstGeom prst="rect">
            <a:avLst/>
          </a:prstGeom>
        </p:spPr>
        <p:txBody>
          <a:bodyPr>
            <a:spAutoFit/>
          </a:bodyPr>
          <a:lstStyle/>
          <a:p>
            <a:pPr algn="l" eaLnBrk="1" hangingPunct="1"/>
            <a:endParaRPr lang="en-US" altLang="en-US" sz="2000" dirty="0"/>
          </a:p>
        </p:txBody>
      </p:sp>
      <p:sp>
        <p:nvSpPr>
          <p:cNvPr id="7" name="Text Box 7"/>
          <p:cNvSpPr txBox="1">
            <a:spLocks noChangeArrowheads="1"/>
          </p:cNvSpPr>
          <p:nvPr/>
        </p:nvSpPr>
        <p:spPr bwMode="auto">
          <a:xfrm>
            <a:off x="5850499" y="2014538"/>
            <a:ext cx="40322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Bef>
                <a:spcPct val="50000"/>
              </a:spcBef>
            </a:pPr>
            <a:endParaRPr lang="en-US" altLang="en-US" sz="2400" b="1" dirty="0"/>
          </a:p>
        </p:txBody>
      </p:sp>
    </p:spTree>
    <p:extLst>
      <p:ext uri="{BB962C8B-B14F-4D97-AF65-F5344CB8AC3E}">
        <p14:creationId xmlns:p14="http://schemas.microsoft.com/office/powerpoint/2010/main" val="3560776673"/>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F4998FD-3FCB-454C-A291-884414732A3B}"/>
              </a:ext>
            </a:extLst>
          </p:cNvPr>
          <p:cNvSpPr>
            <a:spLocks noGrp="1"/>
          </p:cNvSpPr>
          <p:nvPr>
            <p:ph type="title"/>
          </p:nvPr>
        </p:nvSpPr>
        <p:spPr/>
        <p:txBody>
          <a:bodyPr/>
          <a:lstStyle/>
          <a:p>
            <a:r>
              <a:rPr lang="en-US" dirty="0"/>
              <a:t>Options</a:t>
            </a:r>
          </a:p>
        </p:txBody>
      </p:sp>
      <p:sp>
        <p:nvSpPr>
          <p:cNvPr id="5" name="Text Placeholder 4">
            <a:extLst>
              <a:ext uri="{FF2B5EF4-FFF2-40B4-BE49-F238E27FC236}">
                <a16:creationId xmlns:a16="http://schemas.microsoft.com/office/drawing/2014/main" id="{32ED3297-84E4-FA4F-A1CB-14E4219CBE1E}"/>
              </a:ext>
            </a:extLst>
          </p:cNvPr>
          <p:cNvSpPr>
            <a:spLocks noGrp="1"/>
          </p:cNvSpPr>
          <p:nvPr>
            <p:ph type="body" idx="1"/>
          </p:nvPr>
        </p:nvSpPr>
        <p:spPr/>
        <p:txBody>
          <a:bodyPr/>
          <a:lstStyle/>
          <a:p>
            <a:r>
              <a:rPr lang="en-US" dirty="0"/>
              <a:t>Qual then quant</a:t>
            </a:r>
          </a:p>
        </p:txBody>
      </p:sp>
      <p:sp>
        <p:nvSpPr>
          <p:cNvPr id="6" name="Content Placeholder 5">
            <a:extLst>
              <a:ext uri="{FF2B5EF4-FFF2-40B4-BE49-F238E27FC236}">
                <a16:creationId xmlns:a16="http://schemas.microsoft.com/office/drawing/2014/main" id="{00E67270-EF32-0B42-8FF5-50CA0B3384BB}"/>
              </a:ext>
            </a:extLst>
          </p:cNvPr>
          <p:cNvSpPr>
            <a:spLocks noGrp="1"/>
          </p:cNvSpPr>
          <p:nvPr>
            <p:ph sz="half" idx="2"/>
          </p:nvPr>
        </p:nvSpPr>
        <p:spPr/>
        <p:txBody>
          <a:bodyPr>
            <a:normAutofit/>
          </a:bodyPr>
          <a:lstStyle/>
          <a:p>
            <a:pPr marL="171450" indent="-171450">
              <a:buFont typeface="Arial" panose="020B0604020202020204" pitchFamily="34" charset="0"/>
              <a:buChar char="•"/>
            </a:pPr>
            <a:r>
              <a:rPr lang="en-GB" altLang="en-US" dirty="0"/>
              <a:t>Little is known about the research problem or research setting</a:t>
            </a:r>
          </a:p>
          <a:p>
            <a:pPr marL="171450" indent="-171450">
              <a:buFont typeface="Arial" panose="020B0604020202020204" pitchFamily="34" charset="0"/>
              <a:buChar char="•"/>
            </a:pPr>
            <a:r>
              <a:rPr lang="en-GB" altLang="en-US" dirty="0"/>
              <a:t>Qualitative study explores, identifies and can provide clarity about the kinds of variables requiring further investigation.</a:t>
            </a:r>
          </a:p>
          <a:p>
            <a:endParaRPr lang="en-US" dirty="0"/>
          </a:p>
        </p:txBody>
      </p:sp>
      <p:sp>
        <p:nvSpPr>
          <p:cNvPr id="7" name="Text Placeholder 6">
            <a:extLst>
              <a:ext uri="{FF2B5EF4-FFF2-40B4-BE49-F238E27FC236}">
                <a16:creationId xmlns:a16="http://schemas.microsoft.com/office/drawing/2014/main" id="{DF960963-8891-4D4F-BF90-5E0FFB3674DE}"/>
              </a:ext>
            </a:extLst>
          </p:cNvPr>
          <p:cNvSpPr>
            <a:spLocks noGrp="1"/>
          </p:cNvSpPr>
          <p:nvPr>
            <p:ph type="body" sz="quarter" idx="3"/>
          </p:nvPr>
        </p:nvSpPr>
        <p:spPr/>
        <p:txBody>
          <a:bodyPr/>
          <a:lstStyle/>
          <a:p>
            <a:r>
              <a:rPr lang="en-US" dirty="0"/>
              <a:t>Quant then qual</a:t>
            </a:r>
          </a:p>
        </p:txBody>
      </p:sp>
      <p:sp>
        <p:nvSpPr>
          <p:cNvPr id="8" name="Content Placeholder 7">
            <a:extLst>
              <a:ext uri="{FF2B5EF4-FFF2-40B4-BE49-F238E27FC236}">
                <a16:creationId xmlns:a16="http://schemas.microsoft.com/office/drawing/2014/main" id="{CD5AEDE3-827A-1A4A-91D8-4A79C5464342}"/>
              </a:ext>
            </a:extLst>
          </p:cNvPr>
          <p:cNvSpPr>
            <a:spLocks noGrp="1"/>
          </p:cNvSpPr>
          <p:nvPr>
            <p:ph sz="quarter" idx="4"/>
          </p:nvPr>
        </p:nvSpPr>
        <p:spPr/>
        <p:txBody>
          <a:bodyPr>
            <a:normAutofit/>
          </a:bodyPr>
          <a:lstStyle/>
          <a:p>
            <a:pPr marL="171450" indent="-171450">
              <a:lnSpc>
                <a:spcPct val="90000"/>
              </a:lnSpc>
              <a:buFont typeface="Arial" panose="020B0604020202020204" pitchFamily="34" charset="0"/>
              <a:buChar char="•"/>
            </a:pPr>
            <a:r>
              <a:rPr lang="en-GB" altLang="en-US" dirty="0"/>
              <a:t>Quantitative study could be used to identify important themes that qualitative fieldwork could then deepen</a:t>
            </a:r>
            <a:r>
              <a:rPr lang="en-US" altLang="en-US" dirty="0"/>
              <a:t> </a:t>
            </a:r>
          </a:p>
          <a:p>
            <a:pPr marL="171450" indent="-171450">
              <a:lnSpc>
                <a:spcPct val="90000"/>
              </a:lnSpc>
              <a:buFont typeface="Arial" panose="020B0604020202020204" pitchFamily="34" charset="0"/>
              <a:buChar char="•"/>
            </a:pPr>
            <a:r>
              <a:rPr lang="en-GB" altLang="en-US" dirty="0"/>
              <a:t>Quantitative survey is used to identify groups of respondents with strongly contrasting views about a subject.  These polarised groups can then be used for follow up qualitative interviews to gain an in-depth understanding </a:t>
            </a:r>
            <a:endParaRPr lang="en-US" altLang="en-US" dirty="0"/>
          </a:p>
          <a:p>
            <a:endParaRPr lang="en-US" dirty="0"/>
          </a:p>
        </p:txBody>
      </p:sp>
    </p:spTree>
    <p:extLst>
      <p:ext uri="{BB962C8B-B14F-4D97-AF65-F5344CB8AC3E}">
        <p14:creationId xmlns:p14="http://schemas.microsoft.com/office/powerpoint/2010/main" val="2984761246"/>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altLang="en-US" sz="4400">
                <a:solidFill>
                  <a:srgbClr val="FFFFFF"/>
                </a:solidFill>
              </a:rPr>
              <a:t>Benefits of mixed methods designs</a:t>
            </a:r>
            <a:endParaRPr lang="en-GB" sz="4400">
              <a:solidFill>
                <a:srgbClr val="FFFFFF"/>
              </a:solidFill>
            </a:endParaRPr>
          </a:p>
        </p:txBody>
      </p:sp>
      <p:sp>
        <p:nvSpPr>
          <p:cNvPr id="3" name="Content Placeholder 2"/>
          <p:cNvSpPr>
            <a:spLocks noGrp="1"/>
          </p:cNvSpPr>
          <p:nvPr>
            <p:ph idx="1"/>
          </p:nvPr>
        </p:nvSpPr>
        <p:spPr>
          <a:xfrm>
            <a:off x="5231958" y="605896"/>
            <a:ext cx="5923721" cy="5646208"/>
          </a:xfrm>
        </p:spPr>
        <p:txBody>
          <a:bodyPr anchor="ctr">
            <a:normAutofit/>
          </a:bodyPr>
          <a:lstStyle/>
          <a:p>
            <a:pPr eaLnBrk="1" hangingPunct="1">
              <a:lnSpc>
                <a:spcPct val="110000"/>
              </a:lnSpc>
            </a:pPr>
            <a:r>
              <a:rPr lang="en-GB" altLang="en-US" sz="2000" dirty="0"/>
              <a:t>Triangulation.  Seeks convergence, corroboration, correspondence of results from different methods</a:t>
            </a:r>
            <a:endParaRPr lang="en-GB" altLang="en-US" sz="2000"/>
          </a:p>
          <a:p>
            <a:pPr eaLnBrk="1" hangingPunct="1">
              <a:lnSpc>
                <a:spcPct val="110000"/>
              </a:lnSpc>
            </a:pPr>
            <a:r>
              <a:rPr lang="en-GB" altLang="en-US" sz="2000" dirty="0"/>
              <a:t>Complementarity.  Seeks elaboration, enhancement, illustration, clarification of results of one method with the results from the other </a:t>
            </a:r>
            <a:endParaRPr lang="en-GB" altLang="en-US" sz="2000"/>
          </a:p>
          <a:p>
            <a:pPr eaLnBrk="1" hangingPunct="1">
              <a:lnSpc>
                <a:spcPct val="110000"/>
              </a:lnSpc>
            </a:pPr>
            <a:r>
              <a:rPr lang="en-GB" altLang="en-US" sz="2000" dirty="0"/>
              <a:t>Development.  Seeks to use the results of one method to help or inform the other method </a:t>
            </a:r>
            <a:endParaRPr lang="en-GB" altLang="en-US" sz="2000"/>
          </a:p>
          <a:p>
            <a:pPr eaLnBrk="1" hangingPunct="1">
              <a:lnSpc>
                <a:spcPct val="110000"/>
              </a:lnSpc>
            </a:pPr>
            <a:r>
              <a:rPr lang="en-GB" altLang="en-US" sz="2000" dirty="0"/>
              <a:t>Initiation.  Seeks the discovery of paradox and contradiction, new perspectives, the recasting of questions or the results from one method with questions or results from the other method </a:t>
            </a:r>
            <a:endParaRPr lang="en-GB" altLang="en-US" sz="2000"/>
          </a:p>
          <a:p>
            <a:pPr eaLnBrk="1" hangingPunct="1">
              <a:lnSpc>
                <a:spcPct val="110000"/>
              </a:lnSpc>
            </a:pPr>
            <a:r>
              <a:rPr lang="en-GB" altLang="en-US" sz="2000" dirty="0"/>
              <a:t>Expansion.  Seeks to extend the breadth and range of inquiry by using different methods from different inquiry components </a:t>
            </a:r>
            <a:endParaRPr lang="en-GB" altLang="en-US" sz="2000"/>
          </a:p>
          <a:p>
            <a:pPr>
              <a:lnSpc>
                <a:spcPct val="110000"/>
              </a:lnSpc>
            </a:pPr>
            <a:endParaRPr lang="en-GB" sz="2000"/>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21516041"/>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altLang="en-US" sz="4400">
                <a:solidFill>
                  <a:srgbClr val="FFFFFF"/>
                </a:solidFill>
              </a:rPr>
              <a:t>Potential weaknesses of mixed methods</a:t>
            </a:r>
            <a:endParaRPr lang="en-GB" sz="4400">
              <a:solidFill>
                <a:srgbClr val="FFFFFF"/>
              </a:solidFill>
            </a:endParaRPr>
          </a:p>
        </p:txBody>
      </p:sp>
      <p:sp>
        <p:nvSpPr>
          <p:cNvPr id="3" name="Content Placeholder 2"/>
          <p:cNvSpPr>
            <a:spLocks noGrp="1"/>
          </p:cNvSpPr>
          <p:nvPr>
            <p:ph idx="1"/>
          </p:nvPr>
        </p:nvSpPr>
        <p:spPr>
          <a:xfrm>
            <a:off x="5231958" y="605896"/>
            <a:ext cx="5923721" cy="5646208"/>
          </a:xfrm>
        </p:spPr>
        <p:txBody>
          <a:bodyPr anchor="ctr">
            <a:normAutofit/>
          </a:bodyPr>
          <a:lstStyle/>
          <a:p>
            <a:pPr eaLnBrk="1" hangingPunct="1"/>
            <a:r>
              <a:rPr lang="en-GB" altLang="en-US" sz="2400"/>
              <a:t>Quantitative questions may end up measuring different constructs to qualitative</a:t>
            </a:r>
          </a:p>
          <a:p>
            <a:pPr eaLnBrk="1" hangingPunct="1"/>
            <a:r>
              <a:rPr lang="en-GB" altLang="en-US" sz="2400"/>
              <a:t>Costs can be high</a:t>
            </a:r>
          </a:p>
          <a:p>
            <a:pPr eaLnBrk="1" hangingPunct="1"/>
            <a:r>
              <a:rPr lang="en-GB" altLang="en-US" sz="2400"/>
              <a:t>Problems in managing to synthesise quantitative and qualitative findings</a:t>
            </a:r>
          </a:p>
          <a:p>
            <a:pPr eaLnBrk="1" hangingPunct="1"/>
            <a:r>
              <a:rPr lang="en-GB" altLang="en-US" sz="2400"/>
              <a:t>Lack of integration in many studies</a:t>
            </a:r>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99522246"/>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2207568" y="1118551"/>
            <a:ext cx="7848600" cy="1214437"/>
          </a:xfrm>
        </p:spPr>
        <p:txBody>
          <a:bodyPr>
            <a:normAutofit fontScale="90000"/>
          </a:bodyPr>
          <a:lstStyle/>
          <a:p>
            <a:pPr algn="ctr"/>
            <a:br>
              <a:rPr lang="en-GB" b="0"/>
            </a:br>
            <a:r>
              <a:rPr lang="en-GB" sz="3200"/>
              <a:t>Samples and populations</a:t>
            </a:r>
            <a:endParaRPr lang="en-US" dirty="0"/>
          </a:p>
        </p:txBody>
      </p:sp>
      <p:sp>
        <p:nvSpPr>
          <p:cNvPr id="3" name="Rectangle 2"/>
          <p:cNvSpPr/>
          <p:nvPr/>
        </p:nvSpPr>
        <p:spPr>
          <a:xfrm>
            <a:off x="1703512" y="2115638"/>
            <a:ext cx="8028384" cy="424732"/>
          </a:xfrm>
          <a:prstGeom prst="rect">
            <a:avLst/>
          </a:prstGeom>
        </p:spPr>
        <p:txBody>
          <a:bodyPr wrap="square">
            <a:spAutoFit/>
          </a:bodyPr>
          <a:lstStyle/>
          <a:p>
            <a:pPr marL="342900" indent="-342900">
              <a:lnSpc>
                <a:spcPct val="90000"/>
              </a:lnSpc>
              <a:buFont typeface="Arial" panose="020B0604020202020204" pitchFamily="34" charset="0"/>
              <a:buChar char="•"/>
            </a:pPr>
            <a:endParaRPr lang="en-GB" altLang="en-US" sz="2400" dirty="0"/>
          </a:p>
        </p:txBody>
      </p:sp>
      <p:sp>
        <p:nvSpPr>
          <p:cNvPr id="6" name="Rectangle 5"/>
          <p:cNvSpPr/>
          <p:nvPr/>
        </p:nvSpPr>
        <p:spPr>
          <a:xfrm>
            <a:off x="1972850" y="2934340"/>
            <a:ext cx="7902624" cy="1938992"/>
          </a:xfrm>
          <a:prstGeom prst="rect">
            <a:avLst/>
          </a:prstGeom>
        </p:spPr>
        <p:txBody>
          <a:bodyPr wrap="square">
            <a:spAutoFit/>
          </a:bodyPr>
          <a:lstStyle/>
          <a:p>
            <a:r>
              <a:rPr lang="en-GB" sz="2000"/>
              <a:t>A population is any group that shares a common set of traits, e.g:</a:t>
            </a:r>
          </a:p>
          <a:p>
            <a:endParaRPr lang="en-GB" sz="2000"/>
          </a:p>
          <a:p>
            <a:pPr marL="342900" indent="-342900">
              <a:buFont typeface="Arial" panose="020B0604020202020204" pitchFamily="34" charset="0"/>
              <a:buChar char="•"/>
            </a:pPr>
            <a:r>
              <a:rPr lang="en-GB" sz="2000"/>
              <a:t>All female directors in FTSE 500 companies in a country</a:t>
            </a:r>
          </a:p>
          <a:p>
            <a:endParaRPr lang="en-GB" sz="2000"/>
          </a:p>
          <a:p>
            <a:r>
              <a:rPr lang="en-GB" sz="2000"/>
              <a:t>Using populations is usually too expensive and logistically impractical, so we use sampling</a:t>
            </a:r>
            <a:endParaRPr lang="en-GB" sz="2000" dirty="0"/>
          </a:p>
        </p:txBody>
      </p:sp>
    </p:spTree>
    <p:extLst>
      <p:ext uri="{BB962C8B-B14F-4D97-AF65-F5344CB8AC3E}">
        <p14:creationId xmlns:p14="http://schemas.microsoft.com/office/powerpoint/2010/main" val="1832984752"/>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1685" y="634946"/>
            <a:ext cx="5127171" cy="1450757"/>
          </a:xfrm>
        </p:spPr>
        <p:txBody>
          <a:bodyPr>
            <a:normAutofit/>
          </a:bodyPr>
          <a:lstStyle/>
          <a:p>
            <a:r>
              <a:rPr lang="en-GB"/>
              <a:t>What is a sample?</a:t>
            </a:r>
            <a:endParaRPr lang="en-US"/>
          </a:p>
        </p:txBody>
      </p:sp>
      <p:pic>
        <p:nvPicPr>
          <p:cNvPr id="14" name="Picture 1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192" y="658802"/>
            <a:ext cx="5115347" cy="5220354"/>
          </a:xfrm>
          <a:prstGeom prst="rect">
            <a:avLst/>
          </a:prstGeom>
        </p:spPr>
      </p:pic>
      <p:cxnSp>
        <p:nvCxnSpPr>
          <p:cNvPr id="30" name="Straight Connector 29">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Content Placeholder 12"/>
          <p:cNvSpPr>
            <a:spLocks noGrp="1"/>
          </p:cNvSpPr>
          <p:nvPr>
            <p:ph idx="1"/>
          </p:nvPr>
        </p:nvSpPr>
        <p:spPr>
          <a:xfrm>
            <a:off x="6411684" y="2407436"/>
            <a:ext cx="5127172" cy="3461658"/>
          </a:xfrm>
        </p:spPr>
        <p:txBody>
          <a:bodyPr>
            <a:normAutofit/>
          </a:bodyPr>
          <a:lstStyle/>
          <a:p>
            <a:r>
              <a:rPr lang="en-GB"/>
              <a:t>A sample is selected on the basis that it is representative of the population</a:t>
            </a:r>
          </a:p>
          <a:p>
            <a:r>
              <a:rPr lang="en-GB"/>
              <a:t>Samples are selected from a sampling frame, a list of population elements, e.g. organisation human resource database, list of electors, etc.</a:t>
            </a:r>
          </a:p>
          <a:p>
            <a:endParaRPr lang="en-GB"/>
          </a:p>
        </p:txBody>
      </p:sp>
      <p:sp>
        <p:nvSpPr>
          <p:cNvPr id="32" name="Rectangle 31">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11322523"/>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E48876F-2369-8D4B-BA3F-C14212FFAC32}"/>
              </a:ext>
            </a:extLst>
          </p:cNvPr>
          <p:cNvSpPr>
            <a:spLocks noGrp="1"/>
          </p:cNvSpPr>
          <p:nvPr>
            <p:ph type="title"/>
          </p:nvPr>
        </p:nvSpPr>
        <p:spPr/>
        <p:txBody>
          <a:bodyPr/>
          <a:lstStyle/>
          <a:p>
            <a:r>
              <a:rPr lang="en-US" dirty="0"/>
              <a:t>Sampling 2 different approaches</a:t>
            </a:r>
          </a:p>
        </p:txBody>
      </p:sp>
      <p:sp>
        <p:nvSpPr>
          <p:cNvPr id="5" name="Text Placeholder 4">
            <a:extLst>
              <a:ext uri="{FF2B5EF4-FFF2-40B4-BE49-F238E27FC236}">
                <a16:creationId xmlns:a16="http://schemas.microsoft.com/office/drawing/2014/main" id="{8A937BE6-31A6-CD47-8EFF-633C120903C0}"/>
              </a:ext>
            </a:extLst>
          </p:cNvPr>
          <p:cNvSpPr>
            <a:spLocks noGrp="1"/>
          </p:cNvSpPr>
          <p:nvPr>
            <p:ph type="body" idx="1"/>
          </p:nvPr>
        </p:nvSpPr>
        <p:spPr/>
        <p:txBody>
          <a:bodyPr/>
          <a:lstStyle/>
          <a:p>
            <a:r>
              <a:rPr lang="en-US" dirty="0"/>
              <a:t>QUANT</a:t>
            </a:r>
          </a:p>
        </p:txBody>
      </p:sp>
      <p:sp>
        <p:nvSpPr>
          <p:cNvPr id="6" name="Content Placeholder 5">
            <a:extLst>
              <a:ext uri="{FF2B5EF4-FFF2-40B4-BE49-F238E27FC236}">
                <a16:creationId xmlns:a16="http://schemas.microsoft.com/office/drawing/2014/main" id="{EFA8E930-B57F-5442-87C0-3609763F9476}"/>
              </a:ext>
            </a:extLst>
          </p:cNvPr>
          <p:cNvSpPr>
            <a:spLocks noGrp="1"/>
          </p:cNvSpPr>
          <p:nvPr>
            <p:ph sz="half" idx="2"/>
          </p:nvPr>
        </p:nvSpPr>
        <p:spPr/>
        <p:txBody>
          <a:bodyPr/>
          <a:lstStyle/>
          <a:p>
            <a:r>
              <a:rPr lang="en-GB" dirty="0"/>
              <a:t>Large samples</a:t>
            </a:r>
          </a:p>
          <a:p>
            <a:r>
              <a:rPr lang="en-GB" dirty="0"/>
              <a:t>Probability sampling (random selection)</a:t>
            </a:r>
          </a:p>
          <a:p>
            <a:r>
              <a:rPr lang="en-GB" dirty="0"/>
              <a:t>Purpose: generalisation</a:t>
            </a:r>
          </a:p>
          <a:p>
            <a:endParaRPr lang="en-US" dirty="0"/>
          </a:p>
        </p:txBody>
      </p:sp>
      <p:sp>
        <p:nvSpPr>
          <p:cNvPr id="7" name="Text Placeholder 6">
            <a:extLst>
              <a:ext uri="{FF2B5EF4-FFF2-40B4-BE49-F238E27FC236}">
                <a16:creationId xmlns:a16="http://schemas.microsoft.com/office/drawing/2014/main" id="{937AEC3D-6716-5A41-8548-A460BA361A8A}"/>
              </a:ext>
            </a:extLst>
          </p:cNvPr>
          <p:cNvSpPr>
            <a:spLocks noGrp="1"/>
          </p:cNvSpPr>
          <p:nvPr>
            <p:ph type="body" sz="quarter" idx="3"/>
          </p:nvPr>
        </p:nvSpPr>
        <p:spPr/>
        <p:txBody>
          <a:bodyPr/>
          <a:lstStyle/>
          <a:p>
            <a:r>
              <a:rPr lang="en-US" dirty="0"/>
              <a:t>QUAL</a:t>
            </a:r>
          </a:p>
        </p:txBody>
      </p:sp>
      <p:sp>
        <p:nvSpPr>
          <p:cNvPr id="8" name="Content Placeholder 7">
            <a:extLst>
              <a:ext uri="{FF2B5EF4-FFF2-40B4-BE49-F238E27FC236}">
                <a16:creationId xmlns:a16="http://schemas.microsoft.com/office/drawing/2014/main" id="{0D984FFE-D2AF-E148-A1CC-B6120D74AF57}"/>
              </a:ext>
            </a:extLst>
          </p:cNvPr>
          <p:cNvSpPr>
            <a:spLocks noGrp="1"/>
          </p:cNvSpPr>
          <p:nvPr>
            <p:ph sz="quarter" idx="4"/>
          </p:nvPr>
        </p:nvSpPr>
        <p:spPr/>
        <p:txBody>
          <a:bodyPr/>
          <a:lstStyle/>
          <a:p>
            <a:pPr marL="171450" indent="-171450">
              <a:buFont typeface="Arial" panose="020B0604020202020204" pitchFamily="34" charset="0"/>
              <a:buChar char="•"/>
            </a:pPr>
            <a:r>
              <a:rPr lang="en-GB" dirty="0"/>
              <a:t>Small samples</a:t>
            </a:r>
          </a:p>
          <a:p>
            <a:pPr marL="171450" indent="-171450">
              <a:buFont typeface="Arial" panose="020B0604020202020204" pitchFamily="34" charset="0"/>
              <a:buChar char="•"/>
            </a:pPr>
            <a:r>
              <a:rPr lang="en-GB" dirty="0"/>
              <a:t>Non-probability sampling (purposive selection)</a:t>
            </a:r>
          </a:p>
          <a:p>
            <a:pPr marL="171450" indent="-171450">
              <a:buFont typeface="Arial" panose="020B0604020202020204" pitchFamily="34" charset="0"/>
              <a:buChar char="•"/>
            </a:pPr>
            <a:r>
              <a:rPr lang="en-GB" dirty="0"/>
              <a:t>Purpose: rich and deep levels of understanding</a:t>
            </a:r>
            <a:endParaRPr lang="en-US" dirty="0"/>
          </a:p>
        </p:txBody>
      </p:sp>
    </p:spTree>
    <p:extLst>
      <p:ext uri="{BB962C8B-B14F-4D97-AF65-F5344CB8AC3E}">
        <p14:creationId xmlns:p14="http://schemas.microsoft.com/office/powerpoint/2010/main" val="3465275257"/>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E85667-3149-0641-8E16-B9AB5A12B65B}"/>
              </a:ext>
            </a:extLst>
          </p:cNvPr>
          <p:cNvSpPr>
            <a:spLocks noGrp="1"/>
          </p:cNvSpPr>
          <p:nvPr>
            <p:ph type="title"/>
          </p:nvPr>
        </p:nvSpPr>
        <p:spPr>
          <a:xfrm>
            <a:off x="6411685" y="634946"/>
            <a:ext cx="5127171" cy="1450757"/>
          </a:xfrm>
        </p:spPr>
        <p:txBody>
          <a:bodyPr>
            <a:normAutofit/>
          </a:bodyPr>
          <a:lstStyle/>
          <a:p>
            <a:r>
              <a:rPr lang="en-US" sz="4700"/>
              <a:t>Simple random sampling</a:t>
            </a:r>
          </a:p>
        </p:txBody>
      </p:sp>
      <p:pic>
        <p:nvPicPr>
          <p:cNvPr id="5" name="Picture 3">
            <a:extLst>
              <a:ext uri="{FF2B5EF4-FFF2-40B4-BE49-F238E27FC236}">
                <a16:creationId xmlns:a16="http://schemas.microsoft.com/office/drawing/2014/main" id="{48F61158-511C-E540-942C-40A172CECA6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44165" y="645106"/>
            <a:ext cx="4713401" cy="5247747"/>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21" name="Straight Connector 20">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C97EE661-7731-0744-A711-22CEC9D09A19}"/>
              </a:ext>
            </a:extLst>
          </p:cNvPr>
          <p:cNvSpPr>
            <a:spLocks noGrp="1"/>
          </p:cNvSpPr>
          <p:nvPr>
            <p:ph idx="1"/>
          </p:nvPr>
        </p:nvSpPr>
        <p:spPr>
          <a:xfrm>
            <a:off x="6411684" y="2407436"/>
            <a:ext cx="5127172" cy="3461658"/>
          </a:xfrm>
          <a:prstGeom prst="rect">
            <a:avLst/>
          </a:prstGeom>
        </p:spPr>
        <p:txBody>
          <a:bodyPr vert="horz" lIns="0" tIns="45720" rIns="0" bIns="45720" rtlCol="0">
            <a:normAutofit/>
          </a:bodyPr>
          <a:lstStyle/>
          <a:p>
            <a:pPr>
              <a:lnSpc>
                <a:spcPct val="110000"/>
              </a:lnSpc>
              <a:spcAft>
                <a:spcPts val="600"/>
              </a:spcAft>
              <a:buFont typeface="Calibri" panose="020F0502020204030204" pitchFamily="34" charset="0"/>
            </a:pPr>
            <a:r>
              <a:rPr lang="en-US"/>
              <a:t>In systematic sampling every kth element of a sampling frame is chosen for the sample. So, if the intention was to select a sample of 40 from a list of 400, every 10th element would be chosen. </a:t>
            </a:r>
          </a:p>
          <a:p>
            <a:pPr>
              <a:lnSpc>
                <a:spcPct val="110000"/>
              </a:lnSpc>
              <a:spcAft>
                <a:spcPts val="600"/>
              </a:spcAft>
              <a:buFont typeface="Calibri" panose="020F0502020204030204" pitchFamily="34" charset="0"/>
            </a:pPr>
            <a:r>
              <a:rPr lang="en-US"/>
              <a:t>K is called the sampling interval, with the first element being chosen randomly.  So, if the first randomly selected number was 3, we would then take this and then the 13th unit from the list, then the 23rd, etc.  until we have our 40 randomly selected elements from the list </a:t>
            </a:r>
          </a:p>
        </p:txBody>
      </p:sp>
      <p:sp>
        <p:nvSpPr>
          <p:cNvPr id="23" name="Rectangle 22">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06393434"/>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p:cNvSpPr>
            <a:spLocks noGrp="1" noChangeArrowheads="1"/>
          </p:cNvSpPr>
          <p:nvPr>
            <p:ph type="title"/>
          </p:nvPr>
        </p:nvSpPr>
        <p:spPr>
          <a:xfrm>
            <a:off x="6411685" y="634946"/>
            <a:ext cx="5127171" cy="1450757"/>
          </a:xfrm>
        </p:spPr>
        <p:txBody>
          <a:bodyPr vert="horz" lIns="91440" tIns="45720" rIns="91440" bIns="45720" rtlCol="0" anchor="b">
            <a:normAutofit/>
          </a:bodyPr>
          <a:lstStyle/>
          <a:p>
            <a:r>
              <a:rPr lang="en-US" sz="4800"/>
              <a:t>Systematic random sampling</a:t>
            </a:r>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49654" y="645106"/>
            <a:ext cx="4702423" cy="5247747"/>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138" name="Straight Connector 137">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 name="Rectangle 4"/>
          <p:cNvSpPr/>
          <p:nvPr/>
        </p:nvSpPr>
        <p:spPr>
          <a:xfrm>
            <a:off x="6411684" y="2407436"/>
            <a:ext cx="5127172" cy="3461658"/>
          </a:xfrm>
          <a:prstGeom prst="rect">
            <a:avLst/>
          </a:prstGeom>
        </p:spPr>
        <p:txBody>
          <a:bodyPr vert="horz" lIns="0" tIns="45720" rIns="0" bIns="45720" rtlCol="0">
            <a:normAutofit/>
          </a:bodyPr>
          <a:lstStyle/>
          <a:p>
            <a:pPr>
              <a:spcAft>
                <a:spcPts val="600"/>
              </a:spcAft>
              <a:buFont typeface="Calibri" panose="020F0502020204030204" pitchFamily="34" charset="0"/>
            </a:pPr>
            <a:r>
              <a:rPr lang="en-US">
                <a:solidFill>
                  <a:schemeClr val="tx1">
                    <a:lumMod val="75000"/>
                    <a:lumOff val="25000"/>
                  </a:schemeClr>
                </a:solidFill>
              </a:rPr>
              <a:t>In systematic sampling every kth element of a sampling frame is chosen for the sample. So, if the intention was to select a sample of 40 from a list of 400, every 10th element would be chosen. </a:t>
            </a:r>
          </a:p>
          <a:p>
            <a:pPr>
              <a:spcAft>
                <a:spcPts val="600"/>
              </a:spcAft>
              <a:buFont typeface="Calibri" panose="020F0502020204030204" pitchFamily="34" charset="0"/>
            </a:pPr>
            <a:r>
              <a:rPr lang="en-US">
                <a:solidFill>
                  <a:schemeClr val="tx1">
                    <a:lumMod val="75000"/>
                    <a:lumOff val="25000"/>
                  </a:schemeClr>
                </a:solidFill>
              </a:rPr>
              <a:t>K is called the sampling interval, with the first element being chosen randomly.  So, if the first randomly selected number was 3, we would then take this and then the 13th unit from the list, then the 23rd, etc.  until we have our 40 randomly selected elements from the list </a:t>
            </a:r>
          </a:p>
        </p:txBody>
      </p:sp>
      <p:sp>
        <p:nvSpPr>
          <p:cNvPr id="140" name="Rectangle 139">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Rectangle 3"/>
          <p:cNvSpPr/>
          <p:nvPr/>
        </p:nvSpPr>
        <p:spPr>
          <a:xfrm>
            <a:off x="2351584" y="2204864"/>
            <a:ext cx="7776864" cy="369332"/>
          </a:xfrm>
          <a:prstGeom prst="rect">
            <a:avLst/>
          </a:prstGeom>
        </p:spPr>
        <p:txBody>
          <a:bodyPr wrap="square">
            <a:spAutoFit/>
          </a:bodyPr>
          <a:lstStyle/>
          <a:p>
            <a:pPr algn="l" eaLnBrk="1" hangingPunct="1">
              <a:lnSpc>
                <a:spcPct val="90000"/>
              </a:lnSpc>
              <a:buFontTx/>
              <a:buNone/>
            </a:pPr>
            <a:endParaRPr lang="en-US" altLang="en-US" sz="2000" dirty="0"/>
          </a:p>
        </p:txBody>
      </p:sp>
      <p:sp>
        <p:nvSpPr>
          <p:cNvPr id="10" name="Right Arrow 9"/>
          <p:cNvSpPr/>
          <p:nvPr/>
        </p:nvSpPr>
        <p:spPr>
          <a:xfrm>
            <a:off x="6479247" y="1958895"/>
            <a:ext cx="419100" cy="1143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1" name="Right Arrow 10"/>
          <p:cNvSpPr/>
          <p:nvPr/>
        </p:nvSpPr>
        <p:spPr>
          <a:xfrm>
            <a:off x="8273655" y="1931690"/>
            <a:ext cx="419100" cy="1143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Tree>
    <p:extLst>
      <p:ext uri="{BB962C8B-B14F-4D97-AF65-F5344CB8AC3E}">
        <p14:creationId xmlns:p14="http://schemas.microsoft.com/office/powerpoint/2010/main" val="2696237289"/>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p:cNvSpPr>
            <a:spLocks noGrp="1" noChangeArrowheads="1"/>
          </p:cNvSpPr>
          <p:nvPr>
            <p:ph type="title"/>
          </p:nvPr>
        </p:nvSpPr>
        <p:spPr>
          <a:xfrm>
            <a:off x="6411685" y="634946"/>
            <a:ext cx="5127171" cy="1450757"/>
          </a:xfrm>
        </p:spPr>
        <p:txBody>
          <a:bodyPr vert="horz" lIns="91440" tIns="45720" rIns="91440" bIns="45720" rtlCol="0" anchor="b">
            <a:normAutofit/>
          </a:bodyPr>
          <a:lstStyle/>
          <a:p>
            <a:r>
              <a:rPr lang="en-US" sz="4800"/>
              <a:t>Stratified random sampling</a:t>
            </a:r>
          </a:p>
        </p:txBody>
      </p:sp>
      <p:pic>
        <p:nvPicPr>
          <p:cNvPr id="8" name="Picture 3"/>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25359" y="645106"/>
            <a:ext cx="4751013" cy="5247747"/>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137" name="Straight Connector 136">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Rectangle 6"/>
          <p:cNvSpPr/>
          <p:nvPr/>
        </p:nvSpPr>
        <p:spPr>
          <a:xfrm>
            <a:off x="6411684" y="2407436"/>
            <a:ext cx="5127172" cy="3461658"/>
          </a:xfrm>
          <a:prstGeom prst="rect">
            <a:avLst/>
          </a:prstGeom>
        </p:spPr>
        <p:txBody>
          <a:bodyPr vert="horz" lIns="0" tIns="45720" rIns="0" bIns="45720" rtlCol="0">
            <a:normAutofit/>
          </a:bodyPr>
          <a:lstStyle/>
          <a:p>
            <a:pPr>
              <a:spcAft>
                <a:spcPts val="600"/>
              </a:spcAft>
              <a:buFont typeface="Calibri" panose="020F0502020204030204" pitchFamily="34" charset="0"/>
            </a:pPr>
            <a:r>
              <a:rPr lang="en-US">
                <a:solidFill>
                  <a:schemeClr val="tx1">
                    <a:lumMod val="75000"/>
                    <a:lumOff val="25000"/>
                  </a:schemeClr>
                </a:solidFill>
              </a:rPr>
              <a:t>Sampling error is reduced by increasing the size of the sample and by increasing the homogeneity of elements within the sample.  Stratified random sampling, then, consists of taking a random sample from various strata.  Taking our business example again, each of the 16 divisions in the company represents a stratum and we randomly select three employees from each strata (division) </a:t>
            </a:r>
          </a:p>
        </p:txBody>
      </p:sp>
      <p:sp>
        <p:nvSpPr>
          <p:cNvPr id="139" name="Rectangle 138">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92379404"/>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9" name="Rectangle 198">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p:cNvSpPr>
            <a:spLocks noGrp="1" noChangeArrowheads="1"/>
          </p:cNvSpPr>
          <p:nvPr>
            <p:ph type="title"/>
          </p:nvPr>
        </p:nvSpPr>
        <p:spPr>
          <a:xfrm>
            <a:off x="6411685" y="634946"/>
            <a:ext cx="5127171" cy="1450757"/>
          </a:xfrm>
        </p:spPr>
        <p:txBody>
          <a:bodyPr vert="horz" lIns="91440" tIns="45720" rIns="91440" bIns="45720" rtlCol="0" anchor="b">
            <a:normAutofit/>
          </a:bodyPr>
          <a:lstStyle/>
          <a:p>
            <a:r>
              <a:rPr lang="en-US" sz="4800"/>
              <a:t>Cluster sampling</a:t>
            </a:r>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77560" y="645106"/>
            <a:ext cx="4646611" cy="5247747"/>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201" name="Straight Connector 200">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Rectangle 6"/>
          <p:cNvSpPr/>
          <p:nvPr/>
        </p:nvSpPr>
        <p:spPr>
          <a:xfrm>
            <a:off x="6411684" y="2407436"/>
            <a:ext cx="5127172" cy="3461658"/>
          </a:xfrm>
          <a:prstGeom prst="rect">
            <a:avLst/>
          </a:prstGeom>
        </p:spPr>
        <p:txBody>
          <a:bodyPr vert="horz" lIns="0" tIns="45720" rIns="0" bIns="45720" rtlCol="0">
            <a:normAutofit/>
          </a:bodyPr>
          <a:lstStyle/>
          <a:p>
            <a:pPr>
              <a:spcAft>
                <a:spcPts val="600"/>
              </a:spcAft>
              <a:buFont typeface="Calibri" panose="020F0502020204030204" pitchFamily="34" charset="0"/>
            </a:pPr>
            <a:r>
              <a:rPr lang="en-US">
                <a:solidFill>
                  <a:schemeClr val="tx1">
                    <a:lumMod val="75000"/>
                    <a:lumOff val="25000"/>
                  </a:schemeClr>
                </a:solidFill>
              </a:rPr>
              <a:t>Cluster sampling acknowledges the difficulty in sampling a population as a whole, especially when convenient sampling frames are not available. For example, in a business study, you might not be granted access to a department’s employee list. Instead, you could obtain a list of all the divisions in the company and randomly select a percentage of them. You would use all the employees from these divisions as your sample (this is the cluster element of cluster sampling). </a:t>
            </a:r>
          </a:p>
        </p:txBody>
      </p:sp>
      <p:sp>
        <p:nvSpPr>
          <p:cNvPr id="203" name="Rectangle 202">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6576248"/>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873ECEC8-0F24-45B8-950F-35FC94BCE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p:cNvSpPr>
            <a:spLocks noGrp="1" noChangeArrowheads="1"/>
          </p:cNvSpPr>
          <p:nvPr>
            <p:ph type="title"/>
          </p:nvPr>
        </p:nvSpPr>
        <p:spPr>
          <a:xfrm>
            <a:off x="7859485" y="634946"/>
            <a:ext cx="3690257" cy="1450757"/>
          </a:xfrm>
        </p:spPr>
        <p:txBody>
          <a:bodyPr vert="horz" lIns="91440" tIns="45720" rIns="91440" bIns="45720" rtlCol="0" anchor="b">
            <a:normAutofit/>
          </a:bodyPr>
          <a:lstStyle/>
          <a:p>
            <a:r>
              <a:rPr lang="en-US" sz="4100"/>
              <a:t>Non-probability sampling: Quota</a:t>
            </a:r>
          </a:p>
        </p:txBody>
      </p:sp>
      <p:pic>
        <p:nvPicPr>
          <p:cNvPr id="6" name="Picture 5"/>
          <p:cNvPicPr>
            <a:picLocks noChangeAspect="1"/>
          </p:cNvPicPr>
          <p:nvPr/>
        </p:nvPicPr>
        <p:blipFill rotWithShape="1">
          <a:blip r:embed="rId2">
            <a:extLst>
              <a:ext uri="{28A0092B-C50C-407E-A947-70E740481C1C}">
                <a14:useLocalDpi xmlns:a14="http://schemas.microsoft.com/office/drawing/2010/main" val="0"/>
              </a:ext>
            </a:extLst>
          </a:blip>
          <a:srcRect t="3160" r="1" b="3058"/>
          <a:stretch/>
        </p:blipFill>
        <p:spPr>
          <a:xfrm>
            <a:off x="633999" y="640081"/>
            <a:ext cx="6909801" cy="5314406"/>
          </a:xfrm>
          <a:prstGeom prst="rect">
            <a:avLst/>
          </a:prstGeom>
        </p:spPr>
      </p:pic>
      <p:cxnSp>
        <p:nvCxnSpPr>
          <p:cNvPr id="137" name="Straight Connector 136">
            <a:extLst>
              <a:ext uri="{FF2B5EF4-FFF2-40B4-BE49-F238E27FC236}">
                <a16:creationId xmlns:a16="http://schemas.microsoft.com/office/drawing/2014/main" id="{89EB8C68-FF1B-4849-867B-32D29B19F1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42633" y="2250460"/>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 name="Rectangle 4"/>
          <p:cNvSpPr/>
          <p:nvPr/>
        </p:nvSpPr>
        <p:spPr>
          <a:xfrm>
            <a:off x="7859485" y="2407436"/>
            <a:ext cx="3690257" cy="3461658"/>
          </a:xfrm>
          <a:prstGeom prst="rect">
            <a:avLst/>
          </a:prstGeom>
        </p:spPr>
        <p:txBody>
          <a:bodyPr vert="horz" lIns="0" tIns="45720" rIns="0" bIns="45720" rtlCol="0">
            <a:normAutofit/>
          </a:bodyPr>
          <a:lstStyle/>
          <a:p>
            <a:pPr>
              <a:spcAft>
                <a:spcPts val="600"/>
              </a:spcAft>
              <a:buFont typeface="Calibri" panose="020F0502020204030204" pitchFamily="34" charset="0"/>
            </a:pPr>
            <a:r>
              <a:rPr lang="en-US">
                <a:solidFill>
                  <a:schemeClr val="tx1">
                    <a:lumMod val="75000"/>
                    <a:lumOff val="25000"/>
                  </a:schemeClr>
                </a:solidFill>
              </a:rPr>
              <a:t>Quota sampling is similar to random stratified sampling in that both select units from the strata chosen.  However, in the case of random stratified sampling this is done (as the name suggests) randomly.  In quota sampling researchers use non-random sampling methods to gather data from a stratum until the required quota, fixed in advance by the researcher is fulfilled. </a:t>
            </a:r>
          </a:p>
        </p:txBody>
      </p:sp>
      <p:sp>
        <p:nvSpPr>
          <p:cNvPr id="139" name="Rectangle 138">
            <a:extLst>
              <a:ext uri="{FF2B5EF4-FFF2-40B4-BE49-F238E27FC236}">
                <a16:creationId xmlns:a16="http://schemas.microsoft.com/office/drawing/2014/main" id="{8B53612E-ADB2-4457-9688-89506397A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70837439"/>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vert="horz" lIns="91440" tIns="45720" rIns="91440" bIns="45720" rtlCol="0" anchor="ctr">
            <a:normAutofit/>
          </a:bodyPr>
          <a:lstStyle/>
          <a:p>
            <a:r>
              <a:rPr lang="en-US" sz="4400">
                <a:solidFill>
                  <a:srgbClr val="FFFFFF"/>
                </a:solidFill>
              </a:rPr>
              <a:t>Non-probability sampling: Purposive</a:t>
            </a:r>
          </a:p>
        </p:txBody>
      </p:sp>
      <p:sp>
        <p:nvSpPr>
          <p:cNvPr id="6" name="Rectangle 5"/>
          <p:cNvSpPr/>
          <p:nvPr/>
        </p:nvSpPr>
        <p:spPr>
          <a:xfrm>
            <a:off x="5231958" y="605896"/>
            <a:ext cx="5923721" cy="5646208"/>
          </a:xfrm>
          <a:prstGeom prst="rect">
            <a:avLst/>
          </a:prstGeom>
        </p:spPr>
        <p:txBody>
          <a:bodyPr vert="horz" lIns="0" tIns="45720" rIns="0" bIns="45720" rtlCol="0" anchor="ctr">
            <a:normAutofit/>
          </a:bodyPr>
          <a:lstStyle/>
          <a:p>
            <a:pPr>
              <a:lnSpc>
                <a:spcPct val="90000"/>
              </a:lnSpc>
              <a:spcAft>
                <a:spcPts val="600"/>
              </a:spcAft>
              <a:buFont typeface="Calibri" panose="020F0502020204030204" pitchFamily="34" charset="0"/>
            </a:pPr>
            <a:r>
              <a:rPr lang="en-US" sz="2200">
                <a:solidFill>
                  <a:schemeClr val="tx1">
                    <a:lumMod val="75000"/>
                    <a:lumOff val="25000"/>
                  </a:schemeClr>
                </a:solidFill>
              </a:rPr>
              <a:t>Used when particular people, events or settings are chosen because they are known to provide important information that could not be gained from other sampling designs. The researcher exercises a degree of judgement about who will provide the best perspectives on the phenomenon of interest. Includes:</a:t>
            </a:r>
          </a:p>
          <a:p>
            <a:pPr>
              <a:lnSpc>
                <a:spcPct val="90000"/>
              </a:lnSpc>
              <a:spcAft>
                <a:spcPts val="600"/>
              </a:spcAft>
              <a:buFont typeface="Calibri" panose="020F0502020204030204" pitchFamily="34" charset="0"/>
            </a:pPr>
            <a:endParaRPr lang="en-US" sz="2200">
              <a:solidFill>
                <a:schemeClr val="tx1">
                  <a:lumMod val="75000"/>
                  <a:lumOff val="25000"/>
                </a:schemeClr>
              </a:solidFill>
            </a:endParaRPr>
          </a:p>
          <a:p>
            <a:pPr marL="171450" indent="-171450">
              <a:lnSpc>
                <a:spcPct val="90000"/>
              </a:lnSpc>
              <a:spcAft>
                <a:spcPts val="600"/>
              </a:spcAft>
              <a:buFont typeface="Calibri" panose="020F0502020204030204" pitchFamily="34" charset="0"/>
              <a:buChar char="•"/>
            </a:pPr>
            <a:r>
              <a:rPr lang="en-US" sz="2200">
                <a:solidFill>
                  <a:schemeClr val="tx1">
                    <a:lumMod val="75000"/>
                    <a:lumOff val="25000"/>
                  </a:schemeClr>
                </a:solidFill>
              </a:rPr>
              <a:t>Typical case sampling</a:t>
            </a:r>
          </a:p>
          <a:p>
            <a:pPr marL="171450" indent="-171450">
              <a:lnSpc>
                <a:spcPct val="90000"/>
              </a:lnSpc>
              <a:spcAft>
                <a:spcPts val="600"/>
              </a:spcAft>
              <a:buFont typeface="Calibri" panose="020F0502020204030204" pitchFamily="34" charset="0"/>
              <a:buChar char="•"/>
            </a:pPr>
            <a:r>
              <a:rPr lang="en-US" sz="2200">
                <a:solidFill>
                  <a:schemeClr val="tx1">
                    <a:lumMod val="75000"/>
                    <a:lumOff val="25000"/>
                  </a:schemeClr>
                </a:solidFill>
              </a:rPr>
              <a:t>Extreme or deviant case sampling (outlier sampling)</a:t>
            </a:r>
          </a:p>
          <a:p>
            <a:pPr marL="171450" indent="-171450">
              <a:lnSpc>
                <a:spcPct val="90000"/>
              </a:lnSpc>
              <a:spcAft>
                <a:spcPts val="600"/>
              </a:spcAft>
              <a:buFont typeface="Calibri" panose="020F0502020204030204" pitchFamily="34" charset="0"/>
              <a:buChar char="•"/>
            </a:pPr>
            <a:r>
              <a:rPr lang="en-US" sz="2200">
                <a:solidFill>
                  <a:schemeClr val="tx1">
                    <a:lumMod val="75000"/>
                    <a:lumOff val="25000"/>
                  </a:schemeClr>
                </a:solidFill>
              </a:rPr>
              <a:t>Maximum variation sampling</a:t>
            </a:r>
          </a:p>
          <a:p>
            <a:pPr marL="171450" indent="-171450">
              <a:lnSpc>
                <a:spcPct val="90000"/>
              </a:lnSpc>
              <a:spcAft>
                <a:spcPts val="600"/>
              </a:spcAft>
              <a:buFont typeface="Calibri" panose="020F0502020204030204" pitchFamily="34" charset="0"/>
              <a:buChar char="•"/>
            </a:pPr>
            <a:r>
              <a:rPr lang="en-US" sz="2200">
                <a:solidFill>
                  <a:schemeClr val="tx1">
                    <a:lumMod val="75000"/>
                    <a:lumOff val="25000"/>
                  </a:schemeClr>
                </a:solidFill>
              </a:rPr>
              <a:t>Homogenous sampling</a:t>
            </a:r>
          </a:p>
          <a:p>
            <a:pPr marL="171450" indent="-171450">
              <a:lnSpc>
                <a:spcPct val="90000"/>
              </a:lnSpc>
              <a:spcAft>
                <a:spcPts val="600"/>
              </a:spcAft>
              <a:buFont typeface="Calibri" panose="020F0502020204030204" pitchFamily="34" charset="0"/>
              <a:buChar char="•"/>
            </a:pPr>
            <a:r>
              <a:rPr lang="en-US" sz="2200">
                <a:solidFill>
                  <a:schemeClr val="tx1">
                    <a:lumMod val="75000"/>
                    <a:lumOff val="25000"/>
                  </a:schemeClr>
                </a:solidFill>
              </a:rPr>
              <a:t>Stratified purposeful sampling</a:t>
            </a:r>
          </a:p>
          <a:p>
            <a:pPr marL="171450" indent="-171450">
              <a:lnSpc>
                <a:spcPct val="90000"/>
              </a:lnSpc>
              <a:spcAft>
                <a:spcPts val="600"/>
              </a:spcAft>
              <a:buFont typeface="Calibri" panose="020F0502020204030204" pitchFamily="34" charset="0"/>
              <a:buChar char="•"/>
            </a:pPr>
            <a:r>
              <a:rPr lang="en-US" sz="2200">
                <a:solidFill>
                  <a:schemeClr val="tx1">
                    <a:lumMod val="75000"/>
                    <a:lumOff val="25000"/>
                  </a:schemeClr>
                </a:solidFill>
              </a:rPr>
              <a:t>Random purposeful sampling</a:t>
            </a:r>
          </a:p>
          <a:p>
            <a:pPr marL="171450" indent="-171450">
              <a:lnSpc>
                <a:spcPct val="90000"/>
              </a:lnSpc>
              <a:spcAft>
                <a:spcPts val="600"/>
              </a:spcAft>
              <a:buFont typeface="Calibri" panose="020F0502020204030204" pitchFamily="34" charset="0"/>
              <a:buChar char="•"/>
            </a:pPr>
            <a:r>
              <a:rPr lang="en-US" sz="2200">
                <a:solidFill>
                  <a:schemeClr val="tx1">
                    <a:lumMod val="75000"/>
                    <a:lumOff val="25000"/>
                  </a:schemeClr>
                </a:solidFill>
              </a:rPr>
              <a:t>Snowball sampling</a:t>
            </a:r>
          </a:p>
        </p:txBody>
      </p:sp>
      <p:sp>
        <p:nvSpPr>
          <p:cNvPr id="75" name="Rectangle 74">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Rectangle 3"/>
          <p:cNvSpPr/>
          <p:nvPr/>
        </p:nvSpPr>
        <p:spPr>
          <a:xfrm>
            <a:off x="6082328" y="2924944"/>
            <a:ext cx="4572000" cy="400110"/>
          </a:xfrm>
          <a:prstGeom prst="rect">
            <a:avLst/>
          </a:prstGeom>
        </p:spPr>
        <p:txBody>
          <a:bodyPr>
            <a:spAutoFit/>
          </a:bodyPr>
          <a:lstStyle/>
          <a:p>
            <a:pPr algn="l" eaLnBrk="1" hangingPunct="1"/>
            <a:endParaRPr lang="en-US" altLang="en-US" sz="2000" dirty="0"/>
          </a:p>
        </p:txBody>
      </p:sp>
      <p:sp>
        <p:nvSpPr>
          <p:cNvPr id="7" name="Text Box 7"/>
          <p:cNvSpPr txBox="1">
            <a:spLocks noChangeArrowheads="1"/>
          </p:cNvSpPr>
          <p:nvPr/>
        </p:nvSpPr>
        <p:spPr bwMode="auto">
          <a:xfrm>
            <a:off x="5850499" y="2014538"/>
            <a:ext cx="40322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Bef>
                <a:spcPct val="50000"/>
              </a:spcBef>
            </a:pPr>
            <a:endParaRPr lang="en-US" altLang="en-US" sz="2400" b="1" dirty="0"/>
          </a:p>
        </p:txBody>
      </p:sp>
    </p:spTree>
    <p:extLst>
      <p:ext uri="{BB962C8B-B14F-4D97-AF65-F5344CB8AC3E}">
        <p14:creationId xmlns:p14="http://schemas.microsoft.com/office/powerpoint/2010/main" val="1676449747"/>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vert="horz" lIns="91440" tIns="45720" rIns="91440" bIns="45720" rtlCol="0" anchor="ctr">
            <a:normAutofit/>
          </a:bodyPr>
          <a:lstStyle/>
          <a:p>
            <a:r>
              <a:rPr lang="en-US" sz="4400">
                <a:solidFill>
                  <a:srgbClr val="FFFFFF"/>
                </a:solidFill>
              </a:rPr>
              <a:t>Non-probability sampling: Convenience</a:t>
            </a:r>
            <a:br>
              <a:rPr lang="en-US" sz="4400">
                <a:solidFill>
                  <a:srgbClr val="FFFFFF"/>
                </a:solidFill>
              </a:rPr>
            </a:br>
            <a:endParaRPr lang="en-US" sz="4400">
              <a:solidFill>
                <a:srgbClr val="FFFFFF"/>
              </a:solidFill>
            </a:endParaRPr>
          </a:p>
        </p:txBody>
      </p:sp>
      <p:sp>
        <p:nvSpPr>
          <p:cNvPr id="6" name="Rectangle 5"/>
          <p:cNvSpPr/>
          <p:nvPr/>
        </p:nvSpPr>
        <p:spPr>
          <a:xfrm>
            <a:off x="5231958" y="605896"/>
            <a:ext cx="5923721" cy="5646208"/>
          </a:xfrm>
          <a:prstGeom prst="rect">
            <a:avLst/>
          </a:prstGeom>
        </p:spPr>
        <p:txBody>
          <a:bodyPr vert="horz" lIns="0" tIns="45720" rIns="0" bIns="45720" rtlCol="0" anchor="ctr">
            <a:normAutofit/>
          </a:bodyPr>
          <a:lstStyle/>
          <a:p>
            <a:pPr>
              <a:spcAft>
                <a:spcPts val="600"/>
              </a:spcAft>
              <a:buFont typeface="Calibri" panose="020F0502020204030204" pitchFamily="34" charset="0"/>
            </a:pPr>
            <a:r>
              <a:rPr lang="en-US" sz="2400">
                <a:solidFill>
                  <a:schemeClr val="tx1">
                    <a:lumMod val="75000"/>
                    <a:lumOff val="25000"/>
                  </a:schemeClr>
                </a:solidFill>
              </a:rPr>
              <a:t>Involves gaining access to the most easily accessible subjects such as fellow students, neighbours or people responding to a newspaper or internet invitation to complete a survey. </a:t>
            </a:r>
          </a:p>
          <a:p>
            <a:pPr>
              <a:spcAft>
                <a:spcPts val="600"/>
              </a:spcAft>
              <a:buFont typeface="Calibri" panose="020F0502020204030204" pitchFamily="34" charset="0"/>
            </a:pPr>
            <a:endParaRPr lang="en-US" sz="2400">
              <a:solidFill>
                <a:schemeClr val="tx1">
                  <a:lumMod val="75000"/>
                  <a:lumOff val="25000"/>
                </a:schemeClr>
              </a:solidFill>
            </a:endParaRPr>
          </a:p>
          <a:p>
            <a:pPr marL="285750" indent="-285750">
              <a:spcAft>
                <a:spcPts val="600"/>
              </a:spcAft>
              <a:buFont typeface="Calibri" panose="020F0502020204030204" pitchFamily="34" charset="0"/>
              <a:buChar char="•"/>
            </a:pPr>
            <a:r>
              <a:rPr lang="en-US" sz="2400">
                <a:solidFill>
                  <a:schemeClr val="tx1">
                    <a:lumMod val="75000"/>
                    <a:lumOff val="25000"/>
                  </a:schemeClr>
                </a:solidFill>
              </a:rPr>
              <a:t>Cheap and quick BUT</a:t>
            </a:r>
          </a:p>
          <a:p>
            <a:pPr marL="285750" indent="-285750">
              <a:spcAft>
                <a:spcPts val="600"/>
              </a:spcAft>
              <a:buFont typeface="Calibri" panose="020F0502020204030204" pitchFamily="34" charset="0"/>
              <a:buChar char="•"/>
            </a:pPr>
            <a:r>
              <a:rPr lang="en-US" sz="2400">
                <a:solidFill>
                  <a:schemeClr val="tx1">
                    <a:lumMod val="75000"/>
                    <a:lumOff val="25000"/>
                  </a:schemeClr>
                </a:solidFill>
              </a:rPr>
              <a:t>Low credibility</a:t>
            </a:r>
          </a:p>
          <a:p>
            <a:pPr marL="171450" indent="-171450">
              <a:spcAft>
                <a:spcPts val="600"/>
              </a:spcAft>
              <a:buFont typeface="Calibri" panose="020F0502020204030204" pitchFamily="34" charset="0"/>
              <a:buChar char="•"/>
            </a:pPr>
            <a:endParaRPr lang="en-US" altLang="en-US" sz="2400">
              <a:solidFill>
                <a:schemeClr val="tx1">
                  <a:lumMod val="75000"/>
                  <a:lumOff val="25000"/>
                </a:schemeClr>
              </a:solidFill>
            </a:endParaRPr>
          </a:p>
        </p:txBody>
      </p:sp>
      <p:sp>
        <p:nvSpPr>
          <p:cNvPr id="75" name="Rectangle 74">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Rectangle 2"/>
          <p:cNvSpPr/>
          <p:nvPr/>
        </p:nvSpPr>
        <p:spPr>
          <a:xfrm>
            <a:off x="2279576" y="2060848"/>
            <a:ext cx="6678488" cy="338554"/>
          </a:xfrm>
          <a:prstGeom prst="rect">
            <a:avLst/>
          </a:prstGeom>
        </p:spPr>
        <p:txBody>
          <a:bodyPr wrap="square">
            <a:spAutoFit/>
          </a:bodyPr>
          <a:lstStyle/>
          <a:p>
            <a:pPr marL="171450" indent="-171450">
              <a:lnSpc>
                <a:spcPct val="80000"/>
              </a:lnSpc>
              <a:buFont typeface="Arial" panose="020B0604020202020204" pitchFamily="34" charset="0"/>
              <a:buChar char="•"/>
            </a:pPr>
            <a:endParaRPr lang="en-US" altLang="en-US" sz="2000" dirty="0"/>
          </a:p>
        </p:txBody>
      </p:sp>
      <p:sp>
        <p:nvSpPr>
          <p:cNvPr id="5" name="Rectangle 4"/>
          <p:cNvSpPr/>
          <p:nvPr/>
        </p:nvSpPr>
        <p:spPr>
          <a:xfrm>
            <a:off x="2423592" y="2107014"/>
            <a:ext cx="7096804" cy="338554"/>
          </a:xfrm>
          <a:prstGeom prst="rect">
            <a:avLst/>
          </a:prstGeom>
        </p:spPr>
        <p:txBody>
          <a:bodyPr wrap="square">
            <a:spAutoFit/>
          </a:bodyPr>
          <a:lstStyle/>
          <a:p>
            <a:pPr marL="171450" indent="-171450">
              <a:buFont typeface="Arial" panose="020B0604020202020204" pitchFamily="34" charset="0"/>
              <a:buChar char="•"/>
            </a:pPr>
            <a:endParaRPr lang="en-US" altLang="en-US" sz="1600" b="1" dirty="0"/>
          </a:p>
        </p:txBody>
      </p:sp>
      <p:sp>
        <p:nvSpPr>
          <p:cNvPr id="7" name="Rectangle 6"/>
          <p:cNvSpPr/>
          <p:nvPr/>
        </p:nvSpPr>
        <p:spPr>
          <a:xfrm>
            <a:off x="2265147" y="4451201"/>
            <a:ext cx="7056784" cy="341632"/>
          </a:xfrm>
          <a:prstGeom prst="rect">
            <a:avLst/>
          </a:prstGeom>
        </p:spPr>
        <p:txBody>
          <a:bodyPr wrap="square">
            <a:spAutoFit/>
          </a:bodyPr>
          <a:lstStyle/>
          <a:p>
            <a:pPr marL="171450" indent="-171450">
              <a:lnSpc>
                <a:spcPct val="90000"/>
              </a:lnSpc>
              <a:buFont typeface="Arial" panose="020B0604020202020204" pitchFamily="34" charset="0"/>
              <a:buChar char="•"/>
            </a:pPr>
            <a:endParaRPr lang="en-US" altLang="en-US" dirty="0"/>
          </a:p>
        </p:txBody>
      </p:sp>
    </p:spTree>
    <p:extLst>
      <p:ext uri="{BB962C8B-B14F-4D97-AF65-F5344CB8AC3E}">
        <p14:creationId xmlns:p14="http://schemas.microsoft.com/office/powerpoint/2010/main" val="12236319"/>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4" name="Rectangle 7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245" name="Straight Connector 7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0246" name="Rectangle 74">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41110" y="639098"/>
            <a:ext cx="3401961" cy="3494790"/>
          </a:xfrm>
        </p:spPr>
        <p:txBody>
          <a:bodyPr vert="horz" lIns="91440" tIns="45720" rIns="91440" bIns="45720" rtlCol="0" anchor="b">
            <a:normAutofit/>
          </a:bodyPr>
          <a:lstStyle/>
          <a:p>
            <a:r>
              <a:rPr lang="en-US" sz="5400">
                <a:solidFill>
                  <a:schemeClr val="tx1">
                    <a:lumMod val="85000"/>
                    <a:lumOff val="15000"/>
                  </a:schemeClr>
                </a:solidFill>
              </a:rPr>
              <a:t>Mixed methods sampling</a:t>
            </a:r>
          </a:p>
        </p:txBody>
      </p:sp>
      <p:pic>
        <p:nvPicPr>
          <p:cNvPr id="10242" name="Picture 2"/>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tretch>
            <a:fillRect/>
          </a:stretch>
        </p:blipFill>
        <p:spPr bwMode="auto">
          <a:xfrm>
            <a:off x="633999" y="1232473"/>
            <a:ext cx="6912217" cy="3869371"/>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10247" name="Straight Connector 76">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0248" name="Rectangle 78">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56997807"/>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sz="4400">
                <a:solidFill>
                  <a:srgbClr val="FFFFFF"/>
                </a:solidFill>
              </a:rPr>
              <a:t>Sampling: Top tip</a:t>
            </a:r>
          </a:p>
        </p:txBody>
      </p:sp>
      <p:sp>
        <p:nvSpPr>
          <p:cNvPr id="3" name="Content Placeholder 2"/>
          <p:cNvSpPr>
            <a:spLocks noGrp="1"/>
          </p:cNvSpPr>
          <p:nvPr>
            <p:ph idx="1"/>
          </p:nvPr>
        </p:nvSpPr>
        <p:spPr>
          <a:xfrm>
            <a:off x="5231958" y="605896"/>
            <a:ext cx="5923721" cy="5646208"/>
          </a:xfrm>
        </p:spPr>
        <p:txBody>
          <a:bodyPr anchor="ctr">
            <a:normAutofit/>
          </a:bodyPr>
          <a:lstStyle/>
          <a:p>
            <a:r>
              <a:rPr lang="en-GB" sz="2400"/>
              <a:t>Ensure that the sampling strategy adopted, including its limitations, is fully described in research proposals and the outputs emanating from the research.  Be clear about whose perspectives may have been excluded from the research, based on the sampling decisions taken.  Also include information on the barriers and problems encountered during sampling and how these were addressed.</a:t>
            </a:r>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98615473"/>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Selecting random samples</a:t>
            </a:r>
          </a:p>
        </p:txBody>
      </p:sp>
      <p:sp>
        <p:nvSpPr>
          <p:cNvPr id="3" name="Content Placeholder 2"/>
          <p:cNvSpPr>
            <a:spLocks noGrp="1"/>
          </p:cNvSpPr>
          <p:nvPr>
            <p:ph idx="1"/>
          </p:nvPr>
        </p:nvSpPr>
        <p:spPr/>
        <p:txBody>
          <a:bodyPr/>
          <a:lstStyle/>
          <a:p>
            <a:pPr marL="0" indent="0">
              <a:buNone/>
            </a:pPr>
            <a:r>
              <a:rPr lang="en-GB" dirty="0"/>
              <a:t>Use:</a:t>
            </a:r>
          </a:p>
          <a:p>
            <a:r>
              <a:rPr lang="en-GB" dirty="0"/>
              <a:t>Random numbers table</a:t>
            </a:r>
          </a:p>
          <a:p>
            <a:r>
              <a:rPr lang="en-GB" dirty="0"/>
              <a:t>Web-based random numbers generator</a:t>
            </a:r>
          </a:p>
          <a:p>
            <a:endParaRPr lang="en-GB" dirty="0"/>
          </a:p>
        </p:txBody>
      </p:sp>
    </p:spTree>
    <p:extLst>
      <p:ext uri="{BB962C8B-B14F-4D97-AF65-F5344CB8AC3E}">
        <p14:creationId xmlns:p14="http://schemas.microsoft.com/office/powerpoint/2010/main" val="1233796630"/>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Non-random sampling and external validity</a:t>
            </a:r>
          </a:p>
        </p:txBody>
      </p:sp>
      <p:sp>
        <p:nvSpPr>
          <p:cNvPr id="3" name="Content Placeholder 2"/>
          <p:cNvSpPr>
            <a:spLocks noGrp="1"/>
          </p:cNvSpPr>
          <p:nvPr>
            <p:ph idx="1"/>
          </p:nvPr>
        </p:nvSpPr>
        <p:spPr/>
        <p:txBody>
          <a:bodyPr/>
          <a:lstStyle/>
          <a:p>
            <a:pPr marL="0" indent="0">
              <a:buNone/>
            </a:pPr>
            <a:r>
              <a:rPr lang="en-GB" b="0" dirty="0"/>
              <a:t>External validity is the extent to which it is possible to generalize from the relationships found in the data within the sample’s subjects to a larger population or setting.</a:t>
            </a:r>
          </a:p>
          <a:p>
            <a:endParaRPr lang="en-GB" dirty="0"/>
          </a:p>
        </p:txBody>
      </p:sp>
    </p:spTree>
    <p:extLst>
      <p:ext uri="{BB962C8B-B14F-4D97-AF65-F5344CB8AC3E}">
        <p14:creationId xmlns:p14="http://schemas.microsoft.com/office/powerpoint/2010/main" val="1115360689"/>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4BBAA4-C62B-4146-B49F-FE4CC4655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8911" y="643468"/>
            <a:ext cx="3177847" cy="1674180"/>
          </a:xfrm>
        </p:spPr>
        <p:txBody>
          <a:bodyPr>
            <a:normAutofit/>
          </a:bodyPr>
          <a:lstStyle/>
          <a:p>
            <a:r>
              <a:rPr lang="en-GB" sz="4000"/>
              <a:t>Calculating sample size</a:t>
            </a:r>
          </a:p>
        </p:txBody>
      </p:sp>
      <p:cxnSp>
        <p:nvCxnSpPr>
          <p:cNvPr id="11" name="Straight Connector 10">
            <a:extLst>
              <a:ext uri="{FF2B5EF4-FFF2-40B4-BE49-F238E27FC236}">
                <a16:creationId xmlns:a16="http://schemas.microsoft.com/office/drawing/2014/main" id="{EEB57AA8-F021-480C-A9E2-F899133136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2164" y="2478513"/>
            <a:ext cx="2926080" cy="0"/>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858064" y="2639380"/>
            <a:ext cx="3205049" cy="3229714"/>
          </a:xfrm>
        </p:spPr>
        <p:txBody>
          <a:bodyPr>
            <a:normAutofit/>
          </a:bodyPr>
          <a:lstStyle/>
          <a:p>
            <a:pPr marL="0" indent="0">
              <a:buNone/>
            </a:pPr>
            <a:r>
              <a:rPr lang="en-GB"/>
              <a:t>We can see that as the population increases, so does the required sample, but at a diminishing rate</a:t>
            </a:r>
          </a:p>
          <a:p>
            <a:endParaRPr lang="en-GB" dirty="0"/>
          </a:p>
        </p:txBody>
      </p:sp>
      <p:sp>
        <p:nvSpPr>
          <p:cNvPr id="13" name="Rectangle 12">
            <a:extLst>
              <a:ext uri="{FF2B5EF4-FFF2-40B4-BE49-F238E27FC236}">
                <a16:creationId xmlns:a16="http://schemas.microsoft.com/office/drawing/2014/main" id="{6BF36B24-6632-4516-9692-731462896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4" name="Content Placeholder 3"/>
          <p:cNvGraphicFramePr>
            <a:graphicFrameLocks/>
          </p:cNvGraphicFramePr>
          <p:nvPr>
            <p:extLst>
              <p:ext uri="{D42A27DB-BD31-4B8C-83A1-F6EECF244321}">
                <p14:modId xmlns:p14="http://schemas.microsoft.com/office/powerpoint/2010/main" val="2704163747"/>
              </p:ext>
            </p:extLst>
          </p:nvPr>
        </p:nvGraphicFramePr>
        <p:xfrm>
          <a:off x="4653447" y="808485"/>
          <a:ext cx="6892560" cy="4895598"/>
        </p:xfrm>
        <a:graphic>
          <a:graphicData uri="http://schemas.openxmlformats.org/drawingml/2006/table">
            <a:tbl>
              <a:tblPr firstRow="1" firstCol="1" bandRow="1">
                <a:tableStyleId>{5C22544A-7EE6-4342-B048-85BDC9FD1C3A}</a:tableStyleId>
              </a:tblPr>
              <a:tblGrid>
                <a:gridCol w="949188">
                  <a:extLst>
                    <a:ext uri="{9D8B030D-6E8A-4147-A177-3AD203B41FA5}">
                      <a16:colId xmlns:a16="http://schemas.microsoft.com/office/drawing/2014/main" val="20000"/>
                    </a:ext>
                  </a:extLst>
                </a:gridCol>
                <a:gridCol w="990562">
                  <a:extLst>
                    <a:ext uri="{9D8B030D-6E8A-4147-A177-3AD203B41FA5}">
                      <a16:colId xmlns:a16="http://schemas.microsoft.com/office/drawing/2014/main" val="20001"/>
                    </a:ext>
                  </a:extLst>
                </a:gridCol>
                <a:gridCol w="990562">
                  <a:extLst>
                    <a:ext uri="{9D8B030D-6E8A-4147-A177-3AD203B41FA5}">
                      <a16:colId xmlns:a16="http://schemas.microsoft.com/office/drawing/2014/main" val="20002"/>
                    </a:ext>
                  </a:extLst>
                </a:gridCol>
                <a:gridCol w="990562">
                  <a:extLst>
                    <a:ext uri="{9D8B030D-6E8A-4147-A177-3AD203B41FA5}">
                      <a16:colId xmlns:a16="http://schemas.microsoft.com/office/drawing/2014/main" val="20003"/>
                    </a:ext>
                  </a:extLst>
                </a:gridCol>
                <a:gridCol w="990562">
                  <a:extLst>
                    <a:ext uri="{9D8B030D-6E8A-4147-A177-3AD203B41FA5}">
                      <a16:colId xmlns:a16="http://schemas.microsoft.com/office/drawing/2014/main" val="20004"/>
                    </a:ext>
                  </a:extLst>
                </a:gridCol>
                <a:gridCol w="990562">
                  <a:extLst>
                    <a:ext uri="{9D8B030D-6E8A-4147-A177-3AD203B41FA5}">
                      <a16:colId xmlns:a16="http://schemas.microsoft.com/office/drawing/2014/main" val="20005"/>
                    </a:ext>
                  </a:extLst>
                </a:gridCol>
                <a:gridCol w="990562">
                  <a:extLst>
                    <a:ext uri="{9D8B030D-6E8A-4147-A177-3AD203B41FA5}">
                      <a16:colId xmlns:a16="http://schemas.microsoft.com/office/drawing/2014/main" val="20006"/>
                    </a:ext>
                  </a:extLst>
                </a:gridCol>
              </a:tblGrid>
              <a:tr h="235626">
                <a:tc rowSpan="3">
                  <a:txBody>
                    <a:bodyPr/>
                    <a:lstStyle/>
                    <a:p>
                      <a:pPr>
                        <a:lnSpc>
                          <a:spcPct val="115000"/>
                        </a:lnSpc>
                        <a:spcAft>
                          <a:spcPts val="0"/>
                        </a:spcAft>
                      </a:pPr>
                      <a:r>
                        <a:rPr lang="en-GB" sz="1200">
                          <a:effectLst/>
                        </a:rPr>
                        <a:t>Population size</a:t>
                      </a:r>
                      <a:endParaRPr lang="en-GB" sz="1200">
                        <a:effectLst/>
                        <a:latin typeface="Calibri"/>
                        <a:ea typeface="Calibri"/>
                        <a:cs typeface="Times New Roman"/>
                      </a:endParaRPr>
                    </a:p>
                  </a:txBody>
                  <a:tcPr marL="74473" marR="74473" marT="0" marB="0"/>
                </a:tc>
                <a:tc gridSpan="6">
                  <a:txBody>
                    <a:bodyPr/>
                    <a:lstStyle/>
                    <a:p>
                      <a:pPr>
                        <a:lnSpc>
                          <a:spcPct val="115000"/>
                        </a:lnSpc>
                        <a:spcAft>
                          <a:spcPts val="0"/>
                        </a:spcAft>
                      </a:pPr>
                      <a:r>
                        <a:rPr lang="en-GB" sz="1200">
                          <a:effectLst/>
                        </a:rPr>
                        <a:t>Sample size</a:t>
                      </a:r>
                      <a:endParaRPr lang="en-GB" sz="1200">
                        <a:effectLst/>
                        <a:latin typeface="Calibri"/>
                        <a:ea typeface="Calibri"/>
                        <a:cs typeface="Times New Roman"/>
                      </a:endParaRPr>
                    </a:p>
                  </a:txBody>
                  <a:tcPr marL="74473" marR="74473"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444978">
                <a:tc vMerge="1">
                  <a:txBody>
                    <a:bodyPr/>
                    <a:lstStyle/>
                    <a:p>
                      <a:endParaRPr lang="en-GB"/>
                    </a:p>
                  </a:txBody>
                  <a:tcPr/>
                </a:tc>
                <a:tc gridSpan="3">
                  <a:txBody>
                    <a:bodyPr/>
                    <a:lstStyle/>
                    <a:p>
                      <a:pPr>
                        <a:lnSpc>
                          <a:spcPct val="115000"/>
                        </a:lnSpc>
                        <a:spcAft>
                          <a:spcPts val="0"/>
                        </a:spcAft>
                      </a:pPr>
                      <a:r>
                        <a:rPr lang="en-GB" sz="1200">
                          <a:effectLst/>
                        </a:rPr>
                        <a:t>Continuous data</a:t>
                      </a:r>
                      <a:br>
                        <a:rPr lang="en-GB" sz="1200">
                          <a:effectLst/>
                        </a:rPr>
                      </a:br>
                      <a:r>
                        <a:rPr lang="en-GB" sz="1200">
                          <a:effectLst/>
                        </a:rPr>
                        <a:t> (margin of error = .03)</a:t>
                      </a:r>
                      <a:endParaRPr lang="en-GB" sz="1200">
                        <a:effectLst/>
                        <a:latin typeface="Calibri"/>
                        <a:ea typeface="Calibri"/>
                        <a:cs typeface="Times New Roman"/>
                      </a:endParaRPr>
                    </a:p>
                  </a:txBody>
                  <a:tcPr marL="74473" marR="74473" marT="0" marB="0"/>
                </a:tc>
                <a:tc hMerge="1">
                  <a:txBody>
                    <a:bodyPr/>
                    <a:lstStyle/>
                    <a:p>
                      <a:endParaRPr lang="en-GB"/>
                    </a:p>
                  </a:txBody>
                  <a:tcPr/>
                </a:tc>
                <a:tc hMerge="1">
                  <a:txBody>
                    <a:bodyPr/>
                    <a:lstStyle/>
                    <a:p>
                      <a:endParaRPr lang="en-GB"/>
                    </a:p>
                  </a:txBody>
                  <a:tcPr/>
                </a:tc>
                <a:tc gridSpan="3">
                  <a:txBody>
                    <a:bodyPr/>
                    <a:lstStyle/>
                    <a:p>
                      <a:pPr>
                        <a:lnSpc>
                          <a:spcPct val="115000"/>
                        </a:lnSpc>
                        <a:spcAft>
                          <a:spcPts val="0"/>
                        </a:spcAft>
                      </a:pPr>
                      <a:r>
                        <a:rPr lang="en-GB" sz="1200">
                          <a:effectLst/>
                        </a:rPr>
                        <a:t>Categorical data </a:t>
                      </a:r>
                      <a:br>
                        <a:rPr lang="en-GB" sz="1200">
                          <a:effectLst/>
                        </a:rPr>
                      </a:br>
                      <a:r>
                        <a:rPr lang="en-GB" sz="1200">
                          <a:effectLst/>
                        </a:rPr>
                        <a:t>(margin of error = .05)</a:t>
                      </a:r>
                      <a:endParaRPr lang="en-GB" sz="1200">
                        <a:effectLst/>
                        <a:latin typeface="Calibri"/>
                        <a:ea typeface="Calibri"/>
                        <a:cs typeface="Times New Roman"/>
                      </a:endParaRPr>
                    </a:p>
                  </a:txBody>
                  <a:tcPr marL="74473" marR="74473"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r h="444978">
                <a:tc vMerge="1">
                  <a:txBody>
                    <a:bodyPr/>
                    <a:lstStyle/>
                    <a:p>
                      <a:endParaRPr lang="en-GB"/>
                    </a:p>
                  </a:txBody>
                  <a:tcPr/>
                </a:tc>
                <a:tc>
                  <a:txBody>
                    <a:bodyPr/>
                    <a:lstStyle/>
                    <a:p>
                      <a:pPr>
                        <a:lnSpc>
                          <a:spcPct val="115000"/>
                        </a:lnSpc>
                        <a:spcAft>
                          <a:spcPts val="0"/>
                        </a:spcAft>
                      </a:pPr>
                      <a:r>
                        <a:rPr lang="en-GB" sz="1200">
                          <a:effectLst/>
                        </a:rPr>
                        <a:t>alpha = .10</a:t>
                      </a:r>
                      <a:br>
                        <a:rPr lang="en-GB" sz="1200">
                          <a:effectLst/>
                        </a:rPr>
                      </a:br>
                      <a:r>
                        <a:rPr lang="en-GB" sz="1200" u="sng">
                          <a:effectLst/>
                        </a:rPr>
                        <a:t>t</a:t>
                      </a:r>
                      <a:r>
                        <a:rPr lang="en-GB" sz="1200">
                          <a:effectLst/>
                        </a:rPr>
                        <a:t> = 1.65</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alpha = .05</a:t>
                      </a:r>
                      <a:br>
                        <a:rPr lang="en-GB" sz="1200">
                          <a:effectLst/>
                        </a:rPr>
                      </a:br>
                      <a:r>
                        <a:rPr lang="en-GB" sz="1200" u="sng">
                          <a:effectLst/>
                        </a:rPr>
                        <a:t>t</a:t>
                      </a:r>
                      <a:r>
                        <a:rPr lang="en-GB" sz="1200">
                          <a:effectLst/>
                        </a:rPr>
                        <a:t> = 1.96</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alpha = .01</a:t>
                      </a:r>
                    </a:p>
                    <a:p>
                      <a:pPr>
                        <a:lnSpc>
                          <a:spcPct val="115000"/>
                        </a:lnSpc>
                        <a:spcAft>
                          <a:spcPts val="0"/>
                        </a:spcAft>
                      </a:pPr>
                      <a:r>
                        <a:rPr lang="en-GB" sz="1200" u="sng">
                          <a:effectLst/>
                        </a:rPr>
                        <a:t>t</a:t>
                      </a:r>
                      <a:r>
                        <a:rPr lang="en-GB" sz="1200">
                          <a:effectLst/>
                        </a:rPr>
                        <a:t> = 2.58</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alpha = .50</a:t>
                      </a:r>
                    </a:p>
                    <a:p>
                      <a:pPr>
                        <a:lnSpc>
                          <a:spcPct val="115000"/>
                        </a:lnSpc>
                        <a:spcAft>
                          <a:spcPts val="0"/>
                        </a:spcAft>
                      </a:pPr>
                      <a:r>
                        <a:rPr lang="en-GB" sz="1200">
                          <a:effectLst/>
                        </a:rPr>
                        <a:t>t = 1.65</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alpha = .50</a:t>
                      </a:r>
                    </a:p>
                    <a:p>
                      <a:pPr>
                        <a:lnSpc>
                          <a:spcPct val="115000"/>
                        </a:lnSpc>
                        <a:spcAft>
                          <a:spcPts val="0"/>
                        </a:spcAft>
                      </a:pPr>
                      <a:r>
                        <a:rPr lang="en-GB" sz="1200">
                          <a:effectLst/>
                        </a:rPr>
                        <a:t>t = 1.96</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alpha = .50</a:t>
                      </a:r>
                    </a:p>
                    <a:p>
                      <a:pPr>
                        <a:lnSpc>
                          <a:spcPct val="115000"/>
                        </a:lnSpc>
                        <a:spcAft>
                          <a:spcPts val="0"/>
                        </a:spcAft>
                      </a:pPr>
                      <a:r>
                        <a:rPr lang="en-GB" sz="1200">
                          <a:effectLst/>
                        </a:rPr>
                        <a:t>t = 2.58</a:t>
                      </a:r>
                      <a:endParaRPr lang="en-GB" sz="1200">
                        <a:effectLst/>
                        <a:latin typeface="Calibri"/>
                        <a:ea typeface="Calibri"/>
                        <a:cs typeface="Times New Roman"/>
                      </a:endParaRPr>
                    </a:p>
                  </a:txBody>
                  <a:tcPr marL="74473" marR="74473" marT="0" marB="0"/>
                </a:tc>
                <a:extLst>
                  <a:ext uri="{0D108BD9-81ED-4DB2-BD59-A6C34878D82A}">
                    <a16:rowId xmlns:a16="http://schemas.microsoft.com/office/drawing/2014/main" val="10002"/>
                  </a:ext>
                </a:extLst>
              </a:tr>
              <a:tr h="235626">
                <a:tc>
                  <a:txBody>
                    <a:bodyPr/>
                    <a:lstStyle/>
                    <a:p>
                      <a:pPr>
                        <a:lnSpc>
                          <a:spcPct val="115000"/>
                        </a:lnSpc>
                        <a:spcAft>
                          <a:spcPts val="0"/>
                        </a:spcAft>
                      </a:pPr>
                      <a:r>
                        <a:rPr lang="en-GB" sz="1200">
                          <a:effectLst/>
                        </a:rPr>
                        <a:t>100</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46</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55</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68</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74</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80</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87</a:t>
                      </a:r>
                      <a:endParaRPr lang="en-GB" sz="1200">
                        <a:effectLst/>
                        <a:latin typeface="Calibri"/>
                        <a:ea typeface="Calibri"/>
                        <a:cs typeface="Times New Roman"/>
                      </a:endParaRPr>
                    </a:p>
                  </a:txBody>
                  <a:tcPr marL="74473" marR="74473" marT="0" marB="0"/>
                </a:tc>
                <a:extLst>
                  <a:ext uri="{0D108BD9-81ED-4DB2-BD59-A6C34878D82A}">
                    <a16:rowId xmlns:a16="http://schemas.microsoft.com/office/drawing/2014/main" val="10003"/>
                  </a:ext>
                </a:extLst>
              </a:tr>
              <a:tr h="235626">
                <a:tc>
                  <a:txBody>
                    <a:bodyPr/>
                    <a:lstStyle/>
                    <a:p>
                      <a:pPr>
                        <a:lnSpc>
                          <a:spcPct val="115000"/>
                        </a:lnSpc>
                        <a:spcAft>
                          <a:spcPts val="0"/>
                        </a:spcAft>
                      </a:pPr>
                      <a:r>
                        <a:rPr lang="en-GB" sz="1200">
                          <a:effectLst/>
                        </a:rPr>
                        <a:t>200</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59</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75</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102</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116</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132</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154</a:t>
                      </a:r>
                      <a:endParaRPr lang="en-GB" sz="1200">
                        <a:effectLst/>
                        <a:latin typeface="Calibri"/>
                        <a:ea typeface="Calibri"/>
                        <a:cs typeface="Times New Roman"/>
                      </a:endParaRPr>
                    </a:p>
                  </a:txBody>
                  <a:tcPr marL="74473" marR="74473" marT="0" marB="0"/>
                </a:tc>
                <a:extLst>
                  <a:ext uri="{0D108BD9-81ED-4DB2-BD59-A6C34878D82A}">
                    <a16:rowId xmlns:a16="http://schemas.microsoft.com/office/drawing/2014/main" val="10004"/>
                  </a:ext>
                </a:extLst>
              </a:tr>
              <a:tr h="235626">
                <a:tc>
                  <a:txBody>
                    <a:bodyPr/>
                    <a:lstStyle/>
                    <a:p>
                      <a:pPr>
                        <a:lnSpc>
                          <a:spcPct val="115000"/>
                        </a:lnSpc>
                        <a:spcAft>
                          <a:spcPts val="0"/>
                        </a:spcAft>
                      </a:pPr>
                      <a:r>
                        <a:rPr lang="en-GB" sz="1200">
                          <a:effectLst/>
                        </a:rPr>
                        <a:t>300</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65</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85</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123</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143</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169</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207</a:t>
                      </a:r>
                      <a:endParaRPr lang="en-GB" sz="1200">
                        <a:effectLst/>
                        <a:latin typeface="Calibri"/>
                        <a:ea typeface="Calibri"/>
                        <a:cs typeface="Times New Roman"/>
                      </a:endParaRPr>
                    </a:p>
                  </a:txBody>
                  <a:tcPr marL="74473" marR="74473" marT="0" marB="0"/>
                </a:tc>
                <a:extLst>
                  <a:ext uri="{0D108BD9-81ED-4DB2-BD59-A6C34878D82A}">
                    <a16:rowId xmlns:a16="http://schemas.microsoft.com/office/drawing/2014/main" val="10005"/>
                  </a:ext>
                </a:extLst>
              </a:tr>
              <a:tr h="235626">
                <a:tc>
                  <a:txBody>
                    <a:bodyPr/>
                    <a:lstStyle/>
                    <a:p>
                      <a:pPr>
                        <a:lnSpc>
                          <a:spcPct val="115000"/>
                        </a:lnSpc>
                        <a:spcAft>
                          <a:spcPts val="0"/>
                        </a:spcAft>
                      </a:pPr>
                      <a:r>
                        <a:rPr lang="en-GB" sz="1200">
                          <a:effectLst/>
                        </a:rPr>
                        <a:t>400</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69</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92</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137</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162</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196</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250</a:t>
                      </a:r>
                      <a:endParaRPr lang="en-GB" sz="1200">
                        <a:effectLst/>
                        <a:latin typeface="Calibri"/>
                        <a:ea typeface="Calibri"/>
                        <a:cs typeface="Times New Roman"/>
                      </a:endParaRPr>
                    </a:p>
                  </a:txBody>
                  <a:tcPr marL="74473" marR="74473" marT="0" marB="0"/>
                </a:tc>
                <a:extLst>
                  <a:ext uri="{0D108BD9-81ED-4DB2-BD59-A6C34878D82A}">
                    <a16:rowId xmlns:a16="http://schemas.microsoft.com/office/drawing/2014/main" val="10006"/>
                  </a:ext>
                </a:extLst>
              </a:tr>
              <a:tr h="235626">
                <a:tc>
                  <a:txBody>
                    <a:bodyPr/>
                    <a:lstStyle/>
                    <a:p>
                      <a:pPr>
                        <a:lnSpc>
                          <a:spcPct val="115000"/>
                        </a:lnSpc>
                        <a:spcAft>
                          <a:spcPts val="0"/>
                        </a:spcAft>
                      </a:pPr>
                      <a:r>
                        <a:rPr lang="en-GB" sz="1200">
                          <a:effectLst/>
                        </a:rPr>
                        <a:t>500</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72</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96</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147</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176</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218</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286</a:t>
                      </a:r>
                      <a:endParaRPr lang="en-GB" sz="1200">
                        <a:effectLst/>
                        <a:latin typeface="Calibri"/>
                        <a:ea typeface="Calibri"/>
                        <a:cs typeface="Times New Roman"/>
                      </a:endParaRPr>
                    </a:p>
                  </a:txBody>
                  <a:tcPr marL="74473" marR="74473" marT="0" marB="0"/>
                </a:tc>
                <a:extLst>
                  <a:ext uri="{0D108BD9-81ED-4DB2-BD59-A6C34878D82A}">
                    <a16:rowId xmlns:a16="http://schemas.microsoft.com/office/drawing/2014/main" val="10007"/>
                  </a:ext>
                </a:extLst>
              </a:tr>
              <a:tr h="235626">
                <a:tc>
                  <a:txBody>
                    <a:bodyPr/>
                    <a:lstStyle/>
                    <a:p>
                      <a:pPr>
                        <a:lnSpc>
                          <a:spcPct val="115000"/>
                        </a:lnSpc>
                        <a:spcAft>
                          <a:spcPts val="0"/>
                        </a:spcAft>
                      </a:pPr>
                      <a:r>
                        <a:rPr lang="en-GB" sz="1200">
                          <a:effectLst/>
                        </a:rPr>
                        <a:t>600</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73</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100</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155</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187</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235</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316</a:t>
                      </a:r>
                      <a:endParaRPr lang="en-GB" sz="1200">
                        <a:effectLst/>
                        <a:latin typeface="Calibri"/>
                        <a:ea typeface="Calibri"/>
                        <a:cs typeface="Times New Roman"/>
                      </a:endParaRPr>
                    </a:p>
                  </a:txBody>
                  <a:tcPr marL="74473" marR="74473" marT="0" marB="0"/>
                </a:tc>
                <a:extLst>
                  <a:ext uri="{0D108BD9-81ED-4DB2-BD59-A6C34878D82A}">
                    <a16:rowId xmlns:a16="http://schemas.microsoft.com/office/drawing/2014/main" val="10008"/>
                  </a:ext>
                </a:extLst>
              </a:tr>
              <a:tr h="235626">
                <a:tc>
                  <a:txBody>
                    <a:bodyPr/>
                    <a:lstStyle/>
                    <a:p>
                      <a:pPr>
                        <a:lnSpc>
                          <a:spcPct val="115000"/>
                        </a:lnSpc>
                        <a:spcAft>
                          <a:spcPts val="0"/>
                        </a:spcAft>
                      </a:pPr>
                      <a:r>
                        <a:rPr lang="en-GB" sz="1200">
                          <a:effectLst/>
                        </a:rPr>
                        <a:t>700</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75</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102</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161</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196</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249</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341</a:t>
                      </a:r>
                      <a:endParaRPr lang="en-GB" sz="1200">
                        <a:effectLst/>
                        <a:latin typeface="Calibri"/>
                        <a:ea typeface="Calibri"/>
                        <a:cs typeface="Times New Roman"/>
                      </a:endParaRPr>
                    </a:p>
                  </a:txBody>
                  <a:tcPr marL="74473" marR="74473" marT="0" marB="0"/>
                </a:tc>
                <a:extLst>
                  <a:ext uri="{0D108BD9-81ED-4DB2-BD59-A6C34878D82A}">
                    <a16:rowId xmlns:a16="http://schemas.microsoft.com/office/drawing/2014/main" val="10009"/>
                  </a:ext>
                </a:extLst>
              </a:tr>
              <a:tr h="235626">
                <a:tc>
                  <a:txBody>
                    <a:bodyPr/>
                    <a:lstStyle/>
                    <a:p>
                      <a:pPr>
                        <a:lnSpc>
                          <a:spcPct val="115000"/>
                        </a:lnSpc>
                        <a:spcAft>
                          <a:spcPts val="0"/>
                        </a:spcAft>
                      </a:pPr>
                      <a:r>
                        <a:rPr lang="en-GB" sz="1200">
                          <a:effectLst/>
                        </a:rPr>
                        <a:t>800</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76</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104</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166</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203</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260</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363</a:t>
                      </a:r>
                      <a:endParaRPr lang="en-GB" sz="1200">
                        <a:effectLst/>
                        <a:latin typeface="Calibri"/>
                        <a:ea typeface="Calibri"/>
                        <a:cs typeface="Times New Roman"/>
                      </a:endParaRPr>
                    </a:p>
                  </a:txBody>
                  <a:tcPr marL="74473" marR="74473" marT="0" marB="0"/>
                </a:tc>
                <a:extLst>
                  <a:ext uri="{0D108BD9-81ED-4DB2-BD59-A6C34878D82A}">
                    <a16:rowId xmlns:a16="http://schemas.microsoft.com/office/drawing/2014/main" val="10010"/>
                  </a:ext>
                </a:extLst>
              </a:tr>
              <a:tr h="235626">
                <a:tc>
                  <a:txBody>
                    <a:bodyPr/>
                    <a:lstStyle/>
                    <a:p>
                      <a:pPr>
                        <a:lnSpc>
                          <a:spcPct val="115000"/>
                        </a:lnSpc>
                        <a:spcAft>
                          <a:spcPts val="0"/>
                        </a:spcAft>
                      </a:pPr>
                      <a:r>
                        <a:rPr lang="en-GB" sz="1200">
                          <a:effectLst/>
                        </a:rPr>
                        <a:t>900</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76</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105</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170</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209</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270</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382</a:t>
                      </a:r>
                      <a:endParaRPr lang="en-GB" sz="1200">
                        <a:effectLst/>
                        <a:latin typeface="Calibri"/>
                        <a:ea typeface="Calibri"/>
                        <a:cs typeface="Times New Roman"/>
                      </a:endParaRPr>
                    </a:p>
                  </a:txBody>
                  <a:tcPr marL="74473" marR="74473" marT="0" marB="0"/>
                </a:tc>
                <a:extLst>
                  <a:ext uri="{0D108BD9-81ED-4DB2-BD59-A6C34878D82A}">
                    <a16:rowId xmlns:a16="http://schemas.microsoft.com/office/drawing/2014/main" val="10011"/>
                  </a:ext>
                </a:extLst>
              </a:tr>
              <a:tr h="235626">
                <a:tc>
                  <a:txBody>
                    <a:bodyPr/>
                    <a:lstStyle/>
                    <a:p>
                      <a:pPr>
                        <a:lnSpc>
                          <a:spcPct val="115000"/>
                        </a:lnSpc>
                        <a:spcAft>
                          <a:spcPts val="0"/>
                        </a:spcAft>
                      </a:pPr>
                      <a:r>
                        <a:rPr lang="en-GB" sz="1200">
                          <a:effectLst/>
                        </a:rPr>
                        <a:t>1000</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77</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106</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173</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213</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278</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399</a:t>
                      </a:r>
                      <a:endParaRPr lang="en-GB" sz="1200">
                        <a:effectLst/>
                        <a:latin typeface="Calibri"/>
                        <a:ea typeface="Calibri"/>
                        <a:cs typeface="Times New Roman"/>
                      </a:endParaRPr>
                    </a:p>
                  </a:txBody>
                  <a:tcPr marL="74473" marR="74473" marT="0" marB="0"/>
                </a:tc>
                <a:extLst>
                  <a:ext uri="{0D108BD9-81ED-4DB2-BD59-A6C34878D82A}">
                    <a16:rowId xmlns:a16="http://schemas.microsoft.com/office/drawing/2014/main" val="10012"/>
                  </a:ext>
                </a:extLst>
              </a:tr>
              <a:tr h="235626">
                <a:tc>
                  <a:txBody>
                    <a:bodyPr/>
                    <a:lstStyle/>
                    <a:p>
                      <a:pPr>
                        <a:lnSpc>
                          <a:spcPct val="115000"/>
                        </a:lnSpc>
                        <a:spcAft>
                          <a:spcPts val="0"/>
                        </a:spcAft>
                      </a:pPr>
                      <a:r>
                        <a:rPr lang="en-GB" sz="1200">
                          <a:effectLst/>
                        </a:rPr>
                        <a:t>1500</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79</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110</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183</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230</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306</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461</a:t>
                      </a:r>
                      <a:endParaRPr lang="en-GB" sz="1200">
                        <a:effectLst/>
                        <a:latin typeface="Calibri"/>
                        <a:ea typeface="Calibri"/>
                        <a:cs typeface="Times New Roman"/>
                      </a:endParaRPr>
                    </a:p>
                  </a:txBody>
                  <a:tcPr marL="74473" marR="74473" marT="0" marB="0"/>
                </a:tc>
                <a:extLst>
                  <a:ext uri="{0D108BD9-81ED-4DB2-BD59-A6C34878D82A}">
                    <a16:rowId xmlns:a16="http://schemas.microsoft.com/office/drawing/2014/main" val="10013"/>
                  </a:ext>
                </a:extLst>
              </a:tr>
              <a:tr h="235626">
                <a:tc>
                  <a:txBody>
                    <a:bodyPr/>
                    <a:lstStyle/>
                    <a:p>
                      <a:pPr>
                        <a:lnSpc>
                          <a:spcPct val="115000"/>
                        </a:lnSpc>
                        <a:spcAft>
                          <a:spcPts val="0"/>
                        </a:spcAft>
                      </a:pPr>
                      <a:r>
                        <a:rPr lang="en-GB" sz="1200">
                          <a:effectLst/>
                        </a:rPr>
                        <a:t>2000</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83</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112</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189</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239</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323</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499</a:t>
                      </a:r>
                      <a:endParaRPr lang="en-GB" sz="1200">
                        <a:effectLst/>
                        <a:latin typeface="Calibri"/>
                        <a:ea typeface="Calibri"/>
                        <a:cs typeface="Times New Roman"/>
                      </a:endParaRPr>
                    </a:p>
                  </a:txBody>
                  <a:tcPr marL="74473" marR="74473" marT="0" marB="0"/>
                </a:tc>
                <a:extLst>
                  <a:ext uri="{0D108BD9-81ED-4DB2-BD59-A6C34878D82A}">
                    <a16:rowId xmlns:a16="http://schemas.microsoft.com/office/drawing/2014/main" val="10014"/>
                  </a:ext>
                </a:extLst>
              </a:tr>
              <a:tr h="235626">
                <a:tc>
                  <a:txBody>
                    <a:bodyPr/>
                    <a:lstStyle/>
                    <a:p>
                      <a:pPr>
                        <a:lnSpc>
                          <a:spcPct val="115000"/>
                        </a:lnSpc>
                        <a:spcAft>
                          <a:spcPts val="0"/>
                        </a:spcAft>
                      </a:pPr>
                      <a:r>
                        <a:rPr lang="en-GB" sz="1200">
                          <a:effectLst/>
                        </a:rPr>
                        <a:t>4000</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83</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119</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198</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254</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351</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570</a:t>
                      </a:r>
                      <a:endParaRPr lang="en-GB" sz="1200">
                        <a:effectLst/>
                        <a:latin typeface="Calibri"/>
                        <a:ea typeface="Calibri"/>
                        <a:cs typeface="Times New Roman"/>
                      </a:endParaRPr>
                    </a:p>
                  </a:txBody>
                  <a:tcPr marL="74473" marR="74473" marT="0" marB="0"/>
                </a:tc>
                <a:extLst>
                  <a:ext uri="{0D108BD9-81ED-4DB2-BD59-A6C34878D82A}">
                    <a16:rowId xmlns:a16="http://schemas.microsoft.com/office/drawing/2014/main" val="10015"/>
                  </a:ext>
                </a:extLst>
              </a:tr>
              <a:tr h="235626">
                <a:tc>
                  <a:txBody>
                    <a:bodyPr/>
                    <a:lstStyle/>
                    <a:p>
                      <a:pPr>
                        <a:lnSpc>
                          <a:spcPct val="115000"/>
                        </a:lnSpc>
                        <a:spcAft>
                          <a:spcPts val="0"/>
                        </a:spcAft>
                      </a:pPr>
                      <a:r>
                        <a:rPr lang="en-GB" sz="1200">
                          <a:effectLst/>
                        </a:rPr>
                        <a:t>6000</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83</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119</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209</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259</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362</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598</a:t>
                      </a:r>
                      <a:endParaRPr lang="en-GB" sz="1200">
                        <a:effectLst/>
                        <a:latin typeface="Calibri"/>
                        <a:ea typeface="Calibri"/>
                        <a:cs typeface="Times New Roman"/>
                      </a:endParaRPr>
                    </a:p>
                  </a:txBody>
                  <a:tcPr marL="74473" marR="74473" marT="0" marB="0"/>
                </a:tc>
                <a:extLst>
                  <a:ext uri="{0D108BD9-81ED-4DB2-BD59-A6C34878D82A}">
                    <a16:rowId xmlns:a16="http://schemas.microsoft.com/office/drawing/2014/main" val="10016"/>
                  </a:ext>
                </a:extLst>
              </a:tr>
              <a:tr h="235626">
                <a:tc>
                  <a:txBody>
                    <a:bodyPr/>
                    <a:lstStyle/>
                    <a:p>
                      <a:pPr>
                        <a:lnSpc>
                          <a:spcPct val="115000"/>
                        </a:lnSpc>
                        <a:spcAft>
                          <a:spcPts val="0"/>
                        </a:spcAft>
                      </a:pPr>
                      <a:r>
                        <a:rPr lang="en-GB" sz="1200">
                          <a:effectLst/>
                        </a:rPr>
                        <a:t>8000</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83</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119</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209</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262</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367</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613</a:t>
                      </a:r>
                      <a:endParaRPr lang="en-GB" sz="1200">
                        <a:effectLst/>
                        <a:latin typeface="Calibri"/>
                        <a:ea typeface="Calibri"/>
                        <a:cs typeface="Times New Roman"/>
                      </a:endParaRPr>
                    </a:p>
                  </a:txBody>
                  <a:tcPr marL="74473" marR="74473" marT="0" marB="0"/>
                </a:tc>
                <a:extLst>
                  <a:ext uri="{0D108BD9-81ED-4DB2-BD59-A6C34878D82A}">
                    <a16:rowId xmlns:a16="http://schemas.microsoft.com/office/drawing/2014/main" val="10017"/>
                  </a:ext>
                </a:extLst>
              </a:tr>
              <a:tr h="235626">
                <a:tc>
                  <a:txBody>
                    <a:bodyPr/>
                    <a:lstStyle/>
                    <a:p>
                      <a:pPr>
                        <a:lnSpc>
                          <a:spcPct val="115000"/>
                        </a:lnSpc>
                        <a:spcAft>
                          <a:spcPts val="0"/>
                        </a:spcAft>
                      </a:pPr>
                      <a:r>
                        <a:rPr lang="en-GB" sz="1200">
                          <a:effectLst/>
                        </a:rPr>
                        <a:t>10000</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83</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119</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209</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264</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370</a:t>
                      </a:r>
                      <a:endParaRPr lang="en-GB" sz="1200">
                        <a:effectLst/>
                        <a:latin typeface="Calibri"/>
                        <a:ea typeface="Calibri"/>
                        <a:cs typeface="Times New Roman"/>
                      </a:endParaRPr>
                    </a:p>
                  </a:txBody>
                  <a:tcPr marL="74473" marR="74473" marT="0" marB="0"/>
                </a:tc>
                <a:tc>
                  <a:txBody>
                    <a:bodyPr/>
                    <a:lstStyle/>
                    <a:p>
                      <a:pPr>
                        <a:lnSpc>
                          <a:spcPct val="115000"/>
                        </a:lnSpc>
                        <a:spcAft>
                          <a:spcPts val="0"/>
                        </a:spcAft>
                      </a:pPr>
                      <a:r>
                        <a:rPr lang="en-GB" sz="1200">
                          <a:effectLst/>
                        </a:rPr>
                        <a:t>623</a:t>
                      </a:r>
                      <a:endParaRPr lang="en-GB" sz="1200">
                        <a:effectLst/>
                        <a:latin typeface="Calibri"/>
                        <a:ea typeface="Calibri"/>
                        <a:cs typeface="Times New Roman"/>
                      </a:endParaRPr>
                    </a:p>
                  </a:txBody>
                  <a:tcPr marL="74473" marR="74473" marT="0" marB="0"/>
                </a:tc>
                <a:extLst>
                  <a:ext uri="{0D108BD9-81ED-4DB2-BD59-A6C34878D82A}">
                    <a16:rowId xmlns:a16="http://schemas.microsoft.com/office/drawing/2014/main" val="10018"/>
                  </a:ext>
                </a:extLst>
              </a:tr>
            </a:tbl>
          </a:graphicData>
        </a:graphic>
      </p:graphicFrame>
    </p:spTree>
    <p:extLst>
      <p:ext uri="{BB962C8B-B14F-4D97-AF65-F5344CB8AC3E}">
        <p14:creationId xmlns:p14="http://schemas.microsoft.com/office/powerpoint/2010/main" val="3307642225"/>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vert="horz" lIns="91440" tIns="45720" rIns="91440" bIns="45720" rtlCol="0" anchor="ctr">
            <a:normAutofit/>
          </a:bodyPr>
          <a:lstStyle/>
          <a:p>
            <a:br>
              <a:rPr lang="en-US" sz="4400" b="0">
                <a:solidFill>
                  <a:srgbClr val="FFFFFF"/>
                </a:solidFill>
              </a:rPr>
            </a:br>
            <a:r>
              <a:rPr lang="en-US" altLang="en-US" sz="4400">
                <a:solidFill>
                  <a:srgbClr val="FFFFFF"/>
                </a:solidFill>
              </a:rPr>
              <a:t>Definition</a:t>
            </a:r>
            <a:endParaRPr lang="en-US" sz="4400">
              <a:solidFill>
                <a:srgbClr val="FFFFFF"/>
              </a:solidFill>
            </a:endParaRPr>
          </a:p>
        </p:txBody>
      </p:sp>
      <p:sp>
        <p:nvSpPr>
          <p:cNvPr id="6" name="Rectangle 5"/>
          <p:cNvSpPr/>
          <p:nvPr/>
        </p:nvSpPr>
        <p:spPr>
          <a:xfrm>
            <a:off x="5231958" y="605896"/>
            <a:ext cx="5923721" cy="5646208"/>
          </a:xfrm>
          <a:prstGeom prst="rect">
            <a:avLst/>
          </a:prstGeom>
        </p:spPr>
        <p:txBody>
          <a:bodyPr vert="horz" lIns="0" tIns="45720" rIns="0" bIns="45720" rtlCol="0" anchor="ctr">
            <a:normAutofit/>
          </a:bodyPr>
          <a:lstStyle/>
          <a:p>
            <a:pPr>
              <a:spcAft>
                <a:spcPts val="600"/>
              </a:spcAft>
              <a:buFont typeface="Calibri" panose="020F0502020204030204" pitchFamily="34" charset="0"/>
              <a:buNone/>
            </a:pPr>
            <a:r>
              <a:rPr lang="en-US" altLang="en-US" sz="2400">
                <a:solidFill>
                  <a:schemeClr val="tx1">
                    <a:lumMod val="75000"/>
                    <a:lumOff val="25000"/>
                  </a:schemeClr>
                </a:solidFill>
              </a:rPr>
              <a:t>A survey is:</a:t>
            </a:r>
          </a:p>
          <a:p>
            <a:pPr marL="171450" indent="-171450">
              <a:spcAft>
                <a:spcPts val="600"/>
              </a:spcAft>
              <a:buFont typeface="Calibri" panose="020F0502020204030204" pitchFamily="34" charset="0"/>
              <a:buChar char="•"/>
            </a:pPr>
            <a:r>
              <a:rPr lang="en-US" altLang="en-US" sz="2400">
                <a:solidFill>
                  <a:schemeClr val="tx1">
                    <a:lumMod val="75000"/>
                    <a:lumOff val="25000"/>
                  </a:schemeClr>
                </a:solidFill>
              </a:rPr>
              <a:t>A detailed and quantified description of a population – a precise map or a precise measurement of potential. </a:t>
            </a:r>
          </a:p>
          <a:p>
            <a:pPr marL="171450" indent="-171450">
              <a:spcAft>
                <a:spcPts val="600"/>
              </a:spcAft>
              <a:buFont typeface="Calibri" panose="020F0502020204030204" pitchFamily="34" charset="0"/>
              <a:buChar char="•"/>
            </a:pPr>
            <a:r>
              <a:rPr lang="en-US" altLang="en-US" sz="2400">
                <a:solidFill>
                  <a:schemeClr val="tx1">
                    <a:lumMod val="75000"/>
                    <a:lumOff val="25000"/>
                  </a:schemeClr>
                </a:solidFill>
              </a:rPr>
              <a:t>Surveys involve the </a:t>
            </a:r>
            <a:r>
              <a:rPr lang="en-US" altLang="en-US" sz="2400" i="1">
                <a:solidFill>
                  <a:schemeClr val="tx1">
                    <a:lumMod val="75000"/>
                    <a:lumOff val="25000"/>
                  </a:schemeClr>
                </a:solidFill>
              </a:rPr>
              <a:t>systematic</a:t>
            </a:r>
            <a:r>
              <a:rPr lang="en-US" altLang="en-US" sz="2400">
                <a:solidFill>
                  <a:schemeClr val="tx1">
                    <a:lumMod val="75000"/>
                    <a:lumOff val="25000"/>
                  </a:schemeClr>
                </a:solidFill>
              </a:rPr>
              <a:t> collecting of data, whether this be by:</a:t>
            </a:r>
          </a:p>
          <a:p>
            <a:pPr lvl="1">
              <a:spcAft>
                <a:spcPts val="600"/>
              </a:spcAft>
              <a:buFont typeface="Calibri" panose="020F0502020204030204" pitchFamily="34" charset="0"/>
            </a:pPr>
            <a:r>
              <a:rPr lang="en-US" altLang="en-US" sz="2400">
                <a:solidFill>
                  <a:schemeClr val="tx1">
                    <a:lumMod val="75000"/>
                    <a:lumOff val="25000"/>
                  </a:schemeClr>
                </a:solidFill>
              </a:rPr>
              <a:t>- Interview</a:t>
            </a:r>
          </a:p>
          <a:p>
            <a:pPr lvl="1">
              <a:spcAft>
                <a:spcPts val="600"/>
              </a:spcAft>
              <a:buFont typeface="Calibri" panose="020F0502020204030204" pitchFamily="34" charset="0"/>
            </a:pPr>
            <a:r>
              <a:rPr lang="en-US" altLang="en-US" sz="2400">
                <a:solidFill>
                  <a:schemeClr val="tx1">
                    <a:lumMod val="75000"/>
                    <a:lumOff val="25000"/>
                  </a:schemeClr>
                </a:solidFill>
              </a:rPr>
              <a:t>- Questionnaire</a:t>
            </a:r>
          </a:p>
          <a:p>
            <a:pPr lvl="1">
              <a:spcAft>
                <a:spcPts val="600"/>
              </a:spcAft>
              <a:buFont typeface="Calibri" panose="020F0502020204030204" pitchFamily="34" charset="0"/>
            </a:pPr>
            <a:r>
              <a:rPr lang="en-US" altLang="en-US" sz="2400">
                <a:solidFill>
                  <a:schemeClr val="tx1">
                    <a:lumMod val="75000"/>
                    <a:lumOff val="25000"/>
                  </a:schemeClr>
                </a:solidFill>
              </a:rPr>
              <a:t>- Observation methods.</a:t>
            </a:r>
          </a:p>
          <a:p>
            <a:pPr marL="171450" indent="-171450">
              <a:spcAft>
                <a:spcPts val="600"/>
              </a:spcAft>
              <a:buFont typeface="Calibri" panose="020F0502020204030204" pitchFamily="34" charset="0"/>
              <a:buChar char="•"/>
            </a:pPr>
            <a:r>
              <a:rPr lang="en-US" altLang="en-US" sz="2400">
                <a:solidFill>
                  <a:schemeClr val="tx1">
                    <a:lumMod val="75000"/>
                    <a:lumOff val="25000"/>
                  </a:schemeClr>
                </a:solidFill>
              </a:rPr>
              <a:t>At the very heart of surveys lies the importance of </a:t>
            </a:r>
            <a:r>
              <a:rPr lang="en-US" altLang="en-US" sz="2400" b="1">
                <a:solidFill>
                  <a:schemeClr val="tx1">
                    <a:lumMod val="75000"/>
                    <a:lumOff val="25000"/>
                  </a:schemeClr>
                </a:solidFill>
              </a:rPr>
              <a:t>standardization</a:t>
            </a:r>
            <a:r>
              <a:rPr lang="en-US" altLang="en-US" sz="2400">
                <a:solidFill>
                  <a:schemeClr val="tx1">
                    <a:lumMod val="75000"/>
                    <a:lumOff val="25000"/>
                  </a:schemeClr>
                </a:solidFill>
              </a:rPr>
              <a:t>. </a:t>
            </a:r>
          </a:p>
        </p:txBody>
      </p:sp>
      <p:sp>
        <p:nvSpPr>
          <p:cNvPr id="75" name="Rectangle 74">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Rectangle 2"/>
          <p:cNvSpPr/>
          <p:nvPr/>
        </p:nvSpPr>
        <p:spPr>
          <a:xfrm>
            <a:off x="1703512" y="2115638"/>
            <a:ext cx="8028384" cy="424732"/>
          </a:xfrm>
          <a:prstGeom prst="rect">
            <a:avLst/>
          </a:prstGeom>
        </p:spPr>
        <p:txBody>
          <a:bodyPr wrap="square">
            <a:spAutoFit/>
          </a:bodyPr>
          <a:lstStyle/>
          <a:p>
            <a:pPr marL="342900" indent="-342900">
              <a:lnSpc>
                <a:spcPct val="90000"/>
              </a:lnSpc>
              <a:buFont typeface="Arial" panose="020B0604020202020204" pitchFamily="34" charset="0"/>
              <a:buChar char="•"/>
            </a:pPr>
            <a:endParaRPr lang="en-GB" altLang="en-US" sz="2400" dirty="0"/>
          </a:p>
        </p:txBody>
      </p:sp>
    </p:spTree>
    <p:extLst>
      <p:ext uri="{BB962C8B-B14F-4D97-AF65-F5344CB8AC3E}">
        <p14:creationId xmlns:p14="http://schemas.microsoft.com/office/powerpoint/2010/main" val="2334980140"/>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altLang="en-US" sz="4400">
                <a:solidFill>
                  <a:srgbClr val="FFFFFF"/>
                </a:solidFill>
              </a:rPr>
              <a:t>Typical examples of surveys</a:t>
            </a:r>
            <a:endParaRPr lang="en-US" sz="4400">
              <a:solidFill>
                <a:srgbClr val="FFFFFF"/>
              </a:solidFill>
            </a:endParaRPr>
          </a:p>
        </p:txBody>
      </p:sp>
      <p:sp>
        <p:nvSpPr>
          <p:cNvPr id="13" name="Content Placeholder 12"/>
          <p:cNvSpPr>
            <a:spLocks noGrp="1"/>
          </p:cNvSpPr>
          <p:nvPr>
            <p:ph idx="1"/>
          </p:nvPr>
        </p:nvSpPr>
        <p:spPr>
          <a:xfrm>
            <a:off x="5231958" y="605896"/>
            <a:ext cx="5923721" cy="5646208"/>
          </a:xfrm>
        </p:spPr>
        <p:txBody>
          <a:bodyPr anchor="ctr">
            <a:normAutofit/>
          </a:bodyPr>
          <a:lstStyle/>
          <a:p>
            <a:pPr eaLnBrk="1" hangingPunct="1"/>
            <a:r>
              <a:rPr lang="en-GB" altLang="en-US" sz="2400"/>
              <a:t>The Doomsday Book.</a:t>
            </a:r>
          </a:p>
          <a:p>
            <a:pPr eaLnBrk="1" hangingPunct="1"/>
            <a:r>
              <a:rPr lang="en-GB" altLang="en-US" sz="2400"/>
              <a:t>UK census.</a:t>
            </a:r>
          </a:p>
          <a:p>
            <a:pPr eaLnBrk="1" hangingPunct="1"/>
            <a:r>
              <a:rPr lang="en-GB" altLang="en-US" sz="2400"/>
              <a:t>Staff satisfaction surveys.</a:t>
            </a:r>
          </a:p>
          <a:p>
            <a:pPr eaLnBrk="1" hangingPunct="1"/>
            <a:r>
              <a:rPr lang="en-GB" altLang="en-US" sz="2400"/>
              <a:t>Pubic opinion surveys e.g opinion polls.</a:t>
            </a:r>
          </a:p>
          <a:p>
            <a:pPr eaLnBrk="1" hangingPunct="1"/>
            <a:r>
              <a:rPr lang="en-GB" altLang="en-US" sz="2400"/>
              <a:t>Customer opinions.</a:t>
            </a:r>
            <a:endParaRPr lang="en-US" altLang="en-US" sz="2400"/>
          </a:p>
          <a:p>
            <a:endParaRPr lang="en-GB" sz="2400"/>
          </a:p>
        </p:txBody>
      </p:sp>
      <p:sp>
        <p:nvSpPr>
          <p:cNvPr id="22" name="Rectangle 2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88522453"/>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Rectangle 2"/>
          <p:cNvSpPr>
            <a:spLocks noGrp="1" noChangeArrowheads="1"/>
          </p:cNvSpPr>
          <p:nvPr>
            <p:ph type="title"/>
          </p:nvPr>
        </p:nvSpPr>
        <p:spPr>
          <a:xfrm>
            <a:off x="492369" y="605896"/>
            <a:ext cx="3642309" cy="5646208"/>
          </a:xfrm>
        </p:spPr>
        <p:txBody>
          <a:bodyPr anchor="ctr">
            <a:normAutofit/>
          </a:bodyPr>
          <a:lstStyle/>
          <a:p>
            <a:pPr eaLnBrk="1" hangingPunct="1"/>
            <a:r>
              <a:rPr lang="en-GB" altLang="en-US" sz="4400">
                <a:solidFill>
                  <a:srgbClr val="FFFFFF"/>
                </a:solidFill>
              </a:rPr>
              <a:t>Descriptive surveys and Analytical Surveys</a:t>
            </a:r>
            <a:endParaRPr lang="en-US" sz="4400">
              <a:solidFill>
                <a:srgbClr val="FFFFFF"/>
              </a:solidFill>
            </a:endParaRPr>
          </a:p>
        </p:txBody>
      </p:sp>
      <p:sp>
        <p:nvSpPr>
          <p:cNvPr id="9" name="Content Placeholder 8"/>
          <p:cNvSpPr>
            <a:spLocks noGrp="1"/>
          </p:cNvSpPr>
          <p:nvPr>
            <p:ph idx="1"/>
          </p:nvPr>
        </p:nvSpPr>
        <p:spPr>
          <a:xfrm>
            <a:off x="5231958" y="605896"/>
            <a:ext cx="5923721" cy="5646208"/>
          </a:xfrm>
        </p:spPr>
        <p:txBody>
          <a:bodyPr anchor="ctr">
            <a:normAutofit/>
          </a:bodyPr>
          <a:lstStyle/>
          <a:p>
            <a:pPr marL="0" indent="0">
              <a:lnSpc>
                <a:spcPct val="110000"/>
              </a:lnSpc>
              <a:buNone/>
            </a:pPr>
            <a:r>
              <a:rPr lang="en-US" altLang="en-US" sz="1500" u="sng" dirty="0"/>
              <a:t>Descriptive Surveys</a:t>
            </a:r>
          </a:p>
          <a:p>
            <a:pPr eaLnBrk="1" hangingPunct="1">
              <a:lnSpc>
                <a:spcPct val="110000"/>
              </a:lnSpc>
            </a:pPr>
            <a:r>
              <a:rPr lang="en-US" altLang="en-US" sz="1500" dirty="0"/>
              <a:t>Measure the characteristics of a particular population, either at a fixed point in time, or comparatively over time. </a:t>
            </a:r>
          </a:p>
          <a:p>
            <a:pPr marL="0" indent="0">
              <a:lnSpc>
                <a:spcPct val="110000"/>
              </a:lnSpc>
              <a:buNone/>
            </a:pPr>
            <a:r>
              <a:rPr lang="en-US" altLang="en-US" sz="1500" u="sng" dirty="0"/>
              <a:t>Analytical Surveys</a:t>
            </a:r>
          </a:p>
          <a:p>
            <a:pPr eaLnBrk="1" hangingPunct="1">
              <a:lnSpc>
                <a:spcPct val="110000"/>
              </a:lnSpc>
              <a:buFontTx/>
              <a:buNone/>
            </a:pPr>
            <a:r>
              <a:rPr lang="en-US" altLang="en-US" sz="1500" dirty="0"/>
              <a:t>Attempt to test a theory in the field to explore and test associations between variables such as: </a:t>
            </a:r>
          </a:p>
          <a:p>
            <a:pPr eaLnBrk="1" hangingPunct="1">
              <a:lnSpc>
                <a:spcPct val="110000"/>
              </a:lnSpc>
            </a:pPr>
            <a:r>
              <a:rPr lang="en-US" altLang="en-US" sz="1500" i="1" dirty="0"/>
              <a:t>Dependent</a:t>
            </a:r>
            <a:r>
              <a:rPr lang="en-US" altLang="en-US" sz="1500" dirty="0"/>
              <a:t> variables – the subject of the research, the gains or losses produced by the impact of the research study.</a:t>
            </a:r>
          </a:p>
          <a:p>
            <a:pPr eaLnBrk="1" hangingPunct="1">
              <a:lnSpc>
                <a:spcPct val="110000"/>
              </a:lnSpc>
            </a:pPr>
            <a:r>
              <a:rPr lang="en-US" altLang="en-US" sz="1500" i="1" dirty="0"/>
              <a:t>Independent</a:t>
            </a:r>
            <a:r>
              <a:rPr lang="en-US" altLang="en-US" sz="1500" dirty="0"/>
              <a:t> variables – the ‘causes’ of the changes in the dependent variables that will be manipulated or observed, then measured by the analytical survey.</a:t>
            </a:r>
          </a:p>
          <a:p>
            <a:pPr eaLnBrk="1" hangingPunct="1">
              <a:lnSpc>
                <a:spcPct val="110000"/>
              </a:lnSpc>
            </a:pPr>
            <a:r>
              <a:rPr lang="en-US" altLang="en-US" sz="1500" i="1" dirty="0"/>
              <a:t>Uncontrolled </a:t>
            </a:r>
            <a:r>
              <a:rPr lang="en-US" altLang="en-US" sz="1500" dirty="0"/>
              <a:t>variables</a:t>
            </a:r>
            <a:r>
              <a:rPr lang="en-US" altLang="en-US" sz="1500" i="1" dirty="0"/>
              <a:t> – </a:t>
            </a:r>
            <a:r>
              <a:rPr lang="en-US" altLang="en-US" sz="1500" dirty="0"/>
              <a:t>including error variables that may confound the results of the study. It is hoped that such variables are randomly distributed so any confounding effects are limited.</a:t>
            </a:r>
          </a:p>
          <a:p>
            <a:pPr marL="0" indent="0">
              <a:lnSpc>
                <a:spcPct val="110000"/>
              </a:lnSpc>
              <a:buNone/>
            </a:pPr>
            <a:endParaRPr lang="en-US" altLang="en-US" sz="1500" u="sng" dirty="0"/>
          </a:p>
          <a:p>
            <a:pPr marL="0" indent="0">
              <a:lnSpc>
                <a:spcPct val="110000"/>
              </a:lnSpc>
              <a:buNone/>
            </a:pPr>
            <a:endParaRPr lang="en-GB" sz="1500" dirty="0"/>
          </a:p>
        </p:txBody>
      </p:sp>
      <p:sp>
        <p:nvSpPr>
          <p:cNvPr id="18" name="Rectangle 17">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60113329"/>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9" name="Rectangle 75">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26D5D27D-855C-2B41-BFB5-C7F5A918A2D7}"/>
              </a:ext>
            </a:extLst>
          </p:cNvPr>
          <p:cNvSpPr>
            <a:spLocks noGrp="1"/>
          </p:cNvSpPr>
          <p:nvPr>
            <p:ph type="title"/>
          </p:nvPr>
        </p:nvSpPr>
        <p:spPr>
          <a:xfrm>
            <a:off x="492369" y="605896"/>
            <a:ext cx="3642309" cy="5646208"/>
          </a:xfrm>
        </p:spPr>
        <p:txBody>
          <a:bodyPr anchor="ctr">
            <a:normAutofit/>
          </a:bodyPr>
          <a:lstStyle/>
          <a:p>
            <a:r>
              <a:rPr lang="en-GB" altLang="en-US" sz="4400" b="1">
                <a:solidFill>
                  <a:srgbClr val="FFFFFF"/>
                </a:solidFill>
              </a:rPr>
              <a:t>Extraneous variables controlled by…</a:t>
            </a:r>
            <a:r>
              <a:rPr lang="en-GB" sz="4400" b="1">
                <a:solidFill>
                  <a:srgbClr val="FFFFFF"/>
                </a:solidFill>
              </a:rPr>
              <a:t> </a:t>
            </a:r>
            <a:endParaRPr lang="en-US" sz="4400">
              <a:solidFill>
                <a:srgbClr val="FFFFFF"/>
              </a:solidFill>
            </a:endParaRPr>
          </a:p>
        </p:txBody>
      </p:sp>
      <p:sp>
        <p:nvSpPr>
          <p:cNvPr id="5123" name="Rectangle 3"/>
          <p:cNvSpPr>
            <a:spLocks noGrp="1" noChangeArrowheads="1"/>
          </p:cNvSpPr>
          <p:nvPr>
            <p:ph idx="1"/>
          </p:nvPr>
        </p:nvSpPr>
        <p:spPr>
          <a:xfrm>
            <a:off x="5231958" y="605896"/>
            <a:ext cx="5923721" cy="5646208"/>
          </a:xfrm>
        </p:spPr>
        <p:txBody>
          <a:bodyPr anchor="ctr">
            <a:normAutofit/>
          </a:bodyPr>
          <a:lstStyle/>
          <a:p>
            <a:pPr marL="171450" indent="-171450">
              <a:spcAft>
                <a:spcPts val="600"/>
              </a:spcAft>
              <a:buFont typeface="Arial" panose="020B0604020202020204" pitchFamily="34" charset="0"/>
              <a:buChar char="•"/>
            </a:pPr>
            <a:r>
              <a:rPr lang="en-US" altLang="en-US" sz="2400" i="1" dirty="0"/>
              <a:t>Exclusion</a:t>
            </a:r>
            <a:r>
              <a:rPr lang="en-US" altLang="en-US" sz="2400" dirty="0"/>
              <a:t> (such as only using females in the study so as to eliminate the possible confounding effects of gender).</a:t>
            </a:r>
          </a:p>
          <a:p>
            <a:pPr marL="171450" indent="-171450">
              <a:spcAft>
                <a:spcPts val="600"/>
              </a:spcAft>
              <a:buFont typeface="Arial" panose="020B0604020202020204" pitchFamily="34" charset="0"/>
              <a:buChar char="•"/>
            </a:pPr>
            <a:r>
              <a:rPr lang="en-US" altLang="en-US" sz="2400" i="1" dirty="0"/>
              <a:t>Holding them constant</a:t>
            </a:r>
            <a:r>
              <a:rPr lang="en-US" altLang="en-US" sz="2400" dirty="0"/>
              <a:t> (for example, by interviewing respondents on the same day so as to eliminate the effects of time). </a:t>
            </a:r>
          </a:p>
          <a:p>
            <a:pPr eaLnBrk="1" hangingPunct="1"/>
            <a:endParaRPr lang="en-US" sz="2400" dirty="0"/>
          </a:p>
          <a:p>
            <a:pPr eaLnBrk="1" hangingPunct="1"/>
            <a:endParaRPr lang="en-US" sz="2400" dirty="0"/>
          </a:p>
          <a:p>
            <a:pPr eaLnBrk="1" hangingPunct="1"/>
            <a:endParaRPr lang="en-US" sz="2400" dirty="0"/>
          </a:p>
        </p:txBody>
      </p:sp>
      <p:sp>
        <p:nvSpPr>
          <p:cNvPr id="80" name="Rectangle 79">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31588737"/>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vert="horz" lIns="91440" tIns="45720" rIns="91440" bIns="45720" rtlCol="0" anchor="ctr">
            <a:normAutofit/>
          </a:bodyPr>
          <a:lstStyle/>
          <a:p>
            <a:r>
              <a:rPr lang="en-US" sz="4400">
                <a:solidFill>
                  <a:srgbClr val="FFFFFF"/>
                </a:solidFill>
              </a:rPr>
              <a:t>Survey Process: Stages 1</a:t>
            </a:r>
          </a:p>
        </p:txBody>
      </p:sp>
      <p:sp>
        <p:nvSpPr>
          <p:cNvPr id="9" name="Rectangle 8"/>
          <p:cNvSpPr/>
          <p:nvPr/>
        </p:nvSpPr>
        <p:spPr>
          <a:xfrm>
            <a:off x="5231958" y="605896"/>
            <a:ext cx="5923721" cy="5646208"/>
          </a:xfrm>
          <a:prstGeom prst="rect">
            <a:avLst/>
          </a:prstGeom>
        </p:spPr>
        <p:txBody>
          <a:bodyPr vert="horz" lIns="0" tIns="45720" rIns="0" bIns="45720" rtlCol="0" anchor="ctr">
            <a:normAutofit/>
          </a:bodyPr>
          <a:lstStyle/>
          <a:p>
            <a:pPr marL="171450" indent="-171450">
              <a:spcAft>
                <a:spcPts val="600"/>
              </a:spcAft>
              <a:buFont typeface="Calibri" panose="020F0502020204030204" pitchFamily="34" charset="0"/>
              <a:buChar char="•"/>
            </a:pPr>
            <a:r>
              <a:rPr lang="en-US" altLang="en-US" sz="2400">
                <a:solidFill>
                  <a:schemeClr val="tx1">
                    <a:lumMod val="75000"/>
                    <a:lumOff val="25000"/>
                  </a:schemeClr>
                </a:solidFill>
              </a:rPr>
              <a:t>Specification of research questions or hypothesis.</a:t>
            </a:r>
          </a:p>
          <a:p>
            <a:pPr marL="171450" indent="-171450">
              <a:spcAft>
                <a:spcPts val="600"/>
              </a:spcAft>
              <a:buFont typeface="Calibri" panose="020F0502020204030204" pitchFamily="34" charset="0"/>
              <a:buChar char="•"/>
            </a:pPr>
            <a:r>
              <a:rPr lang="en-US" altLang="en-US" sz="2400">
                <a:solidFill>
                  <a:schemeClr val="tx1">
                    <a:lumMod val="75000"/>
                    <a:lumOff val="25000"/>
                  </a:schemeClr>
                </a:solidFill>
              </a:rPr>
              <a:t>Establishing time frame.</a:t>
            </a:r>
          </a:p>
          <a:p>
            <a:pPr marL="171450" indent="-171450">
              <a:spcAft>
                <a:spcPts val="600"/>
              </a:spcAft>
              <a:buFont typeface="Calibri" panose="020F0502020204030204" pitchFamily="34" charset="0"/>
              <a:buChar char="•"/>
            </a:pPr>
            <a:r>
              <a:rPr lang="en-US" altLang="en-US" sz="2400">
                <a:solidFill>
                  <a:schemeClr val="tx1">
                    <a:lumMod val="75000"/>
                    <a:lumOff val="25000"/>
                  </a:schemeClr>
                </a:solidFill>
              </a:rPr>
              <a:t>Identifying location for the research.</a:t>
            </a:r>
          </a:p>
          <a:p>
            <a:pPr marL="171450" indent="-171450">
              <a:spcAft>
                <a:spcPts val="600"/>
              </a:spcAft>
              <a:buFont typeface="Calibri" panose="020F0502020204030204" pitchFamily="34" charset="0"/>
              <a:buChar char="•"/>
            </a:pPr>
            <a:r>
              <a:rPr lang="en-US" altLang="en-US" sz="2400">
                <a:solidFill>
                  <a:schemeClr val="tx1">
                    <a:lumMod val="75000"/>
                    <a:lumOff val="25000"/>
                  </a:schemeClr>
                </a:solidFill>
              </a:rPr>
              <a:t>Deciding on the focus of the research e.g. describing a group or patterns amongst sub-groups.</a:t>
            </a:r>
          </a:p>
          <a:p>
            <a:pPr marL="171450" indent="-171450">
              <a:spcAft>
                <a:spcPts val="600"/>
              </a:spcAft>
              <a:buFont typeface="Calibri" panose="020F0502020204030204" pitchFamily="34" charset="0"/>
              <a:buChar char="•"/>
            </a:pPr>
            <a:r>
              <a:rPr lang="en-US" altLang="en-US" sz="2400">
                <a:solidFill>
                  <a:schemeClr val="tx1">
                    <a:lumMod val="75000"/>
                    <a:lumOff val="25000"/>
                  </a:schemeClr>
                </a:solidFill>
              </a:rPr>
              <a:t>Specifying sample size and composition – and sampling frame.</a:t>
            </a:r>
          </a:p>
        </p:txBody>
      </p:sp>
      <p:sp>
        <p:nvSpPr>
          <p:cNvPr id="78" name="Rectangle 77">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Rectangle 3"/>
          <p:cNvSpPr/>
          <p:nvPr/>
        </p:nvSpPr>
        <p:spPr>
          <a:xfrm>
            <a:off x="2351584" y="2204864"/>
            <a:ext cx="7776864" cy="369332"/>
          </a:xfrm>
          <a:prstGeom prst="rect">
            <a:avLst/>
          </a:prstGeom>
        </p:spPr>
        <p:txBody>
          <a:bodyPr wrap="square">
            <a:spAutoFit/>
          </a:bodyPr>
          <a:lstStyle/>
          <a:p>
            <a:pPr algn="l" eaLnBrk="1" hangingPunct="1">
              <a:lnSpc>
                <a:spcPct val="90000"/>
              </a:lnSpc>
              <a:buFontTx/>
              <a:buNone/>
            </a:pPr>
            <a:endParaRPr lang="en-US" altLang="en-US" sz="2000" dirty="0"/>
          </a:p>
        </p:txBody>
      </p:sp>
    </p:spTree>
    <p:extLst>
      <p:ext uri="{BB962C8B-B14F-4D97-AF65-F5344CB8AC3E}">
        <p14:creationId xmlns:p14="http://schemas.microsoft.com/office/powerpoint/2010/main" val="4120941048"/>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vert="horz" lIns="91440" tIns="45720" rIns="91440" bIns="45720" rtlCol="0" anchor="ctr">
            <a:normAutofit/>
          </a:bodyPr>
          <a:lstStyle/>
          <a:p>
            <a:r>
              <a:rPr lang="en-GB" altLang="en-US" sz="4400" dirty="0">
                <a:solidFill>
                  <a:srgbClr val="FFFFFF"/>
                </a:solidFill>
              </a:rPr>
              <a:t>Survey process: Stage 2</a:t>
            </a:r>
            <a:endParaRPr lang="en-US" sz="4400" dirty="0">
              <a:solidFill>
                <a:srgbClr val="FFFFFF"/>
              </a:solidFill>
            </a:endParaRPr>
          </a:p>
        </p:txBody>
      </p:sp>
      <p:sp>
        <p:nvSpPr>
          <p:cNvPr id="2" name="Content Placeholder 1">
            <a:extLst>
              <a:ext uri="{FF2B5EF4-FFF2-40B4-BE49-F238E27FC236}">
                <a16:creationId xmlns:a16="http://schemas.microsoft.com/office/drawing/2014/main" id="{AFFD8BB0-2D24-7A45-A864-C89C0ADCDD9E}"/>
              </a:ext>
            </a:extLst>
          </p:cNvPr>
          <p:cNvSpPr>
            <a:spLocks noGrp="1"/>
          </p:cNvSpPr>
          <p:nvPr>
            <p:ph idx="1"/>
          </p:nvPr>
        </p:nvSpPr>
        <p:spPr>
          <a:xfrm>
            <a:off x="5231958" y="605896"/>
            <a:ext cx="5923721" cy="5646208"/>
          </a:xfrm>
        </p:spPr>
        <p:txBody>
          <a:bodyPr anchor="ctr">
            <a:normAutofit/>
          </a:bodyPr>
          <a:lstStyle/>
          <a:p>
            <a:pPr marL="171450" indent="-171450">
              <a:spcAft>
                <a:spcPts val="600"/>
              </a:spcAft>
              <a:buFont typeface="Arial" panose="020B0604020202020204" pitchFamily="34" charset="0"/>
              <a:buChar char="•"/>
            </a:pPr>
            <a:r>
              <a:rPr lang="en-GB" altLang="en-US" sz="2400" dirty="0"/>
              <a:t>Piloting/testing of:</a:t>
            </a:r>
            <a:endParaRPr lang="en-US" altLang="en-US" sz="2400" dirty="0"/>
          </a:p>
          <a:p>
            <a:pPr marL="171450" indent="-171450">
              <a:spcAft>
                <a:spcPts val="600"/>
              </a:spcAft>
              <a:buFont typeface="Arial" panose="020B0604020202020204" pitchFamily="34" charset="0"/>
              <a:buChar char="•"/>
            </a:pPr>
            <a:r>
              <a:rPr lang="en-US" altLang="en-US" sz="2400" dirty="0"/>
              <a:t>Sampling frame (is it representative of the target population?).</a:t>
            </a:r>
          </a:p>
          <a:p>
            <a:pPr marL="171450" indent="-171450">
              <a:spcAft>
                <a:spcPts val="600"/>
              </a:spcAft>
              <a:buFont typeface="Arial" panose="020B0604020202020204" pitchFamily="34" charset="0"/>
              <a:buChar char="•"/>
            </a:pPr>
            <a:r>
              <a:rPr lang="en-US" altLang="en-US" sz="2400" dirty="0"/>
              <a:t>Survey questions.</a:t>
            </a:r>
          </a:p>
          <a:p>
            <a:pPr marL="171450" indent="-171450">
              <a:spcAft>
                <a:spcPts val="600"/>
              </a:spcAft>
              <a:buFont typeface="Arial" panose="020B0604020202020204" pitchFamily="34" charset="0"/>
              <a:buChar char="•"/>
            </a:pPr>
            <a:r>
              <a:rPr lang="en-US" altLang="en-US" sz="2400" dirty="0"/>
              <a:t>Data collection tools.</a:t>
            </a:r>
          </a:p>
        </p:txBody>
      </p:sp>
      <p:sp>
        <p:nvSpPr>
          <p:cNvPr id="75" name="Rectangle 74">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Rectangle 3"/>
          <p:cNvSpPr/>
          <p:nvPr/>
        </p:nvSpPr>
        <p:spPr>
          <a:xfrm>
            <a:off x="2351584" y="2204864"/>
            <a:ext cx="7776864" cy="369332"/>
          </a:xfrm>
          <a:prstGeom prst="rect">
            <a:avLst/>
          </a:prstGeom>
        </p:spPr>
        <p:txBody>
          <a:bodyPr wrap="square">
            <a:spAutoFit/>
          </a:bodyPr>
          <a:lstStyle/>
          <a:p>
            <a:pPr algn="l" eaLnBrk="1" hangingPunct="1">
              <a:lnSpc>
                <a:spcPct val="90000"/>
              </a:lnSpc>
              <a:buFontTx/>
              <a:buNone/>
            </a:pPr>
            <a:endParaRPr lang="en-US" altLang="en-US" sz="2000" dirty="0"/>
          </a:p>
        </p:txBody>
      </p:sp>
    </p:spTree>
    <p:extLst>
      <p:ext uri="{BB962C8B-B14F-4D97-AF65-F5344CB8AC3E}">
        <p14:creationId xmlns:p14="http://schemas.microsoft.com/office/powerpoint/2010/main" val="1212642986"/>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anchor="ctr">
            <a:normAutofit/>
          </a:bodyPr>
          <a:lstStyle/>
          <a:p>
            <a:pPr eaLnBrk="1" hangingPunct="1"/>
            <a:r>
              <a:rPr lang="en-US" sz="4400">
                <a:solidFill>
                  <a:srgbClr val="FFFFFF"/>
                </a:solidFill>
              </a:rPr>
              <a:t>Survey Process: Stages 3</a:t>
            </a:r>
          </a:p>
        </p:txBody>
      </p:sp>
      <p:sp>
        <p:nvSpPr>
          <p:cNvPr id="5" name="Content Placeholder 4">
            <a:extLst>
              <a:ext uri="{FF2B5EF4-FFF2-40B4-BE49-F238E27FC236}">
                <a16:creationId xmlns:a16="http://schemas.microsoft.com/office/drawing/2014/main" id="{5BC8D566-4524-9943-9C57-9F8F2E847F48}"/>
              </a:ext>
            </a:extLst>
          </p:cNvPr>
          <p:cNvSpPr>
            <a:spLocks noGrp="1"/>
          </p:cNvSpPr>
          <p:nvPr>
            <p:ph idx="1"/>
          </p:nvPr>
        </p:nvSpPr>
        <p:spPr>
          <a:xfrm>
            <a:off x="5231958" y="605896"/>
            <a:ext cx="5923721" cy="5646208"/>
          </a:xfrm>
        </p:spPr>
        <p:txBody>
          <a:bodyPr anchor="ctr">
            <a:normAutofit/>
          </a:bodyPr>
          <a:lstStyle/>
          <a:p>
            <a:r>
              <a:rPr lang="en-GB" altLang="en-US" sz="2400" dirty="0"/>
              <a:t>Make changes on the basis of the pre-testing e.g. composition of sample.</a:t>
            </a:r>
          </a:p>
          <a:p>
            <a:endParaRPr lang="en-US" sz="2400" dirty="0"/>
          </a:p>
        </p:txBody>
      </p:sp>
      <p:sp>
        <p:nvSpPr>
          <p:cNvPr id="75" name="Rectangle 74">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Rectangle 3"/>
          <p:cNvSpPr/>
          <p:nvPr/>
        </p:nvSpPr>
        <p:spPr>
          <a:xfrm>
            <a:off x="2351584" y="2204864"/>
            <a:ext cx="7776864" cy="369332"/>
          </a:xfrm>
          <a:prstGeom prst="rect">
            <a:avLst/>
          </a:prstGeom>
        </p:spPr>
        <p:txBody>
          <a:bodyPr wrap="square">
            <a:spAutoFit/>
          </a:bodyPr>
          <a:lstStyle/>
          <a:p>
            <a:pPr algn="l" eaLnBrk="1" hangingPunct="1">
              <a:lnSpc>
                <a:spcPct val="90000"/>
              </a:lnSpc>
              <a:buFontTx/>
              <a:buNone/>
            </a:pPr>
            <a:endParaRPr lang="en-US" altLang="en-US" sz="2000" dirty="0"/>
          </a:p>
        </p:txBody>
      </p:sp>
    </p:spTree>
    <p:extLst>
      <p:ext uri="{BB962C8B-B14F-4D97-AF65-F5344CB8AC3E}">
        <p14:creationId xmlns:p14="http://schemas.microsoft.com/office/powerpoint/2010/main" val="618600314"/>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anchor="ctr">
            <a:normAutofit/>
          </a:bodyPr>
          <a:lstStyle/>
          <a:p>
            <a:pPr eaLnBrk="1" hangingPunct="1"/>
            <a:r>
              <a:rPr lang="en-US" sz="4400">
                <a:solidFill>
                  <a:srgbClr val="FFFFFF"/>
                </a:solidFill>
              </a:rPr>
              <a:t>Survey Process: Stage 4 data collection</a:t>
            </a:r>
          </a:p>
        </p:txBody>
      </p:sp>
      <p:sp>
        <p:nvSpPr>
          <p:cNvPr id="5" name="Content Placeholder 4">
            <a:extLst>
              <a:ext uri="{FF2B5EF4-FFF2-40B4-BE49-F238E27FC236}">
                <a16:creationId xmlns:a16="http://schemas.microsoft.com/office/drawing/2014/main" id="{49C6789C-9CDB-C94C-B924-1B9FAE65FCB8}"/>
              </a:ext>
            </a:extLst>
          </p:cNvPr>
          <p:cNvSpPr>
            <a:spLocks noGrp="1"/>
          </p:cNvSpPr>
          <p:nvPr>
            <p:ph idx="1"/>
          </p:nvPr>
        </p:nvSpPr>
        <p:spPr>
          <a:xfrm>
            <a:off x="5231958" y="605896"/>
            <a:ext cx="5923721" cy="5646208"/>
          </a:xfrm>
        </p:spPr>
        <p:txBody>
          <a:bodyPr anchor="ctr">
            <a:normAutofit/>
          </a:bodyPr>
          <a:lstStyle/>
          <a:p>
            <a:pPr marL="171450" indent="-171450">
              <a:buFont typeface="Arial" panose="020B0604020202020204" pitchFamily="34" charset="0"/>
              <a:buChar char="•"/>
            </a:pPr>
            <a:r>
              <a:rPr lang="en-GB" altLang="en-US" sz="2400"/>
              <a:t>Monitor the rate of non-response, including: </a:t>
            </a:r>
          </a:p>
          <a:p>
            <a:pPr marL="171450" indent="-171450">
              <a:buFont typeface="Arial" panose="020B0604020202020204" pitchFamily="34" charset="0"/>
              <a:buChar char="•"/>
            </a:pPr>
            <a:r>
              <a:rPr lang="en-GB" altLang="en-US" sz="2400"/>
              <a:t>Non-contacts (try to re-contact).</a:t>
            </a:r>
          </a:p>
          <a:p>
            <a:pPr marL="171450" indent="-171450">
              <a:buFont typeface="Arial" panose="020B0604020202020204" pitchFamily="34" charset="0"/>
              <a:buChar char="•"/>
            </a:pPr>
            <a:r>
              <a:rPr lang="en-GB" altLang="en-US" sz="2400"/>
              <a:t>Refusals (try to ascertain reasons for refusal).</a:t>
            </a:r>
          </a:p>
          <a:p>
            <a:pPr marL="171450" indent="-171450">
              <a:buFont typeface="Arial" panose="020B0604020202020204" pitchFamily="34" charset="0"/>
              <a:buChar char="•"/>
            </a:pPr>
            <a:r>
              <a:rPr lang="en-GB" altLang="en-US" sz="2400"/>
              <a:t>Ineligibles (replace by eligible respondents).</a:t>
            </a:r>
          </a:p>
          <a:p>
            <a:pPr marL="171450" indent="-171450">
              <a:buFont typeface="Arial" panose="020B0604020202020204" pitchFamily="34" charset="0"/>
              <a:buChar char="•"/>
            </a:pPr>
            <a:r>
              <a:rPr lang="en-GB" altLang="en-US" sz="2400"/>
              <a:t>Monitor performance of interviewers:</a:t>
            </a:r>
          </a:p>
          <a:p>
            <a:pPr marL="171450" indent="-171450">
              <a:buFont typeface="Arial" panose="020B0604020202020204" pitchFamily="34" charset="0"/>
              <a:buChar char="•"/>
            </a:pPr>
            <a:r>
              <a:rPr lang="en-GB" altLang="en-US" sz="2400"/>
              <a:t>Do some have high refusal rate?</a:t>
            </a:r>
          </a:p>
        </p:txBody>
      </p:sp>
      <p:sp>
        <p:nvSpPr>
          <p:cNvPr id="75" name="Rectangle 74">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Rectangle 3"/>
          <p:cNvSpPr/>
          <p:nvPr/>
        </p:nvSpPr>
        <p:spPr>
          <a:xfrm>
            <a:off x="2351584" y="2204864"/>
            <a:ext cx="7776864" cy="369332"/>
          </a:xfrm>
          <a:prstGeom prst="rect">
            <a:avLst/>
          </a:prstGeom>
        </p:spPr>
        <p:txBody>
          <a:bodyPr wrap="square">
            <a:spAutoFit/>
          </a:bodyPr>
          <a:lstStyle/>
          <a:p>
            <a:pPr algn="l" eaLnBrk="1" hangingPunct="1">
              <a:lnSpc>
                <a:spcPct val="90000"/>
              </a:lnSpc>
              <a:buFontTx/>
              <a:buNone/>
            </a:pPr>
            <a:endParaRPr lang="en-US" altLang="en-US" sz="2000" dirty="0"/>
          </a:p>
        </p:txBody>
      </p:sp>
    </p:spTree>
    <p:extLst>
      <p:ext uri="{BB962C8B-B14F-4D97-AF65-F5344CB8AC3E}">
        <p14:creationId xmlns:p14="http://schemas.microsoft.com/office/powerpoint/2010/main" val="3832588724"/>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vert="horz" lIns="91440" tIns="45720" rIns="91440" bIns="45720" rtlCol="0" anchor="ctr">
            <a:normAutofit/>
          </a:bodyPr>
          <a:lstStyle/>
          <a:p>
            <a:r>
              <a:rPr lang="en-US" sz="4400">
                <a:solidFill>
                  <a:srgbClr val="FFFFFF"/>
                </a:solidFill>
              </a:rPr>
              <a:t>Survey Process: Stage 5 </a:t>
            </a:r>
            <a:r>
              <a:rPr lang="en-US" altLang="en-US" sz="4400">
                <a:solidFill>
                  <a:srgbClr val="FFFFFF"/>
                </a:solidFill>
              </a:rPr>
              <a:t>data coding, analysis and reporting</a:t>
            </a:r>
            <a:endParaRPr lang="en-US" sz="4400">
              <a:solidFill>
                <a:srgbClr val="FFFFFF"/>
              </a:solidFill>
            </a:endParaRPr>
          </a:p>
        </p:txBody>
      </p:sp>
      <p:sp>
        <p:nvSpPr>
          <p:cNvPr id="3" name="Rectangle 2"/>
          <p:cNvSpPr/>
          <p:nvPr/>
        </p:nvSpPr>
        <p:spPr>
          <a:xfrm>
            <a:off x="5231958" y="605896"/>
            <a:ext cx="5923721" cy="5646208"/>
          </a:xfrm>
          <a:prstGeom prst="rect">
            <a:avLst/>
          </a:prstGeom>
        </p:spPr>
        <p:txBody>
          <a:bodyPr vert="horz" lIns="0" tIns="45720" rIns="0" bIns="45720" rtlCol="0" anchor="ctr">
            <a:normAutofit/>
          </a:bodyPr>
          <a:lstStyle/>
          <a:p>
            <a:pPr marL="171450" indent="-171450">
              <a:spcAft>
                <a:spcPts val="600"/>
              </a:spcAft>
              <a:buFont typeface="Calibri" panose="020F0502020204030204" pitchFamily="34" charset="0"/>
              <a:buChar char="•"/>
            </a:pPr>
            <a:r>
              <a:rPr lang="en-US" altLang="en-US" sz="2400">
                <a:solidFill>
                  <a:schemeClr val="tx1">
                    <a:lumMod val="75000"/>
                    <a:lumOff val="25000"/>
                  </a:schemeClr>
                </a:solidFill>
              </a:rPr>
              <a:t>Allocate unique identification number for each respondent.</a:t>
            </a:r>
          </a:p>
          <a:p>
            <a:pPr marL="171450" indent="-171450">
              <a:spcAft>
                <a:spcPts val="600"/>
              </a:spcAft>
              <a:buFont typeface="Calibri" panose="020F0502020204030204" pitchFamily="34" charset="0"/>
              <a:buChar char="•"/>
            </a:pPr>
            <a:r>
              <a:rPr lang="en-US" altLang="en-US" sz="2400">
                <a:solidFill>
                  <a:schemeClr val="tx1">
                    <a:lumMod val="75000"/>
                    <a:lumOff val="25000"/>
                  </a:schemeClr>
                </a:solidFill>
              </a:rPr>
              <a:t>‘Clean’ the data to check for errors.</a:t>
            </a:r>
          </a:p>
        </p:txBody>
      </p:sp>
      <p:sp>
        <p:nvSpPr>
          <p:cNvPr id="75" name="Rectangle 74">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Rectangle 3"/>
          <p:cNvSpPr/>
          <p:nvPr/>
        </p:nvSpPr>
        <p:spPr>
          <a:xfrm>
            <a:off x="2351584" y="2204864"/>
            <a:ext cx="7776864" cy="369332"/>
          </a:xfrm>
          <a:prstGeom prst="rect">
            <a:avLst/>
          </a:prstGeom>
        </p:spPr>
        <p:txBody>
          <a:bodyPr wrap="square">
            <a:spAutoFit/>
          </a:bodyPr>
          <a:lstStyle/>
          <a:p>
            <a:pPr algn="l" eaLnBrk="1" hangingPunct="1">
              <a:lnSpc>
                <a:spcPct val="90000"/>
              </a:lnSpc>
              <a:buFontTx/>
              <a:buNone/>
            </a:pPr>
            <a:endParaRPr lang="en-US" altLang="en-US" sz="2000" dirty="0"/>
          </a:p>
        </p:txBody>
      </p:sp>
    </p:spTree>
    <p:extLst>
      <p:ext uri="{BB962C8B-B14F-4D97-AF65-F5344CB8AC3E}">
        <p14:creationId xmlns:p14="http://schemas.microsoft.com/office/powerpoint/2010/main" val="576544965"/>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vert="horz" lIns="91440" tIns="45720" rIns="91440" bIns="45720" rtlCol="0" anchor="ctr">
            <a:normAutofit/>
          </a:bodyPr>
          <a:lstStyle/>
          <a:p>
            <a:r>
              <a:rPr lang="en-US" altLang="en-US" sz="4400">
                <a:solidFill>
                  <a:srgbClr val="FFFFFF"/>
                </a:solidFill>
              </a:rPr>
              <a:t>Postal questionnaires</a:t>
            </a:r>
            <a:endParaRPr lang="en-US" sz="4400">
              <a:solidFill>
                <a:srgbClr val="FFFFFF"/>
              </a:solidFill>
            </a:endParaRPr>
          </a:p>
        </p:txBody>
      </p:sp>
      <p:sp>
        <p:nvSpPr>
          <p:cNvPr id="7" name="Rectangle 6"/>
          <p:cNvSpPr/>
          <p:nvPr/>
        </p:nvSpPr>
        <p:spPr>
          <a:xfrm>
            <a:off x="5231958" y="605896"/>
            <a:ext cx="5923721" cy="5646208"/>
          </a:xfrm>
          <a:prstGeom prst="rect">
            <a:avLst/>
          </a:prstGeom>
        </p:spPr>
        <p:txBody>
          <a:bodyPr vert="horz" lIns="0" tIns="45720" rIns="0" bIns="45720" rtlCol="0" anchor="ctr">
            <a:normAutofit/>
          </a:bodyPr>
          <a:lstStyle/>
          <a:p>
            <a:pPr>
              <a:spcAft>
                <a:spcPts val="600"/>
              </a:spcAft>
              <a:buFont typeface="Calibri" panose="020F0502020204030204" pitchFamily="34" charset="0"/>
            </a:pPr>
            <a:r>
              <a:rPr lang="en-US" sz="2400">
                <a:solidFill>
                  <a:schemeClr val="tx1">
                    <a:lumMod val="75000"/>
                    <a:lumOff val="25000"/>
                  </a:schemeClr>
                </a:solidFill>
              </a:rPr>
              <a:t>Postal surveys are best considered when:</a:t>
            </a:r>
          </a:p>
          <a:p>
            <a:pPr marL="285750" indent="-285750">
              <a:spcAft>
                <a:spcPts val="600"/>
              </a:spcAft>
              <a:buFont typeface="Calibri" panose="020F0502020204030204" pitchFamily="34" charset="0"/>
              <a:buChar char="•"/>
            </a:pPr>
            <a:r>
              <a:rPr lang="en-US" sz="2400">
                <a:solidFill>
                  <a:schemeClr val="tx1">
                    <a:lumMod val="75000"/>
                    <a:lumOff val="25000"/>
                  </a:schemeClr>
                </a:solidFill>
              </a:rPr>
              <a:t>The research sample is widely distributed geographically.</a:t>
            </a:r>
          </a:p>
          <a:p>
            <a:pPr marL="285750" indent="-285750">
              <a:spcAft>
                <a:spcPts val="600"/>
              </a:spcAft>
              <a:buFont typeface="Calibri" panose="020F0502020204030204" pitchFamily="34" charset="0"/>
              <a:buChar char="•"/>
            </a:pPr>
            <a:r>
              <a:rPr lang="en-US" sz="2400">
                <a:solidFill>
                  <a:schemeClr val="tx1">
                    <a:lumMod val="75000"/>
                    <a:lumOff val="25000"/>
                  </a:schemeClr>
                </a:solidFill>
              </a:rPr>
              <a:t>Research subjects</a:t>
            </a:r>
          </a:p>
          <a:p>
            <a:pPr>
              <a:spcAft>
                <a:spcPts val="600"/>
              </a:spcAft>
              <a:buFont typeface="Calibri" panose="020F0502020204030204" pitchFamily="34" charset="0"/>
            </a:pPr>
            <a:r>
              <a:rPr lang="en-US" sz="2400">
                <a:solidFill>
                  <a:schemeClr val="tx1">
                    <a:lumMod val="75000"/>
                    <a:lumOff val="25000"/>
                  </a:schemeClr>
                </a:solidFill>
              </a:rPr>
              <a:t>- need to be given time to reflect on their answers.</a:t>
            </a:r>
          </a:p>
          <a:p>
            <a:pPr>
              <a:spcAft>
                <a:spcPts val="600"/>
              </a:spcAft>
              <a:buFont typeface="Calibri" panose="020F0502020204030204" pitchFamily="34" charset="0"/>
            </a:pPr>
            <a:r>
              <a:rPr lang="en-US" sz="2400">
                <a:solidFill>
                  <a:schemeClr val="tx1">
                    <a:lumMod val="75000"/>
                    <a:lumOff val="25000"/>
                  </a:schemeClr>
                </a:solidFill>
              </a:rPr>
              <a:t>- have a moderate to high interest in the subject.</a:t>
            </a:r>
          </a:p>
          <a:p>
            <a:pPr marL="285750" indent="-285750">
              <a:spcAft>
                <a:spcPts val="600"/>
              </a:spcAft>
              <a:buFont typeface="Calibri" panose="020F0502020204030204" pitchFamily="34" charset="0"/>
              <a:buChar char="•"/>
            </a:pPr>
            <a:r>
              <a:rPr lang="en-US" sz="2400">
                <a:solidFill>
                  <a:schemeClr val="tx1">
                    <a:lumMod val="75000"/>
                    <a:lumOff val="25000"/>
                  </a:schemeClr>
                </a:solidFill>
              </a:rPr>
              <a:t>The questions are mostly written in a close-ended style. </a:t>
            </a:r>
          </a:p>
        </p:txBody>
      </p:sp>
      <p:sp>
        <p:nvSpPr>
          <p:cNvPr id="75" name="Rectangle 74">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37125393"/>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vert="horz" lIns="91440" tIns="45720" rIns="91440" bIns="45720" rtlCol="0" anchor="ctr">
            <a:normAutofit/>
          </a:bodyPr>
          <a:lstStyle/>
          <a:p>
            <a:r>
              <a:rPr lang="en-US" altLang="en-US" sz="4400">
                <a:solidFill>
                  <a:srgbClr val="FFFFFF"/>
                </a:solidFill>
              </a:rPr>
              <a:t>Delivery and collection questionnaires</a:t>
            </a:r>
            <a:endParaRPr lang="en-US" sz="4400">
              <a:solidFill>
                <a:srgbClr val="FFFFFF"/>
              </a:solidFill>
            </a:endParaRPr>
          </a:p>
        </p:txBody>
      </p:sp>
      <p:sp>
        <p:nvSpPr>
          <p:cNvPr id="7" name="Rectangle 6"/>
          <p:cNvSpPr/>
          <p:nvPr/>
        </p:nvSpPr>
        <p:spPr>
          <a:xfrm>
            <a:off x="5231958" y="605896"/>
            <a:ext cx="5923721" cy="5646208"/>
          </a:xfrm>
          <a:prstGeom prst="rect">
            <a:avLst/>
          </a:prstGeom>
        </p:spPr>
        <p:txBody>
          <a:bodyPr vert="horz" lIns="0" tIns="45720" rIns="0" bIns="45720" rtlCol="0" anchor="ctr">
            <a:normAutofit/>
          </a:bodyPr>
          <a:lstStyle/>
          <a:p>
            <a:pPr marL="285750" indent="-285750">
              <a:spcAft>
                <a:spcPts val="600"/>
              </a:spcAft>
              <a:buFont typeface="Calibri" panose="020F0502020204030204" pitchFamily="34" charset="0"/>
              <a:buChar char="•"/>
            </a:pPr>
            <a:r>
              <a:rPr lang="en-US" altLang="en-US" sz="2400">
                <a:solidFill>
                  <a:schemeClr val="tx1">
                    <a:lumMod val="75000"/>
                    <a:lumOff val="25000"/>
                  </a:schemeClr>
                </a:solidFill>
              </a:rPr>
              <a:t>Delivered by hand to each respondent and collected later. </a:t>
            </a:r>
          </a:p>
          <a:p>
            <a:pPr marL="285750" indent="-285750">
              <a:spcAft>
                <a:spcPts val="600"/>
              </a:spcAft>
              <a:buFont typeface="Calibri" panose="020F0502020204030204" pitchFamily="34" charset="0"/>
              <a:buChar char="•"/>
            </a:pPr>
            <a:r>
              <a:rPr lang="en-US" altLang="en-US" sz="2400">
                <a:solidFill>
                  <a:schemeClr val="tx1">
                    <a:lumMod val="75000"/>
                    <a:lumOff val="25000"/>
                  </a:schemeClr>
                </a:solidFill>
              </a:rPr>
              <a:t>This has the advantage in that there is some direct contact with potential respondents that might in turn induce a greater proportion of people to complete the questionnaire. </a:t>
            </a:r>
          </a:p>
        </p:txBody>
      </p:sp>
      <p:sp>
        <p:nvSpPr>
          <p:cNvPr id="75" name="Rectangle 74">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1699192"/>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vert="horz" lIns="91440" tIns="45720" rIns="91440" bIns="45720" rtlCol="0" anchor="ctr">
            <a:normAutofit/>
          </a:bodyPr>
          <a:lstStyle/>
          <a:p>
            <a:r>
              <a:rPr lang="en-US" altLang="en-US" sz="4400">
                <a:solidFill>
                  <a:srgbClr val="FFFFFF"/>
                </a:solidFill>
              </a:rPr>
              <a:t>Online questionnaires</a:t>
            </a:r>
            <a:endParaRPr lang="en-US" sz="4400">
              <a:solidFill>
                <a:srgbClr val="FFFFFF"/>
              </a:solidFill>
            </a:endParaRPr>
          </a:p>
        </p:txBody>
      </p:sp>
      <p:sp>
        <p:nvSpPr>
          <p:cNvPr id="7" name="Rectangle 6"/>
          <p:cNvSpPr/>
          <p:nvPr/>
        </p:nvSpPr>
        <p:spPr>
          <a:xfrm>
            <a:off x="5231958" y="605896"/>
            <a:ext cx="5923721" cy="5646208"/>
          </a:xfrm>
          <a:prstGeom prst="rect">
            <a:avLst/>
          </a:prstGeom>
        </p:spPr>
        <p:txBody>
          <a:bodyPr vert="horz" lIns="0" tIns="45720" rIns="0" bIns="45720" rtlCol="0" anchor="ctr">
            <a:normAutofit/>
          </a:bodyPr>
          <a:lstStyle/>
          <a:p>
            <a:pPr>
              <a:spcAft>
                <a:spcPts val="600"/>
              </a:spcAft>
              <a:buFont typeface="Calibri" panose="020F0502020204030204" pitchFamily="34" charset="0"/>
              <a:buNone/>
            </a:pPr>
            <a:r>
              <a:rPr lang="en-US" altLang="en-US" sz="2400">
                <a:solidFill>
                  <a:schemeClr val="tx1">
                    <a:lumMod val="75000"/>
                    <a:lumOff val="25000"/>
                  </a:schemeClr>
                </a:solidFill>
              </a:rPr>
              <a:t>Advantages:</a:t>
            </a:r>
          </a:p>
          <a:p>
            <a:pPr marL="457200" indent="-457200">
              <a:spcAft>
                <a:spcPts val="600"/>
              </a:spcAft>
              <a:buFont typeface="Calibri" panose="020F0502020204030204" pitchFamily="34" charset="0"/>
              <a:buChar char="•"/>
            </a:pPr>
            <a:r>
              <a:rPr lang="en-US" altLang="en-US" sz="2400">
                <a:solidFill>
                  <a:schemeClr val="tx1">
                    <a:lumMod val="75000"/>
                    <a:lumOff val="25000"/>
                  </a:schemeClr>
                </a:solidFill>
              </a:rPr>
              <a:t>Low cost.</a:t>
            </a:r>
          </a:p>
          <a:p>
            <a:pPr marL="457200" indent="-457200">
              <a:spcAft>
                <a:spcPts val="600"/>
              </a:spcAft>
              <a:buFont typeface="Calibri" panose="020F0502020204030204" pitchFamily="34" charset="0"/>
              <a:buChar char="•"/>
            </a:pPr>
            <a:r>
              <a:rPr lang="en-US" altLang="en-US" sz="2400">
                <a:solidFill>
                  <a:schemeClr val="tx1">
                    <a:lumMod val="75000"/>
                    <a:lumOff val="25000"/>
                  </a:schemeClr>
                </a:solidFill>
              </a:rPr>
              <a:t>Easy to design and administer.</a:t>
            </a:r>
          </a:p>
          <a:p>
            <a:pPr>
              <a:spcAft>
                <a:spcPts val="600"/>
              </a:spcAft>
              <a:buFont typeface="Calibri" panose="020F0502020204030204" pitchFamily="34" charset="0"/>
              <a:buNone/>
            </a:pPr>
            <a:r>
              <a:rPr lang="en-US" altLang="en-US" sz="2400">
                <a:solidFill>
                  <a:schemeClr val="tx1">
                    <a:lumMod val="75000"/>
                    <a:lumOff val="25000"/>
                  </a:schemeClr>
                </a:solidFill>
              </a:rPr>
              <a:t>Disadvantages:</a:t>
            </a:r>
          </a:p>
          <a:p>
            <a:pPr marL="457200" indent="-457200">
              <a:spcAft>
                <a:spcPts val="600"/>
              </a:spcAft>
              <a:buFont typeface="Calibri" panose="020F0502020204030204" pitchFamily="34" charset="0"/>
              <a:buChar char="•"/>
            </a:pPr>
            <a:r>
              <a:rPr lang="en-US" altLang="en-US" sz="2400">
                <a:solidFill>
                  <a:schemeClr val="tx1">
                    <a:lumMod val="75000"/>
                    <a:lumOff val="25000"/>
                  </a:schemeClr>
                </a:solidFill>
              </a:rPr>
              <a:t>Volunteer sample (little control over who responds).</a:t>
            </a:r>
          </a:p>
          <a:p>
            <a:pPr marL="457200" indent="-457200">
              <a:spcAft>
                <a:spcPts val="600"/>
              </a:spcAft>
              <a:buFont typeface="Calibri" panose="020F0502020204030204" pitchFamily="34" charset="0"/>
              <a:buChar char="•"/>
            </a:pPr>
            <a:r>
              <a:rPr lang="en-US" altLang="en-US" sz="2400">
                <a:solidFill>
                  <a:schemeClr val="tx1">
                    <a:lumMod val="75000"/>
                    <a:lumOff val="25000"/>
                  </a:schemeClr>
                </a:solidFill>
              </a:rPr>
              <a:t>Sampling error (non-Internet users).</a:t>
            </a:r>
          </a:p>
        </p:txBody>
      </p:sp>
      <p:sp>
        <p:nvSpPr>
          <p:cNvPr id="75" name="Rectangle 74">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p:cNvSpPr/>
          <p:nvPr/>
        </p:nvSpPr>
        <p:spPr>
          <a:xfrm>
            <a:off x="2423592" y="2492896"/>
            <a:ext cx="3150096" cy="338554"/>
          </a:xfrm>
          <a:prstGeom prst="rect">
            <a:avLst/>
          </a:prstGeom>
        </p:spPr>
        <p:txBody>
          <a:bodyPr wrap="square">
            <a:spAutoFit/>
          </a:bodyPr>
          <a:lstStyle/>
          <a:p>
            <a:pPr algn="l"/>
            <a:endParaRPr lang="en-GB" sz="1600" dirty="0"/>
          </a:p>
        </p:txBody>
      </p:sp>
    </p:spTree>
    <p:extLst>
      <p:ext uri="{BB962C8B-B14F-4D97-AF65-F5344CB8AC3E}">
        <p14:creationId xmlns:p14="http://schemas.microsoft.com/office/powerpoint/2010/main" val="2217676669"/>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vert="horz" lIns="91440" tIns="45720" rIns="91440" bIns="45720" rtlCol="0" anchor="ctr">
            <a:normAutofit/>
          </a:bodyPr>
          <a:lstStyle/>
          <a:p>
            <a:r>
              <a:rPr lang="en-US" altLang="en-US" sz="4400">
                <a:solidFill>
                  <a:srgbClr val="FFFFFF"/>
                </a:solidFill>
              </a:rPr>
              <a:t>Structured questionnaires</a:t>
            </a:r>
            <a:endParaRPr lang="en-US" sz="4400">
              <a:solidFill>
                <a:srgbClr val="FFFFFF"/>
              </a:solidFill>
            </a:endParaRPr>
          </a:p>
        </p:txBody>
      </p:sp>
      <p:sp>
        <p:nvSpPr>
          <p:cNvPr id="6" name="Rectangle 5"/>
          <p:cNvSpPr/>
          <p:nvPr/>
        </p:nvSpPr>
        <p:spPr>
          <a:xfrm>
            <a:off x="5231958" y="605896"/>
            <a:ext cx="5923721" cy="5646208"/>
          </a:xfrm>
          <a:prstGeom prst="rect">
            <a:avLst/>
          </a:prstGeom>
        </p:spPr>
        <p:txBody>
          <a:bodyPr vert="horz" lIns="0" tIns="45720" rIns="0" bIns="45720" rtlCol="0" anchor="ctr">
            <a:normAutofit/>
          </a:bodyPr>
          <a:lstStyle/>
          <a:p>
            <a:pPr>
              <a:spcAft>
                <a:spcPts val="600"/>
              </a:spcAft>
              <a:buFont typeface="Calibri" panose="020F0502020204030204" pitchFamily="34" charset="0"/>
            </a:pPr>
            <a:r>
              <a:rPr lang="en-US" sz="2400">
                <a:solidFill>
                  <a:schemeClr val="tx1">
                    <a:lumMod val="75000"/>
                    <a:lumOff val="25000"/>
                  </a:schemeClr>
                </a:solidFill>
              </a:rPr>
              <a:t>Advantages:</a:t>
            </a:r>
          </a:p>
          <a:p>
            <a:pPr marL="285750" indent="-285750">
              <a:spcAft>
                <a:spcPts val="600"/>
              </a:spcAft>
              <a:buFont typeface="Calibri" panose="020F0502020204030204" pitchFamily="34" charset="0"/>
              <a:buChar char="•"/>
            </a:pPr>
            <a:r>
              <a:rPr lang="en-US" sz="2400">
                <a:solidFill>
                  <a:schemeClr val="tx1">
                    <a:lumMod val="75000"/>
                    <a:lumOff val="25000"/>
                  </a:schemeClr>
                </a:solidFill>
              </a:rPr>
              <a:t>Response rates usually higher.</a:t>
            </a:r>
          </a:p>
          <a:p>
            <a:pPr marL="285750" indent="-285750">
              <a:spcAft>
                <a:spcPts val="600"/>
              </a:spcAft>
              <a:buFont typeface="Calibri" panose="020F0502020204030204" pitchFamily="34" charset="0"/>
              <a:buChar char="•"/>
            </a:pPr>
            <a:r>
              <a:rPr lang="en-US" sz="2400">
                <a:solidFill>
                  <a:schemeClr val="tx1">
                    <a:lumMod val="75000"/>
                    <a:lumOff val="25000"/>
                  </a:schemeClr>
                </a:solidFill>
              </a:rPr>
              <a:t>Can ask open questions for detailed responses.</a:t>
            </a:r>
          </a:p>
          <a:p>
            <a:pPr marL="285750" indent="-285750">
              <a:spcAft>
                <a:spcPts val="600"/>
              </a:spcAft>
              <a:buFont typeface="Calibri" panose="020F0502020204030204" pitchFamily="34" charset="0"/>
              <a:buChar char="•"/>
            </a:pPr>
            <a:r>
              <a:rPr lang="en-US" sz="2400">
                <a:solidFill>
                  <a:schemeClr val="tx1">
                    <a:lumMod val="75000"/>
                    <a:lumOff val="25000"/>
                  </a:schemeClr>
                </a:solidFill>
              </a:rPr>
              <a:t>Additional probes.</a:t>
            </a:r>
          </a:p>
          <a:p>
            <a:pPr>
              <a:spcAft>
                <a:spcPts val="600"/>
              </a:spcAft>
              <a:buFont typeface="Calibri" panose="020F0502020204030204" pitchFamily="34" charset="0"/>
            </a:pPr>
            <a:r>
              <a:rPr lang="en-US" sz="2400">
                <a:solidFill>
                  <a:schemeClr val="tx1">
                    <a:lumMod val="75000"/>
                    <a:lumOff val="25000"/>
                  </a:schemeClr>
                </a:solidFill>
              </a:rPr>
              <a:t>Disadvantages:</a:t>
            </a:r>
          </a:p>
          <a:p>
            <a:pPr marL="285750" indent="-285750">
              <a:spcAft>
                <a:spcPts val="600"/>
              </a:spcAft>
              <a:buFont typeface="Calibri" panose="020F0502020204030204" pitchFamily="34" charset="0"/>
              <a:buChar char="•"/>
            </a:pPr>
            <a:r>
              <a:rPr lang="en-US" sz="2400">
                <a:solidFill>
                  <a:schemeClr val="tx1">
                    <a:lumMod val="75000"/>
                    <a:lumOff val="25000"/>
                  </a:schemeClr>
                </a:solidFill>
              </a:rPr>
              <a:t>Time consuming.</a:t>
            </a:r>
          </a:p>
          <a:p>
            <a:pPr marL="285750" indent="-285750">
              <a:spcAft>
                <a:spcPts val="600"/>
              </a:spcAft>
              <a:buFont typeface="Calibri" panose="020F0502020204030204" pitchFamily="34" charset="0"/>
              <a:buChar char="•"/>
            </a:pPr>
            <a:r>
              <a:rPr lang="en-US" sz="2400">
                <a:solidFill>
                  <a:schemeClr val="tx1">
                    <a:lumMod val="75000"/>
                    <a:lumOff val="25000"/>
                  </a:schemeClr>
                </a:solidFill>
              </a:rPr>
              <a:t>Expensive.</a:t>
            </a:r>
          </a:p>
        </p:txBody>
      </p:sp>
      <p:sp>
        <p:nvSpPr>
          <p:cNvPr id="4" name="Rectangle 3"/>
          <p:cNvSpPr/>
          <p:nvPr/>
        </p:nvSpPr>
        <p:spPr>
          <a:xfrm>
            <a:off x="6082328" y="2924944"/>
            <a:ext cx="4572000" cy="400110"/>
          </a:xfrm>
          <a:prstGeom prst="rect">
            <a:avLst/>
          </a:prstGeom>
        </p:spPr>
        <p:txBody>
          <a:bodyPr>
            <a:spAutoFit/>
          </a:bodyPr>
          <a:lstStyle/>
          <a:p>
            <a:pPr algn="l" eaLnBrk="1" hangingPunct="1"/>
            <a:endParaRPr lang="en-US" altLang="en-US" sz="2000" dirty="0"/>
          </a:p>
        </p:txBody>
      </p:sp>
      <p:sp>
        <p:nvSpPr>
          <p:cNvPr id="7" name="Text Box 7"/>
          <p:cNvSpPr txBox="1">
            <a:spLocks noChangeArrowheads="1"/>
          </p:cNvSpPr>
          <p:nvPr/>
        </p:nvSpPr>
        <p:spPr bwMode="auto">
          <a:xfrm>
            <a:off x="5850499" y="2014538"/>
            <a:ext cx="40322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Bef>
                <a:spcPct val="50000"/>
              </a:spcBef>
            </a:pPr>
            <a:endParaRPr lang="en-US" altLang="en-US" sz="2400" b="1" dirty="0"/>
          </a:p>
        </p:txBody>
      </p:sp>
    </p:spTree>
    <p:extLst>
      <p:ext uri="{BB962C8B-B14F-4D97-AF65-F5344CB8AC3E}">
        <p14:creationId xmlns:p14="http://schemas.microsoft.com/office/powerpoint/2010/main" val="2867814021"/>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vert="horz" lIns="91440" tIns="45720" rIns="91440" bIns="45720" rtlCol="0" anchor="ctr">
            <a:normAutofit/>
          </a:bodyPr>
          <a:lstStyle/>
          <a:p>
            <a:r>
              <a:rPr lang="en-US" altLang="en-US" sz="4400">
                <a:solidFill>
                  <a:srgbClr val="FFFFFF"/>
                </a:solidFill>
              </a:rPr>
              <a:t>Focus groups</a:t>
            </a:r>
            <a:br>
              <a:rPr lang="en-US" sz="4400">
                <a:solidFill>
                  <a:srgbClr val="FFFFFF"/>
                </a:solidFill>
              </a:rPr>
            </a:br>
            <a:endParaRPr lang="en-US" sz="4400">
              <a:solidFill>
                <a:srgbClr val="FFFFFF"/>
              </a:solidFill>
            </a:endParaRPr>
          </a:p>
        </p:txBody>
      </p:sp>
      <p:sp>
        <p:nvSpPr>
          <p:cNvPr id="6" name="Rectangle 5"/>
          <p:cNvSpPr/>
          <p:nvPr/>
        </p:nvSpPr>
        <p:spPr>
          <a:xfrm>
            <a:off x="5231958" y="605896"/>
            <a:ext cx="5923721" cy="5646208"/>
          </a:xfrm>
          <a:prstGeom prst="rect">
            <a:avLst/>
          </a:prstGeom>
        </p:spPr>
        <p:txBody>
          <a:bodyPr vert="horz" lIns="0" tIns="45720" rIns="0" bIns="45720" rtlCol="0" anchor="ctr">
            <a:normAutofit/>
          </a:bodyPr>
          <a:lstStyle/>
          <a:p>
            <a:pPr marL="285750" indent="-285750">
              <a:spcAft>
                <a:spcPts val="600"/>
              </a:spcAft>
              <a:buFont typeface="Calibri" panose="020F0502020204030204" pitchFamily="34" charset="0"/>
              <a:buChar char="•"/>
            </a:pPr>
            <a:r>
              <a:rPr lang="en-US" altLang="en-US" sz="2400">
                <a:solidFill>
                  <a:schemeClr val="tx1">
                    <a:lumMod val="75000"/>
                    <a:lumOff val="25000"/>
                  </a:schemeClr>
                </a:solidFill>
              </a:rPr>
              <a:t>Allow for a variety of views to emerge.</a:t>
            </a:r>
          </a:p>
          <a:p>
            <a:pPr marL="285750" indent="-285750">
              <a:spcAft>
                <a:spcPts val="600"/>
              </a:spcAft>
              <a:buFont typeface="Calibri" panose="020F0502020204030204" pitchFamily="34" charset="0"/>
              <a:buChar char="•"/>
            </a:pPr>
            <a:r>
              <a:rPr lang="en-US" altLang="en-US" sz="2400">
                <a:solidFill>
                  <a:schemeClr val="tx1">
                    <a:lumMod val="75000"/>
                    <a:lumOff val="25000"/>
                  </a:schemeClr>
                </a:solidFill>
              </a:rPr>
              <a:t>Group dynamics can often allow for the stimulation of new perspectives (which may provide the basis for a survey).</a:t>
            </a:r>
          </a:p>
          <a:p>
            <a:pPr marL="171450" indent="-171450">
              <a:spcAft>
                <a:spcPts val="600"/>
              </a:spcAft>
              <a:buFont typeface="Calibri" panose="020F0502020204030204" pitchFamily="34" charset="0"/>
              <a:buChar char="•"/>
            </a:pPr>
            <a:endParaRPr lang="en-US" altLang="en-US" sz="2400">
              <a:solidFill>
                <a:schemeClr val="tx1">
                  <a:lumMod val="75000"/>
                  <a:lumOff val="25000"/>
                </a:schemeClr>
              </a:solidFill>
            </a:endParaRPr>
          </a:p>
        </p:txBody>
      </p:sp>
      <p:sp>
        <p:nvSpPr>
          <p:cNvPr id="75" name="Rectangle 74">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Rectangle 2"/>
          <p:cNvSpPr/>
          <p:nvPr/>
        </p:nvSpPr>
        <p:spPr>
          <a:xfrm>
            <a:off x="2279576" y="2060848"/>
            <a:ext cx="6678488" cy="338554"/>
          </a:xfrm>
          <a:prstGeom prst="rect">
            <a:avLst/>
          </a:prstGeom>
        </p:spPr>
        <p:txBody>
          <a:bodyPr wrap="square">
            <a:spAutoFit/>
          </a:bodyPr>
          <a:lstStyle/>
          <a:p>
            <a:pPr marL="171450" indent="-171450">
              <a:lnSpc>
                <a:spcPct val="80000"/>
              </a:lnSpc>
              <a:buFont typeface="Arial" panose="020B0604020202020204" pitchFamily="34" charset="0"/>
              <a:buChar char="•"/>
            </a:pPr>
            <a:endParaRPr lang="en-US" altLang="en-US" sz="2000" dirty="0"/>
          </a:p>
        </p:txBody>
      </p:sp>
      <p:sp>
        <p:nvSpPr>
          <p:cNvPr id="5" name="Rectangle 4"/>
          <p:cNvSpPr/>
          <p:nvPr/>
        </p:nvSpPr>
        <p:spPr>
          <a:xfrm>
            <a:off x="2423592" y="2107014"/>
            <a:ext cx="7096804" cy="338554"/>
          </a:xfrm>
          <a:prstGeom prst="rect">
            <a:avLst/>
          </a:prstGeom>
        </p:spPr>
        <p:txBody>
          <a:bodyPr wrap="square">
            <a:spAutoFit/>
          </a:bodyPr>
          <a:lstStyle/>
          <a:p>
            <a:pPr marL="171450" indent="-171450">
              <a:buFont typeface="Arial" panose="020B0604020202020204" pitchFamily="34" charset="0"/>
              <a:buChar char="•"/>
            </a:pPr>
            <a:endParaRPr lang="en-US" altLang="en-US" sz="1600" b="1" dirty="0"/>
          </a:p>
        </p:txBody>
      </p:sp>
      <p:sp>
        <p:nvSpPr>
          <p:cNvPr id="7" name="Rectangle 6"/>
          <p:cNvSpPr/>
          <p:nvPr/>
        </p:nvSpPr>
        <p:spPr>
          <a:xfrm>
            <a:off x="2265147" y="4451201"/>
            <a:ext cx="7056784" cy="341632"/>
          </a:xfrm>
          <a:prstGeom prst="rect">
            <a:avLst/>
          </a:prstGeom>
        </p:spPr>
        <p:txBody>
          <a:bodyPr wrap="square">
            <a:spAutoFit/>
          </a:bodyPr>
          <a:lstStyle/>
          <a:p>
            <a:pPr marL="171450" indent="-171450">
              <a:lnSpc>
                <a:spcPct val="90000"/>
              </a:lnSpc>
              <a:buFont typeface="Arial" panose="020B0604020202020204" pitchFamily="34" charset="0"/>
              <a:buChar char="•"/>
            </a:pPr>
            <a:endParaRPr lang="en-US" altLang="en-US" dirty="0"/>
          </a:p>
        </p:txBody>
      </p:sp>
    </p:spTree>
    <p:extLst>
      <p:ext uri="{BB962C8B-B14F-4D97-AF65-F5344CB8AC3E}">
        <p14:creationId xmlns:p14="http://schemas.microsoft.com/office/powerpoint/2010/main" val="664732202"/>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altLang="en-US" sz="4400">
                <a:solidFill>
                  <a:srgbClr val="FFFFFF"/>
                </a:solidFill>
              </a:rPr>
              <a:t>Telephone surveys</a:t>
            </a:r>
            <a:endParaRPr lang="en-GB" sz="4400">
              <a:solidFill>
                <a:srgbClr val="FFFFFF"/>
              </a:solidFill>
            </a:endParaRPr>
          </a:p>
        </p:txBody>
      </p:sp>
      <p:sp>
        <p:nvSpPr>
          <p:cNvPr id="5" name="Content Placeholder 4"/>
          <p:cNvSpPr>
            <a:spLocks noGrp="1"/>
          </p:cNvSpPr>
          <p:nvPr>
            <p:ph idx="1"/>
          </p:nvPr>
        </p:nvSpPr>
        <p:spPr>
          <a:xfrm>
            <a:off x="5231958" y="605896"/>
            <a:ext cx="5923721" cy="5646208"/>
          </a:xfrm>
        </p:spPr>
        <p:txBody>
          <a:bodyPr anchor="ctr">
            <a:normAutofit/>
          </a:bodyPr>
          <a:lstStyle/>
          <a:p>
            <a:pPr eaLnBrk="1" hangingPunct="1">
              <a:buFontTx/>
              <a:buNone/>
            </a:pPr>
            <a:r>
              <a:rPr lang="en-GB" altLang="en-US" sz="2400" dirty="0"/>
              <a:t>Advantages:</a:t>
            </a:r>
          </a:p>
          <a:p>
            <a:pPr eaLnBrk="1" hangingPunct="1"/>
            <a:r>
              <a:rPr lang="en-GB" altLang="en-US" sz="2400" dirty="0"/>
              <a:t>Most households possess a telephone.</a:t>
            </a:r>
          </a:p>
          <a:p>
            <a:pPr eaLnBrk="1" hangingPunct="1"/>
            <a:r>
              <a:rPr lang="en-GB" altLang="en-US" sz="2400" dirty="0"/>
              <a:t>Response rates relatively high.</a:t>
            </a:r>
          </a:p>
          <a:p>
            <a:pPr eaLnBrk="1" hangingPunct="1">
              <a:buFontTx/>
              <a:buNone/>
            </a:pPr>
            <a:r>
              <a:rPr lang="en-GB" altLang="en-US" sz="2400" dirty="0"/>
              <a:t>Disadvantages:</a:t>
            </a:r>
          </a:p>
          <a:p>
            <a:pPr eaLnBrk="1" hangingPunct="1"/>
            <a:r>
              <a:rPr lang="en-GB" altLang="en-US" sz="2400" dirty="0"/>
              <a:t>Questions need to be short.</a:t>
            </a:r>
            <a:endParaRPr lang="en-US" altLang="en-US" sz="2400" dirty="0"/>
          </a:p>
          <a:p>
            <a:endParaRPr lang="en-GB" sz="2400"/>
          </a:p>
        </p:txBody>
      </p:sp>
      <p:sp>
        <p:nvSpPr>
          <p:cNvPr id="14" name="Rectangle 13">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69539217"/>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altLang="en-US" sz="4400">
                <a:solidFill>
                  <a:srgbClr val="FFFFFF"/>
                </a:solidFill>
              </a:rPr>
              <a:t>Reducing sources of error</a:t>
            </a:r>
            <a:endParaRPr lang="en-GB" sz="4400">
              <a:solidFill>
                <a:srgbClr val="FFFFFF"/>
              </a:solidFill>
            </a:endParaRPr>
          </a:p>
        </p:txBody>
      </p:sp>
      <p:sp>
        <p:nvSpPr>
          <p:cNvPr id="3" name="Content Placeholder 2"/>
          <p:cNvSpPr>
            <a:spLocks noGrp="1"/>
          </p:cNvSpPr>
          <p:nvPr>
            <p:ph idx="1"/>
          </p:nvPr>
        </p:nvSpPr>
        <p:spPr>
          <a:xfrm>
            <a:off x="5231958" y="605896"/>
            <a:ext cx="5923721" cy="5646208"/>
          </a:xfrm>
        </p:spPr>
        <p:txBody>
          <a:bodyPr anchor="ctr">
            <a:normAutofit/>
          </a:bodyPr>
          <a:lstStyle/>
          <a:p>
            <a:pPr eaLnBrk="1" hangingPunct="1">
              <a:lnSpc>
                <a:spcPct val="90000"/>
              </a:lnSpc>
              <a:buFontTx/>
              <a:buNone/>
            </a:pPr>
            <a:r>
              <a:rPr lang="en-GB" altLang="en-US" sz="1100"/>
              <a:t>Data collection error:</a:t>
            </a:r>
          </a:p>
          <a:p>
            <a:pPr eaLnBrk="1" hangingPunct="1">
              <a:lnSpc>
                <a:spcPct val="90000"/>
              </a:lnSpc>
            </a:pPr>
            <a:r>
              <a:rPr lang="en-GB" altLang="en-US" sz="1100"/>
              <a:t>Follow up non-respondents.</a:t>
            </a:r>
          </a:p>
          <a:p>
            <a:pPr eaLnBrk="1" hangingPunct="1">
              <a:lnSpc>
                <a:spcPct val="90000"/>
              </a:lnSpc>
            </a:pPr>
            <a:r>
              <a:rPr lang="en-GB" altLang="en-US" sz="1100"/>
              <a:t>Reduce non-response </a:t>
            </a:r>
            <a:r>
              <a:rPr lang="en-US" altLang="en-US" sz="1100"/>
              <a:t>by making questionnaires easy to answer.</a:t>
            </a:r>
          </a:p>
          <a:p>
            <a:pPr eaLnBrk="1" hangingPunct="1">
              <a:lnSpc>
                <a:spcPct val="90000"/>
              </a:lnSpc>
              <a:buFontTx/>
              <a:buNone/>
            </a:pPr>
            <a:r>
              <a:rPr lang="en-GB" altLang="en-US" sz="1100"/>
              <a:t>Achieve high return rates by:</a:t>
            </a:r>
          </a:p>
          <a:p>
            <a:pPr eaLnBrk="1" hangingPunct="1">
              <a:lnSpc>
                <a:spcPct val="90000"/>
              </a:lnSpc>
            </a:pPr>
            <a:r>
              <a:rPr lang="en-US" altLang="en-US" sz="1100"/>
              <a:t>Identifying the most appropriate respondents. </a:t>
            </a:r>
          </a:p>
          <a:p>
            <a:pPr eaLnBrk="1" hangingPunct="1">
              <a:lnSpc>
                <a:spcPct val="90000"/>
              </a:lnSpc>
            </a:pPr>
            <a:r>
              <a:rPr lang="en-US" altLang="en-US" sz="1100"/>
              <a:t>Using a questionnaire backed up with other forms of contact such as e-mails or the telephone.</a:t>
            </a:r>
          </a:p>
          <a:p>
            <a:pPr eaLnBrk="1" hangingPunct="1">
              <a:lnSpc>
                <a:spcPct val="90000"/>
              </a:lnSpc>
            </a:pPr>
            <a:r>
              <a:rPr lang="en-US" altLang="en-US" sz="1100"/>
              <a:t>Developing an easy-to-complete questionnaire with embedded instructions on how to complete the questions.</a:t>
            </a:r>
          </a:p>
          <a:p>
            <a:pPr eaLnBrk="1" hangingPunct="1">
              <a:lnSpc>
                <a:spcPct val="90000"/>
              </a:lnSpc>
            </a:pPr>
            <a:r>
              <a:rPr lang="en-US" altLang="en-US" sz="1100"/>
              <a:t>Targeting organizational surveys on gatekeepers if possible.</a:t>
            </a:r>
          </a:p>
          <a:p>
            <a:pPr eaLnBrk="1" hangingPunct="1">
              <a:lnSpc>
                <a:spcPct val="90000"/>
              </a:lnSpc>
            </a:pPr>
            <a:r>
              <a:rPr lang="en-US" altLang="en-US" sz="1100"/>
              <a:t>Being cautious about the use of financial incentives as this may not be ethically acceptable in some organizations.</a:t>
            </a:r>
          </a:p>
          <a:p>
            <a:pPr eaLnBrk="1" hangingPunct="1">
              <a:lnSpc>
                <a:spcPct val="90000"/>
              </a:lnSpc>
              <a:buFontTx/>
              <a:buNone/>
            </a:pPr>
            <a:r>
              <a:rPr lang="en-GB" altLang="en-US" sz="1100"/>
              <a:t>Reducing interviewer error:</a:t>
            </a:r>
          </a:p>
          <a:p>
            <a:pPr eaLnBrk="1" hangingPunct="1">
              <a:lnSpc>
                <a:spcPct val="90000"/>
              </a:lnSpc>
            </a:pPr>
            <a:r>
              <a:rPr lang="en-GB" altLang="en-US" sz="1100"/>
              <a:t>Train interviewers to</a:t>
            </a:r>
          </a:p>
          <a:p>
            <a:pPr lvl="1" eaLnBrk="1" hangingPunct="1">
              <a:lnSpc>
                <a:spcPct val="90000"/>
              </a:lnSpc>
            </a:pPr>
            <a:r>
              <a:rPr lang="en-GB" altLang="en-US" sz="1100"/>
              <a:t>Follow instructions exactly. </a:t>
            </a:r>
          </a:p>
          <a:p>
            <a:pPr lvl="1" eaLnBrk="1" hangingPunct="1">
              <a:lnSpc>
                <a:spcPct val="90000"/>
              </a:lnSpc>
            </a:pPr>
            <a:r>
              <a:rPr lang="en-GB" altLang="en-US" sz="1100"/>
              <a:t>Ask unbiased probes.</a:t>
            </a:r>
          </a:p>
          <a:p>
            <a:pPr lvl="1" eaLnBrk="1" hangingPunct="1">
              <a:lnSpc>
                <a:spcPct val="90000"/>
              </a:lnSpc>
            </a:pPr>
            <a:r>
              <a:rPr lang="en-GB" altLang="en-US" sz="1100"/>
              <a:t>Avoid biasing responses by uses of body language or comments.</a:t>
            </a:r>
          </a:p>
          <a:p>
            <a:pPr eaLnBrk="1" hangingPunct="1">
              <a:lnSpc>
                <a:spcPct val="90000"/>
              </a:lnSpc>
            </a:pPr>
            <a:endParaRPr lang="en-GB" altLang="en-US" sz="1100"/>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00343610"/>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vert="horz" lIns="91440" tIns="45720" rIns="91440" bIns="45720" rtlCol="0" anchor="ctr">
            <a:normAutofit/>
          </a:bodyPr>
          <a:lstStyle/>
          <a:p>
            <a:r>
              <a:rPr lang="en-US" sz="4400" b="0" dirty="0">
                <a:solidFill>
                  <a:srgbClr val="FFFFFF"/>
                </a:solidFill>
              </a:rPr>
              <a:t>Applied Business Research</a:t>
            </a:r>
            <a:br>
              <a:rPr lang="en-US" sz="4400" b="0" dirty="0">
                <a:solidFill>
                  <a:srgbClr val="FFFFFF"/>
                </a:solidFill>
              </a:rPr>
            </a:br>
            <a:r>
              <a:rPr lang="en-US" altLang="en-US" sz="4400" dirty="0">
                <a:solidFill>
                  <a:srgbClr val="FFFFFF"/>
                </a:solidFill>
              </a:rPr>
              <a:t>Definition</a:t>
            </a:r>
            <a:endParaRPr lang="en-US" sz="4400" dirty="0">
              <a:solidFill>
                <a:srgbClr val="FFFFFF"/>
              </a:solidFill>
            </a:endParaRPr>
          </a:p>
        </p:txBody>
      </p:sp>
      <p:sp>
        <p:nvSpPr>
          <p:cNvPr id="6" name="Rectangle 5"/>
          <p:cNvSpPr/>
          <p:nvPr/>
        </p:nvSpPr>
        <p:spPr>
          <a:xfrm>
            <a:off x="5231958" y="605896"/>
            <a:ext cx="5923721" cy="5646208"/>
          </a:xfrm>
          <a:prstGeom prst="rect">
            <a:avLst/>
          </a:prstGeom>
        </p:spPr>
        <p:txBody>
          <a:bodyPr vert="horz" lIns="0" tIns="45720" rIns="0" bIns="45720" rtlCol="0" anchor="ctr">
            <a:normAutofit/>
          </a:bodyPr>
          <a:lstStyle/>
          <a:p>
            <a:pPr>
              <a:spcAft>
                <a:spcPts val="600"/>
              </a:spcAft>
              <a:buFont typeface="Calibri" panose="020F0502020204030204" pitchFamily="34" charset="0"/>
              <a:buNone/>
            </a:pPr>
            <a:r>
              <a:rPr lang="en-US" altLang="en-US" sz="2400">
                <a:solidFill>
                  <a:schemeClr val="tx1">
                    <a:lumMod val="75000"/>
                    <a:lumOff val="25000"/>
                  </a:schemeClr>
                </a:solidFill>
              </a:rPr>
              <a:t>Yin (2003:13) defines the case study as </a:t>
            </a:r>
            <a:r>
              <a:rPr lang="en-US" altLang="en-US" sz="2400" i="1">
                <a:solidFill>
                  <a:schemeClr val="tx1">
                    <a:lumMod val="75000"/>
                    <a:lumOff val="25000"/>
                  </a:schemeClr>
                </a:solidFill>
              </a:rPr>
              <a:t>an</a:t>
            </a:r>
            <a:r>
              <a:rPr lang="en-US" altLang="en-US" sz="2400">
                <a:solidFill>
                  <a:schemeClr val="tx1">
                    <a:lumMod val="75000"/>
                    <a:lumOff val="25000"/>
                  </a:schemeClr>
                </a:solidFill>
              </a:rPr>
              <a:t> </a:t>
            </a:r>
            <a:r>
              <a:rPr lang="en-US" altLang="en-US" sz="2400" i="1">
                <a:solidFill>
                  <a:schemeClr val="tx1">
                    <a:lumMod val="75000"/>
                    <a:lumOff val="25000"/>
                  </a:schemeClr>
                </a:solidFill>
              </a:rPr>
              <a:t>empirical inquiry that</a:t>
            </a:r>
          </a:p>
          <a:p>
            <a:pPr>
              <a:spcAft>
                <a:spcPts val="600"/>
              </a:spcAft>
              <a:buFont typeface="Calibri" panose="020F0502020204030204" pitchFamily="34" charset="0"/>
            </a:pPr>
            <a:r>
              <a:rPr lang="en-US" altLang="en-US" sz="2400" i="1">
                <a:solidFill>
                  <a:schemeClr val="tx1">
                    <a:lumMod val="75000"/>
                    <a:lumOff val="25000"/>
                  </a:schemeClr>
                </a:solidFill>
              </a:rPr>
              <a:t>Investigates a contemporary phenomenon within its real-life context, especially when </a:t>
            </a:r>
          </a:p>
          <a:p>
            <a:pPr>
              <a:spcAft>
                <a:spcPts val="600"/>
              </a:spcAft>
              <a:buFont typeface="Calibri" panose="020F0502020204030204" pitchFamily="34" charset="0"/>
            </a:pPr>
            <a:r>
              <a:rPr lang="en-US" altLang="en-US" sz="2400" i="1">
                <a:solidFill>
                  <a:schemeClr val="tx1">
                    <a:lumMod val="75000"/>
                    <a:lumOff val="25000"/>
                  </a:schemeClr>
                </a:solidFill>
              </a:rPr>
              <a:t>The boundaries between phenomenon and context are not clearly evident. </a:t>
            </a:r>
          </a:p>
          <a:p>
            <a:pPr>
              <a:spcAft>
                <a:spcPts val="600"/>
              </a:spcAft>
              <a:buFont typeface="Calibri" panose="020F0502020204030204" pitchFamily="34" charset="0"/>
              <a:buNone/>
            </a:pPr>
            <a:r>
              <a:rPr lang="en-US" altLang="en-US" sz="2400">
                <a:solidFill>
                  <a:schemeClr val="tx1">
                    <a:lumMod val="75000"/>
                    <a:lumOff val="25000"/>
                  </a:schemeClr>
                </a:solidFill>
              </a:rPr>
              <a:t>Case studies explore subjects and issues where relationships may be ambiguous or uncertain. But, in contrast to descriptive surveys, they are trying to attribute </a:t>
            </a:r>
            <a:r>
              <a:rPr lang="en-US" altLang="en-US" sz="2400" i="1">
                <a:solidFill>
                  <a:schemeClr val="tx1">
                    <a:lumMod val="75000"/>
                    <a:lumOff val="25000"/>
                  </a:schemeClr>
                </a:solidFill>
              </a:rPr>
              <a:t>causal</a:t>
            </a:r>
            <a:r>
              <a:rPr lang="en-US" altLang="en-US" sz="2400">
                <a:solidFill>
                  <a:schemeClr val="tx1">
                    <a:lumMod val="75000"/>
                    <a:lumOff val="25000"/>
                  </a:schemeClr>
                </a:solidFill>
              </a:rPr>
              <a:t> relationships and are not just describing a situation. </a:t>
            </a:r>
          </a:p>
        </p:txBody>
      </p:sp>
      <p:sp>
        <p:nvSpPr>
          <p:cNvPr id="75" name="Rectangle 74">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Rectangle 2"/>
          <p:cNvSpPr/>
          <p:nvPr/>
        </p:nvSpPr>
        <p:spPr>
          <a:xfrm>
            <a:off x="1703512" y="2115638"/>
            <a:ext cx="8028384" cy="424732"/>
          </a:xfrm>
          <a:prstGeom prst="rect">
            <a:avLst/>
          </a:prstGeom>
        </p:spPr>
        <p:txBody>
          <a:bodyPr wrap="square">
            <a:spAutoFit/>
          </a:bodyPr>
          <a:lstStyle/>
          <a:p>
            <a:pPr marL="342900" indent="-342900">
              <a:lnSpc>
                <a:spcPct val="90000"/>
              </a:lnSpc>
              <a:buFont typeface="Arial" panose="020B0604020202020204" pitchFamily="34" charset="0"/>
              <a:buChar char="•"/>
            </a:pPr>
            <a:endParaRPr lang="en-GB" altLang="en-US" sz="2400" dirty="0"/>
          </a:p>
        </p:txBody>
      </p:sp>
    </p:spTree>
    <p:extLst>
      <p:ext uri="{BB962C8B-B14F-4D97-AF65-F5344CB8AC3E}">
        <p14:creationId xmlns:p14="http://schemas.microsoft.com/office/powerpoint/2010/main" val="4082739806"/>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altLang="en-US" sz="4400">
                <a:solidFill>
                  <a:srgbClr val="FFFFFF"/>
                </a:solidFill>
              </a:rPr>
              <a:t>Case studies can be used when…</a:t>
            </a:r>
            <a:endParaRPr lang="en-US" sz="4400">
              <a:solidFill>
                <a:srgbClr val="FFFFFF"/>
              </a:solidFill>
            </a:endParaRPr>
          </a:p>
        </p:txBody>
      </p:sp>
      <p:sp>
        <p:nvSpPr>
          <p:cNvPr id="13" name="Content Placeholder 12"/>
          <p:cNvSpPr>
            <a:spLocks noGrp="1"/>
          </p:cNvSpPr>
          <p:nvPr>
            <p:ph idx="1"/>
          </p:nvPr>
        </p:nvSpPr>
        <p:spPr>
          <a:xfrm>
            <a:off x="5231958" y="605896"/>
            <a:ext cx="5923721" cy="5646208"/>
          </a:xfrm>
        </p:spPr>
        <p:txBody>
          <a:bodyPr anchor="ctr">
            <a:normAutofit/>
          </a:bodyPr>
          <a:lstStyle/>
          <a:p>
            <a:pPr eaLnBrk="1" hangingPunct="1"/>
            <a:r>
              <a:rPr lang="en-GB" altLang="en-US" sz="2400"/>
              <a:t>A ‘how’ or ‘why’ question is being asked</a:t>
            </a:r>
          </a:p>
          <a:p>
            <a:pPr eaLnBrk="1" hangingPunct="1"/>
            <a:r>
              <a:rPr lang="en-GB" altLang="en-US" sz="2400"/>
              <a:t>The researcher has no control over the situation </a:t>
            </a:r>
          </a:p>
          <a:p>
            <a:pPr eaLnBrk="1" hangingPunct="1"/>
            <a:r>
              <a:rPr lang="en-GB" altLang="en-US" sz="2400"/>
              <a:t>The focus is on contemporary events</a:t>
            </a:r>
          </a:p>
          <a:p>
            <a:endParaRPr lang="en-GB" sz="2400"/>
          </a:p>
        </p:txBody>
      </p:sp>
      <p:sp>
        <p:nvSpPr>
          <p:cNvPr id="22" name="Rectangle 2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64347968"/>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Rectangle 2"/>
          <p:cNvSpPr>
            <a:spLocks noGrp="1" noChangeArrowheads="1"/>
          </p:cNvSpPr>
          <p:nvPr>
            <p:ph type="title"/>
          </p:nvPr>
        </p:nvSpPr>
        <p:spPr>
          <a:xfrm>
            <a:off x="492370" y="516836"/>
            <a:ext cx="3084844" cy="1961086"/>
          </a:xfrm>
        </p:spPr>
        <p:txBody>
          <a:bodyPr>
            <a:normAutofit/>
          </a:bodyPr>
          <a:lstStyle/>
          <a:p>
            <a:pPr eaLnBrk="1" hangingPunct="1"/>
            <a:r>
              <a:rPr lang="en-GB" altLang="en-US" sz="4000">
                <a:solidFill>
                  <a:srgbClr val="FFFFFF"/>
                </a:solidFill>
              </a:rPr>
              <a:t>Inductive or deductive case studies?</a:t>
            </a:r>
            <a:endParaRPr lang="en-US" sz="4000">
              <a:solidFill>
                <a:srgbClr val="FFFFFF"/>
              </a:solidFill>
            </a:endParaRPr>
          </a:p>
        </p:txBody>
      </p:sp>
      <p:cxnSp>
        <p:nvCxnSpPr>
          <p:cNvPr id="21" name="Straight Connector 20">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571752" y="2799654"/>
            <a:ext cx="3005462" cy="3189665"/>
          </a:xfrm>
        </p:spPr>
        <p:txBody>
          <a:bodyPr>
            <a:normAutofit/>
          </a:bodyPr>
          <a:lstStyle/>
          <a:p>
            <a:pPr marL="0" indent="0">
              <a:buNone/>
            </a:pPr>
            <a:endParaRPr lang="en-US" altLang="en-US" u="sng">
              <a:solidFill>
                <a:srgbClr val="FFFFFF"/>
              </a:solidFill>
            </a:endParaRPr>
          </a:p>
          <a:p>
            <a:pPr marL="0" indent="0">
              <a:buNone/>
            </a:pPr>
            <a:endParaRPr lang="en-GB">
              <a:solidFill>
                <a:srgbClr val="FFFFFF"/>
              </a:solidFill>
            </a:endParaRPr>
          </a:p>
        </p:txBody>
      </p:sp>
      <p:pic>
        <p:nvPicPr>
          <p:cNvPr id="12" name="Picture 1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42017" y="1636006"/>
            <a:ext cx="6798082" cy="3585988"/>
          </a:xfrm>
          <a:prstGeom prst="rect">
            <a:avLst/>
          </a:prstGeom>
        </p:spPr>
      </p:pic>
    </p:spTree>
    <p:extLst>
      <p:ext uri="{BB962C8B-B14F-4D97-AF65-F5344CB8AC3E}">
        <p14:creationId xmlns:p14="http://schemas.microsoft.com/office/powerpoint/2010/main" val="3186314594"/>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873ECEC8-0F24-45B8-950F-35FC94BCE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642257" y="634946"/>
            <a:ext cx="3690257" cy="145075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altLang="en-US" sz="4800" b="1" spc="-50">
                <a:solidFill>
                  <a:schemeClr val="tx1">
                    <a:lumMod val="75000"/>
                    <a:lumOff val="25000"/>
                  </a:schemeClr>
                </a:solidFill>
                <a:latin typeface="+mj-lt"/>
                <a:ea typeface="+mj-ea"/>
                <a:cs typeface="+mj-cs"/>
              </a:rPr>
              <a:t>Multiple case study method</a:t>
            </a:r>
            <a:endParaRPr lang="en-US" sz="4800" b="1" spc="-50">
              <a:solidFill>
                <a:schemeClr val="tx1">
                  <a:lumMod val="75000"/>
                  <a:lumOff val="25000"/>
                </a:schemeClr>
              </a:solidFill>
              <a:latin typeface="+mj-lt"/>
              <a:ea typeface="+mj-ea"/>
              <a:cs typeface="+mj-cs"/>
            </a:endParaRPr>
          </a:p>
        </p:txBody>
      </p:sp>
      <p:cxnSp>
        <p:nvCxnSpPr>
          <p:cNvPr id="74" name="Straight Connector 73">
            <a:extLst>
              <a:ext uri="{FF2B5EF4-FFF2-40B4-BE49-F238E27FC236}">
                <a16:creationId xmlns:a16="http://schemas.microsoft.com/office/drawing/2014/main" id="{89EB8C68-FF1B-4849-867B-32D29B19F1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797" y="2250460"/>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123" name="Rectangle 3"/>
          <p:cNvSpPr>
            <a:spLocks noGrp="1" noChangeArrowheads="1"/>
          </p:cNvSpPr>
          <p:nvPr>
            <p:ph type="body" idx="1"/>
          </p:nvPr>
        </p:nvSpPr>
        <p:spPr>
          <a:xfrm>
            <a:off x="642257" y="2407436"/>
            <a:ext cx="3690257" cy="3461658"/>
          </a:xfrm>
        </p:spPr>
        <p:txBody>
          <a:bodyPr vert="horz" lIns="0" tIns="45720" rIns="0" bIns="45720" rtlCol="0">
            <a:normAutofit/>
          </a:bodyPr>
          <a:lstStyle/>
          <a:p>
            <a:pPr>
              <a:lnSpc>
                <a:spcPct val="100000"/>
              </a:lnSpc>
            </a:pPr>
            <a:endParaRPr lang="en-US"/>
          </a:p>
          <a:p>
            <a:pPr>
              <a:lnSpc>
                <a:spcPct val="100000"/>
              </a:lnSpc>
            </a:pPr>
            <a:endParaRPr lang="en-US"/>
          </a:p>
          <a:p>
            <a:pPr>
              <a:lnSpc>
                <a:spcPct val="100000"/>
              </a:lnSpc>
            </a:pPr>
            <a:endParaRPr lang="en-US"/>
          </a:p>
        </p:txBody>
      </p:sp>
      <p:pic>
        <p:nvPicPr>
          <p:cNvPr id="12" name="Picture 11"/>
          <p:cNvPicPr>
            <a:picLocks noChangeAspect="1"/>
          </p:cNvPicPr>
          <p:nvPr/>
        </p:nvPicPr>
        <p:blipFill rotWithShape="1">
          <a:blip r:embed="rId2">
            <a:extLst>
              <a:ext uri="{28A0092B-C50C-407E-A947-70E740481C1C}">
                <a14:useLocalDpi xmlns:a14="http://schemas.microsoft.com/office/drawing/2010/main" val="0"/>
              </a:ext>
            </a:extLst>
          </a:blip>
          <a:srcRect l="13871" r="8442"/>
          <a:stretch/>
        </p:blipFill>
        <p:spPr>
          <a:xfrm>
            <a:off x="4648201" y="640081"/>
            <a:ext cx="6909801" cy="5314406"/>
          </a:xfrm>
          <a:prstGeom prst="rect">
            <a:avLst/>
          </a:prstGeom>
        </p:spPr>
      </p:pic>
      <p:sp>
        <p:nvSpPr>
          <p:cNvPr id="76" name="Rectangle 75">
            <a:extLst>
              <a:ext uri="{FF2B5EF4-FFF2-40B4-BE49-F238E27FC236}">
                <a16:creationId xmlns:a16="http://schemas.microsoft.com/office/drawing/2014/main" id="{8B53612E-ADB2-4457-9688-89506397A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92938983"/>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3" name="Straight Connector 7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75" name="Rectangle 74">
            <a:extLst>
              <a:ext uri="{FF2B5EF4-FFF2-40B4-BE49-F238E27FC236}">
                <a16:creationId xmlns:a16="http://schemas.microsoft.com/office/drawing/2014/main" id="{548B4202-DCD5-4F8C-B481-743A989A9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p:cNvSpPr>
            <a:spLocks noGrp="1" noChangeArrowheads="1"/>
          </p:cNvSpPr>
          <p:nvPr>
            <p:ph type="title"/>
          </p:nvPr>
        </p:nvSpPr>
        <p:spPr>
          <a:xfrm>
            <a:off x="633999" y="4550230"/>
            <a:ext cx="10909073" cy="957902"/>
          </a:xfrm>
        </p:spPr>
        <p:txBody>
          <a:bodyPr vert="horz" lIns="91440" tIns="45720" rIns="91440" bIns="45720" rtlCol="0" anchor="b">
            <a:normAutofit/>
          </a:bodyPr>
          <a:lstStyle/>
          <a:p>
            <a:r>
              <a:rPr lang="en-US" altLang="en-US" sz="5600">
                <a:solidFill>
                  <a:schemeClr val="tx1">
                    <a:lumMod val="85000"/>
                    <a:lumOff val="15000"/>
                  </a:schemeClr>
                </a:solidFill>
              </a:rPr>
              <a:t>The process of case study construction</a:t>
            </a:r>
            <a:endParaRPr lang="en-US" sz="5600">
              <a:solidFill>
                <a:schemeClr val="tx1">
                  <a:lumMod val="85000"/>
                  <a:lumOff val="15000"/>
                </a:schemeClr>
              </a:solidFill>
            </a:endParaRPr>
          </a:p>
        </p:txBody>
      </p:sp>
      <p:pic>
        <p:nvPicPr>
          <p:cNvPr id="14" name="Picture 13"/>
          <p:cNvPicPr>
            <a:picLocks noChangeAspect="1"/>
          </p:cNvPicPr>
          <p:nvPr/>
        </p:nvPicPr>
        <p:blipFill rotWithShape="1">
          <a:blip r:embed="rId2">
            <a:extLst>
              <a:ext uri="{28A0092B-C50C-407E-A947-70E740481C1C}">
                <a14:useLocalDpi xmlns:a14="http://schemas.microsoft.com/office/drawing/2010/main" val="0"/>
              </a:ext>
            </a:extLst>
          </a:blip>
          <a:srcRect t="7797" r="-1" b="4195"/>
          <a:stretch/>
        </p:blipFill>
        <p:spPr>
          <a:xfrm>
            <a:off x="635457" y="640080"/>
            <a:ext cx="10916463" cy="3602736"/>
          </a:xfrm>
          <a:prstGeom prst="rect">
            <a:avLst/>
          </a:prstGeom>
        </p:spPr>
      </p:pic>
      <p:cxnSp>
        <p:nvCxnSpPr>
          <p:cNvPr id="77" name="Straight Connector 76">
            <a:extLst>
              <a:ext uri="{FF2B5EF4-FFF2-40B4-BE49-F238E27FC236}">
                <a16:creationId xmlns:a16="http://schemas.microsoft.com/office/drawing/2014/main" id="{F7F57F6B-E621-4E40-A34D-2FE12902AA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45296"/>
            <a:ext cx="10515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9" name="Rectangle 78">
            <a:extLst>
              <a:ext uri="{FF2B5EF4-FFF2-40B4-BE49-F238E27FC236}">
                <a16:creationId xmlns:a16="http://schemas.microsoft.com/office/drawing/2014/main" id="{8EE702CF-91CE-4661-ACBF-3C8160D1B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Rectangle 3"/>
          <p:cNvSpPr/>
          <p:nvPr/>
        </p:nvSpPr>
        <p:spPr>
          <a:xfrm>
            <a:off x="2351584" y="2204864"/>
            <a:ext cx="7776864" cy="369332"/>
          </a:xfrm>
          <a:prstGeom prst="rect">
            <a:avLst/>
          </a:prstGeom>
        </p:spPr>
        <p:txBody>
          <a:bodyPr wrap="square">
            <a:spAutoFit/>
          </a:bodyPr>
          <a:lstStyle/>
          <a:p>
            <a:pPr algn="l" eaLnBrk="1" hangingPunct="1">
              <a:lnSpc>
                <a:spcPct val="90000"/>
              </a:lnSpc>
              <a:buFontTx/>
              <a:buNone/>
            </a:pPr>
            <a:endParaRPr lang="en-US" altLang="en-US" sz="2000" dirty="0"/>
          </a:p>
        </p:txBody>
      </p:sp>
    </p:spTree>
    <p:extLst>
      <p:ext uri="{BB962C8B-B14F-4D97-AF65-F5344CB8AC3E}">
        <p14:creationId xmlns:p14="http://schemas.microsoft.com/office/powerpoint/2010/main" val="546860684"/>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3" name="Straight Connector 7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75" name="Rectangle 74">
            <a:extLst>
              <a:ext uri="{FF2B5EF4-FFF2-40B4-BE49-F238E27FC236}">
                <a16:creationId xmlns:a16="http://schemas.microsoft.com/office/drawing/2014/main" id="{8638A98B-4B4B-4607-B11F-7DCA0D7CCE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l="10825" r="12947" b="-2"/>
          <a:stretch/>
        </p:blipFill>
        <p:spPr>
          <a:xfrm>
            <a:off x="633999" y="640080"/>
            <a:ext cx="6275667" cy="5577840"/>
          </a:xfrm>
          <a:prstGeom prst="rect">
            <a:avLst/>
          </a:prstGeom>
        </p:spPr>
      </p:pic>
      <p:sp>
        <p:nvSpPr>
          <p:cNvPr id="77" name="Rectangle 76">
            <a:extLst>
              <a:ext uri="{FF2B5EF4-FFF2-40B4-BE49-F238E27FC236}">
                <a16:creationId xmlns:a16="http://schemas.microsoft.com/office/drawing/2014/main" id="{8E3B9B0E-204E-4BFD-B58A-E71D9CDC3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543665" y="0"/>
            <a:ext cx="465455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8096885" y="640080"/>
            <a:ext cx="3659246" cy="2886145"/>
          </a:xfrm>
        </p:spPr>
        <p:txBody>
          <a:bodyPr vert="horz" lIns="91440" tIns="45720" rIns="91440" bIns="45720" rtlCol="0" anchor="b">
            <a:normAutofit/>
          </a:bodyPr>
          <a:lstStyle/>
          <a:p>
            <a:r>
              <a:rPr lang="en-US" altLang="en-US" sz="4400">
                <a:solidFill>
                  <a:srgbClr val="FFFFFF"/>
                </a:solidFill>
              </a:rPr>
              <a:t>Main types of case study design</a:t>
            </a:r>
            <a:endParaRPr lang="en-US" sz="4400">
              <a:solidFill>
                <a:srgbClr val="FFFFFF"/>
              </a:solidFill>
            </a:endParaRPr>
          </a:p>
        </p:txBody>
      </p:sp>
      <p:cxnSp>
        <p:nvCxnSpPr>
          <p:cNvPr id="79" name="Straight Connector 78">
            <a:extLst>
              <a:ext uri="{FF2B5EF4-FFF2-40B4-BE49-F238E27FC236}">
                <a16:creationId xmlns:a16="http://schemas.microsoft.com/office/drawing/2014/main" id="{43F94007-F0C4-467F-8ED4-3E4844BFDA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85922" y="3687092"/>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Rectangle 3"/>
          <p:cNvSpPr/>
          <p:nvPr/>
        </p:nvSpPr>
        <p:spPr>
          <a:xfrm>
            <a:off x="2351584" y="2204864"/>
            <a:ext cx="7776864" cy="369332"/>
          </a:xfrm>
          <a:prstGeom prst="rect">
            <a:avLst/>
          </a:prstGeom>
        </p:spPr>
        <p:txBody>
          <a:bodyPr wrap="square">
            <a:spAutoFit/>
          </a:bodyPr>
          <a:lstStyle/>
          <a:p>
            <a:pPr algn="l" eaLnBrk="1" hangingPunct="1">
              <a:lnSpc>
                <a:spcPct val="90000"/>
              </a:lnSpc>
              <a:buFontTx/>
              <a:buNone/>
            </a:pPr>
            <a:endParaRPr lang="en-US" altLang="en-US" sz="2000" dirty="0"/>
          </a:p>
        </p:txBody>
      </p:sp>
    </p:spTree>
    <p:extLst>
      <p:ext uri="{BB962C8B-B14F-4D97-AF65-F5344CB8AC3E}">
        <p14:creationId xmlns:p14="http://schemas.microsoft.com/office/powerpoint/2010/main" val="3195670614"/>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vert="horz" lIns="91440" tIns="45720" rIns="91440" bIns="45720" rtlCol="0" anchor="ctr">
            <a:normAutofit/>
          </a:bodyPr>
          <a:lstStyle/>
          <a:p>
            <a:r>
              <a:rPr lang="en-US" altLang="en-US" sz="4400">
                <a:solidFill>
                  <a:srgbClr val="FFFFFF"/>
                </a:solidFill>
              </a:rPr>
              <a:t>Quality in case studies: construct validity</a:t>
            </a:r>
            <a:endParaRPr lang="en-US" sz="4400">
              <a:solidFill>
                <a:srgbClr val="FFFFFF"/>
              </a:solidFill>
            </a:endParaRPr>
          </a:p>
        </p:txBody>
      </p:sp>
      <p:sp>
        <p:nvSpPr>
          <p:cNvPr id="7" name="Rectangle 6"/>
          <p:cNvSpPr/>
          <p:nvPr/>
        </p:nvSpPr>
        <p:spPr>
          <a:xfrm>
            <a:off x="5231958" y="605896"/>
            <a:ext cx="5923721" cy="5646208"/>
          </a:xfrm>
          <a:prstGeom prst="rect">
            <a:avLst/>
          </a:prstGeom>
        </p:spPr>
        <p:txBody>
          <a:bodyPr vert="horz" lIns="0" tIns="45720" rIns="0" bIns="45720" rtlCol="0" anchor="ctr">
            <a:normAutofit/>
          </a:bodyPr>
          <a:lstStyle/>
          <a:p>
            <a:pPr>
              <a:spcAft>
                <a:spcPts val="600"/>
              </a:spcAft>
              <a:buFont typeface="Calibri" panose="020F0502020204030204" pitchFamily="34" charset="0"/>
              <a:buNone/>
            </a:pPr>
            <a:r>
              <a:rPr lang="en-US" altLang="en-US" sz="2400">
                <a:solidFill>
                  <a:schemeClr val="tx1">
                    <a:lumMod val="75000"/>
                    <a:lumOff val="25000"/>
                  </a:schemeClr>
                </a:solidFill>
              </a:rPr>
              <a:t>This can only be achieved if the researcher:</a:t>
            </a:r>
          </a:p>
          <a:p>
            <a:pPr marL="285750" indent="-285750">
              <a:spcAft>
                <a:spcPts val="600"/>
              </a:spcAft>
              <a:buFont typeface="Calibri" panose="020F0502020204030204" pitchFamily="34" charset="0"/>
              <a:buChar char="•"/>
            </a:pPr>
            <a:r>
              <a:rPr lang="en-US" altLang="en-US" sz="2400">
                <a:solidFill>
                  <a:schemeClr val="tx1">
                    <a:lumMod val="75000"/>
                    <a:lumOff val="25000"/>
                  </a:schemeClr>
                </a:solidFill>
              </a:rPr>
              <a:t>Operationally defines the concepts at the outset.</a:t>
            </a:r>
          </a:p>
          <a:p>
            <a:pPr marL="285750" indent="-285750">
              <a:spcAft>
                <a:spcPts val="600"/>
              </a:spcAft>
              <a:buFont typeface="Calibri" panose="020F0502020204030204" pitchFamily="34" charset="0"/>
              <a:buChar char="•"/>
            </a:pPr>
            <a:r>
              <a:rPr lang="en-US" altLang="en-US" sz="2400">
                <a:solidFill>
                  <a:schemeClr val="tx1">
                    <a:lumMod val="75000"/>
                    <a:lumOff val="25000"/>
                  </a:schemeClr>
                </a:solidFill>
              </a:rPr>
              <a:t>Selects appropriate measurement instruments and/or data sources for the defined concept.</a:t>
            </a:r>
          </a:p>
          <a:p>
            <a:pPr marL="285750" indent="-285750">
              <a:spcAft>
                <a:spcPts val="600"/>
              </a:spcAft>
              <a:buFont typeface="Calibri" panose="020F0502020204030204" pitchFamily="34" charset="0"/>
              <a:buChar char="•"/>
            </a:pPr>
            <a:r>
              <a:rPr lang="en-US" altLang="en-US" sz="2400">
                <a:solidFill>
                  <a:schemeClr val="tx1">
                    <a:lumMod val="75000"/>
                    <a:lumOff val="25000"/>
                  </a:schemeClr>
                </a:solidFill>
              </a:rPr>
              <a:t>Uses multiple sources of data in a way that encourages divergent lines of inquiry.</a:t>
            </a:r>
          </a:p>
          <a:p>
            <a:pPr marL="285750" indent="-285750">
              <a:spcAft>
                <a:spcPts val="600"/>
              </a:spcAft>
              <a:buFont typeface="Calibri" panose="020F0502020204030204" pitchFamily="34" charset="0"/>
              <a:buChar char="•"/>
            </a:pPr>
            <a:r>
              <a:rPr lang="en-US" altLang="en-US" sz="2400">
                <a:solidFill>
                  <a:schemeClr val="tx1">
                    <a:lumMod val="75000"/>
                    <a:lumOff val="25000"/>
                  </a:schemeClr>
                </a:solidFill>
              </a:rPr>
              <a:t>Establishes of a chain of evidence during the data collection process.</a:t>
            </a:r>
          </a:p>
          <a:p>
            <a:pPr marL="285750" indent="-285750">
              <a:spcAft>
                <a:spcPts val="600"/>
              </a:spcAft>
              <a:buFont typeface="Calibri" panose="020F0502020204030204" pitchFamily="34" charset="0"/>
              <a:buChar char="•"/>
            </a:pPr>
            <a:r>
              <a:rPr lang="en-US" altLang="en-US" sz="2400">
                <a:solidFill>
                  <a:schemeClr val="tx1">
                    <a:lumMod val="75000"/>
                    <a:lumOff val="25000"/>
                  </a:schemeClr>
                </a:solidFill>
              </a:rPr>
              <a:t>Evaluates the draft case study report through feedback from key informants</a:t>
            </a:r>
            <a:endParaRPr lang="en-US" sz="2400">
              <a:solidFill>
                <a:schemeClr val="tx1">
                  <a:lumMod val="75000"/>
                  <a:lumOff val="25000"/>
                </a:schemeClr>
              </a:solidFill>
            </a:endParaRPr>
          </a:p>
        </p:txBody>
      </p:sp>
      <p:sp>
        <p:nvSpPr>
          <p:cNvPr id="75" name="Rectangle 74">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96187242"/>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7" name="Straight Connector 136">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39" name="Rectangle 138">
            <a:extLst>
              <a:ext uri="{FF2B5EF4-FFF2-40B4-BE49-F238E27FC236}">
                <a16:creationId xmlns:a16="http://schemas.microsoft.com/office/drawing/2014/main" id="{990BAFCD-EA0A-47F4-8B00-AAB1E67A90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82790" y="643538"/>
            <a:ext cx="6827520" cy="3618586"/>
          </a:xfrm>
          <a:prstGeom prst="rect">
            <a:avLst/>
          </a:prstGeom>
        </p:spPr>
      </p:pic>
      <p:sp>
        <p:nvSpPr>
          <p:cNvPr id="141" name="Rectangle 140">
            <a:extLst>
              <a:ext uri="{FF2B5EF4-FFF2-40B4-BE49-F238E27FC236}">
                <a16:creationId xmlns:a16="http://schemas.microsoft.com/office/drawing/2014/main" id="{2F9C61D6-37CC-4AD4-83C3-022D08874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51037"/>
            <a:ext cx="12192000" cy="230696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632900" y="4905662"/>
            <a:ext cx="7330353" cy="1541176"/>
          </a:xfrm>
        </p:spPr>
        <p:txBody>
          <a:bodyPr vert="horz" lIns="91440" tIns="45720" rIns="91440" bIns="45720" rtlCol="0" anchor="ctr">
            <a:normAutofit/>
          </a:bodyPr>
          <a:lstStyle/>
          <a:p>
            <a:pPr algn="r"/>
            <a:r>
              <a:rPr lang="en-US" altLang="en-US" sz="4400">
                <a:solidFill>
                  <a:srgbClr val="FFFFFF"/>
                </a:solidFill>
              </a:rPr>
              <a:t>Quality in case studies: internal validity – pattern matching</a:t>
            </a:r>
            <a:endParaRPr lang="en-US" sz="4400">
              <a:solidFill>
                <a:srgbClr val="FFFFFF"/>
              </a:solidFill>
            </a:endParaRPr>
          </a:p>
        </p:txBody>
      </p:sp>
      <p:cxnSp>
        <p:nvCxnSpPr>
          <p:cNvPr id="143" name="Straight Connector 142">
            <a:extLst>
              <a:ext uri="{FF2B5EF4-FFF2-40B4-BE49-F238E27FC236}">
                <a16:creationId xmlns:a16="http://schemas.microsoft.com/office/drawing/2014/main" id="{2669285E-35F6-4010-B084-229A808458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47" y="5676251"/>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7653233"/>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3" name="Straight Connector 7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75" name="Rectangle 74">
            <a:extLst>
              <a:ext uri="{FF2B5EF4-FFF2-40B4-BE49-F238E27FC236}">
                <a16:creationId xmlns:a16="http://schemas.microsoft.com/office/drawing/2014/main" id="{990BAFCD-EA0A-47F4-8B00-AAB1E67A90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3999" y="1155475"/>
            <a:ext cx="10925102" cy="2594711"/>
          </a:xfrm>
          <a:prstGeom prst="rect">
            <a:avLst/>
          </a:prstGeom>
        </p:spPr>
      </p:pic>
      <p:sp>
        <p:nvSpPr>
          <p:cNvPr id="77" name="Rectangle 76">
            <a:extLst>
              <a:ext uri="{FF2B5EF4-FFF2-40B4-BE49-F238E27FC236}">
                <a16:creationId xmlns:a16="http://schemas.microsoft.com/office/drawing/2014/main" id="{2F9C61D6-37CC-4AD4-83C3-022D08874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51037"/>
            <a:ext cx="12192000" cy="230696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632900" y="4905662"/>
            <a:ext cx="7330353" cy="1541176"/>
          </a:xfrm>
        </p:spPr>
        <p:txBody>
          <a:bodyPr vert="horz" lIns="91440" tIns="45720" rIns="91440" bIns="45720" rtlCol="0" anchor="ctr">
            <a:normAutofit/>
          </a:bodyPr>
          <a:lstStyle/>
          <a:p>
            <a:pPr algn="r"/>
            <a:r>
              <a:rPr lang="en-US" altLang="en-US" sz="4400">
                <a:solidFill>
                  <a:srgbClr val="FFFFFF"/>
                </a:solidFill>
              </a:rPr>
              <a:t>Quality in case studies: internal validity – explanation building</a:t>
            </a:r>
            <a:endParaRPr lang="en-US" sz="4400">
              <a:solidFill>
                <a:srgbClr val="FFFFFF"/>
              </a:solidFill>
            </a:endParaRPr>
          </a:p>
        </p:txBody>
      </p:sp>
      <p:cxnSp>
        <p:nvCxnSpPr>
          <p:cNvPr id="79" name="Straight Connector 78">
            <a:extLst>
              <a:ext uri="{FF2B5EF4-FFF2-40B4-BE49-F238E27FC236}">
                <a16:creationId xmlns:a16="http://schemas.microsoft.com/office/drawing/2014/main" id="{2669285E-35F6-4010-B084-229A808458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47" y="5676251"/>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Rectangle 4"/>
          <p:cNvSpPr/>
          <p:nvPr/>
        </p:nvSpPr>
        <p:spPr>
          <a:xfrm>
            <a:off x="2423592" y="2492896"/>
            <a:ext cx="3150096" cy="338554"/>
          </a:xfrm>
          <a:prstGeom prst="rect">
            <a:avLst/>
          </a:prstGeom>
        </p:spPr>
        <p:txBody>
          <a:bodyPr wrap="square">
            <a:spAutoFit/>
          </a:bodyPr>
          <a:lstStyle/>
          <a:p>
            <a:pPr algn="l"/>
            <a:endParaRPr lang="en-GB" sz="1600" dirty="0"/>
          </a:p>
        </p:txBody>
      </p:sp>
    </p:spTree>
    <p:extLst>
      <p:ext uri="{BB962C8B-B14F-4D97-AF65-F5344CB8AC3E}">
        <p14:creationId xmlns:p14="http://schemas.microsoft.com/office/powerpoint/2010/main" val="2924411057"/>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3" name="Straight Connector 7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75" name="Rectangle 74">
            <a:extLst>
              <a:ext uri="{FF2B5EF4-FFF2-40B4-BE49-F238E27FC236}">
                <a16:creationId xmlns:a16="http://schemas.microsoft.com/office/drawing/2014/main" id="{990BAFCD-EA0A-47F4-8B00-AAB1E67A90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9950" y="643538"/>
            <a:ext cx="10193200" cy="3618586"/>
          </a:xfrm>
          <a:prstGeom prst="rect">
            <a:avLst/>
          </a:prstGeom>
        </p:spPr>
      </p:pic>
      <p:sp>
        <p:nvSpPr>
          <p:cNvPr id="77" name="Rectangle 76">
            <a:extLst>
              <a:ext uri="{FF2B5EF4-FFF2-40B4-BE49-F238E27FC236}">
                <a16:creationId xmlns:a16="http://schemas.microsoft.com/office/drawing/2014/main" id="{2F9C61D6-37CC-4AD4-83C3-022D08874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51037"/>
            <a:ext cx="12192000" cy="230696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632900" y="4905662"/>
            <a:ext cx="7330353" cy="1541176"/>
          </a:xfrm>
        </p:spPr>
        <p:txBody>
          <a:bodyPr vert="horz" lIns="91440" tIns="45720" rIns="91440" bIns="45720" rtlCol="0" anchor="ctr">
            <a:normAutofit/>
          </a:bodyPr>
          <a:lstStyle/>
          <a:p>
            <a:pPr algn="r"/>
            <a:r>
              <a:rPr lang="en-US" altLang="en-US" sz="4400">
                <a:solidFill>
                  <a:srgbClr val="FFFFFF"/>
                </a:solidFill>
              </a:rPr>
              <a:t>Quality in case studies: internal validity – time-series analysis</a:t>
            </a:r>
            <a:endParaRPr lang="en-US" sz="4400">
              <a:solidFill>
                <a:srgbClr val="FFFFFF"/>
              </a:solidFill>
            </a:endParaRPr>
          </a:p>
        </p:txBody>
      </p:sp>
      <p:cxnSp>
        <p:nvCxnSpPr>
          <p:cNvPr id="79" name="Straight Connector 78">
            <a:extLst>
              <a:ext uri="{FF2B5EF4-FFF2-40B4-BE49-F238E27FC236}">
                <a16:creationId xmlns:a16="http://schemas.microsoft.com/office/drawing/2014/main" id="{2669285E-35F6-4010-B084-229A808458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47" y="5676251"/>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Rectangle 3"/>
          <p:cNvSpPr/>
          <p:nvPr/>
        </p:nvSpPr>
        <p:spPr>
          <a:xfrm>
            <a:off x="6082328" y="2924944"/>
            <a:ext cx="4572000" cy="400110"/>
          </a:xfrm>
          <a:prstGeom prst="rect">
            <a:avLst/>
          </a:prstGeom>
        </p:spPr>
        <p:txBody>
          <a:bodyPr>
            <a:spAutoFit/>
          </a:bodyPr>
          <a:lstStyle/>
          <a:p>
            <a:pPr algn="l" eaLnBrk="1" hangingPunct="1"/>
            <a:endParaRPr lang="en-US" altLang="en-US" sz="2000" dirty="0"/>
          </a:p>
        </p:txBody>
      </p:sp>
      <p:sp>
        <p:nvSpPr>
          <p:cNvPr id="7" name="Text Box 7"/>
          <p:cNvSpPr txBox="1">
            <a:spLocks noChangeArrowheads="1"/>
          </p:cNvSpPr>
          <p:nvPr/>
        </p:nvSpPr>
        <p:spPr bwMode="auto">
          <a:xfrm>
            <a:off x="5850499" y="2014538"/>
            <a:ext cx="40322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Bef>
                <a:spcPct val="50000"/>
              </a:spcBef>
            </a:pPr>
            <a:endParaRPr lang="en-US" altLang="en-US" sz="2400" b="1" dirty="0"/>
          </a:p>
        </p:txBody>
      </p:sp>
    </p:spTree>
    <p:extLst>
      <p:ext uri="{BB962C8B-B14F-4D97-AF65-F5344CB8AC3E}">
        <p14:creationId xmlns:p14="http://schemas.microsoft.com/office/powerpoint/2010/main" val="2210281337"/>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anchor="ctr">
            <a:normAutofit/>
          </a:bodyPr>
          <a:lstStyle/>
          <a:p>
            <a:pPr eaLnBrk="1" hangingPunct="1"/>
            <a:r>
              <a:rPr lang="en-GB" altLang="en-US" sz="4400">
                <a:solidFill>
                  <a:srgbClr val="FFFFFF"/>
                </a:solidFill>
              </a:rPr>
              <a:t>Limitations of case studies</a:t>
            </a:r>
            <a:br>
              <a:rPr lang="en-US" sz="4400">
                <a:solidFill>
                  <a:srgbClr val="FFFFFF"/>
                </a:solidFill>
              </a:rPr>
            </a:br>
            <a:endParaRPr lang="en-US" sz="4400">
              <a:solidFill>
                <a:srgbClr val="FFFFFF"/>
              </a:solidFill>
            </a:endParaRPr>
          </a:p>
        </p:txBody>
      </p:sp>
      <p:sp>
        <p:nvSpPr>
          <p:cNvPr id="2" name="Content Placeholder 1">
            <a:extLst>
              <a:ext uri="{FF2B5EF4-FFF2-40B4-BE49-F238E27FC236}">
                <a16:creationId xmlns:a16="http://schemas.microsoft.com/office/drawing/2014/main" id="{50265F23-F6ED-8547-8F39-AF1AC6F658B0}"/>
              </a:ext>
            </a:extLst>
          </p:cNvPr>
          <p:cNvSpPr>
            <a:spLocks noGrp="1"/>
          </p:cNvSpPr>
          <p:nvPr>
            <p:ph idx="1"/>
          </p:nvPr>
        </p:nvSpPr>
        <p:spPr>
          <a:xfrm>
            <a:off x="5231958" y="605896"/>
            <a:ext cx="5923721" cy="5646208"/>
          </a:xfrm>
        </p:spPr>
        <p:txBody>
          <a:bodyPr anchor="ctr">
            <a:normAutofit/>
          </a:bodyPr>
          <a:lstStyle/>
          <a:p>
            <a:pPr marL="171450" indent="-171450">
              <a:buFont typeface="Arial" panose="020B0604020202020204" pitchFamily="34" charset="0"/>
              <a:buChar char="•"/>
            </a:pPr>
            <a:r>
              <a:rPr lang="en-GB" altLang="en-US" sz="2400"/>
              <a:t>Tend to be context-specific</a:t>
            </a:r>
          </a:p>
          <a:p>
            <a:pPr marL="171450" indent="-171450">
              <a:buFont typeface="Arial" panose="020B0604020202020204" pitchFamily="34" charset="0"/>
              <a:buChar char="•"/>
            </a:pPr>
            <a:r>
              <a:rPr lang="en-GB" altLang="en-US" sz="2400"/>
              <a:t>Illuminating rather than confirmatory</a:t>
            </a:r>
          </a:p>
          <a:p>
            <a:pPr marL="171450" indent="-171450">
              <a:buFont typeface="Arial" panose="020B0604020202020204" pitchFamily="34" charset="0"/>
              <a:buChar char="•"/>
            </a:pPr>
            <a:r>
              <a:rPr lang="en-GB" altLang="en-US" sz="2400"/>
              <a:t>Limits on generalisability</a:t>
            </a:r>
            <a:endParaRPr lang="en-US" altLang="en-US" sz="2400"/>
          </a:p>
          <a:p>
            <a:endParaRPr lang="en-US" sz="2400"/>
          </a:p>
        </p:txBody>
      </p:sp>
      <p:sp>
        <p:nvSpPr>
          <p:cNvPr id="75" name="Rectangle 74">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Rectangle 2"/>
          <p:cNvSpPr/>
          <p:nvPr/>
        </p:nvSpPr>
        <p:spPr>
          <a:xfrm>
            <a:off x="2279576" y="2060848"/>
            <a:ext cx="6678488" cy="338554"/>
          </a:xfrm>
          <a:prstGeom prst="rect">
            <a:avLst/>
          </a:prstGeom>
        </p:spPr>
        <p:txBody>
          <a:bodyPr wrap="square">
            <a:spAutoFit/>
          </a:bodyPr>
          <a:lstStyle/>
          <a:p>
            <a:pPr marL="171450" indent="-171450">
              <a:lnSpc>
                <a:spcPct val="80000"/>
              </a:lnSpc>
              <a:buFont typeface="Arial" panose="020B0604020202020204" pitchFamily="34" charset="0"/>
              <a:buChar char="•"/>
            </a:pPr>
            <a:endParaRPr lang="en-US" altLang="en-US" sz="2000" dirty="0"/>
          </a:p>
        </p:txBody>
      </p:sp>
      <p:sp>
        <p:nvSpPr>
          <p:cNvPr id="5" name="Rectangle 4"/>
          <p:cNvSpPr/>
          <p:nvPr/>
        </p:nvSpPr>
        <p:spPr>
          <a:xfrm>
            <a:off x="2423592" y="2107014"/>
            <a:ext cx="7096804" cy="338554"/>
          </a:xfrm>
          <a:prstGeom prst="rect">
            <a:avLst/>
          </a:prstGeom>
        </p:spPr>
        <p:txBody>
          <a:bodyPr wrap="square">
            <a:spAutoFit/>
          </a:bodyPr>
          <a:lstStyle/>
          <a:p>
            <a:pPr marL="171450" indent="-171450">
              <a:buFont typeface="Arial" panose="020B0604020202020204" pitchFamily="34" charset="0"/>
              <a:buChar char="•"/>
            </a:pPr>
            <a:endParaRPr lang="en-US" altLang="en-US" sz="1600" b="1" dirty="0"/>
          </a:p>
        </p:txBody>
      </p:sp>
      <p:sp>
        <p:nvSpPr>
          <p:cNvPr id="7" name="Rectangle 6"/>
          <p:cNvSpPr/>
          <p:nvPr/>
        </p:nvSpPr>
        <p:spPr>
          <a:xfrm>
            <a:off x="2265147" y="4451201"/>
            <a:ext cx="7056784" cy="341632"/>
          </a:xfrm>
          <a:prstGeom prst="rect">
            <a:avLst/>
          </a:prstGeom>
        </p:spPr>
        <p:txBody>
          <a:bodyPr wrap="square">
            <a:spAutoFit/>
          </a:bodyPr>
          <a:lstStyle/>
          <a:p>
            <a:pPr marL="171450" indent="-171450">
              <a:lnSpc>
                <a:spcPct val="90000"/>
              </a:lnSpc>
              <a:buFont typeface="Arial" panose="020B0604020202020204" pitchFamily="34" charset="0"/>
              <a:buChar char="•"/>
            </a:pPr>
            <a:endParaRPr lang="en-US" altLang="en-US" dirty="0"/>
          </a:p>
        </p:txBody>
      </p:sp>
    </p:spTree>
    <p:extLst>
      <p:ext uri="{BB962C8B-B14F-4D97-AF65-F5344CB8AC3E}">
        <p14:creationId xmlns:p14="http://schemas.microsoft.com/office/powerpoint/2010/main" val="1080812663"/>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4" name="Rectangle 7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5125" name="Straight Connector 7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5126" name="Rectangle 74">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p:cNvSpPr>
            <a:spLocks noGrp="1" noChangeArrowheads="1"/>
          </p:cNvSpPr>
          <p:nvPr>
            <p:ph type="title"/>
          </p:nvPr>
        </p:nvSpPr>
        <p:spPr>
          <a:xfrm>
            <a:off x="8141110" y="639098"/>
            <a:ext cx="3401961" cy="3494790"/>
          </a:xfrm>
        </p:spPr>
        <p:txBody>
          <a:bodyPr vert="horz" lIns="91440" tIns="45720" rIns="91440" bIns="45720" rtlCol="0" anchor="b">
            <a:normAutofit/>
          </a:bodyPr>
          <a:lstStyle/>
          <a:p>
            <a:r>
              <a:rPr lang="en-US" altLang="en-US" sz="5000" b="1">
                <a:solidFill>
                  <a:schemeClr val="tx1">
                    <a:lumMod val="85000"/>
                    <a:lumOff val="15000"/>
                  </a:schemeClr>
                </a:solidFill>
              </a:rPr>
              <a:t>Types of case study report</a:t>
            </a:r>
            <a:br>
              <a:rPr lang="en-US" sz="5000" b="1">
                <a:solidFill>
                  <a:schemeClr val="tx1">
                    <a:lumMod val="85000"/>
                    <a:lumOff val="15000"/>
                  </a:schemeClr>
                </a:solidFill>
              </a:rPr>
            </a:br>
            <a:br>
              <a:rPr lang="en-US" sz="5000">
                <a:solidFill>
                  <a:schemeClr val="tx1">
                    <a:lumMod val="85000"/>
                    <a:lumOff val="15000"/>
                  </a:schemeClr>
                </a:solidFill>
              </a:rPr>
            </a:br>
            <a:endParaRPr lang="en-US" sz="5000">
              <a:solidFill>
                <a:schemeClr val="tx1">
                  <a:lumMod val="85000"/>
                  <a:lumOff val="15000"/>
                </a:schemeClr>
              </a:solidFill>
            </a:endParaRPr>
          </a:p>
        </p:txBody>
      </p:sp>
      <p:pic>
        <p:nvPicPr>
          <p:cNvPr id="10" name="Picture 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3999" y="1352702"/>
            <a:ext cx="6912217" cy="3628913"/>
          </a:xfrm>
          <a:prstGeom prst="rect">
            <a:avLst/>
          </a:prstGeom>
        </p:spPr>
      </p:pic>
      <p:cxnSp>
        <p:nvCxnSpPr>
          <p:cNvPr id="5127" name="Straight Connector 76">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128" name="Rectangle 78">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Rectangle 2"/>
          <p:cNvSpPr/>
          <p:nvPr/>
        </p:nvSpPr>
        <p:spPr>
          <a:xfrm>
            <a:off x="2279576" y="2060848"/>
            <a:ext cx="6678488" cy="338554"/>
          </a:xfrm>
          <a:prstGeom prst="rect">
            <a:avLst/>
          </a:prstGeom>
        </p:spPr>
        <p:txBody>
          <a:bodyPr wrap="square">
            <a:spAutoFit/>
          </a:bodyPr>
          <a:lstStyle/>
          <a:p>
            <a:pPr marL="171450" indent="-171450">
              <a:lnSpc>
                <a:spcPct val="80000"/>
              </a:lnSpc>
              <a:buFont typeface="Arial" panose="020B0604020202020204" pitchFamily="34" charset="0"/>
              <a:buChar char="•"/>
            </a:pPr>
            <a:endParaRPr lang="en-US" altLang="en-US" sz="2000" dirty="0"/>
          </a:p>
        </p:txBody>
      </p:sp>
      <p:sp>
        <p:nvSpPr>
          <p:cNvPr id="5" name="Rectangle 4"/>
          <p:cNvSpPr/>
          <p:nvPr/>
        </p:nvSpPr>
        <p:spPr>
          <a:xfrm>
            <a:off x="2423592" y="2107014"/>
            <a:ext cx="7096804" cy="338554"/>
          </a:xfrm>
          <a:prstGeom prst="rect">
            <a:avLst/>
          </a:prstGeom>
        </p:spPr>
        <p:txBody>
          <a:bodyPr wrap="square">
            <a:spAutoFit/>
          </a:bodyPr>
          <a:lstStyle/>
          <a:p>
            <a:pPr marL="171450" indent="-171450">
              <a:buFont typeface="Arial" panose="020B0604020202020204" pitchFamily="34" charset="0"/>
              <a:buChar char="•"/>
            </a:pPr>
            <a:endParaRPr lang="en-US" altLang="en-US" sz="1600" b="1" dirty="0"/>
          </a:p>
        </p:txBody>
      </p:sp>
      <p:sp>
        <p:nvSpPr>
          <p:cNvPr id="7" name="Rectangle 6"/>
          <p:cNvSpPr/>
          <p:nvPr/>
        </p:nvSpPr>
        <p:spPr>
          <a:xfrm>
            <a:off x="2265147" y="4451201"/>
            <a:ext cx="7056784" cy="341632"/>
          </a:xfrm>
          <a:prstGeom prst="rect">
            <a:avLst/>
          </a:prstGeom>
        </p:spPr>
        <p:txBody>
          <a:bodyPr wrap="square">
            <a:spAutoFit/>
          </a:bodyPr>
          <a:lstStyle/>
          <a:p>
            <a:pPr marL="171450" indent="-171450">
              <a:lnSpc>
                <a:spcPct val="90000"/>
              </a:lnSpc>
              <a:buFont typeface="Arial" panose="020B0604020202020204" pitchFamily="34" charset="0"/>
              <a:buChar char="•"/>
            </a:pPr>
            <a:endParaRPr lang="en-US" altLang="en-US" dirty="0"/>
          </a:p>
        </p:txBody>
      </p:sp>
      <p:sp>
        <p:nvSpPr>
          <p:cNvPr id="8" name="Rectangle 7"/>
          <p:cNvSpPr/>
          <p:nvPr/>
        </p:nvSpPr>
        <p:spPr>
          <a:xfrm>
            <a:off x="2639616" y="1691516"/>
            <a:ext cx="4572000" cy="338554"/>
          </a:xfrm>
          <a:prstGeom prst="rect">
            <a:avLst/>
          </a:prstGeom>
        </p:spPr>
        <p:txBody>
          <a:bodyPr>
            <a:spAutoFit/>
          </a:bodyPr>
          <a:lstStyle/>
          <a:p>
            <a:pPr marL="171450" indent="-171450">
              <a:buFont typeface="Arial" panose="020B0604020202020204" pitchFamily="34" charset="0"/>
              <a:buChar char="•"/>
            </a:pPr>
            <a:endParaRPr lang="en-US" altLang="en-US" sz="1600" dirty="0"/>
          </a:p>
        </p:txBody>
      </p:sp>
    </p:spTree>
    <p:extLst>
      <p:ext uri="{BB962C8B-B14F-4D97-AF65-F5344CB8AC3E}">
        <p14:creationId xmlns:p14="http://schemas.microsoft.com/office/powerpoint/2010/main" val="2486539425"/>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35869" y="640080"/>
            <a:ext cx="3659246" cy="2862699"/>
          </a:xfrm>
        </p:spPr>
        <p:txBody>
          <a:bodyPr vert="horz" lIns="91440" tIns="45720" rIns="91440" bIns="45720" rtlCol="0" anchor="b">
            <a:normAutofit/>
          </a:bodyPr>
          <a:lstStyle/>
          <a:p>
            <a:r>
              <a:rPr lang="en-US" altLang="en-US" sz="4400">
                <a:solidFill>
                  <a:srgbClr val="FFFFFF"/>
                </a:solidFill>
              </a:rPr>
              <a:t>Types of written report structures</a:t>
            </a:r>
            <a:endParaRPr lang="en-US" sz="4400">
              <a:solidFill>
                <a:srgbClr val="FFFFFF"/>
              </a:solidFill>
            </a:endParaRPr>
          </a:p>
        </p:txBody>
      </p:sp>
      <p:cxnSp>
        <p:nvCxnSpPr>
          <p:cNvPr id="19" name="Straight Connector 18">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282335" y="1350185"/>
            <a:ext cx="6275667" cy="4157629"/>
          </a:xfrm>
          <a:prstGeom prst="rect">
            <a:avLst/>
          </a:prstGeom>
        </p:spPr>
      </p:pic>
    </p:spTree>
    <p:extLst>
      <p:ext uri="{BB962C8B-B14F-4D97-AF65-F5344CB8AC3E}">
        <p14:creationId xmlns:p14="http://schemas.microsoft.com/office/powerpoint/2010/main" val="4071142204"/>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vert="horz" lIns="91440" tIns="45720" rIns="91440" bIns="45720" rtlCol="0" anchor="ctr">
            <a:normAutofit/>
          </a:bodyPr>
          <a:lstStyle/>
          <a:p>
            <a:br>
              <a:rPr lang="en-US" sz="4400" b="0">
                <a:solidFill>
                  <a:srgbClr val="FFFFFF"/>
                </a:solidFill>
              </a:rPr>
            </a:br>
            <a:r>
              <a:rPr lang="en-US" altLang="en-US" sz="4400">
                <a:solidFill>
                  <a:srgbClr val="FFFFFF"/>
                </a:solidFill>
              </a:rPr>
              <a:t>The focus of evaluation: Kirkpatrick</a:t>
            </a:r>
            <a:endParaRPr lang="en-US" sz="4400">
              <a:solidFill>
                <a:srgbClr val="FFFFFF"/>
              </a:solidFill>
            </a:endParaRPr>
          </a:p>
        </p:txBody>
      </p:sp>
      <p:sp>
        <p:nvSpPr>
          <p:cNvPr id="6" name="Rectangle 5"/>
          <p:cNvSpPr/>
          <p:nvPr/>
        </p:nvSpPr>
        <p:spPr>
          <a:xfrm>
            <a:off x="5231958" y="605896"/>
            <a:ext cx="5923721" cy="5646208"/>
          </a:xfrm>
          <a:prstGeom prst="rect">
            <a:avLst/>
          </a:prstGeom>
        </p:spPr>
        <p:txBody>
          <a:bodyPr vert="horz" lIns="0" tIns="45720" rIns="0" bIns="45720" rtlCol="0" anchor="ctr">
            <a:normAutofit/>
          </a:bodyPr>
          <a:lstStyle/>
          <a:p>
            <a:pPr>
              <a:lnSpc>
                <a:spcPct val="90000"/>
              </a:lnSpc>
              <a:spcAft>
                <a:spcPts val="600"/>
              </a:spcAft>
              <a:buFont typeface="Calibri" panose="020F0502020204030204" pitchFamily="34" charset="0"/>
              <a:buNone/>
            </a:pPr>
            <a:r>
              <a:rPr lang="en-US" altLang="en-US" sz="2400">
                <a:solidFill>
                  <a:schemeClr val="tx1">
                    <a:lumMod val="75000"/>
                    <a:lumOff val="25000"/>
                  </a:schemeClr>
                </a:solidFill>
              </a:rPr>
              <a:t>Kirkpatrick’s four levels:</a:t>
            </a:r>
          </a:p>
          <a:p>
            <a:pPr>
              <a:lnSpc>
                <a:spcPct val="90000"/>
              </a:lnSpc>
              <a:spcAft>
                <a:spcPts val="600"/>
              </a:spcAft>
              <a:buFont typeface="Calibri" panose="020F0502020204030204" pitchFamily="34" charset="0"/>
              <a:buNone/>
            </a:pPr>
            <a:endParaRPr lang="en-US" altLang="en-US" sz="2400">
              <a:solidFill>
                <a:schemeClr val="tx1">
                  <a:lumMod val="75000"/>
                  <a:lumOff val="25000"/>
                </a:schemeClr>
              </a:solidFill>
            </a:endParaRPr>
          </a:p>
          <a:p>
            <a:pPr marL="342900" indent="-342900">
              <a:lnSpc>
                <a:spcPct val="90000"/>
              </a:lnSpc>
              <a:spcAft>
                <a:spcPts val="600"/>
              </a:spcAft>
              <a:buFont typeface="Calibri" panose="020F0502020204030204" pitchFamily="34" charset="0"/>
              <a:buChar char="•"/>
            </a:pPr>
            <a:r>
              <a:rPr lang="en-US" altLang="en-US" sz="2400">
                <a:solidFill>
                  <a:schemeClr val="tx1">
                    <a:lumMod val="75000"/>
                    <a:lumOff val="25000"/>
                  </a:schemeClr>
                </a:solidFill>
              </a:rPr>
              <a:t>Level 1, Reaction: evaluating the reactions of trainees to the programme (usually by the use of a questionnaire).</a:t>
            </a:r>
          </a:p>
          <a:p>
            <a:pPr marL="342900" indent="-342900">
              <a:lnSpc>
                <a:spcPct val="90000"/>
              </a:lnSpc>
              <a:spcAft>
                <a:spcPts val="600"/>
              </a:spcAft>
              <a:buFont typeface="Calibri" panose="020F0502020204030204" pitchFamily="34" charset="0"/>
              <a:buChar char="•"/>
            </a:pPr>
            <a:r>
              <a:rPr lang="en-US" altLang="en-US" sz="2400">
                <a:solidFill>
                  <a:schemeClr val="tx1">
                    <a:lumMod val="75000"/>
                    <a:lumOff val="25000"/>
                  </a:schemeClr>
                </a:solidFill>
              </a:rPr>
              <a:t>Level 2, Learning: measuring the knowledge, skills and attitudes that result from the programme and which were specified as training objectives.</a:t>
            </a:r>
          </a:p>
          <a:p>
            <a:pPr marL="342900" indent="-342900">
              <a:lnSpc>
                <a:spcPct val="90000"/>
              </a:lnSpc>
              <a:spcAft>
                <a:spcPts val="600"/>
              </a:spcAft>
              <a:buFont typeface="Calibri" panose="020F0502020204030204" pitchFamily="34" charset="0"/>
              <a:buChar char="•"/>
            </a:pPr>
            <a:r>
              <a:rPr lang="en-US" altLang="en-US" sz="2400">
                <a:solidFill>
                  <a:schemeClr val="tx1">
                    <a:lumMod val="75000"/>
                    <a:lumOff val="25000"/>
                  </a:schemeClr>
                </a:solidFill>
              </a:rPr>
              <a:t>Level 3, Behaviour: measuring aspects of improved job performance that are related to the training objectives.</a:t>
            </a:r>
          </a:p>
          <a:p>
            <a:pPr marL="342900" indent="-342900">
              <a:lnSpc>
                <a:spcPct val="90000"/>
              </a:lnSpc>
              <a:spcAft>
                <a:spcPts val="600"/>
              </a:spcAft>
              <a:buFont typeface="Calibri" panose="020F0502020204030204" pitchFamily="34" charset="0"/>
              <a:buChar char="•"/>
            </a:pPr>
            <a:r>
              <a:rPr lang="en-US" altLang="en-US" sz="2400">
                <a:solidFill>
                  <a:schemeClr val="tx1">
                    <a:lumMod val="75000"/>
                    <a:lumOff val="25000"/>
                  </a:schemeClr>
                </a:solidFill>
              </a:rPr>
              <a:t>Level, 4 Results: relating the results of the training to organizational objectives and other criteria of effectiveness.</a:t>
            </a:r>
          </a:p>
        </p:txBody>
      </p:sp>
      <p:sp>
        <p:nvSpPr>
          <p:cNvPr id="75" name="Rectangle 74">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Rectangle 2"/>
          <p:cNvSpPr/>
          <p:nvPr/>
        </p:nvSpPr>
        <p:spPr>
          <a:xfrm>
            <a:off x="1703512" y="2115638"/>
            <a:ext cx="8028384" cy="424732"/>
          </a:xfrm>
          <a:prstGeom prst="rect">
            <a:avLst/>
          </a:prstGeom>
        </p:spPr>
        <p:txBody>
          <a:bodyPr wrap="square">
            <a:spAutoFit/>
          </a:bodyPr>
          <a:lstStyle/>
          <a:p>
            <a:pPr marL="342900" indent="-342900">
              <a:lnSpc>
                <a:spcPct val="90000"/>
              </a:lnSpc>
              <a:buFont typeface="Arial" panose="020B0604020202020204" pitchFamily="34" charset="0"/>
              <a:buChar char="•"/>
            </a:pPr>
            <a:endParaRPr lang="en-GB" altLang="en-US" sz="2400" dirty="0"/>
          </a:p>
        </p:txBody>
      </p:sp>
    </p:spTree>
    <p:extLst>
      <p:ext uri="{BB962C8B-B14F-4D97-AF65-F5344CB8AC3E}">
        <p14:creationId xmlns:p14="http://schemas.microsoft.com/office/powerpoint/2010/main" val="2004240202"/>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2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id="{990BAFCD-EA0A-47F4-8B00-AAB1E67A90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Content Placeholder 1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27190" y="643538"/>
            <a:ext cx="7538720" cy="3618586"/>
          </a:xfrm>
          <a:prstGeom prst="rect">
            <a:avLst/>
          </a:prstGeom>
        </p:spPr>
      </p:pic>
      <p:sp>
        <p:nvSpPr>
          <p:cNvPr id="26" name="Rectangle 25">
            <a:extLst>
              <a:ext uri="{FF2B5EF4-FFF2-40B4-BE49-F238E27FC236}">
                <a16:creationId xmlns:a16="http://schemas.microsoft.com/office/drawing/2014/main" id="{2F9C61D6-37CC-4AD4-83C3-022D08874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51037"/>
            <a:ext cx="12192000" cy="230696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32900" y="4905662"/>
            <a:ext cx="7330353" cy="1541176"/>
          </a:xfrm>
        </p:spPr>
        <p:txBody>
          <a:bodyPr vert="horz" lIns="91440" tIns="45720" rIns="91440" bIns="45720" rtlCol="0" anchor="ctr">
            <a:normAutofit/>
          </a:bodyPr>
          <a:lstStyle/>
          <a:p>
            <a:pPr algn="r"/>
            <a:r>
              <a:rPr lang="en-US" altLang="en-US" sz="4800">
                <a:solidFill>
                  <a:srgbClr val="FFFFFF"/>
                </a:solidFill>
              </a:rPr>
              <a:t>The focus of evaluation: cost–benefit analysis</a:t>
            </a:r>
            <a:endParaRPr lang="en-US" sz="4800">
              <a:solidFill>
                <a:srgbClr val="FFFFFF"/>
              </a:solidFill>
            </a:endParaRPr>
          </a:p>
        </p:txBody>
      </p:sp>
      <p:cxnSp>
        <p:nvCxnSpPr>
          <p:cNvPr id="28" name="Straight Connector 27">
            <a:extLst>
              <a:ext uri="{FF2B5EF4-FFF2-40B4-BE49-F238E27FC236}">
                <a16:creationId xmlns:a16="http://schemas.microsoft.com/office/drawing/2014/main" id="{2669285E-35F6-4010-B084-229A808458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47" y="5676251"/>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08163669"/>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Rectangle 2"/>
          <p:cNvSpPr>
            <a:spLocks noGrp="1" noChangeArrowheads="1"/>
          </p:cNvSpPr>
          <p:nvPr>
            <p:ph type="title"/>
          </p:nvPr>
        </p:nvSpPr>
        <p:spPr>
          <a:xfrm>
            <a:off x="492370" y="516836"/>
            <a:ext cx="3084844" cy="1961086"/>
          </a:xfrm>
        </p:spPr>
        <p:txBody>
          <a:bodyPr>
            <a:normAutofit/>
          </a:bodyPr>
          <a:lstStyle/>
          <a:p>
            <a:pPr eaLnBrk="1" hangingPunct="1"/>
            <a:r>
              <a:rPr lang="en-GB" altLang="en-US" sz="3400">
                <a:solidFill>
                  <a:srgbClr val="FFFFFF"/>
                </a:solidFill>
              </a:rPr>
              <a:t>The focus of evaluation: force field analysis</a:t>
            </a:r>
            <a:endParaRPr lang="en-US" sz="3400">
              <a:solidFill>
                <a:srgbClr val="FFFFFF"/>
              </a:solidFill>
            </a:endParaRPr>
          </a:p>
        </p:txBody>
      </p:sp>
      <p:cxnSp>
        <p:nvCxnSpPr>
          <p:cNvPr id="22" name="Straight Connector 21">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571752" y="2799654"/>
            <a:ext cx="3005462" cy="3189665"/>
          </a:xfrm>
        </p:spPr>
        <p:txBody>
          <a:bodyPr>
            <a:normAutofit/>
          </a:bodyPr>
          <a:lstStyle/>
          <a:p>
            <a:pPr marL="0" indent="0">
              <a:buNone/>
            </a:pPr>
            <a:endParaRPr lang="en-US" altLang="en-US" u="sng">
              <a:solidFill>
                <a:srgbClr val="FFFFFF"/>
              </a:solidFill>
            </a:endParaRPr>
          </a:p>
          <a:p>
            <a:pPr marL="0" indent="0">
              <a:buNone/>
            </a:pPr>
            <a:endParaRPr lang="en-GB">
              <a:solidFill>
                <a:srgbClr val="FFFFFF"/>
              </a:solidFill>
            </a:endParaRPr>
          </a:p>
        </p:txBody>
      </p:sp>
      <p:pic>
        <p:nvPicPr>
          <p:cNvPr id="13" name="Picture 1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42017" y="1296102"/>
            <a:ext cx="6798082" cy="4265796"/>
          </a:xfrm>
          <a:prstGeom prst="rect">
            <a:avLst/>
          </a:prstGeom>
        </p:spPr>
      </p:pic>
    </p:spTree>
    <p:extLst>
      <p:ext uri="{BB962C8B-B14F-4D97-AF65-F5344CB8AC3E}">
        <p14:creationId xmlns:p14="http://schemas.microsoft.com/office/powerpoint/2010/main" val="4008429999"/>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92370" y="516836"/>
            <a:ext cx="3084844" cy="196108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altLang="en-US" sz="4000" b="1" spc="-50">
                <a:solidFill>
                  <a:srgbClr val="FFFFFF"/>
                </a:solidFill>
                <a:latin typeface="+mj-lt"/>
                <a:ea typeface="+mj-ea"/>
                <a:cs typeface="+mj-cs"/>
              </a:rPr>
              <a:t>Types of evaluation (examples)</a:t>
            </a:r>
            <a:endParaRPr lang="en-US" sz="4000" b="1" spc="-50">
              <a:solidFill>
                <a:srgbClr val="FFFFFF"/>
              </a:solidFill>
              <a:latin typeface="+mj-lt"/>
              <a:ea typeface="+mj-ea"/>
              <a:cs typeface="+mj-cs"/>
            </a:endParaRPr>
          </a:p>
        </p:txBody>
      </p:sp>
      <p:cxnSp>
        <p:nvCxnSpPr>
          <p:cNvPr id="77" name="Straight Connector 76">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123" name="Rectangle 3"/>
          <p:cNvSpPr>
            <a:spLocks noGrp="1" noChangeArrowheads="1"/>
          </p:cNvSpPr>
          <p:nvPr>
            <p:ph type="body" idx="1"/>
          </p:nvPr>
        </p:nvSpPr>
        <p:spPr>
          <a:xfrm>
            <a:off x="571752" y="2799654"/>
            <a:ext cx="3005462" cy="3189665"/>
          </a:xfrm>
        </p:spPr>
        <p:txBody>
          <a:bodyPr vert="horz" lIns="0" tIns="45720" rIns="0" bIns="45720" rtlCol="0">
            <a:normAutofit/>
          </a:bodyPr>
          <a:lstStyle/>
          <a:p>
            <a:pPr>
              <a:lnSpc>
                <a:spcPct val="100000"/>
              </a:lnSpc>
            </a:pPr>
            <a:endParaRPr lang="en-US">
              <a:solidFill>
                <a:srgbClr val="FFFFFF"/>
              </a:solidFill>
            </a:endParaRPr>
          </a:p>
          <a:p>
            <a:pPr>
              <a:lnSpc>
                <a:spcPct val="100000"/>
              </a:lnSpc>
            </a:pPr>
            <a:endParaRPr lang="en-US">
              <a:solidFill>
                <a:srgbClr val="FFFFFF"/>
              </a:solidFill>
            </a:endParaRPr>
          </a:p>
          <a:p>
            <a:pPr>
              <a:lnSpc>
                <a:spcPct val="100000"/>
              </a:lnSpc>
            </a:pPr>
            <a:endParaRPr lang="en-US">
              <a:solidFill>
                <a:srgbClr val="FFFFFF"/>
              </a:solidFill>
            </a:endParaRPr>
          </a:p>
        </p:txBody>
      </p:sp>
      <p:pic>
        <p:nvPicPr>
          <p:cNvPr id="3076" name="Picture 4"/>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42017" y="1916427"/>
            <a:ext cx="6798082" cy="302514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45256311"/>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7" name="Straight Connector 136">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39" name="Rectangle 138">
            <a:extLst>
              <a:ext uri="{FF2B5EF4-FFF2-40B4-BE49-F238E27FC236}">
                <a16:creationId xmlns:a16="http://schemas.microsoft.com/office/drawing/2014/main" id="{34461041-8413-4023-ABA7-9E499B0AD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p:cNvSpPr>
            <a:spLocks noGrp="1" noChangeArrowheads="1"/>
          </p:cNvSpPr>
          <p:nvPr>
            <p:ph type="title"/>
          </p:nvPr>
        </p:nvSpPr>
        <p:spPr>
          <a:xfrm>
            <a:off x="1187355" y="4374204"/>
            <a:ext cx="9818390" cy="1029308"/>
          </a:xfrm>
        </p:spPr>
        <p:txBody>
          <a:bodyPr vert="horz" lIns="91440" tIns="45720" rIns="91440" bIns="45720" rtlCol="0" anchor="b">
            <a:normAutofit/>
          </a:bodyPr>
          <a:lstStyle/>
          <a:p>
            <a:r>
              <a:rPr lang="en-US" altLang="en-US" sz="6000">
                <a:solidFill>
                  <a:schemeClr val="tx1">
                    <a:lumMod val="85000"/>
                    <a:lumOff val="15000"/>
                  </a:schemeClr>
                </a:solidFill>
              </a:rPr>
              <a:t>Schools of evaluation</a:t>
            </a:r>
            <a:endParaRPr lang="en-US" sz="6000">
              <a:solidFill>
                <a:schemeClr val="tx1">
                  <a:lumMod val="85000"/>
                  <a:lumOff val="15000"/>
                </a:schemeClr>
              </a:solidFill>
            </a:endParaRPr>
          </a:p>
        </p:txBody>
      </p:sp>
      <p:pic>
        <p:nvPicPr>
          <p:cNvPr id="15" name="Picture 1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1633" y="640080"/>
            <a:ext cx="6919659" cy="3494428"/>
          </a:xfrm>
          <a:prstGeom prst="rect">
            <a:avLst/>
          </a:prstGeom>
        </p:spPr>
      </p:pic>
      <p:cxnSp>
        <p:nvCxnSpPr>
          <p:cNvPr id="141" name="Straight Connector 140">
            <a:extLst>
              <a:ext uri="{FF2B5EF4-FFF2-40B4-BE49-F238E27FC236}">
                <a16:creationId xmlns:a16="http://schemas.microsoft.com/office/drawing/2014/main" id="{F05BCF04-4702-43D0-BE8F-DBF6C2F651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0" y="5569068"/>
            <a:ext cx="96012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3" name="Rectangle 142">
            <a:extLst>
              <a:ext uri="{FF2B5EF4-FFF2-40B4-BE49-F238E27FC236}">
                <a16:creationId xmlns:a16="http://schemas.microsoft.com/office/drawing/2014/main" id="{53B4A494-ED20-47DD-A927-05EA273B0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Rectangle 3"/>
          <p:cNvSpPr/>
          <p:nvPr/>
        </p:nvSpPr>
        <p:spPr>
          <a:xfrm>
            <a:off x="2351584" y="2204864"/>
            <a:ext cx="7776864" cy="369332"/>
          </a:xfrm>
          <a:prstGeom prst="rect">
            <a:avLst/>
          </a:prstGeom>
        </p:spPr>
        <p:txBody>
          <a:bodyPr wrap="square">
            <a:spAutoFit/>
          </a:bodyPr>
          <a:lstStyle/>
          <a:p>
            <a:pPr algn="l" eaLnBrk="1" hangingPunct="1">
              <a:lnSpc>
                <a:spcPct val="90000"/>
              </a:lnSpc>
              <a:buFontTx/>
              <a:buNone/>
            </a:pPr>
            <a:endParaRPr lang="en-US" altLang="en-US" sz="2000" dirty="0"/>
          </a:p>
        </p:txBody>
      </p:sp>
    </p:spTree>
    <p:extLst>
      <p:ext uri="{BB962C8B-B14F-4D97-AF65-F5344CB8AC3E}">
        <p14:creationId xmlns:p14="http://schemas.microsoft.com/office/powerpoint/2010/main" val="856303049"/>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3" name="Straight Connector 7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75" name="Rectangle 74">
            <a:extLst>
              <a:ext uri="{FF2B5EF4-FFF2-40B4-BE49-F238E27FC236}">
                <a16:creationId xmlns:a16="http://schemas.microsoft.com/office/drawing/2014/main" id="{34461041-8413-4023-ABA7-9E499B0AD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p:cNvSpPr>
            <a:spLocks noGrp="1" noChangeArrowheads="1"/>
          </p:cNvSpPr>
          <p:nvPr>
            <p:ph type="title"/>
          </p:nvPr>
        </p:nvSpPr>
        <p:spPr>
          <a:xfrm>
            <a:off x="1187355" y="4374204"/>
            <a:ext cx="9818390" cy="1029308"/>
          </a:xfrm>
        </p:spPr>
        <p:txBody>
          <a:bodyPr vert="horz" lIns="91440" tIns="45720" rIns="91440" bIns="45720" rtlCol="0" anchor="b">
            <a:normAutofit/>
          </a:bodyPr>
          <a:lstStyle/>
          <a:p>
            <a:r>
              <a:rPr lang="en-US" altLang="en-US" sz="5100">
                <a:solidFill>
                  <a:schemeClr val="tx1">
                    <a:lumMod val="85000"/>
                    <a:lumOff val="15000"/>
                  </a:schemeClr>
                </a:solidFill>
              </a:rPr>
              <a:t>Schools of evaluation: experimental</a:t>
            </a:r>
            <a:endParaRPr lang="en-US" sz="5100">
              <a:solidFill>
                <a:schemeClr val="tx1">
                  <a:lumMod val="85000"/>
                  <a:lumOff val="15000"/>
                </a:schemeClr>
              </a:solidFill>
            </a:endParaRPr>
          </a:p>
        </p:txBody>
      </p:sp>
      <p:cxnSp>
        <p:nvCxnSpPr>
          <p:cNvPr id="77" name="Straight Connector 76">
            <a:extLst>
              <a:ext uri="{FF2B5EF4-FFF2-40B4-BE49-F238E27FC236}">
                <a16:creationId xmlns:a16="http://schemas.microsoft.com/office/drawing/2014/main" id="{F05BCF04-4702-43D0-BE8F-DBF6C2F651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0" y="5569068"/>
            <a:ext cx="96012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9" name="Rectangle 78">
            <a:extLst>
              <a:ext uri="{FF2B5EF4-FFF2-40B4-BE49-F238E27FC236}">
                <a16:creationId xmlns:a16="http://schemas.microsoft.com/office/drawing/2014/main" id="{53B4A494-ED20-47DD-A927-05EA273B0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Rectangle 3"/>
          <p:cNvSpPr/>
          <p:nvPr/>
        </p:nvSpPr>
        <p:spPr>
          <a:xfrm>
            <a:off x="2351584" y="2204864"/>
            <a:ext cx="7776864" cy="369332"/>
          </a:xfrm>
          <a:prstGeom prst="rect">
            <a:avLst/>
          </a:prstGeom>
        </p:spPr>
        <p:txBody>
          <a:bodyPr wrap="square">
            <a:spAutoFit/>
          </a:bodyPr>
          <a:lstStyle/>
          <a:p>
            <a:pPr algn="l" eaLnBrk="1" hangingPunct="1">
              <a:lnSpc>
                <a:spcPct val="90000"/>
              </a:lnSpc>
              <a:buFontTx/>
              <a:buNone/>
            </a:pPr>
            <a:endParaRPr lang="en-US" altLang="en-US" sz="2000" dirty="0"/>
          </a:p>
        </p:txBody>
      </p:sp>
      <p:graphicFrame>
        <p:nvGraphicFramePr>
          <p:cNvPr id="11" name="Group 30"/>
          <p:cNvGraphicFramePr>
            <a:graphicFrameLocks/>
          </p:cNvGraphicFramePr>
          <p:nvPr>
            <p:extLst>
              <p:ext uri="{D42A27DB-BD31-4B8C-83A1-F6EECF244321}">
                <p14:modId xmlns:p14="http://schemas.microsoft.com/office/powerpoint/2010/main" val="1422173287"/>
              </p:ext>
            </p:extLst>
          </p:nvPr>
        </p:nvGraphicFramePr>
        <p:xfrm>
          <a:off x="1181633" y="986511"/>
          <a:ext cx="9824113" cy="2801568"/>
        </p:xfrm>
        <a:graphic>
          <a:graphicData uri="http://schemas.openxmlformats.org/drawingml/2006/table">
            <a:tbl>
              <a:tblPr>
                <a:tableStyleId>{8EC20E35-A176-4012-BC5E-935CFFF8708E}</a:tableStyleId>
              </a:tblPr>
              <a:tblGrid>
                <a:gridCol w="4976875">
                  <a:extLst>
                    <a:ext uri="{9D8B030D-6E8A-4147-A177-3AD203B41FA5}">
                      <a16:colId xmlns:a16="http://schemas.microsoft.com/office/drawing/2014/main" val="20000"/>
                    </a:ext>
                  </a:extLst>
                </a:gridCol>
                <a:gridCol w="4847238">
                  <a:extLst>
                    <a:ext uri="{9D8B030D-6E8A-4147-A177-3AD203B41FA5}">
                      <a16:colId xmlns:a16="http://schemas.microsoft.com/office/drawing/2014/main" val="20001"/>
                    </a:ext>
                  </a:extLst>
                </a:gridCol>
              </a:tblGrid>
              <a:tr h="37128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700" b="1" u="none" strike="noStrike" cap="none" normalizeH="0" baseline="0">
                          <a:ln>
                            <a:noFill/>
                          </a:ln>
                          <a:solidFill>
                            <a:schemeClr val="tx1"/>
                          </a:solidFill>
                          <a:effectLst/>
                        </a:rPr>
                        <a:t>Approach </a:t>
                      </a:r>
                      <a:endParaRPr kumimoji="0" lang="en-US" sz="1700" b="1" i="0" u="none" strike="noStrike" cap="none" normalizeH="0" baseline="0">
                        <a:ln>
                          <a:noFill/>
                        </a:ln>
                        <a:solidFill>
                          <a:schemeClr val="tx1"/>
                        </a:solidFill>
                        <a:effectLst/>
                        <a:latin typeface="Arial" charset="0"/>
                      </a:endParaRPr>
                    </a:p>
                  </a:txBody>
                  <a:tcPr marL="84388" marR="84388" marT="42181" marB="42181" horzOverflow="overflow"/>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700" b="1" u="none" strike="noStrike" cap="none" normalizeH="0" baseline="0">
                          <a:ln>
                            <a:noFill/>
                          </a:ln>
                          <a:solidFill>
                            <a:schemeClr val="tx1"/>
                          </a:solidFill>
                          <a:effectLst/>
                        </a:rPr>
                        <a:t>Potential limitations</a:t>
                      </a:r>
                      <a:endParaRPr kumimoji="0" lang="en-US" sz="1700" b="1" i="0" u="none" strike="noStrike" cap="none" normalizeH="0" baseline="0">
                        <a:ln>
                          <a:noFill/>
                        </a:ln>
                        <a:solidFill>
                          <a:schemeClr val="tx1"/>
                        </a:solidFill>
                        <a:effectLst/>
                        <a:latin typeface="Arial" charset="0"/>
                      </a:endParaRPr>
                    </a:p>
                  </a:txBody>
                  <a:tcPr marL="84388" marR="84388" marT="42181" marB="42181" horzOverflow="overflow"/>
                </a:tc>
                <a:extLst>
                  <a:ext uri="{0D108BD9-81ED-4DB2-BD59-A6C34878D82A}">
                    <a16:rowId xmlns:a16="http://schemas.microsoft.com/office/drawing/2014/main" val="10000"/>
                  </a:ext>
                </a:extLst>
              </a:tr>
              <a:tr h="118140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700" b="0" u="none" strike="noStrike" cap="none" normalizeH="0" baseline="0">
                          <a:ln>
                            <a:noFill/>
                          </a:ln>
                          <a:solidFill>
                            <a:schemeClr val="tx1"/>
                          </a:solidFill>
                          <a:effectLst/>
                        </a:rPr>
                        <a:t>Seeks to demonstrate that any changes in behaviour or outcomes can be attributed to the (programme) intervention.</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700" b="0" i="0" u="none" strike="noStrike" cap="none" normalizeH="0" baseline="0">
                        <a:ln>
                          <a:noFill/>
                        </a:ln>
                        <a:solidFill>
                          <a:schemeClr val="tx1"/>
                        </a:solidFill>
                        <a:effectLst/>
                        <a:latin typeface="Arial" charset="0"/>
                      </a:endParaRPr>
                    </a:p>
                  </a:txBody>
                  <a:tcPr marL="84388" marR="84388" marT="42181" marB="42181" horzOverflow="overflow"/>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700" b="0" u="none" strike="noStrike" cap="none" normalizeH="0" baseline="0">
                          <a:ln>
                            <a:noFill/>
                          </a:ln>
                          <a:solidFill>
                            <a:schemeClr val="tx1"/>
                          </a:solidFill>
                          <a:effectLst/>
                        </a:rPr>
                        <a:t>Demonstrating that changes are due to the independent variable (the intervention) and not to intervening variables.</a:t>
                      </a:r>
                      <a:endParaRPr kumimoji="0" lang="en-US" sz="1700" b="0" i="0" u="none" strike="noStrike" cap="none" normalizeH="0" baseline="0">
                        <a:ln>
                          <a:noFill/>
                        </a:ln>
                        <a:solidFill>
                          <a:schemeClr val="tx1"/>
                        </a:solidFill>
                        <a:effectLst/>
                        <a:latin typeface="Arial" charset="0"/>
                      </a:endParaRPr>
                    </a:p>
                  </a:txBody>
                  <a:tcPr marL="84388" marR="84388" marT="42181" marB="42181" horzOverflow="overflow"/>
                </a:tc>
                <a:extLst>
                  <a:ext uri="{0D108BD9-81ED-4DB2-BD59-A6C34878D82A}">
                    <a16:rowId xmlns:a16="http://schemas.microsoft.com/office/drawing/2014/main" val="10001"/>
                  </a:ext>
                </a:extLst>
              </a:tr>
              <a:tr h="62444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700" b="0" u="none" strike="noStrike" cap="none" normalizeH="0" baseline="0">
                          <a:ln>
                            <a:noFill/>
                          </a:ln>
                          <a:solidFill>
                            <a:schemeClr val="tx1"/>
                          </a:solidFill>
                          <a:effectLst/>
                        </a:rPr>
                        <a:t>Focus on quantitative measurement and use of experimental and control groups.</a:t>
                      </a:r>
                      <a:endParaRPr kumimoji="0" lang="en-US" sz="1700" b="0" i="0" u="none" strike="noStrike" cap="none" normalizeH="0" baseline="0">
                        <a:ln>
                          <a:noFill/>
                        </a:ln>
                        <a:solidFill>
                          <a:schemeClr val="tx1"/>
                        </a:solidFill>
                        <a:effectLst/>
                        <a:latin typeface="Arial" charset="0"/>
                      </a:endParaRPr>
                    </a:p>
                  </a:txBody>
                  <a:tcPr marL="84388" marR="84388" marT="42181" marB="42181" horzOverflow="overflow"/>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700" b="0" u="none" strike="noStrike" cap="none" normalizeH="0" baseline="0">
                          <a:ln>
                            <a:noFill/>
                          </a:ln>
                          <a:solidFill>
                            <a:schemeClr val="tx1"/>
                          </a:solidFill>
                          <a:effectLst/>
                        </a:rPr>
                        <a:t>For statistical techniques to work, samples must be sufficiently large.</a:t>
                      </a:r>
                      <a:endParaRPr kumimoji="0" lang="en-US" sz="1700" b="0" i="0" u="none" strike="noStrike" cap="none" normalizeH="0" baseline="0">
                        <a:ln>
                          <a:noFill/>
                        </a:ln>
                        <a:solidFill>
                          <a:schemeClr val="tx1"/>
                        </a:solidFill>
                        <a:effectLst/>
                        <a:latin typeface="Arial" charset="0"/>
                      </a:endParaRPr>
                    </a:p>
                  </a:txBody>
                  <a:tcPr marL="84388" marR="84388" marT="42181" marB="42181" horzOverflow="overflow"/>
                </a:tc>
                <a:extLst>
                  <a:ext uri="{0D108BD9-81ED-4DB2-BD59-A6C34878D82A}">
                    <a16:rowId xmlns:a16="http://schemas.microsoft.com/office/drawing/2014/main" val="10002"/>
                  </a:ext>
                </a:extLst>
              </a:tr>
              <a:tr h="62444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700" b="0" i="0" u="none" strike="noStrike" cap="none" normalizeH="0" baseline="0">
                        <a:ln>
                          <a:noFill/>
                        </a:ln>
                        <a:solidFill>
                          <a:schemeClr val="tx1"/>
                        </a:solidFill>
                        <a:effectLst/>
                        <a:latin typeface="Arial" charset="0"/>
                      </a:endParaRPr>
                    </a:p>
                  </a:txBody>
                  <a:tcPr marL="84388" marR="84388" marT="42181" marB="42181" horzOverflow="overflow"/>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700" b="0" u="none" strike="noStrike" cap="none" normalizeH="0" baseline="0">
                          <a:ln>
                            <a:noFill/>
                          </a:ln>
                          <a:solidFill>
                            <a:schemeClr val="tx1"/>
                          </a:solidFill>
                          <a:effectLst/>
                        </a:rPr>
                        <a:t>Problem of achieving equivalence between the experimental and control groups.</a:t>
                      </a:r>
                      <a:endParaRPr kumimoji="0" lang="en-US" sz="1700" b="0" i="0" u="none" strike="noStrike" cap="none" normalizeH="0" baseline="0">
                        <a:ln>
                          <a:noFill/>
                        </a:ln>
                        <a:solidFill>
                          <a:schemeClr val="tx1"/>
                        </a:solidFill>
                        <a:effectLst/>
                        <a:latin typeface="Arial" charset="0"/>
                      </a:endParaRPr>
                    </a:p>
                  </a:txBody>
                  <a:tcPr marL="84388" marR="84388" marT="42181" marB="42181" horzOverflow="overflow"/>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4211559627"/>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vert="horz" lIns="91440" tIns="45720" rIns="91440" bIns="45720" rtlCol="0" anchor="ctr">
            <a:normAutofit/>
          </a:bodyPr>
          <a:lstStyle/>
          <a:p>
            <a:r>
              <a:rPr lang="en-US" altLang="en-US" sz="4400">
                <a:solidFill>
                  <a:srgbClr val="FFFFFF"/>
                </a:solidFill>
              </a:rPr>
              <a:t>Schools of evaluation: illuminative</a:t>
            </a:r>
            <a:endParaRPr lang="en-US" sz="4400">
              <a:solidFill>
                <a:srgbClr val="FFFFFF"/>
              </a:solidFill>
            </a:endParaRPr>
          </a:p>
        </p:txBody>
      </p:sp>
      <p:sp>
        <p:nvSpPr>
          <p:cNvPr id="7" name="Rectangle 6"/>
          <p:cNvSpPr/>
          <p:nvPr/>
        </p:nvSpPr>
        <p:spPr>
          <a:xfrm>
            <a:off x="5231958" y="605896"/>
            <a:ext cx="5923721" cy="5646208"/>
          </a:xfrm>
          <a:prstGeom prst="rect">
            <a:avLst/>
          </a:prstGeom>
        </p:spPr>
        <p:txBody>
          <a:bodyPr vert="horz" lIns="0" tIns="45720" rIns="0" bIns="45720" rtlCol="0" anchor="ctr">
            <a:normAutofit/>
          </a:bodyPr>
          <a:lstStyle/>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Seeks views of participants.</a:t>
            </a:r>
          </a:p>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Recognises that there are ‘multiple perspectives’.</a:t>
            </a:r>
          </a:p>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Develops communal awareness, often using qualitative methods.</a:t>
            </a:r>
          </a:p>
          <a:p>
            <a:pPr marL="342900" indent="-342900">
              <a:spcAft>
                <a:spcPts val="600"/>
              </a:spcAft>
              <a:buFont typeface="Calibri" panose="020F0502020204030204" pitchFamily="34" charset="0"/>
              <a:buChar char="•"/>
            </a:pPr>
            <a:r>
              <a:rPr lang="en-US" altLang="en-US" sz="2400">
                <a:solidFill>
                  <a:schemeClr val="tx1">
                    <a:lumMod val="75000"/>
                    <a:lumOff val="25000"/>
                  </a:schemeClr>
                </a:solidFill>
              </a:rPr>
              <a:t>(But sponsors will often want measurement of precise outcomes).</a:t>
            </a:r>
          </a:p>
        </p:txBody>
      </p:sp>
      <p:sp>
        <p:nvSpPr>
          <p:cNvPr id="75" name="Rectangle 74">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31634128"/>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4"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5125"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vert="horz" lIns="91440" tIns="45720" rIns="91440" bIns="45720" rtlCol="0" anchor="ctr">
            <a:normAutofit/>
          </a:bodyPr>
          <a:lstStyle/>
          <a:p>
            <a:r>
              <a:rPr lang="en-US" altLang="en-US" sz="4400">
                <a:solidFill>
                  <a:srgbClr val="FFFFFF"/>
                </a:solidFill>
              </a:rPr>
              <a:t>Schools of evaluation: interventionist and action research</a:t>
            </a:r>
            <a:endParaRPr lang="en-US" sz="4400">
              <a:solidFill>
                <a:srgbClr val="FFFFFF"/>
              </a:solidFill>
            </a:endParaRPr>
          </a:p>
        </p:txBody>
      </p:sp>
      <p:sp>
        <p:nvSpPr>
          <p:cNvPr id="9" name="Rectangle 8"/>
          <p:cNvSpPr/>
          <p:nvPr/>
        </p:nvSpPr>
        <p:spPr>
          <a:xfrm>
            <a:off x="5231958" y="605896"/>
            <a:ext cx="5923721" cy="5646208"/>
          </a:xfrm>
          <a:prstGeom prst="rect">
            <a:avLst/>
          </a:prstGeom>
        </p:spPr>
        <p:txBody>
          <a:bodyPr vert="horz" lIns="0" tIns="45720" rIns="0" bIns="45720" rtlCol="0" anchor="ctr">
            <a:normAutofit/>
          </a:bodyPr>
          <a:lstStyle/>
          <a:p>
            <a:pPr marL="171450" indent="-171450">
              <a:spcAft>
                <a:spcPts val="600"/>
              </a:spcAft>
              <a:buFont typeface="Calibri" panose="020F0502020204030204" pitchFamily="34" charset="0"/>
              <a:buChar char="•"/>
            </a:pPr>
            <a:r>
              <a:rPr lang="en-US" altLang="en-US" sz="2400">
                <a:solidFill>
                  <a:schemeClr val="tx1">
                    <a:lumMod val="75000"/>
                    <a:lumOff val="25000"/>
                  </a:schemeClr>
                </a:solidFill>
              </a:rPr>
              <a:t>Close collaboration with programme staff and participants.</a:t>
            </a:r>
          </a:p>
          <a:p>
            <a:pPr marL="171450" indent="-171450">
              <a:spcAft>
                <a:spcPts val="600"/>
              </a:spcAft>
              <a:buFont typeface="Calibri" panose="020F0502020204030204" pitchFamily="34" charset="0"/>
              <a:buChar char="•"/>
            </a:pPr>
            <a:r>
              <a:rPr lang="en-US" altLang="en-US" sz="2400">
                <a:solidFill>
                  <a:schemeClr val="tx1">
                    <a:lumMod val="75000"/>
                    <a:lumOff val="25000"/>
                  </a:schemeClr>
                </a:solidFill>
              </a:rPr>
              <a:t>Agree on what data are to be collected and the uses of the data.</a:t>
            </a:r>
          </a:p>
          <a:p>
            <a:pPr marL="171450" indent="-171450">
              <a:spcAft>
                <a:spcPts val="600"/>
              </a:spcAft>
              <a:buFont typeface="Calibri" panose="020F0502020204030204" pitchFamily="34" charset="0"/>
              <a:buChar char="•"/>
            </a:pPr>
            <a:r>
              <a:rPr lang="en-US" altLang="en-US" sz="2400">
                <a:solidFill>
                  <a:schemeClr val="tx1">
                    <a:lumMod val="75000"/>
                    <a:lumOff val="25000"/>
                  </a:schemeClr>
                </a:solidFill>
              </a:rPr>
              <a:t>Seeks to have a direct impact on the programme and participants.</a:t>
            </a:r>
          </a:p>
        </p:txBody>
      </p:sp>
      <p:sp>
        <p:nvSpPr>
          <p:cNvPr id="75" name="Rectangle 74">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70333140"/>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vert="horz" lIns="91440" tIns="45720" rIns="91440" bIns="45720" rtlCol="0" anchor="ctr">
            <a:normAutofit/>
          </a:bodyPr>
          <a:lstStyle/>
          <a:p>
            <a:r>
              <a:rPr lang="en-US" altLang="en-US" sz="4400">
                <a:solidFill>
                  <a:srgbClr val="FFFFFF"/>
                </a:solidFill>
              </a:rPr>
              <a:t>Data collection sources</a:t>
            </a:r>
            <a:endParaRPr lang="en-US" sz="4400">
              <a:solidFill>
                <a:srgbClr val="FFFFFF"/>
              </a:solidFill>
            </a:endParaRPr>
          </a:p>
        </p:txBody>
      </p:sp>
      <p:sp>
        <p:nvSpPr>
          <p:cNvPr id="9" name="Rectangle 8"/>
          <p:cNvSpPr/>
          <p:nvPr/>
        </p:nvSpPr>
        <p:spPr>
          <a:xfrm>
            <a:off x="5231958" y="605896"/>
            <a:ext cx="5923721" cy="5646208"/>
          </a:xfrm>
          <a:prstGeom prst="rect">
            <a:avLst/>
          </a:prstGeom>
        </p:spPr>
        <p:txBody>
          <a:bodyPr vert="horz" lIns="0" tIns="45720" rIns="0" bIns="45720" rtlCol="0" anchor="ctr">
            <a:normAutofit/>
          </a:bodyPr>
          <a:lstStyle/>
          <a:p>
            <a:pPr>
              <a:spcAft>
                <a:spcPts val="600"/>
              </a:spcAft>
              <a:buFont typeface="Calibri" panose="020F0502020204030204" pitchFamily="34" charset="0"/>
            </a:pPr>
            <a:r>
              <a:rPr lang="en-US" altLang="en-US" sz="2400">
                <a:solidFill>
                  <a:schemeClr val="tx1">
                    <a:lumMod val="75000"/>
                    <a:lumOff val="25000"/>
                  </a:schemeClr>
                </a:solidFill>
              </a:rPr>
              <a:t>Informants:</a:t>
            </a:r>
          </a:p>
          <a:p>
            <a:pPr marL="628650" lvl="1" indent="-171450">
              <a:spcAft>
                <a:spcPts val="600"/>
              </a:spcAft>
              <a:buFont typeface="Calibri" panose="020F0502020204030204" pitchFamily="34" charset="0"/>
              <a:buChar char="•"/>
            </a:pPr>
            <a:r>
              <a:rPr lang="en-US" altLang="en-US" sz="2400">
                <a:solidFill>
                  <a:schemeClr val="tx1">
                    <a:lumMod val="75000"/>
                    <a:lumOff val="25000"/>
                  </a:schemeClr>
                </a:solidFill>
              </a:rPr>
              <a:t>Programme delegates/tutors/facilitators.</a:t>
            </a:r>
          </a:p>
          <a:p>
            <a:pPr marL="628650" lvl="1" indent="-171450">
              <a:spcAft>
                <a:spcPts val="600"/>
              </a:spcAft>
              <a:buFont typeface="Calibri" panose="020F0502020204030204" pitchFamily="34" charset="0"/>
              <a:buChar char="•"/>
            </a:pPr>
            <a:r>
              <a:rPr lang="en-US" altLang="en-US" sz="2400">
                <a:solidFill>
                  <a:schemeClr val="tx1">
                    <a:lumMod val="75000"/>
                    <a:lumOff val="25000"/>
                  </a:schemeClr>
                </a:solidFill>
              </a:rPr>
              <a:t>Managers and sponsors.</a:t>
            </a:r>
          </a:p>
          <a:p>
            <a:pPr marL="628650" lvl="1" indent="-171450">
              <a:spcAft>
                <a:spcPts val="600"/>
              </a:spcAft>
              <a:buFont typeface="Calibri" panose="020F0502020204030204" pitchFamily="34" charset="0"/>
              <a:buChar char="•"/>
            </a:pPr>
            <a:r>
              <a:rPr lang="en-US" altLang="en-US" sz="2400">
                <a:solidFill>
                  <a:schemeClr val="tx1">
                    <a:lumMod val="75000"/>
                    <a:lumOff val="25000"/>
                  </a:schemeClr>
                </a:solidFill>
              </a:rPr>
              <a:t>Controls (who do not receive the programme).</a:t>
            </a:r>
          </a:p>
          <a:p>
            <a:pPr marL="628650" lvl="1" indent="-171450">
              <a:spcAft>
                <a:spcPts val="600"/>
              </a:spcAft>
              <a:buFont typeface="Calibri" panose="020F0502020204030204" pitchFamily="34" charset="0"/>
              <a:buChar char="•"/>
            </a:pPr>
            <a:r>
              <a:rPr lang="en-US" altLang="en-US" sz="2400">
                <a:solidFill>
                  <a:schemeClr val="tx1">
                    <a:lumMod val="75000"/>
                    <a:lumOff val="25000"/>
                  </a:schemeClr>
                </a:solidFill>
              </a:rPr>
              <a:t>Stakeholders (e.g. senior managers).</a:t>
            </a:r>
          </a:p>
          <a:p>
            <a:pPr>
              <a:spcAft>
                <a:spcPts val="600"/>
              </a:spcAft>
              <a:buFont typeface="Calibri" panose="020F0502020204030204" pitchFamily="34" charset="0"/>
            </a:pPr>
            <a:r>
              <a:rPr lang="en-US" altLang="en-US" sz="2400">
                <a:solidFill>
                  <a:schemeClr val="tx1">
                    <a:lumMod val="75000"/>
                    <a:lumOff val="25000"/>
                  </a:schemeClr>
                </a:solidFill>
              </a:rPr>
              <a:t>- Observations (overt/covert: participant/non-participant).</a:t>
            </a:r>
          </a:p>
          <a:p>
            <a:pPr>
              <a:spcAft>
                <a:spcPts val="600"/>
              </a:spcAft>
              <a:buFont typeface="Calibri" panose="020F0502020204030204" pitchFamily="34" charset="0"/>
            </a:pPr>
            <a:r>
              <a:rPr lang="en-US" altLang="en-US" sz="2400">
                <a:solidFill>
                  <a:schemeClr val="tx1">
                    <a:lumMod val="75000"/>
                    <a:lumOff val="25000"/>
                  </a:schemeClr>
                </a:solidFill>
              </a:rPr>
              <a:t>- Records (project plans, emails, content of flipcharts).</a:t>
            </a:r>
          </a:p>
        </p:txBody>
      </p:sp>
      <p:sp>
        <p:nvSpPr>
          <p:cNvPr id="75" name="Rectangle 74">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p:cNvSpPr/>
          <p:nvPr/>
        </p:nvSpPr>
        <p:spPr>
          <a:xfrm>
            <a:off x="2423592" y="2492896"/>
            <a:ext cx="3150096" cy="338554"/>
          </a:xfrm>
          <a:prstGeom prst="rect">
            <a:avLst/>
          </a:prstGeom>
        </p:spPr>
        <p:txBody>
          <a:bodyPr wrap="square">
            <a:spAutoFit/>
          </a:bodyPr>
          <a:lstStyle/>
          <a:p>
            <a:pPr algn="l"/>
            <a:endParaRPr lang="en-GB" sz="1600" dirty="0"/>
          </a:p>
        </p:txBody>
      </p:sp>
    </p:spTree>
    <p:extLst>
      <p:ext uri="{BB962C8B-B14F-4D97-AF65-F5344CB8AC3E}">
        <p14:creationId xmlns:p14="http://schemas.microsoft.com/office/powerpoint/2010/main" val="4153331348"/>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22" name="Rectangle 2"/>
          <p:cNvSpPr>
            <a:spLocks noGrp="1" noChangeArrowheads="1"/>
          </p:cNvSpPr>
          <p:nvPr>
            <p:ph type="title"/>
          </p:nvPr>
        </p:nvSpPr>
        <p:spPr>
          <a:xfrm>
            <a:off x="492369" y="605896"/>
            <a:ext cx="3642309" cy="5646208"/>
          </a:xfrm>
        </p:spPr>
        <p:txBody>
          <a:bodyPr vert="horz" lIns="91440" tIns="45720" rIns="91440" bIns="45720" rtlCol="0" anchor="ctr">
            <a:normAutofit/>
          </a:bodyPr>
          <a:lstStyle/>
          <a:p>
            <a:r>
              <a:rPr lang="en-US" altLang="en-US" sz="4400">
                <a:solidFill>
                  <a:srgbClr val="FFFFFF"/>
                </a:solidFill>
              </a:rPr>
              <a:t>Data collection tools</a:t>
            </a:r>
            <a:endParaRPr lang="en-US" sz="4400">
              <a:solidFill>
                <a:srgbClr val="FFFFFF"/>
              </a:solidFill>
            </a:endParaRPr>
          </a:p>
        </p:txBody>
      </p:sp>
      <p:sp>
        <p:nvSpPr>
          <p:cNvPr id="9" name="Rectangle 8"/>
          <p:cNvSpPr/>
          <p:nvPr/>
        </p:nvSpPr>
        <p:spPr>
          <a:xfrm>
            <a:off x="5231958" y="605896"/>
            <a:ext cx="5923721" cy="5646208"/>
          </a:xfrm>
          <a:prstGeom prst="rect">
            <a:avLst/>
          </a:prstGeom>
        </p:spPr>
        <p:txBody>
          <a:bodyPr vert="horz" lIns="0" tIns="45720" rIns="0" bIns="45720" rtlCol="0" anchor="ctr">
            <a:normAutofit/>
          </a:bodyPr>
          <a:lstStyle/>
          <a:p>
            <a:pPr marL="171450" indent="-171450">
              <a:spcAft>
                <a:spcPts val="600"/>
              </a:spcAft>
              <a:buFont typeface="Calibri" panose="020F0502020204030204" pitchFamily="34" charset="0"/>
              <a:buChar char="•"/>
            </a:pPr>
            <a:r>
              <a:rPr lang="en-US" altLang="en-US" sz="2400">
                <a:solidFill>
                  <a:schemeClr val="tx1">
                    <a:lumMod val="75000"/>
                    <a:lumOff val="25000"/>
                  </a:schemeClr>
                </a:solidFill>
              </a:rPr>
              <a:t>Questionnaires/interview schedules.</a:t>
            </a:r>
          </a:p>
          <a:p>
            <a:pPr marL="171450" indent="-171450">
              <a:spcAft>
                <a:spcPts val="600"/>
              </a:spcAft>
              <a:buFont typeface="Calibri" panose="020F0502020204030204" pitchFamily="34" charset="0"/>
              <a:buChar char="•"/>
            </a:pPr>
            <a:r>
              <a:rPr lang="en-US" altLang="en-US" sz="2400">
                <a:solidFill>
                  <a:schemeClr val="tx1">
                    <a:lumMod val="75000"/>
                    <a:lumOff val="25000"/>
                  </a:schemeClr>
                </a:solidFill>
              </a:rPr>
              <a:t>Assessment tests.</a:t>
            </a:r>
          </a:p>
          <a:p>
            <a:pPr marL="171450" indent="-171450">
              <a:spcAft>
                <a:spcPts val="600"/>
              </a:spcAft>
              <a:buFont typeface="Calibri" panose="020F0502020204030204" pitchFamily="34" charset="0"/>
              <a:buChar char="•"/>
            </a:pPr>
            <a:r>
              <a:rPr lang="en-US" altLang="en-US" sz="2400">
                <a:solidFill>
                  <a:schemeClr val="tx1">
                    <a:lumMod val="75000"/>
                    <a:lumOff val="25000"/>
                  </a:schemeClr>
                </a:solidFill>
              </a:rPr>
              <a:t>Repertory grid.</a:t>
            </a:r>
          </a:p>
          <a:p>
            <a:pPr marL="171450" indent="-171450">
              <a:spcAft>
                <a:spcPts val="600"/>
              </a:spcAft>
              <a:buFont typeface="Calibri" panose="020F0502020204030204" pitchFamily="34" charset="0"/>
              <a:buChar char="•"/>
            </a:pPr>
            <a:r>
              <a:rPr lang="en-US" altLang="en-US" sz="2400">
                <a:solidFill>
                  <a:schemeClr val="tx1">
                    <a:lumMod val="75000"/>
                    <a:lumOff val="25000"/>
                  </a:schemeClr>
                </a:solidFill>
              </a:rPr>
              <a:t>Critical incidents analysis.</a:t>
            </a:r>
          </a:p>
          <a:p>
            <a:pPr marL="171450" indent="-171450">
              <a:spcAft>
                <a:spcPts val="600"/>
              </a:spcAft>
              <a:buFont typeface="Calibri" panose="020F0502020204030204" pitchFamily="34" charset="0"/>
              <a:buChar char="•"/>
            </a:pPr>
            <a:r>
              <a:rPr lang="en-US" altLang="en-US" sz="2400">
                <a:solidFill>
                  <a:schemeClr val="tx1">
                    <a:lumMod val="75000"/>
                    <a:lumOff val="25000"/>
                  </a:schemeClr>
                </a:solidFill>
              </a:rPr>
              <a:t>Learning logs.</a:t>
            </a:r>
          </a:p>
        </p:txBody>
      </p:sp>
      <p:sp>
        <p:nvSpPr>
          <p:cNvPr id="4" name="Rectangle 3"/>
          <p:cNvSpPr/>
          <p:nvPr/>
        </p:nvSpPr>
        <p:spPr>
          <a:xfrm>
            <a:off x="6082328" y="2924944"/>
            <a:ext cx="4572000" cy="400110"/>
          </a:xfrm>
          <a:prstGeom prst="rect">
            <a:avLst/>
          </a:prstGeom>
        </p:spPr>
        <p:txBody>
          <a:bodyPr>
            <a:spAutoFit/>
          </a:bodyPr>
          <a:lstStyle/>
          <a:p>
            <a:pPr algn="l" eaLnBrk="1" hangingPunct="1"/>
            <a:endParaRPr lang="en-US" altLang="en-US" sz="2000" dirty="0"/>
          </a:p>
        </p:txBody>
      </p:sp>
      <p:sp>
        <p:nvSpPr>
          <p:cNvPr id="7" name="Text Box 7"/>
          <p:cNvSpPr txBox="1">
            <a:spLocks noChangeArrowheads="1"/>
          </p:cNvSpPr>
          <p:nvPr/>
        </p:nvSpPr>
        <p:spPr bwMode="auto">
          <a:xfrm>
            <a:off x="5850499" y="2014538"/>
            <a:ext cx="40322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Bef>
                <a:spcPct val="50000"/>
              </a:spcBef>
            </a:pPr>
            <a:endParaRPr lang="en-US" altLang="en-US" sz="2400" b="1" dirty="0"/>
          </a:p>
        </p:txBody>
      </p:sp>
    </p:spTree>
    <p:extLst>
      <p:ext uri="{BB962C8B-B14F-4D97-AF65-F5344CB8AC3E}">
        <p14:creationId xmlns:p14="http://schemas.microsoft.com/office/powerpoint/2010/main" val="3033677810"/>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CA9B251-469D-6E4F-BC7B-8BBDE81E9BE0}"/>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Quality issues:validity</a:t>
            </a:r>
          </a:p>
        </p:txBody>
      </p:sp>
      <p:sp>
        <p:nvSpPr>
          <p:cNvPr id="3" name="Content Placeholder 2">
            <a:extLst>
              <a:ext uri="{FF2B5EF4-FFF2-40B4-BE49-F238E27FC236}">
                <a16:creationId xmlns:a16="http://schemas.microsoft.com/office/drawing/2014/main" id="{8A321C60-1C66-0D40-B4AB-CDAB5DAECBA0}"/>
              </a:ext>
            </a:extLst>
          </p:cNvPr>
          <p:cNvSpPr>
            <a:spLocks noGrp="1"/>
          </p:cNvSpPr>
          <p:nvPr>
            <p:ph idx="1"/>
          </p:nvPr>
        </p:nvSpPr>
        <p:spPr>
          <a:xfrm>
            <a:off x="5231958" y="605896"/>
            <a:ext cx="5923721" cy="5646208"/>
          </a:xfrm>
        </p:spPr>
        <p:txBody>
          <a:bodyPr anchor="ctr">
            <a:normAutofit/>
          </a:bodyPr>
          <a:lstStyle/>
          <a:p>
            <a:r>
              <a:rPr lang="en-US" sz="2400" dirty="0"/>
              <a:t>High degree of face validity important for </a:t>
            </a:r>
            <a:r>
              <a:rPr lang="en-US" sz="2400" dirty="0" err="1"/>
              <a:t>programme</a:t>
            </a:r>
            <a:r>
              <a:rPr lang="en-US" sz="2400" dirty="0"/>
              <a:t> sponsors.</a:t>
            </a:r>
            <a:br>
              <a:rPr lang="en-US" sz="2400" dirty="0"/>
            </a:br>
            <a:r>
              <a:rPr lang="en-US" sz="2400" dirty="0"/>
              <a:t>Need to move beyond ‘happiness’ type questions to measure actual impact.</a:t>
            </a:r>
            <a:br>
              <a:rPr lang="en-US" sz="2400" dirty="0"/>
            </a:br>
            <a:r>
              <a:rPr lang="en-US" sz="2400" dirty="0"/>
              <a:t>Validity improved by covert or longer term observation of </a:t>
            </a:r>
            <a:r>
              <a:rPr lang="en-US" sz="2400" dirty="0" err="1"/>
              <a:t>programme</a:t>
            </a:r>
            <a:r>
              <a:rPr lang="en-US" sz="2400" dirty="0"/>
              <a:t> participants.</a:t>
            </a:r>
            <a:br>
              <a:rPr lang="en-US" sz="2400" dirty="0"/>
            </a:br>
            <a:endParaRPr lang="en-US" sz="2400" dirty="0"/>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08927655"/>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altLang="en-US" sz="4400">
                <a:solidFill>
                  <a:srgbClr val="FFFFFF"/>
                </a:solidFill>
              </a:rPr>
              <a:t>Quality issues: reliability </a:t>
            </a:r>
            <a:endParaRPr lang="en-GB" sz="4400">
              <a:solidFill>
                <a:srgbClr val="FFFFFF"/>
              </a:solidFill>
            </a:endParaRPr>
          </a:p>
        </p:txBody>
      </p:sp>
      <p:sp>
        <p:nvSpPr>
          <p:cNvPr id="7" name="Content Placeholder 6"/>
          <p:cNvSpPr>
            <a:spLocks noGrp="1"/>
          </p:cNvSpPr>
          <p:nvPr>
            <p:ph idx="1"/>
          </p:nvPr>
        </p:nvSpPr>
        <p:spPr>
          <a:xfrm>
            <a:off x="5231958" y="605896"/>
            <a:ext cx="5923721" cy="5646208"/>
          </a:xfrm>
        </p:spPr>
        <p:txBody>
          <a:bodyPr anchor="ctr">
            <a:normAutofit/>
          </a:bodyPr>
          <a:lstStyle/>
          <a:p>
            <a:pPr eaLnBrk="1" hangingPunct="1"/>
            <a:r>
              <a:rPr lang="en-GB" altLang="en-US" sz="2400"/>
              <a:t>Use evaluations (e.g. observations) by more than one researcher – inter-judge reliability.</a:t>
            </a:r>
          </a:p>
          <a:p>
            <a:pPr eaLnBrk="1" hangingPunct="1"/>
            <a:r>
              <a:rPr lang="en-GB" altLang="en-US" sz="2400"/>
              <a:t>Seek multiple perspectives (e.g. sponsors, participants, stakeholders).</a:t>
            </a:r>
            <a:endParaRPr lang="en-US" altLang="en-US" sz="2400"/>
          </a:p>
          <a:p>
            <a:endParaRPr lang="en-GB" sz="2400"/>
          </a:p>
        </p:txBody>
      </p:sp>
      <p:sp>
        <p:nvSpPr>
          <p:cNvPr id="16" name="Rectangle 15">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18956280"/>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altLang="en-US" sz="4400">
                <a:solidFill>
                  <a:srgbClr val="FFFFFF"/>
                </a:solidFill>
              </a:rPr>
              <a:t>Quality issues: objectivity</a:t>
            </a:r>
            <a:endParaRPr lang="en-GB" sz="4400">
              <a:solidFill>
                <a:srgbClr val="FFFFFF"/>
              </a:solidFill>
            </a:endParaRPr>
          </a:p>
        </p:txBody>
      </p:sp>
      <p:sp>
        <p:nvSpPr>
          <p:cNvPr id="3" name="Content Placeholder 2"/>
          <p:cNvSpPr>
            <a:spLocks noGrp="1"/>
          </p:cNvSpPr>
          <p:nvPr>
            <p:ph idx="1"/>
          </p:nvPr>
        </p:nvSpPr>
        <p:spPr>
          <a:xfrm>
            <a:off x="5231958" y="605896"/>
            <a:ext cx="5923721" cy="5646208"/>
          </a:xfrm>
        </p:spPr>
        <p:txBody>
          <a:bodyPr anchor="ctr">
            <a:normAutofit/>
          </a:bodyPr>
          <a:lstStyle/>
          <a:p>
            <a:pPr eaLnBrk="1" hangingPunct="1">
              <a:lnSpc>
                <a:spcPct val="110000"/>
              </a:lnSpc>
              <a:buFontTx/>
              <a:buNone/>
            </a:pPr>
            <a:r>
              <a:rPr lang="en-US" altLang="en-US" sz="2400"/>
              <a:t>Outcomes of evaluation have to be compared with something else for them to have any meaning, such as:</a:t>
            </a:r>
          </a:p>
          <a:p>
            <a:pPr eaLnBrk="1" hangingPunct="1">
              <a:lnSpc>
                <a:spcPct val="110000"/>
              </a:lnSpc>
            </a:pPr>
            <a:r>
              <a:rPr lang="en-US" altLang="en-US" sz="2400" dirty="0"/>
              <a:t>The outcomes of similar </a:t>
            </a:r>
            <a:r>
              <a:rPr lang="en-US" altLang="en-US" sz="2400"/>
              <a:t>programmes</a:t>
            </a:r>
            <a:r>
              <a:rPr lang="en-US" altLang="en-US" sz="2400" dirty="0"/>
              <a:t>.</a:t>
            </a:r>
            <a:endParaRPr lang="en-US" altLang="en-US" sz="2400"/>
          </a:p>
          <a:p>
            <a:pPr eaLnBrk="1" hangingPunct="1">
              <a:lnSpc>
                <a:spcPct val="110000"/>
              </a:lnSpc>
            </a:pPr>
            <a:r>
              <a:rPr lang="en-US" altLang="en-US" sz="2400" dirty="0"/>
              <a:t>The outcomes of the same </a:t>
            </a:r>
            <a:r>
              <a:rPr lang="en-US" altLang="en-US" sz="2400"/>
              <a:t>programme</a:t>
            </a:r>
            <a:r>
              <a:rPr lang="en-US" altLang="en-US" sz="2400" dirty="0"/>
              <a:t> delivered on a previous occasion.</a:t>
            </a:r>
            <a:endParaRPr lang="en-US" altLang="en-US" sz="2400"/>
          </a:p>
          <a:p>
            <a:pPr eaLnBrk="1" hangingPunct="1">
              <a:lnSpc>
                <a:spcPct val="110000"/>
              </a:lnSpc>
            </a:pPr>
            <a:r>
              <a:rPr lang="en-US" altLang="en-US" sz="2400" dirty="0"/>
              <a:t>The outcomes of model </a:t>
            </a:r>
            <a:r>
              <a:rPr lang="en-US" altLang="en-US" sz="2400"/>
              <a:t>programmes</a:t>
            </a:r>
            <a:r>
              <a:rPr lang="en-US" altLang="en-US" sz="2400" dirty="0"/>
              <a:t> in the same field.</a:t>
            </a:r>
            <a:endParaRPr lang="en-US" altLang="en-US" sz="2400"/>
          </a:p>
          <a:p>
            <a:pPr eaLnBrk="1" hangingPunct="1">
              <a:lnSpc>
                <a:spcPct val="110000"/>
              </a:lnSpc>
            </a:pPr>
            <a:r>
              <a:rPr lang="en-US" altLang="en-US" sz="2400" dirty="0"/>
              <a:t>The stated goals of the </a:t>
            </a:r>
            <a:r>
              <a:rPr lang="en-US" altLang="en-US" sz="2400"/>
              <a:t>programme</a:t>
            </a:r>
            <a:r>
              <a:rPr lang="en-US" altLang="en-US" sz="2400" dirty="0"/>
              <a:t>.</a:t>
            </a:r>
            <a:endParaRPr lang="en-US" altLang="en-US" sz="2400"/>
          </a:p>
          <a:p>
            <a:pPr eaLnBrk="1" hangingPunct="1">
              <a:lnSpc>
                <a:spcPct val="110000"/>
              </a:lnSpc>
            </a:pPr>
            <a:r>
              <a:rPr lang="en-US" altLang="en-US" sz="2400" dirty="0"/>
              <a:t>External standards developed by professional bodies.</a:t>
            </a:r>
            <a:endParaRPr lang="en-US" altLang="en-US" sz="2400"/>
          </a:p>
          <a:p>
            <a:pPr>
              <a:lnSpc>
                <a:spcPct val="110000"/>
              </a:lnSpc>
            </a:pPr>
            <a:endParaRPr lang="en-GB" sz="2400"/>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86540207"/>
      </p:ext>
    </p:extLst>
  </p:cSld>
  <p:clrMapOvr>
    <a:masterClrMapping/>
  </p:clrMapOvr>
</p:sld>
</file>

<file path=ppt/theme/theme1.xml><?xml version="1.0" encoding="utf-8"?>
<a:theme xmlns:a="http://schemas.openxmlformats.org/drawingml/2006/main" name="Retrospect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Retrospect">
      <a:majorFont>
        <a:latin typeface="Bembo"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Nova Light"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6739</Words>
  <Application>Microsoft Macintosh PowerPoint</Application>
  <PresentationFormat>Widescreen</PresentationFormat>
  <Paragraphs>821</Paragraphs>
  <Slides>151</Slides>
  <Notes>1</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151</vt:i4>
      </vt:variant>
    </vt:vector>
  </HeadingPairs>
  <TitlesOfParts>
    <vt:vector size="158" baseType="lpstr">
      <vt:lpstr>Arial</vt:lpstr>
      <vt:lpstr>Arial Nova Light</vt:lpstr>
      <vt:lpstr>Bembo</vt:lpstr>
      <vt:lpstr>Calibri</vt:lpstr>
      <vt:lpstr>HelveticaNeue-Light</vt:lpstr>
      <vt:lpstr>RetrospectVTI</vt:lpstr>
      <vt:lpstr>Chart</vt:lpstr>
      <vt:lpstr>Identity and Approaches in Applied Business Research   RESEARCH DESIGN</vt:lpstr>
      <vt:lpstr>Objectives</vt:lpstr>
      <vt:lpstr> Examples of business-related research topics </vt:lpstr>
      <vt:lpstr>Overview of the (simplified) research process</vt:lpstr>
      <vt:lpstr>The nature of theories</vt:lpstr>
      <vt:lpstr>Summary of the deductive process within an organizational context</vt:lpstr>
      <vt:lpstr>Combining inductive and deductive methods</vt:lpstr>
      <vt:lpstr>Epistemological perspectives</vt:lpstr>
      <vt:lpstr>Theoretical perspectives: positivism</vt:lpstr>
      <vt:lpstr>Theoretical perspectives: interpretivism</vt:lpstr>
      <vt:lpstr>Interpretivism: symbolic interactionism</vt:lpstr>
      <vt:lpstr>Interpretivism: phenomenology </vt:lpstr>
      <vt:lpstr>PowerPoint Presentation</vt:lpstr>
      <vt:lpstr>Interpretivism: hermeneutics</vt:lpstr>
      <vt:lpstr>Interpretivism: naturalistic inquiry </vt:lpstr>
      <vt:lpstr>Research methodologies</vt:lpstr>
      <vt:lpstr>Research methodologies: Experimental and quasi-experimental </vt:lpstr>
      <vt:lpstr>Experimental design (example) </vt:lpstr>
      <vt:lpstr>Research methodologies: Phenomenological research  </vt:lpstr>
      <vt:lpstr>Action research</vt:lpstr>
      <vt:lpstr>Analytical surveys</vt:lpstr>
      <vt:lpstr>Selecting and Planning Business Research Proposals and Projects </vt:lpstr>
      <vt:lpstr> A good research topic (1)…</vt:lpstr>
      <vt:lpstr>A good research topic (2)…</vt:lpstr>
      <vt:lpstr>Techniques for generating and refining research ideas</vt:lpstr>
      <vt:lpstr>TopTopics to avoid</vt:lpstr>
      <vt:lpstr>Structure of research proposals</vt:lpstr>
      <vt:lpstr>The Literature Review</vt:lpstr>
      <vt:lpstr>Research questions</vt:lpstr>
      <vt:lpstr>Hypotheses (Guesses, Assumptions)</vt:lpstr>
      <vt:lpstr>Research methodology</vt:lpstr>
      <vt:lpstr>Quantitative and qualitative research methodologies </vt:lpstr>
      <vt:lpstr>PowerPoint Presentation</vt:lpstr>
      <vt:lpstr>Data collection instruments</vt:lpstr>
      <vt:lpstr>Data analysis</vt:lpstr>
      <vt:lpstr>Acknowledge weaknesses and limitations including: Small sample size, composition (lack of representativeness). Lack of access to key respondents. Any threats to validity and reliability (both internal and external). </vt:lpstr>
      <vt:lpstr>Related materials</vt:lpstr>
      <vt:lpstr>Preparing the final proposal document </vt:lpstr>
      <vt:lpstr>Phenomenological research</vt:lpstr>
      <vt:lpstr>Important</vt:lpstr>
      <vt:lpstr>Searching, Critically Reviewing and Using the Literature in Business</vt:lpstr>
      <vt:lpstr> The purpose of the literature review is to…</vt:lpstr>
      <vt:lpstr>PowerPoint Presentation</vt:lpstr>
      <vt:lpstr>The literature search process</vt:lpstr>
      <vt:lpstr>An overview of literature sources</vt:lpstr>
      <vt:lpstr>Searching for articles</vt:lpstr>
      <vt:lpstr>Keeping a research log </vt:lpstr>
      <vt:lpstr>The literature review</vt:lpstr>
      <vt:lpstr>Quantitative Research Design </vt:lpstr>
      <vt:lpstr> Stages in the experimental design process</vt:lpstr>
      <vt:lpstr>Identifying issues</vt:lpstr>
      <vt:lpstr>Develop questions/hypotheses</vt:lpstr>
      <vt:lpstr>Types of applied research questions – with examples</vt:lpstr>
      <vt:lpstr>A hypothesis</vt:lpstr>
      <vt:lpstr>Identifying independent and dependent variables </vt:lpstr>
      <vt:lpstr>Relationship between variables</vt:lpstr>
      <vt:lpstr>Conducting the study</vt:lpstr>
      <vt:lpstr>Using descriptive and inferential statistics</vt:lpstr>
      <vt:lpstr>Accept or reject the hypothesis </vt:lpstr>
      <vt:lpstr>Experimental design</vt:lpstr>
      <vt:lpstr>Quasi-experimental designs</vt:lpstr>
      <vt:lpstr>Generalising from samples to populations </vt:lpstr>
      <vt:lpstr>Types of probability sample</vt:lpstr>
      <vt:lpstr>Non-random sampling</vt:lpstr>
      <vt:lpstr>Instrument design: validity</vt:lpstr>
      <vt:lpstr>Instrument design: reliability</vt:lpstr>
      <vt:lpstr> Why qualitative? Some criticisms of quantitative methods</vt:lpstr>
      <vt:lpstr>Characteristics of qualitative research</vt:lpstr>
      <vt:lpstr>Qualitative strategies of inquiry</vt:lpstr>
      <vt:lpstr>PowerPoint Presentation</vt:lpstr>
      <vt:lpstr>Volumes of data for inductive and deductive approaches</vt:lpstr>
      <vt:lpstr>Sampling strategies (examples)</vt:lpstr>
      <vt:lpstr>Role of the researcher</vt:lpstr>
      <vt:lpstr>The role of the literature</vt:lpstr>
      <vt:lpstr>Collecting qualitative data: interviewing</vt:lpstr>
      <vt:lpstr>Collecting qualitative data: using visual sources </vt:lpstr>
      <vt:lpstr>Collecting qualitative data: research diaries</vt:lpstr>
      <vt:lpstr>Ethical checklist in qualitative research</vt:lpstr>
      <vt:lpstr>Generating validity</vt:lpstr>
      <vt:lpstr>But in generalising, qualitative researchers need to be…</vt:lpstr>
      <vt:lpstr>Designing for reliability</vt:lpstr>
      <vt:lpstr>But we could abandon conventional terms and seek instead…</vt:lpstr>
      <vt:lpstr> Defining Mixed Methods</vt:lpstr>
      <vt:lpstr>Differences between quantitative and qualitative methods</vt:lpstr>
      <vt:lpstr>Epistemological positions</vt:lpstr>
      <vt:lpstr>PowerPoint Presentation</vt:lpstr>
      <vt:lpstr>Research Focus</vt:lpstr>
      <vt:lpstr>Scope of findings</vt:lpstr>
      <vt:lpstr>Mixed methods allow researchers to….</vt:lpstr>
      <vt:lpstr>How methods can be mixed</vt:lpstr>
      <vt:lpstr>Mixed methods models</vt:lpstr>
      <vt:lpstr>Options</vt:lpstr>
      <vt:lpstr>Benefits of mixed methods designs</vt:lpstr>
      <vt:lpstr>Potential weaknesses of mixed methods</vt:lpstr>
      <vt:lpstr> Samples and populations</vt:lpstr>
      <vt:lpstr>What is a sample?</vt:lpstr>
      <vt:lpstr>Sampling 2 different approaches</vt:lpstr>
      <vt:lpstr>Simple random sampling</vt:lpstr>
      <vt:lpstr>Systematic random sampling</vt:lpstr>
      <vt:lpstr>Stratified random sampling</vt:lpstr>
      <vt:lpstr>Cluster sampling</vt:lpstr>
      <vt:lpstr>Non-probability sampling: Quota</vt:lpstr>
      <vt:lpstr>Non-probability sampling: Purposive</vt:lpstr>
      <vt:lpstr>Non-probability sampling: Convenience </vt:lpstr>
      <vt:lpstr>Mixed methods sampling</vt:lpstr>
      <vt:lpstr>Sampling: Top tip</vt:lpstr>
      <vt:lpstr>Selecting random samples</vt:lpstr>
      <vt:lpstr>Non-random sampling and external validity</vt:lpstr>
      <vt:lpstr>Calculating sample size</vt:lpstr>
      <vt:lpstr> Definition</vt:lpstr>
      <vt:lpstr>Typical examples of surveys</vt:lpstr>
      <vt:lpstr>Descriptive surveys and Analytical Surveys</vt:lpstr>
      <vt:lpstr>Extraneous variables controlled by… </vt:lpstr>
      <vt:lpstr>Survey Process: Stages 1</vt:lpstr>
      <vt:lpstr>Survey process: Stage 2</vt:lpstr>
      <vt:lpstr>Survey Process: Stages 3</vt:lpstr>
      <vt:lpstr>Survey Process: Stage 4 data collection</vt:lpstr>
      <vt:lpstr>Survey Process: Stage 5 data coding, analysis and reporting</vt:lpstr>
      <vt:lpstr>Postal questionnaires</vt:lpstr>
      <vt:lpstr>Delivery and collection questionnaires</vt:lpstr>
      <vt:lpstr>Online questionnaires</vt:lpstr>
      <vt:lpstr>Structured questionnaires</vt:lpstr>
      <vt:lpstr>Focus groups </vt:lpstr>
      <vt:lpstr>Telephone surveys</vt:lpstr>
      <vt:lpstr>Reducing sources of error</vt:lpstr>
      <vt:lpstr>Applied Business Research Definition</vt:lpstr>
      <vt:lpstr>Case studies can be used when…</vt:lpstr>
      <vt:lpstr>Inductive or deductive case studies?</vt:lpstr>
      <vt:lpstr>PowerPoint Presentation</vt:lpstr>
      <vt:lpstr>The process of case study construction</vt:lpstr>
      <vt:lpstr>Main types of case study design</vt:lpstr>
      <vt:lpstr>Quality in case studies: construct validity</vt:lpstr>
      <vt:lpstr>Quality in case studies: internal validity – pattern matching</vt:lpstr>
      <vt:lpstr>Quality in case studies: internal validity – explanation building</vt:lpstr>
      <vt:lpstr>Quality in case studies: internal validity – time-series analysis</vt:lpstr>
      <vt:lpstr>Limitations of case studies </vt:lpstr>
      <vt:lpstr>Types of case study report  </vt:lpstr>
      <vt:lpstr>Types of written report structures</vt:lpstr>
      <vt:lpstr> The focus of evaluation: Kirkpatrick</vt:lpstr>
      <vt:lpstr>The focus of evaluation: cost–benefit analysis</vt:lpstr>
      <vt:lpstr>The focus of evaluation: force field analysis</vt:lpstr>
      <vt:lpstr>PowerPoint Presentation</vt:lpstr>
      <vt:lpstr>Schools of evaluation</vt:lpstr>
      <vt:lpstr>Schools of evaluation: experimental</vt:lpstr>
      <vt:lpstr>Schools of evaluation: illuminative</vt:lpstr>
      <vt:lpstr>Schools of evaluation: interventionist and action research</vt:lpstr>
      <vt:lpstr>Data collection sources</vt:lpstr>
      <vt:lpstr>Data collection tools</vt:lpstr>
      <vt:lpstr>Quality issues:validity</vt:lpstr>
      <vt:lpstr>Quality issues: reliability </vt:lpstr>
      <vt:lpstr>Quality issues: objectivity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Identity and Approaches in Applied Business Research   RESEARCH DESIGN</dc:title>
  <dc:creator>caroline jawad</dc:creator>
  <cp:lastModifiedBy>caroline jawad</cp:lastModifiedBy>
  <cp:revision>1</cp:revision>
  <dcterms:created xsi:type="dcterms:W3CDTF">2020-03-15T18:59:12Z</dcterms:created>
  <dcterms:modified xsi:type="dcterms:W3CDTF">2020-03-15T18:59:45Z</dcterms:modified>
</cp:coreProperties>
</file>