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1"/>
  </p:sldMasterIdLst>
  <p:notesMasterIdLst>
    <p:notesMasterId r:id="rId5"/>
  </p:notes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9251"/>
    <p:restoredTop sz="72923"/>
  </p:normalViewPr>
  <p:slideViewPr>
    <p:cSldViewPr snapToGrid="0" snapToObjects="1">
      <p:cViewPr varScale="1">
        <p:scale>
          <a:sx n="80" d="100"/>
          <a:sy n="80" d="100"/>
        </p:scale>
        <p:origin x="59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427E17-F8BF-5545-A470-293BBB23E2D3}" type="datetimeFigureOut">
              <a:rPr lang="en-US" smtClean="0"/>
              <a:t>4/12/21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CC4F01-89D6-3449-AA0C-6344ADC30193}" type="slidenum">
              <a:rPr lang="en-US" smtClean="0"/>
              <a:t>‹#›</a:t>
            </a:fld>
            <a:endParaRPr lang="en-US"/>
          </a:p>
        </p:txBody>
      </p:sp>
    </p:spTree>
    <p:extLst>
      <p:ext uri="{BB962C8B-B14F-4D97-AF65-F5344CB8AC3E}">
        <p14:creationId xmlns:p14="http://schemas.microsoft.com/office/powerpoint/2010/main" val="17830058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Bateman (2000) explains that advocacy starts in the office, an imperative role of an advocate is to conduct meaningful interviews with their clients in order to obtain instruction and for keeping clients informed. Bateman (2000) highlights Jamieson’s Rules (1978) in which I have not followed in part one and I have followed in part two.</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In part 1 I demonstrated firstly a lack of organisation, by calling Jacob Sam I was showing a lack of interest in the person in which I was advocating for, as the university of Buffalo explain that organisation is an essential skill for any worker within the social work field. Secondly, I labelled Jacob by calling him the graffiti kid, suggesting that this is all that he is, Bernburg (2009) explains that labelling theory provides a distinctively sociological approach that focusses on the role of social labelling in the development if crime and deviance, explaining that once an individual has been labelled, that individual often faces new problems that stem from the reactions of self and others, a form of stigma, that is attached to the deviant label.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During Part 2 I demonstrated organisation skills, by explaining who I am and what I do in a friendly and approachable manner, but also by setting subtle boundaries as per the advocacy code of practice, by informing the client of my role and what they can realistically expect from me as their advocate.  By getting to know the individual from the notes I had received, I was able to create a picture of who this person was. By referring to my notes as guidelines, I was able to expand our conversation, providing subtle praise and encouragement, building the relationship in order to empower Jacob and gain his trust.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During part 1 I showed no sympathy for Jacobs situation, having very little interest in him as a person, and treated him more like an inconvenience to not only myself but to the world. Jeffrey (2016) suggests that sympathy promotes pro-social behaviour and can have a psychological effect on the client including kindness and generosity towards others, arguably actions valuable to the rehabilitation process. During part 2 I showed sympathy for the difficulties he has faced.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In part one I ended our meeting without a plan of action, which Silvio (2020) explains is a vital element to any meeting, creating a clear plan to ensure things get done, this was demonstrated in part two. </a:t>
            </a:r>
          </a:p>
          <a:p>
            <a:endParaRPr lang="en-US" dirty="0"/>
          </a:p>
        </p:txBody>
      </p:sp>
      <p:sp>
        <p:nvSpPr>
          <p:cNvPr id="4" name="Slide Number Placeholder 3"/>
          <p:cNvSpPr>
            <a:spLocks noGrp="1"/>
          </p:cNvSpPr>
          <p:nvPr>
            <p:ph type="sldNum" sz="quarter" idx="5"/>
          </p:nvPr>
        </p:nvSpPr>
        <p:spPr/>
        <p:txBody>
          <a:bodyPr/>
          <a:lstStyle/>
          <a:p>
            <a:fld id="{7ACC4F01-89D6-3449-AA0C-6344ADC30193}" type="slidenum">
              <a:rPr lang="en-US" smtClean="0"/>
              <a:t>2</a:t>
            </a:fld>
            <a:endParaRPr lang="en-US"/>
          </a:p>
        </p:txBody>
      </p:sp>
    </p:spTree>
    <p:extLst>
      <p:ext uri="{BB962C8B-B14F-4D97-AF65-F5344CB8AC3E}">
        <p14:creationId xmlns:p14="http://schemas.microsoft.com/office/powerpoint/2010/main" val="3769776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4/12/21</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12907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4/12/21</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26522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4/12/21</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876136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4/12/21</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348817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4/12/21</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037387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4/12/21</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31593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4/12/21</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25472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4/12/21</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254901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4/12/21</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641715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4/12/21</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44777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4/12/21</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650188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4/12/21</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077125974"/>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11" r:id="rId6"/>
    <p:sldLayoutId id="2147483706" r:id="rId7"/>
    <p:sldLayoutId id="2147483707" r:id="rId8"/>
    <p:sldLayoutId id="2147483708" r:id="rId9"/>
    <p:sldLayoutId id="2147483710" r:id="rId10"/>
    <p:sldLayoutId id="214748370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journals.sagepub.com/doi/pdf/10.1177/0141076816680120" TargetMode="External"/><Relationship Id="rId2" Type="http://schemas.openxmlformats.org/officeDocument/2006/relationships/hyperlink" Target="https://www.researchgate.net/publication/226795096_Labeling_Theory" TargetMode="External"/><Relationship Id="rId1" Type="http://schemas.openxmlformats.org/officeDocument/2006/relationships/slideLayout" Target="../slideLayouts/slideLayout2.xml"/><Relationship Id="rId6" Type="http://schemas.openxmlformats.org/officeDocument/2006/relationships/hyperlink" Target="http://socialwork.buffalo.edu/admissions/is-social-work-right-career-for-me/list-of-essential-skills-in-social-work.html" TargetMode="External"/><Relationship Id="rId5" Type="http://schemas.openxmlformats.org/officeDocument/2006/relationships/hyperlink" Target="https://qualityadvocacy.org.uk/wp-content/uploads/2018/05/Code-of-Practice-1.pdf" TargetMode="External"/><Relationship Id="rId4" Type="http://schemas.openxmlformats.org/officeDocument/2006/relationships/hyperlink" Target="https://www.bankwstaffing.com/how-to-end-every-meeting-with-a-follow-up-agenda-or-action-plan/#:~:text=One%20way%20to%20increase%20the,and%20ensure%20things%20get%20do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C3970FC-508D-475A-87FC-12A0677D60F2}"/>
              </a:ext>
            </a:extLst>
          </p:cNvPr>
          <p:cNvPicPr>
            <a:picLocks noChangeAspect="1"/>
          </p:cNvPicPr>
          <p:nvPr/>
        </p:nvPicPr>
        <p:blipFill rotWithShape="1">
          <a:blip r:embed="rId2"/>
          <a:srcRect l="1177" r="23300" b="2"/>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1304E5-B7AB-5F42-9A32-118D17F3EA6A}"/>
              </a:ext>
            </a:extLst>
          </p:cNvPr>
          <p:cNvSpPr>
            <a:spLocks noGrp="1"/>
          </p:cNvSpPr>
          <p:nvPr>
            <p:ph type="ctrTitle"/>
          </p:nvPr>
        </p:nvSpPr>
        <p:spPr>
          <a:xfrm>
            <a:off x="477981" y="1122363"/>
            <a:ext cx="4023360" cy="3204134"/>
          </a:xfrm>
        </p:spPr>
        <p:txBody>
          <a:bodyPr anchor="b">
            <a:normAutofit fontScale="90000"/>
          </a:bodyPr>
          <a:lstStyle/>
          <a:p>
            <a:r>
              <a:rPr lang="en-US" sz="4800" dirty="0"/>
              <a:t>ECAY6001</a:t>
            </a:r>
            <a:br>
              <a:rPr lang="en-US" sz="4800" dirty="0"/>
            </a:br>
            <a:r>
              <a:rPr lang="en-US" sz="4800" dirty="0"/>
              <a:t>Advocacy within a Criminal Justice Context</a:t>
            </a:r>
          </a:p>
        </p:txBody>
      </p:sp>
      <p:sp>
        <p:nvSpPr>
          <p:cNvPr id="3" name="Subtitle 2">
            <a:extLst>
              <a:ext uri="{FF2B5EF4-FFF2-40B4-BE49-F238E27FC236}">
                <a16:creationId xmlns:a16="http://schemas.microsoft.com/office/drawing/2014/main" id="{D8627706-94DC-EC42-8631-F7C5E732B41C}"/>
              </a:ext>
            </a:extLst>
          </p:cNvPr>
          <p:cNvSpPr>
            <a:spLocks noGrp="1"/>
          </p:cNvSpPr>
          <p:nvPr>
            <p:ph type="subTitle" idx="1"/>
          </p:nvPr>
        </p:nvSpPr>
        <p:spPr>
          <a:xfrm>
            <a:off x="477980" y="4872922"/>
            <a:ext cx="4023359" cy="1208141"/>
          </a:xfrm>
        </p:spPr>
        <p:txBody>
          <a:bodyPr>
            <a:normAutofit fontScale="92500" lnSpcReduction="20000"/>
          </a:bodyPr>
          <a:lstStyle/>
          <a:p>
            <a:r>
              <a:rPr lang="en-US" sz="2000" dirty="0"/>
              <a:t>1805211</a:t>
            </a:r>
          </a:p>
          <a:p>
            <a:r>
              <a:rPr lang="en-US" sz="2000" dirty="0"/>
              <a:t>Assignment one</a:t>
            </a:r>
          </a:p>
          <a:p>
            <a:r>
              <a:rPr lang="en-US" sz="2000" dirty="0"/>
              <a:t>Laura Jenkins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792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8EA0C-0430-5240-BA58-0037A7952DA1}"/>
              </a:ext>
            </a:extLst>
          </p:cNvPr>
          <p:cNvSpPr>
            <a:spLocks noGrp="1"/>
          </p:cNvSpPr>
          <p:nvPr>
            <p:ph type="title"/>
          </p:nvPr>
        </p:nvSpPr>
        <p:spPr/>
        <p:txBody>
          <a:bodyPr/>
          <a:lstStyle/>
          <a:p>
            <a:r>
              <a:rPr lang="en-US" dirty="0"/>
              <a:t>Jamieson’s Rules</a:t>
            </a:r>
          </a:p>
        </p:txBody>
      </p:sp>
      <p:sp>
        <p:nvSpPr>
          <p:cNvPr id="3" name="Content Placeholder 2">
            <a:extLst>
              <a:ext uri="{FF2B5EF4-FFF2-40B4-BE49-F238E27FC236}">
                <a16:creationId xmlns:a16="http://schemas.microsoft.com/office/drawing/2014/main" id="{00874971-C136-0947-B63A-CB228692EC82}"/>
              </a:ext>
            </a:extLst>
          </p:cNvPr>
          <p:cNvSpPr>
            <a:spLocks noGrp="1"/>
          </p:cNvSpPr>
          <p:nvPr>
            <p:ph idx="1"/>
          </p:nvPr>
        </p:nvSpPr>
        <p:spPr/>
        <p:txBody>
          <a:bodyPr>
            <a:normAutofit lnSpcReduction="10000"/>
          </a:bodyPr>
          <a:lstStyle/>
          <a:p>
            <a:pPr marL="514350" indent="-514350">
              <a:buAutoNum type="arabicParenR"/>
            </a:pPr>
            <a:r>
              <a:rPr lang="en-US" sz="1200" dirty="0"/>
              <a:t>Try to tell the interviewee how much time is available for the interview. No specific time is optimum, though five minutes is probably too short and over an hour too long.</a:t>
            </a:r>
          </a:p>
          <a:p>
            <a:pPr marL="514350" indent="-514350">
              <a:buAutoNum type="arabicParenR"/>
            </a:pPr>
            <a:r>
              <a:rPr lang="en-US" sz="1200" dirty="0"/>
              <a:t>Start where the client is. Explain to him/her why he/she is being seen, or, if he asked to see you, ask him why.</a:t>
            </a:r>
          </a:p>
          <a:p>
            <a:pPr marL="514350" indent="-514350">
              <a:buAutoNum type="arabicParenR"/>
            </a:pPr>
            <a:r>
              <a:rPr lang="en-US" sz="1200" dirty="0"/>
              <a:t>Try to have sympathy for the client, however unsympathetic a person he/she might be. The aim must be to make the client feel relaxed and unafraid.</a:t>
            </a:r>
            <a:endParaRPr lang="en-US" sz="800" dirty="0"/>
          </a:p>
          <a:p>
            <a:pPr marL="514350" indent="-514350">
              <a:buAutoNum type="arabicParenR"/>
            </a:pPr>
            <a:r>
              <a:rPr lang="en-US" sz="1200" dirty="0"/>
              <a:t>Try to have empathy with the client – to see things through his eyes.</a:t>
            </a:r>
          </a:p>
          <a:p>
            <a:pPr marL="514350" indent="-514350">
              <a:buAutoNum type="arabicParenR"/>
            </a:pPr>
            <a:r>
              <a:rPr lang="en-US" sz="1200" dirty="0"/>
              <a:t>Do not be judgmental or condemnatory. Try to show acceptance and tolerance.</a:t>
            </a:r>
          </a:p>
          <a:p>
            <a:pPr marL="514350" indent="-514350">
              <a:buAutoNum type="arabicParenR"/>
            </a:pPr>
            <a:r>
              <a:rPr lang="en-US" sz="1200" dirty="0"/>
              <a:t>Smile on first acquaintance. This may help the client to communicate more freely. </a:t>
            </a:r>
          </a:p>
          <a:p>
            <a:pPr marL="514350" indent="-514350">
              <a:buAutoNum type="arabicParenR"/>
            </a:pPr>
            <a:r>
              <a:rPr lang="en-US" sz="1200" dirty="0"/>
              <a:t>Do not ask questions that can simply be answered yes or no.</a:t>
            </a:r>
          </a:p>
          <a:p>
            <a:pPr marL="514350" indent="-514350">
              <a:buAutoNum type="arabicParenR"/>
            </a:pPr>
            <a:r>
              <a:rPr lang="en-US" sz="1200" dirty="0"/>
              <a:t>Do not put answers into the client’s mouth.</a:t>
            </a:r>
          </a:p>
          <a:p>
            <a:pPr marL="514350" indent="-514350">
              <a:buAutoNum type="arabicParenR"/>
            </a:pPr>
            <a:r>
              <a:rPr lang="en-US" sz="1200" dirty="0"/>
              <a:t>It is inappropriate to probe to deeply and it is wrong to probe deeply at all, unless there is a clear purpose in doing so. </a:t>
            </a:r>
          </a:p>
          <a:p>
            <a:pPr marL="514350" indent="-514350">
              <a:buAutoNum type="arabicParenR"/>
            </a:pPr>
            <a:r>
              <a:rPr lang="en-US" sz="1200" dirty="0"/>
              <a:t>Do not be afraid of silences but don’t prolong silences when to do so would be felt as an uncomfortable and even aggressive act on the part of the interview. </a:t>
            </a:r>
          </a:p>
        </p:txBody>
      </p:sp>
      <p:sp>
        <p:nvSpPr>
          <p:cNvPr id="4" name="TextBox 3">
            <a:extLst>
              <a:ext uri="{FF2B5EF4-FFF2-40B4-BE49-F238E27FC236}">
                <a16:creationId xmlns:a16="http://schemas.microsoft.com/office/drawing/2014/main" id="{0C4E36B2-2FE3-224D-8BE9-48037CBEBC2C}"/>
              </a:ext>
            </a:extLst>
          </p:cNvPr>
          <p:cNvSpPr txBox="1"/>
          <p:nvPr/>
        </p:nvSpPr>
        <p:spPr>
          <a:xfrm>
            <a:off x="9722070" y="6309360"/>
            <a:ext cx="2070538" cy="369332"/>
          </a:xfrm>
          <a:prstGeom prst="rect">
            <a:avLst/>
          </a:prstGeom>
          <a:noFill/>
        </p:spPr>
        <p:txBody>
          <a:bodyPr wrap="square" rtlCol="0">
            <a:spAutoFit/>
          </a:bodyPr>
          <a:lstStyle/>
          <a:p>
            <a:r>
              <a:rPr lang="en-US" dirty="0"/>
              <a:t>Jamieson (1978)</a:t>
            </a:r>
          </a:p>
        </p:txBody>
      </p:sp>
    </p:spTree>
    <p:extLst>
      <p:ext uri="{BB962C8B-B14F-4D97-AF65-F5344CB8AC3E}">
        <p14:creationId xmlns:p14="http://schemas.microsoft.com/office/powerpoint/2010/main" val="349581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F82DC-7170-7D4A-A82C-FE11BE4B4413}"/>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F63F52F4-3772-EC45-AC61-21FE0D7C9C9F}"/>
              </a:ext>
            </a:extLst>
          </p:cNvPr>
          <p:cNvSpPr>
            <a:spLocks noGrp="1"/>
          </p:cNvSpPr>
          <p:nvPr>
            <p:ph idx="1"/>
          </p:nvPr>
        </p:nvSpPr>
        <p:spPr>
          <a:xfrm>
            <a:off x="96064" y="2018722"/>
            <a:ext cx="11980321" cy="4839278"/>
          </a:xfrm>
        </p:spPr>
        <p:txBody>
          <a:bodyPr>
            <a:normAutofit fontScale="40000" lnSpcReduction="20000"/>
          </a:bodyPr>
          <a:lstStyle/>
          <a:p>
            <a:pPr marL="0" indent="0">
              <a:buNone/>
            </a:pPr>
            <a:r>
              <a:rPr lang="en-GB" sz="3400" dirty="0"/>
              <a:t> </a:t>
            </a:r>
          </a:p>
          <a:p>
            <a:r>
              <a:rPr lang="en-GB" sz="3400" dirty="0"/>
              <a:t>Bateman, N (2000) </a:t>
            </a:r>
            <a:r>
              <a:rPr lang="en-GB" sz="3400" i="1" dirty="0"/>
              <a:t>Advocacy Skills for Health and Social Care Professionals </a:t>
            </a:r>
            <a:r>
              <a:rPr lang="en-GB" sz="3400" dirty="0"/>
              <a:t>London: Jessica Kingsley </a:t>
            </a:r>
          </a:p>
          <a:p>
            <a:r>
              <a:rPr lang="en-GB" sz="3400" dirty="0" err="1"/>
              <a:t>Bernberg</a:t>
            </a:r>
            <a:r>
              <a:rPr lang="en-GB" sz="3400" dirty="0"/>
              <a:t>, J (2009)  Labelling theory. Available at: </a:t>
            </a:r>
            <a:r>
              <a:rPr lang="en-GB" sz="3400" u="sng" dirty="0">
                <a:hlinkClick r:id="rId2"/>
              </a:rPr>
              <a:t>https://www.researchgate.net/publication/226795096_Labeling_Theory</a:t>
            </a:r>
            <a:r>
              <a:rPr lang="en-GB" sz="3400" dirty="0"/>
              <a:t> (Accessed: 15</a:t>
            </a:r>
            <a:r>
              <a:rPr lang="en-GB" sz="3400" baseline="30000" dirty="0"/>
              <a:t>th</a:t>
            </a:r>
            <a:r>
              <a:rPr lang="en-GB" sz="3400" dirty="0"/>
              <a:t> March 2021)</a:t>
            </a:r>
          </a:p>
          <a:p>
            <a:r>
              <a:rPr lang="en-GB" sz="3400" dirty="0"/>
              <a:t>Jamieson, J (1978) ‘what is an interview?’ </a:t>
            </a:r>
            <a:r>
              <a:rPr lang="en-GB" sz="3400" i="1" dirty="0"/>
              <a:t>Community Care </a:t>
            </a:r>
            <a:r>
              <a:rPr lang="en-GB" sz="3400" dirty="0"/>
              <a:t>Cited in Bateman, N (2000) </a:t>
            </a:r>
            <a:r>
              <a:rPr lang="en-GB" sz="3400" i="1" dirty="0"/>
              <a:t>Advocacy Skills for Health and Social Care Professionals </a:t>
            </a:r>
            <a:r>
              <a:rPr lang="en-GB" sz="3400" dirty="0"/>
              <a:t>London: Jessica Kingsley </a:t>
            </a:r>
          </a:p>
          <a:p>
            <a:r>
              <a:rPr lang="en-GB" sz="3400" dirty="0"/>
              <a:t>Jeffrey (2016) ‘Empathy, sympathy and compassion in healthcare: Is there a problem? Is there a difference? Does it matter?’ </a:t>
            </a:r>
            <a:r>
              <a:rPr lang="en-GB" sz="3400" i="1" dirty="0"/>
              <a:t>Journal of the Royal Society of Medicine </a:t>
            </a:r>
            <a:r>
              <a:rPr lang="en-GB" sz="3400" dirty="0"/>
              <a:t>109(12) pp. 446-452 Available at: </a:t>
            </a:r>
            <a:r>
              <a:rPr lang="en-GB" sz="3400" u="sng" dirty="0">
                <a:hlinkClick r:id="rId3"/>
              </a:rPr>
              <a:t>https://journals.sagepub.com/doi/pdf/10.1177/0141076816680120</a:t>
            </a:r>
            <a:r>
              <a:rPr lang="en-GB" sz="3400" dirty="0"/>
              <a:t> (Accessed: 16</a:t>
            </a:r>
            <a:r>
              <a:rPr lang="en-GB" sz="3400" baseline="30000" dirty="0"/>
              <a:t>th</a:t>
            </a:r>
            <a:r>
              <a:rPr lang="en-GB" sz="3400" dirty="0"/>
              <a:t> March 2021)</a:t>
            </a:r>
          </a:p>
          <a:p>
            <a:r>
              <a:rPr lang="en-GB" sz="3400" dirty="0"/>
              <a:t>Silvio, P (2000) </a:t>
            </a:r>
            <a:r>
              <a:rPr lang="en-GB" sz="3400" i="1" dirty="0"/>
              <a:t>How to End Every Meeting with a follow-Up Agenda or Action Plan </a:t>
            </a:r>
            <a:r>
              <a:rPr lang="en-GB" sz="3400" dirty="0"/>
              <a:t>Available at: </a:t>
            </a:r>
            <a:r>
              <a:rPr lang="en-GB" sz="3400" u="sng" dirty="0">
                <a:hlinkClick r:id="rId4"/>
              </a:rPr>
              <a:t>https://www.bankwstaffing.com/how-to-end-every-meeting-with-a-follow-up-agenda-or-action-plan/#:~:text=One%20way%20to%20increase%20the,and%20ensure%20things%20get%20done</a:t>
            </a:r>
            <a:r>
              <a:rPr lang="en-GB" sz="3400" dirty="0"/>
              <a:t>. (Accessed: 16</a:t>
            </a:r>
            <a:r>
              <a:rPr lang="en-GB" sz="3400" baseline="30000" dirty="0"/>
              <a:t>th</a:t>
            </a:r>
            <a:r>
              <a:rPr lang="en-GB" sz="3400" dirty="0"/>
              <a:t> March 2021)</a:t>
            </a:r>
          </a:p>
          <a:p>
            <a:r>
              <a:rPr lang="en-GB" sz="3400" dirty="0"/>
              <a:t>The Advocacy Code of Practice (2014) Available at: </a:t>
            </a:r>
            <a:r>
              <a:rPr lang="en-GB" sz="3400" u="sng" dirty="0">
                <a:hlinkClick r:id="rId5"/>
              </a:rPr>
              <a:t>https://qualityadvocacy.org.uk/wp-content/uploads/2018/05/Code-of-Practice-1.pdf</a:t>
            </a:r>
            <a:r>
              <a:rPr lang="en-GB" sz="3400" dirty="0"/>
              <a:t> (Accessed: 15</a:t>
            </a:r>
            <a:r>
              <a:rPr lang="en-GB" sz="3400" baseline="30000" dirty="0"/>
              <a:t>th</a:t>
            </a:r>
            <a:r>
              <a:rPr lang="en-GB" sz="3400" dirty="0"/>
              <a:t> March 2021)</a:t>
            </a:r>
          </a:p>
          <a:p>
            <a:r>
              <a:rPr lang="en-GB" sz="3400" dirty="0"/>
              <a:t>The University of Buffalo (2021) </a:t>
            </a:r>
            <a:r>
              <a:rPr lang="en-GB" sz="3400" i="1" dirty="0"/>
              <a:t>Essential Skills and Traits for Social Workers </a:t>
            </a:r>
            <a:r>
              <a:rPr lang="en-GB" sz="3400" dirty="0"/>
              <a:t>Available at:  </a:t>
            </a:r>
            <a:r>
              <a:rPr lang="en-GB" sz="3400" u="sng" dirty="0">
                <a:hlinkClick r:id="rId6"/>
              </a:rPr>
              <a:t>http://socialwork.buffalo.edu/admissions/is-social-work-right-career-for-me/list-of-essential-skills-in-social-work.html</a:t>
            </a:r>
            <a:r>
              <a:rPr lang="en-GB" sz="3400" dirty="0"/>
              <a:t> (Accessed: 15</a:t>
            </a:r>
            <a:r>
              <a:rPr lang="en-GB" sz="3400" baseline="30000" dirty="0"/>
              <a:t>th</a:t>
            </a:r>
            <a:r>
              <a:rPr lang="en-GB" sz="3400" dirty="0"/>
              <a:t> March 2021)</a:t>
            </a:r>
          </a:p>
          <a:p>
            <a:endParaRPr lang="en-US" dirty="0"/>
          </a:p>
        </p:txBody>
      </p:sp>
    </p:spTree>
    <p:extLst>
      <p:ext uri="{BB962C8B-B14F-4D97-AF65-F5344CB8AC3E}">
        <p14:creationId xmlns:p14="http://schemas.microsoft.com/office/powerpoint/2010/main" val="1055016268"/>
      </p:ext>
    </p:extLst>
  </p:cSld>
  <p:clrMapOvr>
    <a:masterClrMapping/>
  </p:clrMapOvr>
</p:sld>
</file>

<file path=ppt/theme/theme1.xml><?xml version="1.0" encoding="utf-8"?>
<a:theme xmlns:a="http://schemas.openxmlformats.org/drawingml/2006/main" name="AccentBoxVTI">
  <a:themeElements>
    <a:clrScheme name="AnalogousFromDarkSeedLeftStep">
      <a:dk1>
        <a:srgbClr val="000000"/>
      </a:dk1>
      <a:lt1>
        <a:srgbClr val="FFFFFF"/>
      </a:lt1>
      <a:dk2>
        <a:srgbClr val="301B27"/>
      </a:dk2>
      <a:lt2>
        <a:srgbClr val="F0F2F3"/>
      </a:lt2>
      <a:accent1>
        <a:srgbClr val="C36E4D"/>
      </a:accent1>
      <a:accent2>
        <a:srgbClr val="B13B4B"/>
      </a:accent2>
      <a:accent3>
        <a:srgbClr val="C34D8E"/>
      </a:accent3>
      <a:accent4>
        <a:srgbClr val="B13BAE"/>
      </a:accent4>
      <a:accent5>
        <a:srgbClr val="954DC3"/>
      </a:accent5>
      <a:accent6>
        <a:srgbClr val="563FB3"/>
      </a:accent6>
      <a:hlink>
        <a:srgbClr val="A33FBF"/>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240</TotalTime>
  <Words>980</Words>
  <Application>Microsoft Macintosh PowerPoint</Application>
  <PresentationFormat>Widescreen</PresentationFormat>
  <Paragraphs>35</Paragraphs>
  <Slides>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Avenir Next LT Pro</vt:lpstr>
      <vt:lpstr>Calibri</vt:lpstr>
      <vt:lpstr>AccentBoxVTI</vt:lpstr>
      <vt:lpstr>ECAY6001 Advocacy within a Criminal Justice Context</vt:lpstr>
      <vt:lpstr>Jamieson’s Rules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ECAY6001 Advocacy within a Criminal Justice Context</dc:title>
  <dc:creator>Laura Hadley</dc:creator>
  <cp:lastModifiedBy>Laura Hadley</cp:lastModifiedBy>
  <cp:revision>5</cp:revision>
  <dcterms:created xsi:type="dcterms:W3CDTF">2021-03-16T20:29:12Z</dcterms:created>
  <dcterms:modified xsi:type="dcterms:W3CDTF">2021-04-12T11:55:48Z</dcterms:modified>
</cp:coreProperties>
</file>