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60" r:id="rId5"/>
    <p:sldId id="304" r:id="rId6"/>
    <p:sldId id="319" r:id="rId7"/>
    <p:sldId id="306" r:id="rId8"/>
    <p:sldId id="320" r:id="rId9"/>
    <p:sldId id="321" r:id="rId10"/>
    <p:sldId id="313" r:id="rId11"/>
    <p:sldId id="316" r:id="rId12"/>
    <p:sldId id="322" r:id="rId13"/>
    <p:sldId id="315" r:id="rId14"/>
    <p:sldId id="308" r:id="rId15"/>
    <p:sldId id="309" r:id="rId16"/>
    <p:sldId id="317" r:id="rId17"/>
    <p:sldId id="318" r:id="rId18"/>
    <p:sldId id="310" r:id="rId19"/>
    <p:sldId id="311" r:id="rId20"/>
    <p:sldId id="323" r:id="rId21"/>
    <p:sldId id="312" r:id="rId22"/>
    <p:sldId id="305"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08" autoAdjust="0"/>
    <p:restoredTop sz="94660"/>
  </p:normalViewPr>
  <p:slideViewPr>
    <p:cSldViewPr>
      <p:cViewPr varScale="1">
        <p:scale>
          <a:sx n="86" d="100"/>
          <a:sy n="86" d="100"/>
        </p:scale>
        <p:origin x="837" y="45"/>
      </p:cViewPr>
      <p:guideLst>
        <p:guide orient="horz" pos="2160"/>
        <p:guide pos="2880"/>
      </p:guideLst>
    </p:cSldViewPr>
  </p:slideViewPr>
  <p:notesTextViewPr>
    <p:cViewPr>
      <p:scale>
        <a:sx n="1" d="1"/>
        <a:sy n="1" d="1"/>
      </p:scale>
      <p:origin x="0" y="0"/>
    </p:cViewPr>
  </p:notesTextViewPr>
  <p:sorterViewPr>
    <p:cViewPr>
      <p:scale>
        <a:sx n="100" d="100"/>
        <a:sy n="100" d="100"/>
      </p:scale>
      <p:origin x="0" y="-468"/>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19/01/2021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6FF1C4-32A3-451B-9EDB-8C4F4649BC1E}" type="datetimeFigureOut">
              <a:rPr lang="en-GB" smtClean="0"/>
              <a:t>19/01/2021</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uwtsd.ac.uk/media/uwtsd-website/content-assets/documents/research/research-ethics-integrity-code-practice.pdf" TargetMode="External"/><Relationship Id="rId2" Type="http://schemas.openxmlformats.org/officeDocument/2006/relationships/hyperlink" Target="http://www.uwtsd.ac.uk/research/research-ethic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ps.org.uk/sites/bps.org.uk/files/Policy%20-%20Files/BPS%20Code%20of%20Ethics%20and%20Conduct%20%28Updated%20July%202018%29.pdf" TargetMode="External"/><Relationship Id="rId2" Type="http://schemas.openxmlformats.org/officeDocument/2006/relationships/hyperlink" Target="http://www.esrc.ac.uk/funding/guidance-for-applicants/research-ethics/" TargetMode="External"/><Relationship Id="rId1" Type="http://schemas.openxmlformats.org/officeDocument/2006/relationships/slideLayout" Target="../slideLayouts/slideLayout2.xml"/><Relationship Id="rId6" Type="http://schemas.openxmlformats.org/officeDocument/2006/relationships/hyperlink" Target="https://www.bera.ac.uk/wp-content/uploads/2018/06/BERA-Ethical-Guidelines-for-Educational-Research_4thEdn_2018.pdf" TargetMode="External"/><Relationship Id="rId5" Type="http://schemas.openxmlformats.org/officeDocument/2006/relationships/hyperlink" Target="http://www.mrc.ac.uk/publications/browse/good-research-practice-principles-and-guidelines/" TargetMode="External"/><Relationship Id="rId4" Type="http://schemas.openxmlformats.org/officeDocument/2006/relationships/hyperlink" Target="https://the-sra.org.uk/common/Uploaded%20files/ethical%20guidelines%202003.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uwtsd.ac.uk/library/research-data-manage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aqh-appendices/pg/PG2_Application_for_Ethical_Approval_10-2020.docx"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1720" y="1988840"/>
            <a:ext cx="6768752" cy="1470025"/>
          </a:xfrm>
        </p:spPr>
        <p:txBody>
          <a:bodyPr>
            <a:normAutofit fontScale="90000"/>
          </a:bodyPr>
          <a:lstStyle/>
          <a:p>
            <a:r>
              <a:rPr lang="en-GB" sz="3200" b="1" dirty="0" smtClean="0"/>
              <a:t>Research Ethics </a:t>
            </a:r>
            <a:r>
              <a:rPr lang="en-GB" sz="3200" b="1" dirty="0"/>
              <a:t>- </a:t>
            </a:r>
            <a:r>
              <a:rPr lang="en-GB" sz="3200" b="1" dirty="0" smtClean="0"/>
              <a:t>Ensuring </a:t>
            </a:r>
            <a:r>
              <a:rPr lang="en-GB" sz="3200" b="1" dirty="0"/>
              <a:t>that we all talk the same ethical </a:t>
            </a:r>
            <a:r>
              <a:rPr lang="en-GB" sz="3200" b="1" dirty="0" smtClean="0"/>
              <a:t>language</a:t>
            </a:r>
            <a:br>
              <a:rPr lang="en-GB" sz="3200" b="1" dirty="0" smtClean="0"/>
            </a:br>
            <a:r>
              <a:rPr lang="en-GB" sz="3200" b="1" dirty="0" smtClean="0"/>
              <a:t>November – 2020. </a:t>
            </a:r>
            <a:endParaRPr lang="en-GB" sz="3200" b="1" dirty="0"/>
          </a:p>
        </p:txBody>
      </p:sp>
      <p:sp>
        <p:nvSpPr>
          <p:cNvPr id="3" name="Subtitle 2"/>
          <p:cNvSpPr>
            <a:spLocks noGrp="1"/>
          </p:cNvSpPr>
          <p:nvPr>
            <p:ph type="subTitle" idx="1"/>
          </p:nvPr>
        </p:nvSpPr>
        <p:spPr>
          <a:xfrm>
            <a:off x="467544" y="4221087"/>
            <a:ext cx="8136904" cy="1276127"/>
          </a:xfrm>
        </p:spPr>
        <p:txBody>
          <a:bodyPr/>
          <a:lstStyle/>
          <a:p>
            <a:pPr algn="r"/>
            <a:r>
              <a:rPr lang="en-GB" b="1" dirty="0" smtClean="0">
                <a:solidFill>
                  <a:schemeClr val="tx1"/>
                </a:solidFill>
              </a:rPr>
              <a:t>Dr Stuart Jones</a:t>
            </a: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Scope of this session</a:t>
            </a:r>
            <a:endParaRPr lang="en-GB" sz="4000" b="1" dirty="0"/>
          </a:p>
        </p:txBody>
      </p:sp>
      <p:sp>
        <p:nvSpPr>
          <p:cNvPr id="3" name="Content Placeholder 2"/>
          <p:cNvSpPr>
            <a:spLocks noGrp="1"/>
          </p:cNvSpPr>
          <p:nvPr>
            <p:ph idx="1"/>
          </p:nvPr>
        </p:nvSpPr>
        <p:spPr/>
        <p:txBody>
          <a:bodyPr>
            <a:normAutofit fontScale="92500" lnSpcReduction="10000"/>
          </a:bodyPr>
          <a:lstStyle/>
          <a:p>
            <a:pPr lvl="0"/>
            <a:r>
              <a:rPr lang="en-US" dirty="0"/>
              <a:t>The University’s approach for research ethics </a:t>
            </a:r>
          </a:p>
          <a:p>
            <a:pPr lvl="0"/>
            <a:r>
              <a:rPr lang="en-US" dirty="0"/>
              <a:t>The work of the research ethics committee </a:t>
            </a:r>
          </a:p>
          <a:p>
            <a:pPr lvl="0"/>
            <a:r>
              <a:rPr lang="en-US" dirty="0"/>
              <a:t>who, how, when and why individuals need to gain ethical </a:t>
            </a:r>
            <a:r>
              <a:rPr lang="en-US" dirty="0" smtClean="0"/>
              <a:t>approval </a:t>
            </a:r>
            <a:endParaRPr lang="en-US" dirty="0"/>
          </a:p>
          <a:p>
            <a:pPr lvl="0"/>
            <a:r>
              <a:rPr lang="en-US" dirty="0"/>
              <a:t>how the process </a:t>
            </a:r>
            <a:r>
              <a:rPr lang="en-US" dirty="0" smtClean="0"/>
              <a:t>works</a:t>
            </a:r>
            <a:r>
              <a:rPr lang="en-US" dirty="0"/>
              <a:t> </a:t>
            </a:r>
          </a:p>
          <a:p>
            <a:pPr lvl="0"/>
            <a:r>
              <a:rPr lang="en-US" dirty="0"/>
              <a:t>Best practice and some general info about common problems in research ethics </a:t>
            </a:r>
          </a:p>
          <a:p>
            <a:pPr lvl="0"/>
            <a:r>
              <a:rPr lang="en-US" dirty="0"/>
              <a:t>Risk management</a:t>
            </a:r>
          </a:p>
          <a:p>
            <a:endParaRPr lang="en-GB" dirty="0" smtClean="0"/>
          </a:p>
        </p:txBody>
      </p:sp>
    </p:spTree>
    <p:extLst>
      <p:ext uri="{BB962C8B-B14F-4D97-AF65-F5344CB8AC3E}">
        <p14:creationId xmlns:p14="http://schemas.microsoft.com/office/powerpoint/2010/main" val="280787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The University’s approach for research ethics </a:t>
            </a:r>
            <a:endParaRPr lang="en-US" dirty="0"/>
          </a:p>
        </p:txBody>
      </p:sp>
      <p:sp>
        <p:nvSpPr>
          <p:cNvPr id="3" name="Content Placeholder 2"/>
          <p:cNvSpPr>
            <a:spLocks noGrp="1"/>
          </p:cNvSpPr>
          <p:nvPr>
            <p:ph idx="1"/>
          </p:nvPr>
        </p:nvSpPr>
        <p:spPr/>
        <p:txBody>
          <a:bodyPr>
            <a:normAutofit lnSpcReduction="10000"/>
          </a:bodyPr>
          <a:lstStyle/>
          <a:p>
            <a:r>
              <a:rPr lang="en-GB" dirty="0" smtClean="0"/>
              <a:t>Ensuring research integrity</a:t>
            </a:r>
          </a:p>
          <a:p>
            <a:r>
              <a:rPr lang="en-GB" dirty="0"/>
              <a:t>E</a:t>
            </a:r>
            <a:r>
              <a:rPr lang="en-GB" dirty="0" smtClean="0"/>
              <a:t>nsuring best practice</a:t>
            </a:r>
          </a:p>
          <a:p>
            <a:r>
              <a:rPr lang="en-GB" dirty="0" smtClean="0"/>
              <a:t>Data Protection</a:t>
            </a:r>
          </a:p>
          <a:p>
            <a:r>
              <a:rPr lang="en-GB" dirty="0" smtClean="0"/>
              <a:t>Data Management</a:t>
            </a:r>
          </a:p>
          <a:p>
            <a:r>
              <a:rPr lang="en-GB" dirty="0" smtClean="0"/>
              <a:t>Risk minimisation</a:t>
            </a:r>
          </a:p>
          <a:p>
            <a:endParaRPr lang="en-GB" dirty="0"/>
          </a:p>
          <a:p>
            <a:pPr marL="0" indent="0">
              <a:buNone/>
            </a:pPr>
            <a:r>
              <a:rPr lang="en-GB" dirty="0" smtClean="0"/>
              <a:t>The same principles apply at all levels</a:t>
            </a:r>
            <a:endParaRPr lang="en-US" dirty="0"/>
          </a:p>
        </p:txBody>
      </p:sp>
    </p:spTree>
    <p:extLst>
      <p:ext uri="{BB962C8B-B14F-4D97-AF65-F5344CB8AC3E}">
        <p14:creationId xmlns:p14="http://schemas.microsoft.com/office/powerpoint/2010/main" val="1417869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smtClean="0"/>
              <a:t>What is Ethical Approval About?</a:t>
            </a:r>
            <a:endParaRPr lang="en-GB" sz="4000" b="1" dirty="0"/>
          </a:p>
        </p:txBody>
      </p:sp>
      <p:sp>
        <p:nvSpPr>
          <p:cNvPr id="3" name="Content Placeholder 2"/>
          <p:cNvSpPr>
            <a:spLocks noGrp="1"/>
          </p:cNvSpPr>
          <p:nvPr>
            <p:ph idx="1"/>
          </p:nvPr>
        </p:nvSpPr>
        <p:spPr>
          <a:xfrm>
            <a:off x="457200" y="1600200"/>
            <a:ext cx="8229600" cy="4925143"/>
          </a:xfrm>
        </p:spPr>
        <p:txBody>
          <a:bodyPr>
            <a:normAutofit/>
          </a:bodyPr>
          <a:lstStyle/>
          <a:p>
            <a:r>
              <a:rPr lang="en-GB" dirty="0"/>
              <a:t>Ethical approval is not based around a yes/no question.</a:t>
            </a:r>
          </a:p>
          <a:p>
            <a:r>
              <a:rPr lang="en-GB" dirty="0" smtClean="0"/>
              <a:t>We are not specifically asking the question - is the proposed research ethical??</a:t>
            </a:r>
          </a:p>
          <a:p>
            <a:r>
              <a:rPr lang="en-GB" dirty="0" smtClean="0"/>
              <a:t>Rather the question is – has this individual fully considered the ethical issues that this research might raise?   And then, do they have strategies in place to maximise ethical integrity and minimise risk</a:t>
            </a:r>
          </a:p>
        </p:txBody>
      </p:sp>
    </p:spTree>
    <p:extLst>
      <p:ext uri="{BB962C8B-B14F-4D97-AF65-F5344CB8AC3E}">
        <p14:creationId xmlns:p14="http://schemas.microsoft.com/office/powerpoint/2010/main" val="143404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US" sz="2800" b="1" dirty="0"/>
              <a:t>The work of the research ethics committee </a:t>
            </a:r>
          </a:p>
        </p:txBody>
      </p:sp>
      <p:sp>
        <p:nvSpPr>
          <p:cNvPr id="3" name="Content Placeholder 2"/>
          <p:cNvSpPr>
            <a:spLocks noGrp="1"/>
          </p:cNvSpPr>
          <p:nvPr>
            <p:ph idx="1"/>
          </p:nvPr>
        </p:nvSpPr>
        <p:spPr>
          <a:xfrm>
            <a:off x="179512" y="836712"/>
            <a:ext cx="8784976" cy="5904656"/>
          </a:xfrm>
        </p:spPr>
        <p:txBody>
          <a:bodyPr>
            <a:normAutofit fontScale="25000" lnSpcReduction="20000"/>
          </a:bodyPr>
          <a:lstStyle/>
          <a:p>
            <a:pPr marL="0" indent="0">
              <a:buNone/>
            </a:pPr>
            <a:endParaRPr lang="en-GB" dirty="0" smtClean="0"/>
          </a:p>
          <a:p>
            <a:pPr marL="0" indent="0">
              <a:buNone/>
            </a:pPr>
            <a:r>
              <a:rPr lang="en-GB" sz="4500" b="1" dirty="0" smtClean="0"/>
              <a:t>Terms of Reference</a:t>
            </a:r>
            <a:endParaRPr lang="en-GB" sz="4500" b="1" dirty="0"/>
          </a:p>
          <a:p>
            <a:pPr marL="0" indent="0">
              <a:buNone/>
            </a:pPr>
            <a:r>
              <a:rPr lang="en-GB" sz="7200" dirty="0"/>
              <a:t>(1) To provide advice and guidance on established and evolving ethical issues and contribute to ethical awareness and training;</a:t>
            </a:r>
          </a:p>
          <a:p>
            <a:pPr marL="0" indent="0">
              <a:buNone/>
            </a:pPr>
            <a:r>
              <a:rPr lang="en-GB" sz="7200" dirty="0"/>
              <a:t>(2) To ensure that Institute procedures for dealing with ethical issues raised by staff or student research are appropriate, and to monitor their effective and consistent implementation; </a:t>
            </a:r>
          </a:p>
          <a:p>
            <a:pPr marL="0" indent="0">
              <a:buNone/>
            </a:pPr>
            <a:r>
              <a:rPr lang="en-GB" sz="7200" dirty="0"/>
              <a:t>(3) To consult whatever evidence and opinions it considers appropriate to ensure that decisions relating to approval of ethical aspects of research methods are based solely on ethical grounds;</a:t>
            </a:r>
          </a:p>
          <a:p>
            <a:pPr marL="0" indent="0">
              <a:buNone/>
            </a:pPr>
            <a:r>
              <a:rPr lang="en-GB" sz="7200" dirty="0"/>
              <a:t>(4) To provide written approval for all relevant University research projects or research degree programme proposals with conditions or requirements where appropriate, or to provide written refusal with justification; </a:t>
            </a:r>
          </a:p>
          <a:p>
            <a:pPr marL="0" indent="0">
              <a:buNone/>
            </a:pPr>
            <a:r>
              <a:rPr lang="en-GB" sz="7200" dirty="0"/>
              <a:t>(5) To receive regular reports from Institutes on ethical issues and to make recommendations in relation to ethical issues; </a:t>
            </a:r>
          </a:p>
          <a:p>
            <a:pPr marL="0" indent="0">
              <a:buNone/>
            </a:pPr>
            <a:r>
              <a:rPr lang="en-GB" sz="7200" dirty="0"/>
              <a:t>(6) To consider and provide formal responses to cases referred to it in response to requests from Institutes; </a:t>
            </a:r>
          </a:p>
          <a:p>
            <a:pPr marL="0" indent="0">
              <a:buNone/>
            </a:pPr>
            <a:r>
              <a:rPr lang="en-GB" sz="7200" dirty="0"/>
              <a:t>(7) To provide regular reports to the Research Degrees Committee and the Research Committee in respect of decisions made with regard to ethical issues pertaining to research degree students and staff research respectively; </a:t>
            </a:r>
          </a:p>
          <a:p>
            <a:pPr marL="0" indent="0">
              <a:buNone/>
            </a:pPr>
            <a:r>
              <a:rPr lang="en-GB" sz="7200" dirty="0"/>
              <a:t>(8) To report annually in summary format to the Academic Standards Committee, Research Degrees Committee and Research Committee on actions taken and decisions made during the preceding year. The report will also outline any changes to the approval framework and lessons learned, and how these have informed the enhancement of systems and frameworks moving forward. </a:t>
            </a:r>
          </a:p>
          <a:p>
            <a:pPr marL="0" indent="0">
              <a:buNone/>
            </a:pPr>
            <a:endParaRPr lang="en-US" dirty="0"/>
          </a:p>
        </p:txBody>
      </p:sp>
    </p:spTree>
    <p:extLst>
      <p:ext uri="{BB962C8B-B14F-4D97-AF65-F5344CB8AC3E}">
        <p14:creationId xmlns:p14="http://schemas.microsoft.com/office/powerpoint/2010/main" val="2359105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noAutofit/>
          </a:bodyPr>
          <a:lstStyle/>
          <a:p>
            <a:r>
              <a:rPr lang="en-US" sz="3600" b="1" dirty="0" smtClean="0"/>
              <a:t>Who</a:t>
            </a:r>
            <a:r>
              <a:rPr lang="en-US" sz="3600" b="1" dirty="0"/>
              <a:t>, how, when and why individuals need to gain ethical approval </a:t>
            </a:r>
          </a:p>
        </p:txBody>
      </p:sp>
      <p:sp>
        <p:nvSpPr>
          <p:cNvPr id="3" name="Content Placeholder 2"/>
          <p:cNvSpPr>
            <a:spLocks noGrp="1"/>
          </p:cNvSpPr>
          <p:nvPr>
            <p:ph idx="1"/>
          </p:nvPr>
        </p:nvSpPr>
        <p:spPr/>
        <p:txBody>
          <a:bodyPr>
            <a:normAutofit lnSpcReduction="10000"/>
          </a:bodyPr>
          <a:lstStyle/>
          <a:p>
            <a:r>
              <a:rPr lang="en-GB" dirty="0" smtClean="0"/>
              <a:t>Who – everyone undertaking research projects</a:t>
            </a:r>
          </a:p>
          <a:p>
            <a:r>
              <a:rPr lang="en-GB" dirty="0" smtClean="0"/>
              <a:t>How – via the established </a:t>
            </a:r>
            <a:r>
              <a:rPr lang="en-GB" smtClean="0"/>
              <a:t>University protocols</a:t>
            </a:r>
          </a:p>
          <a:p>
            <a:r>
              <a:rPr lang="en-GB" smtClean="0"/>
              <a:t>When – before primary data is collected, before publication of findings</a:t>
            </a:r>
            <a:endParaRPr lang="en-GB" dirty="0" smtClean="0"/>
          </a:p>
          <a:p>
            <a:r>
              <a:rPr lang="en-GB" dirty="0" smtClean="0"/>
              <a:t>Why – to ensure ethical best practice and research integrity</a:t>
            </a:r>
            <a:endParaRPr lang="en-US" dirty="0"/>
          </a:p>
        </p:txBody>
      </p:sp>
    </p:spTree>
    <p:extLst>
      <p:ext uri="{BB962C8B-B14F-4D97-AF65-F5344CB8AC3E}">
        <p14:creationId xmlns:p14="http://schemas.microsoft.com/office/powerpoint/2010/main" val="944863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t>What is the UWTSD Ethical Approval Process?</a:t>
            </a:r>
            <a:endParaRPr lang="en-GB" sz="3600" b="1" dirty="0"/>
          </a:p>
        </p:txBody>
      </p:sp>
      <p:sp>
        <p:nvSpPr>
          <p:cNvPr id="3" name="Content Placeholder 2"/>
          <p:cNvSpPr>
            <a:spLocks noGrp="1"/>
          </p:cNvSpPr>
          <p:nvPr>
            <p:ph idx="1"/>
          </p:nvPr>
        </p:nvSpPr>
        <p:spPr/>
        <p:txBody>
          <a:bodyPr/>
          <a:lstStyle/>
          <a:p>
            <a:r>
              <a:rPr lang="en-GB" dirty="0" smtClean="0"/>
              <a:t>For staff</a:t>
            </a:r>
          </a:p>
          <a:p>
            <a:r>
              <a:rPr lang="en-GB" dirty="0" smtClean="0"/>
              <a:t>For Research Students</a:t>
            </a:r>
          </a:p>
          <a:p>
            <a:r>
              <a:rPr lang="en-GB" dirty="0" smtClean="0"/>
              <a:t>For students on taught programmes</a:t>
            </a:r>
            <a:endParaRPr lang="en-GB" dirty="0"/>
          </a:p>
        </p:txBody>
      </p:sp>
    </p:spTree>
    <p:extLst>
      <p:ext uri="{BB962C8B-B14F-4D97-AF65-F5344CB8AC3E}">
        <p14:creationId xmlns:p14="http://schemas.microsoft.com/office/powerpoint/2010/main" val="1428326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‘Research ethics’ refers to the moral principles guiding research from its inception through to completion and publication of results.</a:t>
            </a:r>
          </a:p>
        </p:txBody>
      </p:sp>
    </p:spTree>
    <p:extLst>
      <p:ext uri="{BB962C8B-B14F-4D97-AF65-F5344CB8AC3E}">
        <p14:creationId xmlns:p14="http://schemas.microsoft.com/office/powerpoint/2010/main" val="1869373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640960" cy="1143000"/>
          </a:xfrm>
        </p:spPr>
        <p:txBody>
          <a:bodyPr>
            <a:normAutofit/>
          </a:bodyPr>
          <a:lstStyle/>
          <a:p>
            <a:r>
              <a:rPr lang="en-GB" sz="3200" b="1" smtClean="0"/>
              <a:t>Support and Guidance on Research Ethics</a:t>
            </a:r>
            <a:endParaRPr lang="en-US" sz="3200" b="1"/>
          </a:p>
        </p:txBody>
      </p:sp>
      <p:sp>
        <p:nvSpPr>
          <p:cNvPr id="3" name="Content Placeholder 2"/>
          <p:cNvSpPr>
            <a:spLocks noGrp="1"/>
          </p:cNvSpPr>
          <p:nvPr>
            <p:ph idx="1"/>
          </p:nvPr>
        </p:nvSpPr>
        <p:spPr>
          <a:solidFill>
            <a:schemeClr val="accent1">
              <a:lumMod val="40000"/>
              <a:lumOff val="60000"/>
            </a:schemeClr>
          </a:solidFill>
        </p:spPr>
        <p:txBody>
          <a:bodyPr>
            <a:normAutofit fontScale="92500" lnSpcReduction="20000"/>
          </a:bodyPr>
          <a:lstStyle/>
          <a:p>
            <a:r>
              <a:rPr lang="en-US" dirty="0">
                <a:hlinkClick r:id="rId2"/>
              </a:rPr>
              <a:t>http://www.uwtsd.ac.uk/research/research-ethics</a:t>
            </a:r>
            <a:r>
              <a:rPr lang="en-US" dirty="0" smtClean="0">
                <a:hlinkClick r:id="rId2"/>
              </a:rPr>
              <a:t>/</a:t>
            </a:r>
            <a:endParaRPr lang="en-US" dirty="0" smtClean="0"/>
          </a:p>
          <a:p>
            <a:endParaRPr lang="en-GB" dirty="0"/>
          </a:p>
          <a:p>
            <a:r>
              <a:rPr lang="en-GB" dirty="0"/>
              <a:t>Includes a link to the Research Ethics and Integrity Code of Practice  </a:t>
            </a:r>
            <a:r>
              <a:rPr lang="en-GB" dirty="0">
                <a:hlinkClick r:id="rId3"/>
              </a:rPr>
              <a:t>http://</a:t>
            </a:r>
            <a:r>
              <a:rPr lang="en-GB" dirty="0" smtClean="0">
                <a:hlinkClick r:id="rId3"/>
              </a:rPr>
              <a:t>www.uwtsd.ac.uk/media/uwtsd-website/content-assets/documents/research/research-ethics-integrity-code-practice.pdf</a:t>
            </a:r>
            <a:r>
              <a:rPr lang="en-GB" dirty="0" smtClean="0"/>
              <a:t> </a:t>
            </a:r>
            <a:endParaRPr lang="en-US" dirty="0"/>
          </a:p>
        </p:txBody>
      </p:sp>
    </p:spTree>
    <p:extLst>
      <p:ext uri="{BB962C8B-B14F-4D97-AF65-F5344CB8AC3E}">
        <p14:creationId xmlns:p14="http://schemas.microsoft.com/office/powerpoint/2010/main" val="1258776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Codes of practice and guidance</a:t>
            </a:r>
            <a:endParaRPr lang="en-GB" sz="4000" b="1" dirty="0"/>
          </a:p>
        </p:txBody>
      </p:sp>
      <p:sp>
        <p:nvSpPr>
          <p:cNvPr id="3" name="Content Placeholder 2"/>
          <p:cNvSpPr>
            <a:spLocks noGrp="1"/>
          </p:cNvSpPr>
          <p:nvPr>
            <p:ph idx="1"/>
          </p:nvPr>
        </p:nvSpPr>
        <p:spPr>
          <a:xfrm>
            <a:off x="491108" y="1484784"/>
            <a:ext cx="8229600" cy="4997152"/>
          </a:xfrm>
        </p:spPr>
        <p:txBody>
          <a:bodyPr>
            <a:normAutofit fontScale="92500" lnSpcReduction="20000"/>
          </a:bodyPr>
          <a:lstStyle/>
          <a:p>
            <a:pPr marL="0" indent="0">
              <a:buNone/>
            </a:pPr>
            <a:r>
              <a:rPr lang="en-GB" sz="2000" dirty="0"/>
              <a:t>ESRC - </a:t>
            </a:r>
            <a:r>
              <a:rPr lang="en-GB" sz="2000" dirty="0">
                <a:hlinkClick r:id="rId2"/>
              </a:rPr>
              <a:t>http://www.esrc.ac.uk/funding/guidance-for-applicants/research-ethics</a:t>
            </a:r>
            <a:r>
              <a:rPr lang="en-GB" sz="2000" dirty="0" smtClean="0">
                <a:hlinkClick r:id="rId2"/>
              </a:rPr>
              <a:t>/</a:t>
            </a:r>
            <a:endParaRPr lang="en-GB" sz="2000" dirty="0" smtClean="0"/>
          </a:p>
          <a:p>
            <a:pPr marL="0" indent="0">
              <a:buNone/>
            </a:pPr>
            <a:endParaRPr lang="en-GB" sz="2000" dirty="0" smtClean="0"/>
          </a:p>
          <a:p>
            <a:pPr marL="0" indent="0">
              <a:buNone/>
            </a:pPr>
            <a:r>
              <a:rPr lang="en-GB" sz="2000" dirty="0" smtClean="0"/>
              <a:t>British Psychological Society </a:t>
            </a:r>
            <a:r>
              <a:rPr lang="en-GB" sz="2000" dirty="0"/>
              <a:t>- </a:t>
            </a:r>
            <a:r>
              <a:rPr lang="en-GB" sz="2000" dirty="0">
                <a:hlinkClick r:id="rId3"/>
              </a:rPr>
              <a:t>https://www.bps.org.uk/sites/bps.org.uk/files/Policy%20-%</a:t>
            </a:r>
            <a:r>
              <a:rPr lang="en-GB" sz="2000" dirty="0" smtClean="0">
                <a:hlinkClick r:id="rId3"/>
              </a:rPr>
              <a:t>20Files/BPS%20Code%20of%20Ethics%20and%20Conduct%20%28Updated%20July%202018%29.pdf</a:t>
            </a:r>
            <a:endParaRPr lang="en-GB" sz="2000" dirty="0" smtClean="0"/>
          </a:p>
          <a:p>
            <a:pPr marL="0" indent="0">
              <a:buNone/>
            </a:pPr>
            <a:endParaRPr lang="en-GB" sz="2000" dirty="0"/>
          </a:p>
          <a:p>
            <a:pPr marL="0" indent="0">
              <a:buNone/>
            </a:pPr>
            <a:r>
              <a:rPr lang="en-GB" sz="2000" dirty="0" smtClean="0"/>
              <a:t>Social </a:t>
            </a:r>
            <a:r>
              <a:rPr lang="en-GB" sz="2000" dirty="0"/>
              <a:t>Research Association - </a:t>
            </a:r>
            <a:r>
              <a:rPr lang="en-GB" sz="2000" dirty="0">
                <a:hlinkClick r:id="rId4"/>
              </a:rPr>
              <a:t>https://</a:t>
            </a:r>
            <a:r>
              <a:rPr lang="en-GB" sz="2000" dirty="0" smtClean="0">
                <a:hlinkClick r:id="rId4"/>
              </a:rPr>
              <a:t>the-sra.org.uk/common/Uploaded%20files/ethical%20guidelines%202003.pdf</a:t>
            </a:r>
            <a:endParaRPr lang="en-GB" sz="2000" dirty="0" smtClean="0"/>
          </a:p>
          <a:p>
            <a:pPr marL="0" indent="0">
              <a:buNone/>
            </a:pPr>
            <a:endParaRPr lang="en-GB" sz="2000" dirty="0"/>
          </a:p>
          <a:p>
            <a:pPr marL="0" indent="0">
              <a:buNone/>
            </a:pPr>
            <a:r>
              <a:rPr lang="en-GB" sz="2000" dirty="0" smtClean="0"/>
              <a:t>Medical </a:t>
            </a:r>
            <a:r>
              <a:rPr lang="en-GB" sz="2000" dirty="0"/>
              <a:t>Research council - </a:t>
            </a:r>
            <a:r>
              <a:rPr lang="en-GB" sz="2000" dirty="0">
                <a:hlinkClick r:id="rId5"/>
              </a:rPr>
              <a:t>http://www.mrc.ac.uk/publications/browse/good-research-practice-principles-and-guidelines</a:t>
            </a:r>
            <a:r>
              <a:rPr lang="en-GB" sz="2000" dirty="0" smtClean="0">
                <a:hlinkClick r:id="rId5"/>
              </a:rPr>
              <a:t>/</a:t>
            </a:r>
            <a:endParaRPr lang="en-GB" sz="2000" dirty="0" smtClean="0"/>
          </a:p>
          <a:p>
            <a:pPr marL="0" indent="0">
              <a:buNone/>
            </a:pPr>
            <a:endParaRPr lang="en-GB" sz="2000" dirty="0" smtClean="0"/>
          </a:p>
          <a:p>
            <a:pPr marL="0" indent="0">
              <a:buNone/>
            </a:pPr>
            <a:r>
              <a:rPr lang="en-GB" sz="2000" dirty="0"/>
              <a:t>BERA - </a:t>
            </a:r>
            <a:r>
              <a:rPr lang="en-GB" sz="2000" dirty="0">
                <a:hlinkClick r:id="rId6"/>
              </a:rPr>
              <a:t>https://</a:t>
            </a:r>
            <a:r>
              <a:rPr lang="en-GB" sz="2000" dirty="0" smtClean="0">
                <a:hlinkClick r:id="rId6"/>
              </a:rPr>
              <a:t>www.bera.ac.uk/wp-content/uploads/2018/06/BERA-Ethical-Guidelines-for-Educational-Research_4thEdn_2018.pdf</a:t>
            </a:r>
            <a:endParaRPr lang="en-GB" sz="2000" dirty="0" smtClean="0"/>
          </a:p>
          <a:p>
            <a:pPr marL="0" indent="0">
              <a:buNone/>
            </a:pPr>
            <a:r>
              <a:rPr lang="en-GB" sz="2000" dirty="0" smtClean="0"/>
              <a:t>Etc. </a:t>
            </a:r>
            <a:endParaRPr lang="en-GB" sz="2000" dirty="0"/>
          </a:p>
          <a:p>
            <a:pPr marL="0" indent="0">
              <a:buNone/>
            </a:pPr>
            <a:endParaRPr lang="en-GB" sz="2000" dirty="0"/>
          </a:p>
        </p:txBody>
      </p:sp>
    </p:spTree>
    <p:extLst>
      <p:ext uri="{BB962C8B-B14F-4D97-AF65-F5344CB8AC3E}">
        <p14:creationId xmlns:p14="http://schemas.microsoft.com/office/powerpoint/2010/main" val="3639596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a:t>Basic ethical principles</a:t>
            </a:r>
          </a:p>
        </p:txBody>
      </p:sp>
      <p:sp>
        <p:nvSpPr>
          <p:cNvPr id="3" name="Content Placeholder 2"/>
          <p:cNvSpPr>
            <a:spLocks noGrp="1"/>
          </p:cNvSpPr>
          <p:nvPr>
            <p:ph idx="1"/>
          </p:nvPr>
        </p:nvSpPr>
        <p:spPr>
          <a:xfrm>
            <a:off x="457200" y="1196752"/>
            <a:ext cx="8229600" cy="4929411"/>
          </a:xfrm>
        </p:spPr>
        <p:txBody>
          <a:bodyPr>
            <a:normAutofit fontScale="92500" lnSpcReduction="10000"/>
          </a:bodyPr>
          <a:lstStyle/>
          <a:p>
            <a:pPr lvl="1"/>
            <a:r>
              <a:rPr lang="en-GB" dirty="0" smtClean="0"/>
              <a:t>Beneficence</a:t>
            </a:r>
          </a:p>
          <a:p>
            <a:pPr lvl="1"/>
            <a:r>
              <a:rPr lang="en-GB" dirty="0" smtClean="0"/>
              <a:t>Non-malfeasance</a:t>
            </a:r>
          </a:p>
          <a:p>
            <a:pPr lvl="1"/>
            <a:r>
              <a:rPr lang="en-GB" dirty="0" smtClean="0"/>
              <a:t>Respect</a:t>
            </a:r>
          </a:p>
          <a:p>
            <a:pPr lvl="1"/>
            <a:r>
              <a:rPr lang="en-GB" dirty="0" smtClean="0"/>
              <a:t>Justice</a:t>
            </a:r>
          </a:p>
          <a:p>
            <a:pPr lvl="1"/>
            <a:r>
              <a:rPr lang="en-GB" dirty="0" smtClean="0"/>
              <a:t>Participants interests</a:t>
            </a:r>
          </a:p>
          <a:p>
            <a:pPr lvl="1"/>
            <a:r>
              <a:rPr lang="en-GB" dirty="0" smtClean="0"/>
              <a:t>Participant and researcher safety</a:t>
            </a:r>
          </a:p>
          <a:p>
            <a:pPr lvl="1"/>
            <a:r>
              <a:rPr lang="en-GB" dirty="0" smtClean="0"/>
              <a:t>Impact of your work on others</a:t>
            </a:r>
          </a:p>
          <a:p>
            <a:pPr lvl="1"/>
            <a:r>
              <a:rPr lang="en-GB" dirty="0" smtClean="0"/>
              <a:t>Informed consent</a:t>
            </a:r>
          </a:p>
          <a:p>
            <a:pPr lvl="1"/>
            <a:r>
              <a:rPr lang="en-GB" dirty="0" smtClean="0"/>
              <a:t>Debriefing</a:t>
            </a:r>
          </a:p>
          <a:p>
            <a:pPr lvl="1"/>
            <a:r>
              <a:rPr lang="en-GB" dirty="0" smtClean="0"/>
              <a:t>Withdrawal from investigation</a:t>
            </a:r>
          </a:p>
          <a:p>
            <a:pPr lvl="1"/>
            <a:r>
              <a:rPr lang="en-GB" dirty="0"/>
              <a:t>C</a:t>
            </a:r>
            <a:r>
              <a:rPr lang="en-GB" dirty="0" smtClean="0"/>
              <a:t>onfidentiality</a:t>
            </a:r>
            <a:endParaRPr lang="en-GB" dirty="0"/>
          </a:p>
        </p:txBody>
      </p:sp>
    </p:spTree>
    <p:extLst>
      <p:ext uri="{BB962C8B-B14F-4D97-AF65-F5344CB8AC3E}">
        <p14:creationId xmlns:p14="http://schemas.microsoft.com/office/powerpoint/2010/main" val="1950404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Concept of Research Integrity</a:t>
            </a:r>
            <a:endParaRPr lang="en-GB" b="1" dirty="0"/>
          </a:p>
        </p:txBody>
      </p:sp>
      <p:sp>
        <p:nvSpPr>
          <p:cNvPr id="3" name="Content Placeholder 2"/>
          <p:cNvSpPr>
            <a:spLocks noGrp="1"/>
          </p:cNvSpPr>
          <p:nvPr>
            <p:ph idx="1"/>
          </p:nvPr>
        </p:nvSpPr>
        <p:spPr/>
        <p:txBody>
          <a:bodyPr/>
          <a:lstStyle/>
          <a:p>
            <a:r>
              <a:rPr lang="en-GB" dirty="0" smtClean="0"/>
              <a:t>Sticking to the ethical principles helps to maintain research integrity and competence.</a:t>
            </a:r>
            <a:endParaRPr lang="en-GB" dirty="0"/>
          </a:p>
        </p:txBody>
      </p:sp>
    </p:spTree>
    <p:extLst>
      <p:ext uri="{BB962C8B-B14F-4D97-AF65-F5344CB8AC3E}">
        <p14:creationId xmlns:p14="http://schemas.microsoft.com/office/powerpoint/2010/main" val="3833117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Data protection and storage</a:t>
            </a:r>
            <a:endParaRPr lang="en-GB" sz="4000" b="1" dirty="0"/>
          </a:p>
        </p:txBody>
      </p:sp>
      <p:sp>
        <p:nvSpPr>
          <p:cNvPr id="3" name="Content Placeholder 2"/>
          <p:cNvSpPr>
            <a:spLocks noGrp="1"/>
          </p:cNvSpPr>
          <p:nvPr>
            <p:ph idx="1"/>
          </p:nvPr>
        </p:nvSpPr>
        <p:spPr>
          <a:xfrm>
            <a:off x="457200" y="1331985"/>
            <a:ext cx="8229600" cy="3917032"/>
          </a:xfrm>
        </p:spPr>
        <p:txBody>
          <a:bodyPr/>
          <a:lstStyle/>
          <a:p>
            <a:pPr marL="0" indent="0">
              <a:buNone/>
            </a:pPr>
            <a:r>
              <a:rPr lang="en-GB" sz="2800" dirty="0" smtClean="0"/>
              <a:t>University’s Research Data Management - </a:t>
            </a:r>
            <a:r>
              <a:rPr lang="en-GB" sz="2800" u="sng" dirty="0">
                <a:solidFill>
                  <a:srgbClr val="0000FF"/>
                </a:solidFill>
                <a:latin typeface="Arial" panose="020B0604020202020204" pitchFamily="34" charset="0"/>
                <a:ea typeface="Times New Roman" panose="02020603050405020304" pitchFamily="18" charset="0"/>
                <a:hlinkClick r:id="rId2"/>
              </a:rPr>
              <a:t>http://uwtsd.ac.uk/library/research-data-management</a:t>
            </a:r>
            <a:r>
              <a:rPr lang="en-GB" sz="2800" u="sng" dirty="0" smtClean="0">
                <a:solidFill>
                  <a:srgbClr val="0000FF"/>
                </a:solidFill>
                <a:latin typeface="Arial" panose="020B0604020202020204" pitchFamily="34" charset="0"/>
                <a:ea typeface="Times New Roman" panose="02020603050405020304" pitchFamily="18" charset="0"/>
                <a:hlinkClick r:id="rId2"/>
              </a:rPr>
              <a:t>/</a:t>
            </a:r>
            <a:endParaRPr lang="en-GB" sz="2800" u="sng" dirty="0" smtClean="0">
              <a:solidFill>
                <a:srgbClr val="0000FF"/>
              </a:solidFill>
              <a:latin typeface="Arial" panose="020B0604020202020204" pitchFamily="34" charset="0"/>
              <a:ea typeface="Times New Roman" panose="02020603050405020304" pitchFamily="18" charset="0"/>
            </a:endParaRPr>
          </a:p>
          <a:p>
            <a:pPr marL="0" indent="0">
              <a:buNone/>
            </a:pPr>
            <a:endParaRPr lang="en-GB" u="sng" dirty="0">
              <a:solidFill>
                <a:srgbClr val="0000FF"/>
              </a:solidFill>
              <a:latin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91048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Risk assessment</a:t>
            </a:r>
            <a:endParaRPr lang="en-GB" sz="4000" b="1" dirty="0"/>
          </a:p>
        </p:txBody>
      </p:sp>
      <p:sp>
        <p:nvSpPr>
          <p:cNvPr id="3" name="Content Placeholder 2"/>
          <p:cNvSpPr>
            <a:spLocks noGrp="1"/>
          </p:cNvSpPr>
          <p:nvPr>
            <p:ph idx="1"/>
          </p:nvPr>
        </p:nvSpPr>
        <p:spPr/>
        <p:txBody>
          <a:bodyPr/>
          <a:lstStyle/>
          <a:p>
            <a:r>
              <a:rPr lang="en-GB" dirty="0" smtClean="0"/>
              <a:t>Risk to participants</a:t>
            </a:r>
          </a:p>
          <a:p>
            <a:r>
              <a:rPr lang="en-GB" dirty="0" smtClean="0"/>
              <a:t>Risk to Researchers</a:t>
            </a:r>
          </a:p>
          <a:p>
            <a:r>
              <a:rPr lang="en-GB" dirty="0" smtClean="0"/>
              <a:t>Risk to University</a:t>
            </a:r>
            <a:endParaRPr lang="en-GB" dirty="0"/>
          </a:p>
        </p:txBody>
      </p:sp>
    </p:spTree>
    <p:extLst>
      <p:ext uri="{BB962C8B-B14F-4D97-AF65-F5344CB8AC3E}">
        <p14:creationId xmlns:p14="http://schemas.microsoft.com/office/powerpoint/2010/main" val="17861107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Some specific area to consider</a:t>
            </a:r>
            <a:r>
              <a:rPr lang="en-GB" sz="4000" b="1" smtClean="0"/>
              <a:t>:</a:t>
            </a:r>
            <a:endParaRPr lang="en-GB" sz="4000" b="1" dirty="0"/>
          </a:p>
        </p:txBody>
      </p:sp>
      <p:sp>
        <p:nvSpPr>
          <p:cNvPr id="3" name="Content Placeholder 2"/>
          <p:cNvSpPr>
            <a:spLocks noGrp="1"/>
          </p:cNvSpPr>
          <p:nvPr>
            <p:ph idx="1"/>
          </p:nvPr>
        </p:nvSpPr>
        <p:spPr/>
        <p:txBody>
          <a:bodyPr>
            <a:normAutofit/>
          </a:bodyPr>
          <a:lstStyle/>
          <a:p>
            <a:r>
              <a:rPr lang="en-US" smtClean="0"/>
              <a:t>informed </a:t>
            </a:r>
            <a:r>
              <a:rPr lang="en-US"/>
              <a:t>consent, </a:t>
            </a:r>
          </a:p>
          <a:p>
            <a:r>
              <a:rPr lang="en-US" smtClean="0"/>
              <a:t>safeguarding</a:t>
            </a:r>
            <a:r>
              <a:rPr lang="en-US"/>
              <a:t>, data protection, </a:t>
            </a:r>
            <a:endParaRPr lang="en-US" smtClean="0"/>
          </a:p>
          <a:p>
            <a:r>
              <a:rPr lang="en-US" smtClean="0"/>
              <a:t>working </a:t>
            </a:r>
            <a:r>
              <a:rPr lang="en-US"/>
              <a:t>in medical </a:t>
            </a:r>
            <a:r>
              <a:rPr lang="en-US" smtClean="0"/>
              <a:t>settings,</a:t>
            </a:r>
          </a:p>
          <a:p>
            <a:r>
              <a:rPr lang="en-US" smtClean="0"/>
              <a:t>working </a:t>
            </a:r>
            <a:r>
              <a:rPr lang="en-US"/>
              <a:t>with children, </a:t>
            </a:r>
            <a:endParaRPr lang="en-US" smtClean="0"/>
          </a:p>
          <a:p>
            <a:r>
              <a:rPr lang="en-US" smtClean="0"/>
              <a:t>legislative </a:t>
            </a:r>
            <a:r>
              <a:rPr lang="en-US"/>
              <a:t>requirements</a:t>
            </a:r>
          </a:p>
          <a:p>
            <a:endParaRPr lang="en-GB" dirty="0"/>
          </a:p>
        </p:txBody>
      </p:sp>
    </p:spTree>
    <p:extLst>
      <p:ext uri="{BB962C8B-B14F-4D97-AF65-F5344CB8AC3E}">
        <p14:creationId xmlns:p14="http://schemas.microsoft.com/office/powerpoint/2010/main" val="41771831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b="1" dirty="0" smtClean="0"/>
              <a:t>Key issues:</a:t>
            </a:r>
            <a:endParaRPr lang="en-GB" sz="4000" b="1" dirty="0"/>
          </a:p>
        </p:txBody>
      </p:sp>
      <p:sp>
        <p:nvSpPr>
          <p:cNvPr id="3" name="Content Placeholder 2"/>
          <p:cNvSpPr>
            <a:spLocks noGrp="1"/>
          </p:cNvSpPr>
          <p:nvPr>
            <p:ph idx="1"/>
          </p:nvPr>
        </p:nvSpPr>
        <p:spPr/>
        <p:txBody>
          <a:bodyPr/>
          <a:lstStyle/>
          <a:p>
            <a:r>
              <a:rPr lang="en-GB" dirty="0" smtClean="0"/>
              <a:t>Legality</a:t>
            </a:r>
          </a:p>
          <a:p>
            <a:r>
              <a:rPr lang="en-GB" dirty="0" smtClean="0"/>
              <a:t>Abiding by the rules</a:t>
            </a:r>
          </a:p>
          <a:p>
            <a:r>
              <a:rPr lang="en-GB" dirty="0" smtClean="0"/>
              <a:t>Moral considerations</a:t>
            </a:r>
            <a:endParaRPr lang="en-GB" dirty="0"/>
          </a:p>
        </p:txBody>
      </p:sp>
    </p:spTree>
    <p:extLst>
      <p:ext uri="{BB962C8B-B14F-4D97-AF65-F5344CB8AC3E}">
        <p14:creationId xmlns:p14="http://schemas.microsoft.com/office/powerpoint/2010/main" val="26559771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COVID-19</a:t>
            </a:r>
            <a:endParaRPr lang="en-GB" b="1" dirty="0"/>
          </a:p>
        </p:txBody>
      </p:sp>
      <p:sp>
        <p:nvSpPr>
          <p:cNvPr id="3" name="Content Placeholder 2"/>
          <p:cNvSpPr>
            <a:spLocks noGrp="1"/>
          </p:cNvSpPr>
          <p:nvPr>
            <p:ph idx="1"/>
          </p:nvPr>
        </p:nvSpPr>
        <p:spPr/>
        <p:txBody>
          <a:bodyPr>
            <a:normAutofit fontScale="92500" lnSpcReduction="10000"/>
          </a:bodyPr>
          <a:lstStyle/>
          <a:p>
            <a:r>
              <a:rPr lang="en-GB" dirty="0" smtClean="0"/>
              <a:t>Consideration must be given in relation to covid-19. </a:t>
            </a:r>
          </a:p>
          <a:p>
            <a:endParaRPr lang="en-GB" dirty="0"/>
          </a:p>
          <a:p>
            <a:r>
              <a:rPr lang="en-GB" dirty="0" smtClean="0"/>
              <a:t>Impact of your current research….. </a:t>
            </a:r>
          </a:p>
          <a:p>
            <a:r>
              <a:rPr lang="en-GB" dirty="0" smtClean="0"/>
              <a:t>Changes to the UK government situation. </a:t>
            </a:r>
          </a:p>
          <a:p>
            <a:r>
              <a:rPr lang="en-GB" dirty="0" smtClean="0"/>
              <a:t>Can face to face research be conducted now? </a:t>
            </a:r>
          </a:p>
          <a:p>
            <a:r>
              <a:rPr lang="en-GB" dirty="0" smtClean="0"/>
              <a:t>Moving to more online research.  </a:t>
            </a:r>
            <a:endParaRPr lang="en-GB" dirty="0"/>
          </a:p>
        </p:txBody>
      </p:sp>
    </p:spTree>
    <p:extLst>
      <p:ext uri="{BB962C8B-B14F-4D97-AF65-F5344CB8AC3E}">
        <p14:creationId xmlns:p14="http://schemas.microsoft.com/office/powerpoint/2010/main" val="3282589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smtClean="0"/>
              <a:t>The PG Research Ethics Form – October 2020</a:t>
            </a:r>
            <a:endParaRPr lang="en-GB" sz="4000" b="1"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www.uwtsd.ac.uk/media/uwtsd-website/content-assets/documents/academic-office/aqh-appendices/pg/PG2_Application_for_Ethical_Approval_10-2020.docx</a:t>
            </a:r>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42622079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Any questions</a:t>
            </a:r>
            <a:endParaRPr lang="en-GB" dirty="0"/>
          </a:p>
        </p:txBody>
      </p:sp>
    </p:spTree>
    <p:extLst>
      <p:ext uri="{BB962C8B-B14F-4D97-AF65-F5344CB8AC3E}">
        <p14:creationId xmlns:p14="http://schemas.microsoft.com/office/powerpoint/2010/main" val="2244065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1726</TotalTime>
  <Words>735</Words>
  <Application>Microsoft Office PowerPoint</Application>
  <PresentationFormat>On-screen Show (4:3)</PresentationFormat>
  <Paragraphs>99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Times New Roman</vt:lpstr>
      <vt:lpstr>20140311PresentationUWTSDTemplate</vt:lpstr>
      <vt:lpstr>Research Ethics - Ensuring that we all talk the same ethical language November – 2020. </vt:lpstr>
      <vt:lpstr>Scope of this session</vt:lpstr>
      <vt:lpstr>The University’s approach for research ethics </vt:lpstr>
      <vt:lpstr>What is Ethical Approval About?</vt:lpstr>
      <vt:lpstr>The work of the research ethics committee </vt:lpstr>
      <vt:lpstr>Who, how, when and why individuals need to gain ethical approval </vt:lpstr>
      <vt:lpstr>What is the UWTSD Ethical Approval Process?</vt:lpstr>
      <vt:lpstr>PowerPoint Presentation</vt:lpstr>
      <vt:lpstr>Support and Guidance on Research Ethics</vt:lpstr>
      <vt:lpstr>Codes of practice and guidance</vt:lpstr>
      <vt:lpstr>Basic ethical principles</vt:lpstr>
      <vt:lpstr>Concept of Research Integrity</vt:lpstr>
      <vt:lpstr>Data protection and storage</vt:lpstr>
      <vt:lpstr>Risk assessment</vt:lpstr>
      <vt:lpstr>Some specific area to consider:</vt:lpstr>
      <vt:lpstr>Key issues:</vt:lpstr>
      <vt:lpstr>COVID-19</vt:lpstr>
      <vt:lpstr>The PG Research Ethics Form – October 2020</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Nicola Welton</cp:lastModifiedBy>
  <cp:revision>40</cp:revision>
  <cp:lastPrinted>2016-10-24T16:24:59Z</cp:lastPrinted>
  <dcterms:created xsi:type="dcterms:W3CDTF">2015-04-14T15:21:28Z</dcterms:created>
  <dcterms:modified xsi:type="dcterms:W3CDTF">2021-01-19T09:41:31Z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