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59" r:id="rId4"/>
    <p:sldId id="260" r:id="rId5"/>
    <p:sldId id="261" r:id="rId6"/>
    <p:sldId id="262" r:id="rId7"/>
    <p:sldId id="263" r:id="rId8"/>
    <p:sldId id="264" r:id="rId9"/>
    <p:sldId id="265" r:id="rId10"/>
    <p:sldId id="266" r:id="rId11"/>
    <p:sldId id="268" r:id="rId12"/>
    <p:sldId id="267"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hil paryani" userId="bc282c3f00900870" providerId="LiveId" clId="{8F9B1FC2-B670-47E5-8163-B0C18ECBC00B}"/>
    <pc:docChg chg="modSld">
      <pc:chgData name="sahil paryani" userId="bc282c3f00900870" providerId="LiveId" clId="{8F9B1FC2-B670-47E5-8163-B0C18ECBC00B}" dt="2024-11-28T02:54:35.215" v="6" actId="1076"/>
      <pc:docMkLst>
        <pc:docMk/>
      </pc:docMkLst>
      <pc:sldChg chg="modSp mod">
        <pc:chgData name="sahil paryani" userId="bc282c3f00900870" providerId="LiveId" clId="{8F9B1FC2-B670-47E5-8163-B0C18ECBC00B}" dt="2024-11-28T02:54:35.215" v="6" actId="1076"/>
        <pc:sldMkLst>
          <pc:docMk/>
          <pc:sldMk cId="3765083261" sldId="275"/>
        </pc:sldMkLst>
        <pc:spChg chg="mod">
          <ac:chgData name="sahil paryani" userId="bc282c3f00900870" providerId="LiveId" clId="{8F9B1FC2-B670-47E5-8163-B0C18ECBC00B}" dt="2024-11-28T02:54:35.215" v="6" actId="1076"/>
          <ac:spMkLst>
            <pc:docMk/>
            <pc:sldMk cId="3765083261" sldId="275"/>
            <ac:spMk id="2" creationId="{00000000-0000-0000-0000-000000000000}"/>
          </ac:spMkLst>
        </pc:spChg>
        <pc:spChg chg="mod">
          <ac:chgData name="sahil paryani" userId="bc282c3f00900870" providerId="LiveId" clId="{8F9B1FC2-B670-47E5-8163-B0C18ECBC00B}" dt="2024-11-28T02:54:28.914" v="4" actId="1076"/>
          <ac:spMkLst>
            <pc:docMk/>
            <pc:sldMk cId="3765083261" sldId="275"/>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3BFDD96-B758-4B64-8692-E59124988E6D}"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5D3071-8581-45F1-B81D-E52E45DBD1E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0032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FDD96-B758-4B64-8692-E59124988E6D}"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1211998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BFDD96-B758-4B64-8692-E59124988E6D}"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5D3071-8581-45F1-B81D-E52E45DBD1E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1882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BFDD96-B758-4B64-8692-E59124988E6D}"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4277907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BFDD96-B758-4B64-8692-E59124988E6D}" type="datetimeFigureOut">
              <a:rPr lang="en-IN" smtClean="0"/>
              <a:t>28-11-2024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1400863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BFDD96-B758-4B64-8692-E59124988E6D}" type="datetimeFigureOut">
              <a:rPr lang="en-IN" smtClean="0"/>
              <a:t>28-11-2024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893576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BFDD96-B758-4B64-8692-E59124988E6D}" type="datetimeFigureOut">
              <a:rPr lang="en-IN" smtClean="0"/>
              <a:t>28-11-2024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4010335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BFDD96-B758-4B64-8692-E59124988E6D}"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3191885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BFDD96-B758-4B64-8692-E59124988E6D}"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5D3071-8581-45F1-B81D-E52E45DBD1E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97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FDD96-B758-4B64-8692-E59124988E6D}"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5D3071-8581-45F1-B81D-E52E45DBD1E1}" type="slidenum">
              <a:rPr lang="en-IN" smtClean="0"/>
              <a:t>‹#›</a:t>
            </a:fld>
            <a:endParaRPr lang="en-IN"/>
          </a:p>
        </p:txBody>
      </p:sp>
    </p:spTree>
    <p:extLst>
      <p:ext uri="{BB962C8B-B14F-4D97-AF65-F5344CB8AC3E}">
        <p14:creationId xmlns:p14="http://schemas.microsoft.com/office/powerpoint/2010/main" val="120536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FDD96-B758-4B64-8692-E59124988E6D}"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5D3071-8581-45F1-B81D-E52E45DBD1E1}"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354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3BFDD96-B758-4B64-8692-E59124988E6D}" type="datetimeFigureOut">
              <a:rPr lang="en-IN" smtClean="0"/>
              <a:t>28-11-2024</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95D3071-8581-45F1-B81D-E52E45DBD1E1}"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9221109"/>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546" y="5071700"/>
            <a:ext cx="8075053" cy="1351477"/>
          </a:xfrm>
        </p:spPr>
        <p:txBody>
          <a:bodyPr>
            <a:noAutofit/>
          </a:bodyPr>
          <a:lstStyle/>
          <a:p>
            <a:pPr algn="ctr"/>
            <a:r>
              <a:rPr lang="en-IN" sz="4000" b="1" dirty="0">
                <a:latin typeface="Times New Roman" panose="02020603050405020304" pitchFamily="18" charset="0"/>
                <a:cs typeface="Times New Roman" panose="02020603050405020304" pitchFamily="18" charset="0"/>
              </a:rPr>
              <a:t>Building a Sustainable Marketing Relationship</a:t>
            </a:r>
          </a:p>
        </p:txBody>
      </p:sp>
      <p:sp>
        <p:nvSpPr>
          <p:cNvPr id="3" name="Subtitle 2"/>
          <p:cNvSpPr>
            <a:spLocks noGrp="1"/>
          </p:cNvSpPr>
          <p:nvPr>
            <p:ph type="subTitle" idx="1"/>
          </p:nvPr>
        </p:nvSpPr>
        <p:spPr/>
        <p:txBody>
          <a:bodyPr/>
          <a:lstStyle/>
          <a:p>
            <a:pPr algn="ctr"/>
            <a:r>
              <a:rPr lang="en-US" b="1" dirty="0">
                <a:latin typeface="Times New Roman" panose="02020603050405020304" pitchFamily="18" charset="0"/>
                <a:cs typeface="Times New Roman" panose="02020603050405020304" pitchFamily="18" charset="0"/>
              </a:rPr>
              <a:t>Student name:</a:t>
            </a:r>
          </a:p>
          <a:p>
            <a:pPr algn="ctr"/>
            <a:r>
              <a:rPr lang="en-US" b="1" dirty="0">
                <a:latin typeface="Times New Roman" panose="02020603050405020304" pitchFamily="18" charset="0"/>
                <a:cs typeface="Times New Roman" panose="02020603050405020304" pitchFamily="18" charset="0"/>
              </a:rPr>
              <a:t>Id :</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380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79" y="649705"/>
            <a:ext cx="12192000" cy="1450757"/>
          </a:xfrm>
        </p:spPr>
        <p:txBody>
          <a:bodyPr/>
          <a:lstStyle/>
          <a:p>
            <a:pPr algn="ctr"/>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7094" y="1897283"/>
            <a:ext cx="7700211" cy="4311012"/>
          </a:xfrm>
        </p:spPr>
        <p:txBody>
          <a:bodyPr>
            <a:noAutofit/>
          </a:bodyPr>
          <a:lstStyle/>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Customer Relationship Management (CRM) is central to strategic management in today’s business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It stresses the creation and maintenance of customer relationships for the long term to guarantee the company’s continuous success. It is a strategic customer service model that focuses on customer needs and interaction and developing customer loyalty based on the insights.</a:t>
            </a: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In the current world of the internet and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digitisation</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of business, CRM has become an active one, involving social media and digital technologies. These tools enable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to interact with customers directly through the use of sites such as Facebook and Instagram to interact, share information, and get intelligence for relevant service provision.</a:t>
            </a:r>
            <a:endParaRPr lang="en-IN" sz="12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largest retailer, Tesco, has understandably ensured its digital and social media platforms to reposition customer relations and loyalty. With Clubcard and the company’s strong online presence, Tesco’s strategy is to use these tools to generate customer experiences and maintain a competitive advantage.</a:t>
            </a:r>
            <a:r>
              <a:rPr lang="en-IN" sz="12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This </a:t>
            </a:r>
            <a:r>
              <a:rPr lang="en-US" sz="1200" dirty="0">
                <a:solidFill>
                  <a:srgbClr val="000000"/>
                </a:solidFill>
                <a:latin typeface="Times New Roman" panose="02020603050405020304" pitchFamily="18" charset="0"/>
                <a:cs typeface="Times New Roman" panose="02020603050405020304" pitchFamily="18" charset="0"/>
              </a:rPr>
              <a:t>presentation</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aims to critically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analyse</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the incorporation of digital and social media into customer relationship management. Thus, through the analysis of Tesco’s actions, the presentation assesses the extent to which these tools are used to improve customer relationships, which shows the opportunities and threats of such an approach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Guerola</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-Navarro et al., 2024).</a:t>
            </a:r>
            <a:r>
              <a:rPr lang="en-IN" sz="12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endParaRPr lang="en-IN"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8359"/>
          <a:stretch/>
        </p:blipFill>
        <p:spPr>
          <a:xfrm>
            <a:off x="8390021" y="2381937"/>
            <a:ext cx="3801979" cy="3826358"/>
          </a:xfrm>
          <a:prstGeom prst="rect">
            <a:avLst/>
          </a:prstGeom>
        </p:spPr>
      </p:pic>
    </p:spTree>
    <p:extLst>
      <p:ext uri="{BB962C8B-B14F-4D97-AF65-F5344CB8AC3E}">
        <p14:creationId xmlns:p14="http://schemas.microsoft.com/office/powerpoint/2010/main" val="403398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58715"/>
            <a:ext cx="12192000" cy="1499616"/>
          </a:xfrm>
        </p:spPr>
        <p:txBody>
          <a:bodyPr>
            <a:normAutofit/>
          </a:bodyPr>
          <a:lstStyle/>
          <a:p>
            <a:pPr algn="ctr"/>
            <a:r>
              <a:rPr lang="en-US" sz="7200" b="1" dirty="0">
                <a:latin typeface="Times New Roman" panose="02020603050405020304" pitchFamily="18" charset="0"/>
                <a:cs typeface="Times New Roman" panose="02020603050405020304" pitchFamily="18" charset="0"/>
              </a:rPr>
              <a:t>Task- 1</a:t>
            </a:r>
            <a:endParaRPr lang="en-IN" sz="7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0492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015" y="735951"/>
            <a:ext cx="12192000" cy="1499616"/>
          </a:xfrm>
        </p:spPr>
        <p:txBody>
          <a:bodyPr>
            <a:noAutofit/>
          </a:bodyPr>
          <a:lstStyle/>
          <a:p>
            <a:pPr algn="ctr"/>
            <a:r>
              <a:rPr lang="en-IN" sz="2800" b="1" dirty="0">
                <a:latin typeface="Times New Roman" panose="02020603050405020304" pitchFamily="18" charset="0"/>
                <a:cs typeface="Times New Roman" panose="02020603050405020304" pitchFamily="18" charset="0"/>
              </a:rPr>
              <a:t>Digital and Social Media in the Context of CRM</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37224" y="1906823"/>
            <a:ext cx="7371761" cy="4353317"/>
          </a:xfrm>
        </p:spPr>
        <p:txBody>
          <a:bodyPr>
            <a:noAutofit/>
          </a:bodyPr>
          <a:lstStyle/>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In the current dynamic business environment the CRM goes beyond the conventional techniques and adopts the digital and social media technologies. These tools act as critical platforms on which businesses can develop and maintain their relationships with consumers.</a:t>
            </a: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Facebook, Instagram and Twitter, all provide the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with direct contact to the consumer and a way to address and respond to their feedback and questions. A company uses them as intermediaries that facilitate the establishment of communication between the brand and the target consumers, as well as the building of trust.</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Furthermore, the combination of analytics and customer information through these platforms gives a quantitative analysis of the customer’s tendencies. This in turn improves the communication approaches, customer loyalty, and the development of appropriate and meaningful customer loyalty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programmes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In this context, Tesco uses the internet as the primary touch point for customers to reach the company and use it as a platform to communicate with the customers and to offer them tailored promotions. In this way, by using the application and Clubcard, the company helps bond with its clients and guarantees future loyalty.</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endParaRPr lang="en-IN" sz="1200" dirty="0">
              <a:latin typeface="Times New Roman" panose="02020603050405020304" pitchFamily="18" charset="0"/>
              <a:cs typeface="Times New Roman" panose="02020603050405020304" pitchFamily="18" charset="0"/>
            </a:endParaRPr>
          </a:p>
          <a:p>
            <a:pPr rtl="0">
              <a:spcBef>
                <a:spcPts val="1200"/>
              </a:spcBef>
              <a:spcAft>
                <a:spcPts val="1200"/>
              </a:spcAft>
            </a:pPr>
            <a:endParaRPr lang="en-US" sz="1200" b="0" dirty="0">
              <a:effectLst/>
              <a:latin typeface="Times New Roman" panose="02020603050405020304" pitchFamily="18" charset="0"/>
              <a:cs typeface="Times New Roman" panose="02020603050405020304" pitchFamily="18" charset="0"/>
            </a:endParaRPr>
          </a:p>
          <a:p>
            <a:br>
              <a:rPr lang="en-US" sz="1200" dirty="0">
                <a:latin typeface="Times New Roman" panose="02020603050405020304" pitchFamily="18" charset="0"/>
                <a:cs typeface="Times New Roman" panose="02020603050405020304" pitchFamily="18" charset="0"/>
              </a:rPr>
            </a:br>
            <a:r>
              <a:rPr lang="en-IN" sz="12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endParaRPr lang="en-IN"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06326" y="2235567"/>
            <a:ext cx="4024573" cy="4024573"/>
          </a:xfrm>
          <a:prstGeom prst="rect">
            <a:avLst/>
          </a:prstGeom>
        </p:spPr>
      </p:pic>
    </p:spTree>
    <p:extLst>
      <p:ext uri="{BB962C8B-B14F-4D97-AF65-F5344CB8AC3E}">
        <p14:creationId xmlns:p14="http://schemas.microsoft.com/office/powerpoint/2010/main" val="2545344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674" y="887062"/>
            <a:ext cx="12192000" cy="796944"/>
          </a:xfrm>
        </p:spPr>
        <p:txBody>
          <a:bodyPr>
            <a:noAutofit/>
          </a:bodyPr>
          <a:lstStyle/>
          <a:p>
            <a:pPr algn="ctr"/>
            <a:r>
              <a:rPr lang="en-IN" sz="3600" b="1" dirty="0">
                <a:latin typeface="Times New Roman" panose="02020603050405020304" pitchFamily="18" charset="0"/>
                <a:cs typeface="Times New Roman" panose="02020603050405020304" pitchFamily="18" charset="0"/>
              </a:rPr>
              <a:t>Definition of Digital Media in CRM</a:t>
            </a:r>
            <a:endParaRPr lang="en-IN"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6674" y="1892553"/>
            <a:ext cx="8598568" cy="4845132"/>
          </a:xfrm>
        </p:spPr>
        <p:txBody>
          <a:bodyPr>
            <a:normAutofit fontScale="70000" lnSpcReduction="20000"/>
          </a:bodyPr>
          <a:lstStyle/>
          <a:p>
            <a:pPr algn="just">
              <a:lnSpc>
                <a:spcPct val="160000"/>
              </a:lnSpc>
              <a:buFont typeface="Wingdings" panose="05000000000000000000" pitchFamily="2" charset="2"/>
              <a:buChar char="Ø"/>
            </a:pPr>
            <a:r>
              <a:rPr lang="en-IN" sz="2000" dirty="0">
                <a:latin typeface="Times New Roman" panose="02020603050405020304" pitchFamily="18" charset="0"/>
                <a:cs typeface="Times New Roman" panose="02020603050405020304" pitchFamily="18" charset="0"/>
              </a:rPr>
              <a:t>Digital media can be defined as electronic outlets that are used to communicate with the customers, to collect information and to improve the experiences of the customers.</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lnSpc>
                <a:spcPct val="160000"/>
              </a:lnSpc>
              <a:buFont typeface="Wingdings" panose="05000000000000000000" pitchFamily="2" charset="2"/>
              <a:buChar char="Ø"/>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Digital media comprises web, mobile, social media and email that facilitate interaction with the customers, communication and customer satisfaction. They have a significant function in the long-term business relationship’s formation.</a:t>
            </a:r>
            <a:endParaRPr lang="en-US" sz="1800" b="0" dirty="0">
              <a:effectLst/>
              <a:latin typeface="Times New Roman" panose="02020603050405020304" pitchFamily="18" charset="0"/>
              <a:cs typeface="Times New Roman" panose="02020603050405020304" pitchFamily="18" charset="0"/>
            </a:endParaRPr>
          </a:p>
          <a:p>
            <a:pPr algn="just">
              <a:lnSpc>
                <a:spcPct val="160000"/>
              </a:lnSpc>
              <a:buFont typeface="Wingdings" panose="05000000000000000000" pitchFamily="2" charset="2"/>
              <a:buChar char="Ø"/>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Current channels such as website, application, and e-mail provide a live conversation, where companies can monitor customer activity and preferences. This assists in responding to the consumers in time hence enhancing consumer relations.</a:t>
            </a:r>
            <a:endParaRPr lang="en-US" sz="1800" b="0" dirty="0">
              <a:effectLst/>
              <a:latin typeface="Times New Roman" panose="02020603050405020304" pitchFamily="18" charset="0"/>
              <a:cs typeface="Times New Roman" panose="02020603050405020304" pitchFamily="18" charset="0"/>
            </a:endParaRPr>
          </a:p>
          <a:p>
            <a:pPr algn="just">
              <a:lnSpc>
                <a:spcPct val="160000"/>
              </a:lnSpc>
              <a:buFont typeface="Wingdings" panose="05000000000000000000" pitchFamily="2" charset="2"/>
              <a:buChar char="Ø"/>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Websites are crucial in releasing product, service and promotion information to the intended customers. They provide customers with a friendly environment to interact with brands and make the right choices.</a:t>
            </a:r>
            <a:endParaRPr lang="en-US" sz="1800" b="0" dirty="0">
              <a:effectLst/>
              <a:latin typeface="Times New Roman" panose="02020603050405020304" pitchFamily="18" charset="0"/>
              <a:cs typeface="Times New Roman" panose="02020603050405020304" pitchFamily="18" charset="0"/>
            </a:endParaRPr>
          </a:p>
          <a:p>
            <a:pPr algn="just">
              <a:lnSpc>
                <a:spcPct val="160000"/>
              </a:lnSpc>
              <a:buFont typeface="Wingdings" panose="05000000000000000000" pitchFamily="2" charset="2"/>
              <a:buChar char="Ø"/>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Mobile apps allow customers to shop or track their orders and manage their rewards anytime without having to visit the store. For instance, on the mobile application platform, Tesco has improved the capabilities of customer interaction by offering promotions and loyalty points. (Perez-Vega et al., 2022).</a:t>
            </a: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56B03D8-5DB6-3D12-B23C-6CA051F03852}"/>
              </a:ext>
            </a:extLst>
          </p:cNvPr>
          <p:cNvPicPr>
            <a:picLocks noChangeAspect="1"/>
          </p:cNvPicPr>
          <p:nvPr/>
        </p:nvPicPr>
        <p:blipFill>
          <a:blip r:embed="rId2"/>
          <a:stretch>
            <a:fillRect/>
          </a:stretch>
        </p:blipFill>
        <p:spPr>
          <a:xfrm>
            <a:off x="9079832" y="2085474"/>
            <a:ext cx="2855494" cy="4299284"/>
          </a:xfrm>
          <a:prstGeom prst="rect">
            <a:avLst/>
          </a:prstGeom>
        </p:spPr>
      </p:pic>
    </p:spTree>
    <p:extLst>
      <p:ext uri="{BB962C8B-B14F-4D97-AF65-F5344CB8AC3E}">
        <p14:creationId xmlns:p14="http://schemas.microsoft.com/office/powerpoint/2010/main" val="1193239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13713"/>
            <a:ext cx="12192000" cy="1531040"/>
          </a:xfrm>
        </p:spPr>
        <p:txBody>
          <a:bodyPr>
            <a:normAutofit/>
          </a:bodyPr>
          <a:lstStyle/>
          <a:p>
            <a:pPr algn="ctr"/>
            <a:r>
              <a:rPr lang="en-IN" sz="3200" b="1" dirty="0">
                <a:latin typeface="Times New Roman" panose="02020603050405020304" pitchFamily="18" charset="0"/>
                <a:cs typeface="Times New Roman" panose="02020603050405020304" pitchFamily="18" charset="0"/>
              </a:rPr>
              <a:t>Definition of Digital Media in CRM</a:t>
            </a:r>
            <a:endParaRPr lang="en-IN" sz="3200" dirty="0"/>
          </a:p>
        </p:txBody>
      </p:sp>
      <p:sp>
        <p:nvSpPr>
          <p:cNvPr id="3" name="Content Placeholder 2"/>
          <p:cNvSpPr>
            <a:spLocks noGrp="1"/>
          </p:cNvSpPr>
          <p:nvPr>
            <p:ph idx="1"/>
          </p:nvPr>
        </p:nvSpPr>
        <p:spPr>
          <a:xfrm>
            <a:off x="4507831" y="2151793"/>
            <a:ext cx="7475621" cy="4520742"/>
          </a:xfrm>
        </p:spPr>
        <p:txBody>
          <a:bodyPr>
            <a:normAutofit fontScale="92500" lnSpcReduction="10000"/>
          </a:bodyPr>
          <a:lstStyle/>
          <a:p>
            <a:pPr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Email marketing is a very effective way of communication in CRM since it enables </a:t>
            </a:r>
            <a:r>
              <a:rPr lang="en-US" sz="1600" dirty="0" err="1">
                <a:latin typeface="Times New Roman" panose="02020603050405020304" pitchFamily="18" charset="0"/>
                <a:cs typeface="Times New Roman" panose="02020603050405020304" pitchFamily="18" charset="0"/>
              </a:rPr>
              <a:t>organisations</a:t>
            </a:r>
            <a:r>
              <a:rPr lang="en-US" sz="1600" dirty="0">
                <a:latin typeface="Times New Roman" panose="02020603050405020304" pitchFamily="18" charset="0"/>
                <a:cs typeface="Times New Roman" panose="02020603050405020304" pitchFamily="18" charset="0"/>
              </a:rPr>
              <a:t> to send out promotional information and other related products. That way, the customers are targeted with the right content hence increasing their loyalty and commitment.</a:t>
            </a:r>
            <a:r>
              <a:rPr lang="en-IN" sz="16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Digital media enhances the way of interacting with the customer as it is more effective than traditional methods of advertisement are more effective and creates customer loyalty and satisfaction.</a:t>
            </a:r>
            <a:r>
              <a:rPr lang="en-IN" sz="16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major social media channels, such as Facebook and Instagram, create opportunities for businesses to have pointed interaction with customers. This helps to lock in the customer and ensure that they provide feedback immediately.</a:t>
            </a:r>
            <a:endParaRPr lang="en-IN" sz="16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Social media has a platform where customers express their feelings and views and thus businesses can work on their feedback to enhance services. Engaging with feedback is a way of increasing the level of trust and customer loyalty.</a:t>
            </a:r>
            <a:endParaRPr lang="en-IN"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rcRect l="29506" r="29456"/>
          <a:stretch/>
        </p:blipFill>
        <p:spPr>
          <a:xfrm>
            <a:off x="850231" y="2144753"/>
            <a:ext cx="3657600" cy="4383866"/>
          </a:xfrm>
          <a:prstGeom prst="rect">
            <a:avLst/>
          </a:prstGeom>
        </p:spPr>
      </p:pic>
    </p:spTree>
    <p:extLst>
      <p:ext uri="{BB962C8B-B14F-4D97-AF65-F5344CB8AC3E}">
        <p14:creationId xmlns:p14="http://schemas.microsoft.com/office/powerpoint/2010/main" val="731598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50026"/>
            <a:ext cx="12192000" cy="1499616"/>
          </a:xfrm>
        </p:spPr>
        <p:txBody>
          <a:bodyPr>
            <a:normAutofit/>
          </a:bodyPr>
          <a:lstStyle/>
          <a:p>
            <a:pPr algn="ctr"/>
            <a:r>
              <a:rPr lang="en-IN" sz="3200" b="1" dirty="0">
                <a:latin typeface="Times New Roman" panose="02020603050405020304" pitchFamily="18" charset="0"/>
                <a:cs typeface="Times New Roman" panose="02020603050405020304" pitchFamily="18" charset="0"/>
              </a:rPr>
              <a:t>Definition of Social Media in CRM</a:t>
            </a:r>
            <a:endParaRPr lang="en-IN"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1052" y="1952437"/>
            <a:ext cx="8438147" cy="4905563"/>
          </a:xfrm>
        </p:spPr>
        <p:txBody>
          <a:bodyPr>
            <a:normAutofit fontScale="85000" lnSpcReduction="20000"/>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Social media allows advertisements for business purposes with demographic and </a:t>
            </a:r>
            <a:r>
              <a:rPr lang="en-US" sz="2000" dirty="0" err="1">
                <a:latin typeface="Times New Roman" panose="02020603050405020304" pitchFamily="18" charset="0"/>
                <a:cs typeface="Times New Roman" panose="02020603050405020304" pitchFamily="18" charset="0"/>
              </a:rPr>
              <a:t>behavioural</a:t>
            </a:r>
            <a:r>
              <a:rPr lang="en-US" sz="2000" dirty="0">
                <a:latin typeface="Times New Roman" panose="02020603050405020304" pitchFamily="18" charset="0"/>
                <a:cs typeface="Times New Roman" panose="02020603050405020304" pitchFamily="18" charset="0"/>
              </a:rPr>
              <a:t> characteristics. They generate traffic, boost activity, and foster a great relationship with the customer.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Social media, for instance, enables businesses to offer real-time customer care through a chatbot, on social media or through an application. In this case, swift replies to the queries increase satisfaction and increase the effectiveness of the CRM.</a:t>
            </a:r>
            <a:endParaRPr lang="en-IN" sz="20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Digital media allows customers to get the information and services they need. Websites, apps and emails guarantee that the customer can interact with the business in a way that enhances the relationship.</a:t>
            </a:r>
            <a:r>
              <a:rPr lang="en-IN" sz="2000" dirty="0">
                <a:latin typeface="Times New Roman" panose="02020603050405020304" pitchFamily="18" charset="0"/>
                <a:cs typeface="Times New Roman" panose="02020603050405020304" pitchFamily="18" charset="0"/>
              </a:rPr>
              <a:t>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Marketing automation tools create great amounts of customer data that may be used for targeted marketing. Thus, the use of customer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to present special offers and content will lead to high levels of engagement and customer loyalty.</a:t>
            </a:r>
            <a:r>
              <a:rPr lang="en-IN" sz="2000" dirty="0">
                <a:latin typeface="Times New Roman" panose="02020603050405020304" pitchFamily="18" charset="0"/>
                <a:cs typeface="Times New Roman" panose="02020603050405020304" pitchFamily="18" charset="0"/>
              </a:rPr>
              <a:t> </a:t>
            </a:r>
          </a:p>
        </p:txBody>
      </p:sp>
      <p:pic>
        <p:nvPicPr>
          <p:cNvPr id="5" name="Picture 4">
            <a:extLst>
              <a:ext uri="{FF2B5EF4-FFF2-40B4-BE49-F238E27FC236}">
                <a16:creationId xmlns:a16="http://schemas.microsoft.com/office/drawing/2014/main" id="{7C6DA238-DFBC-9CBC-96D2-7DF19F108C0D}"/>
              </a:ext>
            </a:extLst>
          </p:cNvPr>
          <p:cNvPicPr>
            <a:picLocks noChangeAspect="1"/>
          </p:cNvPicPr>
          <p:nvPr/>
        </p:nvPicPr>
        <p:blipFill>
          <a:blip r:embed="rId2"/>
          <a:stretch>
            <a:fillRect/>
          </a:stretch>
        </p:blipFill>
        <p:spPr>
          <a:xfrm>
            <a:off x="9039725" y="2149642"/>
            <a:ext cx="2951749" cy="4235116"/>
          </a:xfrm>
          <a:prstGeom prst="rect">
            <a:avLst/>
          </a:prstGeom>
        </p:spPr>
      </p:pic>
    </p:spTree>
    <p:extLst>
      <p:ext uri="{BB962C8B-B14F-4D97-AF65-F5344CB8AC3E}">
        <p14:creationId xmlns:p14="http://schemas.microsoft.com/office/powerpoint/2010/main" val="2573557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23495"/>
            <a:ext cx="12192000" cy="1499616"/>
          </a:xfrm>
        </p:spPr>
        <p:txBody>
          <a:bodyPr>
            <a:normAutofit/>
          </a:bodyPr>
          <a:lstStyle/>
          <a:p>
            <a:pPr algn="ctr"/>
            <a:r>
              <a:rPr lang="en-IN" sz="3600" b="1" dirty="0">
                <a:latin typeface="Times New Roman" panose="02020603050405020304" pitchFamily="18" charset="0"/>
                <a:cs typeface="Times New Roman" panose="02020603050405020304" pitchFamily="18" charset="0"/>
              </a:rPr>
              <a:t>Definition of Social Media in CRM</a:t>
            </a:r>
            <a:endParaRPr lang="en-IN" sz="3600" dirty="0"/>
          </a:p>
        </p:txBody>
      </p:sp>
      <p:sp>
        <p:nvSpPr>
          <p:cNvPr id="3" name="Content Placeholder 2"/>
          <p:cNvSpPr>
            <a:spLocks noGrp="1"/>
          </p:cNvSpPr>
          <p:nvPr>
            <p:ph idx="1"/>
          </p:nvPr>
        </p:nvSpPr>
        <p:spPr>
          <a:xfrm>
            <a:off x="4363453" y="2023111"/>
            <a:ext cx="7668126" cy="4531463"/>
          </a:xfrm>
        </p:spPr>
        <p:txBody>
          <a:bodyPr>
            <a:normAutofit lnSpcReduction="10000"/>
          </a:bodyPr>
          <a:lstStyle/>
          <a:p>
            <a:pPr algn="just">
              <a:lnSpc>
                <a:spcPct val="150000"/>
              </a:lnSpc>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For example, Tesco uses Twitter, with which it handles customer's questions or complaints it is a good example of a company that has a strong sense of commitment to delivering quality customer service. </a:t>
            </a:r>
          </a:p>
          <a:p>
            <a:pPr algn="just">
              <a:lnSpc>
                <a:spcPct val="150000"/>
              </a:lnSpc>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Likewise, Instagram as a social media platform for conveying promotions and sustainable activities improves brand image (</a:t>
            </a:r>
            <a:r>
              <a:rPr lang="en-IN" sz="1800" dirty="0" err="1">
                <a:latin typeface="Times New Roman" panose="02020603050405020304" pitchFamily="18" charset="0"/>
                <a:cs typeface="Times New Roman" panose="02020603050405020304" pitchFamily="18" charset="0"/>
              </a:rPr>
              <a:t>Batta</a:t>
            </a:r>
            <a:r>
              <a:rPr lang="en-IN" sz="1800" dirty="0">
                <a:latin typeface="Times New Roman" panose="02020603050405020304" pitchFamily="18" charset="0"/>
                <a:cs typeface="Times New Roman" panose="02020603050405020304" pitchFamily="18" charset="0"/>
              </a:rPr>
              <a:t> et al., 2022).</a:t>
            </a:r>
          </a:p>
          <a:p>
            <a:pPr algn="just">
              <a:lnSpc>
                <a:spcPct val="150000"/>
              </a:lnSpc>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Due to its interactive feature, social media is very suitable for CRM. Customers can express their wants, concerns or opinions in person and so do the businesses and this makes the information very credible. </a:t>
            </a:r>
          </a:p>
          <a:p>
            <a:pPr algn="just">
              <a:lnSpc>
                <a:spcPct val="150000"/>
              </a:lnSpc>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This makes brand engagement lead to stronger brand and customer associations than simple passive listening.</a:t>
            </a:r>
          </a:p>
        </p:txBody>
      </p:sp>
      <p:pic>
        <p:nvPicPr>
          <p:cNvPr id="5" name="Picture 4"/>
          <p:cNvPicPr>
            <a:picLocks noChangeAspect="1"/>
          </p:cNvPicPr>
          <p:nvPr/>
        </p:nvPicPr>
        <p:blipFill>
          <a:blip r:embed="rId2"/>
          <a:stretch>
            <a:fillRect/>
          </a:stretch>
        </p:blipFill>
        <p:spPr>
          <a:xfrm>
            <a:off x="160421" y="2248205"/>
            <a:ext cx="4090736" cy="4531463"/>
          </a:xfrm>
          <a:prstGeom prst="rect">
            <a:avLst/>
          </a:prstGeom>
        </p:spPr>
      </p:pic>
    </p:spTree>
    <p:extLst>
      <p:ext uri="{BB962C8B-B14F-4D97-AF65-F5344CB8AC3E}">
        <p14:creationId xmlns:p14="http://schemas.microsoft.com/office/powerpoint/2010/main" val="32808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296" y="478579"/>
            <a:ext cx="12192000" cy="1499616"/>
          </a:xfrm>
        </p:spPr>
        <p:txBody>
          <a:bodyPr>
            <a:normAutofit/>
          </a:bodyPr>
          <a:lstStyle/>
          <a:p>
            <a:pPr algn="ctr"/>
            <a:r>
              <a:rPr lang="en-IN" sz="2800" b="1" dirty="0">
                <a:latin typeface="Times New Roman" panose="02020603050405020304" pitchFamily="18" charset="0"/>
                <a:cs typeface="Times New Roman" panose="02020603050405020304" pitchFamily="18" charset="0"/>
              </a:rPr>
              <a:t>Integration of Digital and Social Media in CRM</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4590" y="1978195"/>
            <a:ext cx="7940842" cy="4879805"/>
          </a:xfrm>
        </p:spPr>
        <p:txBody>
          <a:bodyPr>
            <a:noAutofit/>
          </a:bodyPr>
          <a:lstStyle/>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The use of digital and social media in CRM is important to ensure that the customer’s experience is integrated and </a:t>
            </a:r>
            <a:r>
              <a:rPr lang="en-US" sz="1600" b="0" i="0" u="none" strike="noStrike" dirty="0" err="1">
                <a:solidFill>
                  <a:srgbClr val="000000"/>
                </a:solidFill>
                <a:effectLst/>
                <a:latin typeface="Times New Roman" panose="02020603050405020304" pitchFamily="18" charset="0"/>
                <a:cs typeface="Times New Roman" panose="02020603050405020304" pitchFamily="18" charset="0"/>
              </a:rPr>
              <a:t>personalised</a:t>
            </a:r>
            <a:r>
              <a:rPr lang="en-US" sz="1600" b="0" i="0" u="none" strike="noStrike" dirty="0">
                <a:solidFill>
                  <a:srgbClr val="000000"/>
                </a:solidFill>
                <a:effectLst/>
                <a:latin typeface="Times New Roman" panose="02020603050405020304" pitchFamily="18" charset="0"/>
                <a:cs typeface="Times New Roman" panose="02020603050405020304" pitchFamily="18" charset="0"/>
              </a:rPr>
              <a:t>. The other platforms include Mobile applications, websites, and social media accounts where potential customers’ information can be collected and </a:t>
            </a:r>
            <a:r>
              <a:rPr lang="en-US" sz="1600" b="0" i="0" u="none" strike="noStrike" dirty="0" err="1">
                <a:solidFill>
                  <a:srgbClr val="000000"/>
                </a:solidFill>
                <a:effectLst/>
                <a:latin typeface="Times New Roman" panose="02020603050405020304" pitchFamily="18" charset="0"/>
                <a:cs typeface="Times New Roman" panose="02020603050405020304" pitchFamily="18" charset="0"/>
              </a:rPr>
              <a:t>analysed</a:t>
            </a:r>
            <a:r>
              <a:rPr lang="en-US" sz="1600" b="0" i="0" u="none" strike="noStrike" dirty="0">
                <a:solidFill>
                  <a:srgbClr val="000000"/>
                </a:solidFill>
                <a:effectLst/>
                <a:latin typeface="Times New Roman" panose="02020603050405020304" pitchFamily="18" charset="0"/>
                <a:cs typeface="Times New Roman" panose="02020603050405020304" pitchFamily="18" charset="0"/>
              </a:rPr>
              <a:t> to fit specific services and communications.</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Today’s social network sites like Facebook, Instagram, and Twitter allow companies to talk to consumers directly, answer their questions, and get their opinions. In addition, linking digital and social media strategies allows a business to provide a unified message across different channels, as well as advance their customer relations.</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For instance, mobile apps, and Clubcard data, which is used to tailor offers and content on social media platforms increase customer involvement for Tesco. This holo-integration enhances customer commitment, satisfaction, and retention levels as well as brand awareness and credibility.</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endParaRPr lang="en-IN" sz="1600" dirty="0">
              <a:latin typeface="Times New Roman" panose="02020603050405020304" pitchFamily="18" charset="0"/>
              <a:cs typeface="Times New Roman" panose="02020603050405020304" pitchFamily="18" charset="0"/>
            </a:endParaRPr>
          </a:p>
          <a:p>
            <a:pPr marL="0" indent="0">
              <a:buNone/>
            </a:pPr>
            <a:br>
              <a:rPr lang="en-US" sz="1600" dirty="0">
                <a:latin typeface="Times New Roman" panose="02020603050405020304" pitchFamily="18" charset="0"/>
                <a:cs typeface="Times New Roman" panose="02020603050405020304" pitchFamily="18" charset="0"/>
              </a:rPr>
            </a:br>
            <a:br>
              <a:rPr lang="en-US" sz="1600" dirty="0">
                <a:latin typeface="Times New Roman" panose="02020603050405020304" pitchFamily="18" charset="0"/>
                <a:cs typeface="Times New Roman" panose="02020603050405020304" pitchFamily="18" charset="0"/>
              </a:rPr>
            </a:br>
            <a:endParaRPr lang="en-IN" sz="1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C3C6465-4152-627C-3187-05289D9A6044}"/>
              </a:ext>
            </a:extLst>
          </p:cNvPr>
          <p:cNvPicPr>
            <a:picLocks noChangeAspect="1"/>
          </p:cNvPicPr>
          <p:nvPr/>
        </p:nvPicPr>
        <p:blipFill>
          <a:blip r:embed="rId2"/>
          <a:stretch>
            <a:fillRect/>
          </a:stretch>
        </p:blipFill>
        <p:spPr>
          <a:xfrm>
            <a:off x="8550442" y="2147708"/>
            <a:ext cx="3416968" cy="4429555"/>
          </a:xfrm>
          <a:prstGeom prst="rect">
            <a:avLst/>
          </a:prstGeom>
        </p:spPr>
      </p:pic>
    </p:spTree>
    <p:extLst>
      <p:ext uri="{BB962C8B-B14F-4D97-AF65-F5344CB8AC3E}">
        <p14:creationId xmlns:p14="http://schemas.microsoft.com/office/powerpoint/2010/main" val="234891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885" y="493708"/>
            <a:ext cx="12192000" cy="1499616"/>
          </a:xfrm>
        </p:spPr>
        <p:txBody>
          <a:bodyPr>
            <a:normAutofit/>
          </a:bodyPr>
          <a:lstStyle/>
          <a:p>
            <a:pPr algn="ctr"/>
            <a:r>
              <a:rPr lang="en-IN" sz="2800" b="1" dirty="0">
                <a:latin typeface="Times New Roman" panose="02020603050405020304" pitchFamily="18" charset="0"/>
                <a:cs typeface="Times New Roman" panose="02020603050405020304" pitchFamily="18" charset="0"/>
              </a:rPr>
              <a:t>Integration of Digital and Social Media in CRM</a:t>
            </a:r>
            <a:endParaRPr lang="en-IN" sz="2800" dirty="0"/>
          </a:p>
        </p:txBody>
      </p:sp>
      <p:sp>
        <p:nvSpPr>
          <p:cNvPr id="3" name="Content Placeholder 2"/>
          <p:cNvSpPr>
            <a:spLocks noGrp="1"/>
          </p:cNvSpPr>
          <p:nvPr>
            <p:ph idx="1"/>
          </p:nvPr>
        </p:nvSpPr>
        <p:spPr>
          <a:xfrm>
            <a:off x="4186988" y="1849406"/>
            <a:ext cx="8005011" cy="4899897"/>
          </a:xfrm>
        </p:spPr>
        <p:txBody>
          <a:bodyPr>
            <a:normAutofit fontScale="92500" lnSpcReduction="10000"/>
          </a:bodyPr>
          <a:lstStyle/>
          <a:p>
            <a:pPr algn="just">
              <a:lnSpc>
                <a:spcPct val="150000"/>
              </a:lnSpc>
              <a:buFont typeface="Wingdings" panose="05000000000000000000" pitchFamily="2" charset="2"/>
              <a:buChar char="Ø"/>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Digital and social media integration provides a full customer profile where companies can provide a unique experience based on data obtained from social media and other digital channels.</a:t>
            </a:r>
            <a:endParaRPr lang="en-US" sz="18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It improves communication and provides an efficient way to obtain information that assists businesses in evolving their products. Information gathered from mobile applications and websites on Instagram or Twitter will enable the business to reach out to the right market with the right message.</a:t>
            </a:r>
            <a:endParaRPr lang="en-US" sz="18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It has been apparent from the case that Tesco has further enhanced the use of this integration which in turn has made the customer satisfied as it contains the relevant content and other offers for customer satisfaction. Further, it is also important that the messages are transparent, making it easier for people to trust a service and engage in a long-term relationship. </a:t>
            </a: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6E1B732-8C75-A4D0-59F6-4FA783B682BF}"/>
              </a:ext>
            </a:extLst>
          </p:cNvPr>
          <p:cNvPicPr>
            <a:picLocks noChangeAspect="1"/>
          </p:cNvPicPr>
          <p:nvPr/>
        </p:nvPicPr>
        <p:blipFill>
          <a:blip r:embed="rId2"/>
          <a:stretch>
            <a:fillRect/>
          </a:stretch>
        </p:blipFill>
        <p:spPr>
          <a:xfrm>
            <a:off x="555282" y="1993324"/>
            <a:ext cx="3294820" cy="4370968"/>
          </a:xfrm>
          <a:prstGeom prst="rect">
            <a:avLst/>
          </a:prstGeom>
        </p:spPr>
      </p:pic>
    </p:spTree>
    <p:extLst>
      <p:ext uri="{BB962C8B-B14F-4D97-AF65-F5344CB8AC3E}">
        <p14:creationId xmlns:p14="http://schemas.microsoft.com/office/powerpoint/2010/main" val="318673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07954"/>
            <a:ext cx="12192000" cy="1499616"/>
          </a:xfrm>
        </p:spPr>
        <p:txBody>
          <a:bodyPr/>
          <a:lstStyle/>
          <a:p>
            <a:pPr algn="ctr"/>
            <a:r>
              <a:rPr lang="en-IN" b="1" dirty="0">
                <a:latin typeface="Times New Roman" panose="02020603050405020304" pitchFamily="18" charset="0"/>
                <a:cs typeface="Times New Roman" panose="02020603050405020304" pitchFamily="18" charset="0"/>
              </a:rPr>
              <a:t>Task Two</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4207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85216"/>
            <a:ext cx="12192000" cy="1499616"/>
          </a:xfrm>
        </p:spPr>
        <p:txBody>
          <a:bodyPr>
            <a:normAutofit/>
          </a:bodyPr>
          <a:lstStyle/>
          <a:p>
            <a:pPr algn="ctr"/>
            <a:r>
              <a:rPr lang="en-IN" sz="2800" b="1" dirty="0">
                <a:latin typeface="Times New Roman" panose="02020603050405020304" pitchFamily="18" charset="0"/>
                <a:cs typeface="Times New Roman" panose="02020603050405020304" pitchFamily="18" charset="0"/>
              </a:rPr>
              <a:t>Tesco’s Use of Digital and Social Media in CRM</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2716" y="2336187"/>
            <a:ext cx="6978316" cy="4441923"/>
          </a:xfrm>
        </p:spPr>
        <p:txBody>
          <a:bodyPr>
            <a:noAutofit/>
          </a:bodyPr>
          <a:lstStyle/>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In the present business environment, CRM strategies have a strong association with digital and social media. The use of these tools in business makes it easy to get and interact with the customers, as well as increasing the level of satisfaction among them. This paper will establish that digital media improves communication and avails important information about customers to businesses.</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Through mobile apps, websites and social media, Tesco maintains and enhances customer bonds, customer loyalty and customer satisfaction. Such tools assist Tesco in </a:t>
            </a:r>
            <a:r>
              <a:rPr lang="en-US" sz="1600" b="0" i="0" u="none" strike="noStrike" dirty="0" err="1">
                <a:solidFill>
                  <a:srgbClr val="000000"/>
                </a:solidFill>
                <a:effectLst/>
                <a:latin typeface="Times New Roman" panose="02020603050405020304" pitchFamily="18" charset="0"/>
                <a:cs typeface="Times New Roman" panose="02020603050405020304" pitchFamily="18" charset="0"/>
              </a:rPr>
              <a:t>customising</a:t>
            </a:r>
            <a:r>
              <a:rPr lang="en-US" sz="1600" b="0" i="0" u="none" strike="noStrike" dirty="0">
                <a:solidFill>
                  <a:srgbClr val="000000"/>
                </a:solidFill>
                <a:effectLst/>
                <a:latin typeface="Times New Roman" panose="02020603050405020304" pitchFamily="18" charset="0"/>
                <a:cs typeface="Times New Roman" panose="02020603050405020304" pitchFamily="18" charset="0"/>
              </a:rPr>
              <a:t> its services, which is important for developing long-term relationships with its clients and maintaining a competitive advantage in the retail market.</a:t>
            </a:r>
            <a:endParaRPr lang="en-US" sz="1600" b="0" dirty="0">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2"/>
          <a:srcRect l="14148" b="21341"/>
          <a:stretch/>
        </p:blipFill>
        <p:spPr>
          <a:xfrm>
            <a:off x="7777443" y="2421014"/>
            <a:ext cx="3933294" cy="3851769"/>
          </a:xfrm>
          <a:prstGeom prst="rect">
            <a:avLst/>
          </a:prstGeom>
        </p:spPr>
      </p:pic>
    </p:spTree>
    <p:extLst>
      <p:ext uri="{BB962C8B-B14F-4D97-AF65-F5344CB8AC3E}">
        <p14:creationId xmlns:p14="http://schemas.microsoft.com/office/powerpoint/2010/main" val="1631219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26" y="646184"/>
            <a:ext cx="12192000" cy="1499616"/>
          </a:xfrm>
        </p:spPr>
        <p:txBody>
          <a:bodyPr>
            <a:normAutofit/>
          </a:bodyPr>
          <a:lstStyle/>
          <a:p>
            <a:pPr algn="ctr"/>
            <a:r>
              <a:rPr lang="en-IN" sz="4000" b="1" dirty="0">
                <a:latin typeface="Times New Roman" panose="02020603050405020304" pitchFamily="18" charset="0"/>
                <a:cs typeface="Times New Roman" panose="02020603050405020304" pitchFamily="18" charset="0"/>
              </a:rPr>
              <a:t>Tesco’s Digital Media Strategies</a:t>
            </a: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54696" y="1836527"/>
            <a:ext cx="6537303" cy="5021473"/>
          </a:xfrm>
        </p:spPr>
        <p:txBody>
          <a:bodyPr>
            <a:normAutofit/>
          </a:bodyPr>
          <a:lstStyle/>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Clubcard Integration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Clubcard is the key instrument in Tesco’s CRM operations. It is integrated with the company’s website and mobile application to improve customer interaction, brand loyalty and customer satisfaction.</a:t>
            </a:r>
            <a:endParaRPr lang="en-US" sz="14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Website Functionality: </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 source of information for Tesco is its website on which customers can browse the available products, order them and get more information. This friendly interface greatly enhances the general shopping experience.</a:t>
            </a:r>
            <a:endParaRPr lang="en-US" sz="14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Mobile App Features</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The Tesco mobile app also improves the place convenience factor by making the catalogue available at the customer’s fingertips where they can easily work through the catalogue and make their purchases from the comfort of their smartphones.</a:t>
            </a:r>
            <a:endParaRPr lang="en-US" sz="14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Customer Benefits</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It enables customers to track orders,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organise</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shopping lists or lists of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favourite</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products and receive individual promotions, which enhances shopping for the customer.</a:t>
            </a:r>
            <a:endParaRPr lang="en-IN" sz="14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endParaRPr lang="en-IN" sz="1400" dirty="0">
              <a:latin typeface="Times New Roman" panose="02020603050405020304" pitchFamily="18" charset="0"/>
              <a:cs typeface="Times New Roman" panose="02020603050405020304" pitchFamily="18" charset="0"/>
            </a:endParaRPr>
          </a:p>
          <a:p>
            <a:pPr rtl="0">
              <a:spcBef>
                <a:spcPts val="1200"/>
              </a:spcBef>
              <a:spcAft>
                <a:spcPts val="1200"/>
              </a:spcAft>
            </a:pPr>
            <a:endParaRPr lang="en-US" sz="1400" b="1" i="0" u="none" strike="noStrike" dirty="0">
              <a:solidFill>
                <a:srgbClr val="000000"/>
              </a:solidFill>
              <a:effectLst/>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rotWithShape="1">
          <a:blip r:embed="rId2"/>
          <a:srcRect t="22832" b="24587"/>
          <a:stretch/>
        </p:blipFill>
        <p:spPr>
          <a:xfrm>
            <a:off x="521223" y="2145800"/>
            <a:ext cx="4772025" cy="3773737"/>
          </a:xfrm>
          <a:prstGeom prst="rect">
            <a:avLst/>
          </a:prstGeom>
        </p:spPr>
      </p:pic>
    </p:spTree>
    <p:extLst>
      <p:ext uri="{BB962C8B-B14F-4D97-AF65-F5344CB8AC3E}">
        <p14:creationId xmlns:p14="http://schemas.microsoft.com/office/powerpoint/2010/main" val="1637572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69816"/>
            <a:ext cx="12192000" cy="1499616"/>
          </a:xfrm>
        </p:spPr>
        <p:txBody>
          <a:bodyPr>
            <a:normAutofit/>
          </a:bodyPr>
          <a:lstStyle/>
          <a:p>
            <a:pPr algn="ctr"/>
            <a:r>
              <a:rPr lang="en-IN" sz="3600" b="1" dirty="0">
                <a:latin typeface="Times New Roman" panose="02020603050405020304" pitchFamily="18" charset="0"/>
                <a:cs typeface="Times New Roman" panose="02020603050405020304" pitchFamily="18" charset="0"/>
              </a:rPr>
              <a:t>Tesco’s Digital Media Strategies</a:t>
            </a:r>
            <a:endParaRPr lang="en-IN" sz="3600" dirty="0"/>
          </a:p>
        </p:txBody>
      </p:sp>
      <p:sp>
        <p:nvSpPr>
          <p:cNvPr id="3" name="Content Placeholder 2"/>
          <p:cNvSpPr>
            <a:spLocks noGrp="1"/>
          </p:cNvSpPr>
          <p:nvPr>
            <p:ph idx="1"/>
          </p:nvPr>
        </p:nvSpPr>
        <p:spPr>
          <a:xfrm>
            <a:off x="320842" y="2069432"/>
            <a:ext cx="8149389" cy="4090736"/>
          </a:xfrm>
        </p:spPr>
        <p:txBody>
          <a:bodyPr>
            <a:noAutofit/>
          </a:bodyPr>
          <a:lstStyle/>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Tesco applies customer data to appeal to its clients with special discounts connected to the constant purchase of certain products and meeting the individual customer’s needs.</a:t>
            </a: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Convenience delivery services such as Click &amp; Collect and same-day delivery, make Tesco to offer customers fast and flexible delivery services, therefore improving satisfaction.</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Tesco’s marketing concept of database marketing entails the use of customer </a:t>
            </a:r>
            <a:r>
              <a:rPr lang="en-US" sz="1600" b="0" i="0" u="none" strike="noStrike" dirty="0" err="1">
                <a:solidFill>
                  <a:srgbClr val="000000"/>
                </a:solidFill>
                <a:effectLst/>
                <a:latin typeface="Times New Roman" panose="02020603050405020304" pitchFamily="18" charset="0"/>
                <a:cs typeface="Times New Roman" panose="02020603050405020304" pitchFamily="18" charset="0"/>
              </a:rPr>
              <a:t>behaviour</a:t>
            </a:r>
            <a:r>
              <a:rPr lang="en-US" sz="1600" b="0" i="0" u="none" strike="noStrike" dirty="0">
                <a:solidFill>
                  <a:srgbClr val="000000"/>
                </a:solidFill>
                <a:effectLst/>
                <a:latin typeface="Times New Roman" panose="02020603050405020304" pitchFamily="18" charset="0"/>
                <a:cs typeface="Times New Roman" panose="02020603050405020304" pitchFamily="18" charset="0"/>
              </a:rPr>
              <a:t> analysis to determine the nature of promotions and products to offer to the customers to make them feel they are being offered the best.</a:t>
            </a:r>
            <a:endParaRPr lang="en-US" sz="1600" b="0" dirty="0">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600" b="0" i="0" u="none" strike="noStrike" dirty="0">
                <a:solidFill>
                  <a:srgbClr val="000000"/>
                </a:solidFill>
                <a:effectLst/>
                <a:latin typeface="Times New Roman" panose="02020603050405020304" pitchFamily="18" charset="0"/>
                <a:cs typeface="Times New Roman" panose="02020603050405020304" pitchFamily="18" charset="0"/>
              </a:rPr>
              <a:t>By offering loyalty programs, home delivery within the same day of ordering and a smooth online buying experience, Tesco strengthens its customer relations, encourages multiple purchases and fosters lasting customer relations with the firm’s clientele.</a:t>
            </a:r>
            <a:endParaRPr lang="en-IN" sz="1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7A8D4EA-A91F-B411-8E52-EC9152B299DD}"/>
              </a:ext>
            </a:extLst>
          </p:cNvPr>
          <p:cNvPicPr>
            <a:picLocks noChangeAspect="1"/>
          </p:cNvPicPr>
          <p:nvPr/>
        </p:nvPicPr>
        <p:blipFill>
          <a:blip r:embed="rId2"/>
          <a:stretch>
            <a:fillRect/>
          </a:stretch>
        </p:blipFill>
        <p:spPr>
          <a:xfrm>
            <a:off x="8681845" y="2282561"/>
            <a:ext cx="3189313" cy="4090736"/>
          </a:xfrm>
          <a:prstGeom prst="rect">
            <a:avLst/>
          </a:prstGeom>
        </p:spPr>
      </p:pic>
    </p:spTree>
    <p:extLst>
      <p:ext uri="{BB962C8B-B14F-4D97-AF65-F5344CB8AC3E}">
        <p14:creationId xmlns:p14="http://schemas.microsoft.com/office/powerpoint/2010/main" val="581727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7062"/>
            <a:ext cx="12192000" cy="1499616"/>
          </a:xfrm>
        </p:spPr>
        <p:txBody>
          <a:bodyPr>
            <a:normAutofit/>
          </a:bodyPr>
          <a:lstStyle/>
          <a:p>
            <a:pPr algn="ctr"/>
            <a:r>
              <a:rPr lang="en-IN" sz="3600" b="1" dirty="0">
                <a:latin typeface="Times New Roman" panose="02020603050405020304" pitchFamily="18" charset="0"/>
                <a:cs typeface="Times New Roman" panose="02020603050405020304" pitchFamily="18" charset="0"/>
              </a:rPr>
              <a:t>Tesco’s Social Media Engagement</a:t>
            </a:r>
            <a:endParaRPr lang="en-IN"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86989" y="1926678"/>
            <a:ext cx="8005011" cy="4931322"/>
          </a:xfrm>
        </p:spPr>
        <p:txBody>
          <a:bodyPr>
            <a:noAutofit/>
          </a:bodyPr>
          <a:lstStyle/>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Tesco makes use of mainly Facebook, Twitter, and Instagram in reaching out to its customers, promoting its products, and in the improvement of its brand image.</a:t>
            </a: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Inside Twitter, Tesco runs an efficient customer service where consumers can report issues, ask questions and get responses and guarantees from the team which goes a long way in ensuring the consumers are satisfied.</a:t>
            </a:r>
            <a:endParaRPr lang="en-IN" sz="1200" dirty="0">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Instagram is another bright example of environmentally friendly activity, Christmas and New Year offers, as well as recipes that are interesting to many people and help to develop a bond with the customers.</a:t>
            </a:r>
            <a:r>
              <a:rPr lang="en-IN" sz="1200" dirty="0">
                <a:latin typeface="Times New Roman" panose="02020603050405020304" pitchFamily="18" charset="0"/>
                <a:cs typeface="Times New Roman" panose="02020603050405020304" pitchFamily="18" charset="0"/>
              </a:rPr>
              <a:t> </a:t>
            </a: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Tesco also continues the conversation with the customers and does so with specific campaigns like #LoveFoodHateWaste that not only spread awareness about the issue of food waste but also help promote and sell sustainable products for the company, thus serving its marketing and sustainability purposes.</a:t>
            </a:r>
            <a:endParaRPr lang="en-IN" sz="1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96F0E2F5-9FE6-15AF-3E15-B78D8EFA815F}"/>
              </a:ext>
            </a:extLst>
          </p:cNvPr>
          <p:cNvPicPr>
            <a:picLocks noChangeAspect="1"/>
          </p:cNvPicPr>
          <p:nvPr/>
        </p:nvPicPr>
        <p:blipFill>
          <a:blip r:embed="rId2"/>
          <a:stretch>
            <a:fillRect/>
          </a:stretch>
        </p:blipFill>
        <p:spPr>
          <a:xfrm>
            <a:off x="242935" y="2087989"/>
            <a:ext cx="3701120" cy="4342949"/>
          </a:xfrm>
          <a:prstGeom prst="rect">
            <a:avLst/>
          </a:prstGeom>
        </p:spPr>
      </p:pic>
    </p:spTree>
    <p:extLst>
      <p:ext uri="{BB962C8B-B14F-4D97-AF65-F5344CB8AC3E}">
        <p14:creationId xmlns:p14="http://schemas.microsoft.com/office/powerpoint/2010/main" val="2295351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547" y="540357"/>
            <a:ext cx="12192000" cy="1499616"/>
          </a:xfrm>
        </p:spPr>
        <p:txBody>
          <a:bodyPr>
            <a:normAutofit/>
          </a:bodyPr>
          <a:lstStyle/>
          <a:p>
            <a:pPr algn="ctr"/>
            <a:r>
              <a:rPr lang="en-IN" sz="2000" b="1" dirty="0">
                <a:latin typeface="Times New Roman" panose="02020603050405020304" pitchFamily="18" charset="0"/>
                <a:cs typeface="Times New Roman" panose="02020603050405020304" pitchFamily="18" charset="0"/>
              </a:rPr>
              <a:t>Effectiveness of Tesco’s Digital and Social Media Strategies</a:t>
            </a:r>
            <a:endParaRPr lang="en-IN" sz="2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69894" y="1762861"/>
            <a:ext cx="8422105" cy="4365224"/>
          </a:xfrm>
        </p:spPr>
        <p:txBody>
          <a:bodyPr>
            <a:noAutofit/>
          </a:bodyPr>
          <a:lstStyle/>
          <a:p>
            <a:pPr algn="just">
              <a:lnSpc>
                <a:spcPct val="17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Enhanced Customer Relationships</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Tesco has applied digital and social media communication effectively to strengthen its relationship with its consumers and consequently increased its total sales and market share.</a:t>
            </a:r>
          </a:p>
          <a:p>
            <a:pPr algn="just">
              <a:lnSpc>
                <a:spcPct val="17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Effectiveness of Clubcard</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The Tesco Clubcard has been one of the key drivers of increasing customer loyalty as seen by millions of customers redeeming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personalised</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offers that enhance the significance of targeted communications.</a:t>
            </a:r>
          </a:p>
          <a:p>
            <a:pPr algn="just">
              <a:lnSpc>
                <a:spcPct val="17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Focus on Data Privacy</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In line with the growing customer concern about personal data privacy, Tesco has embraced the protection of the data, especially where it is regulated by the GDPR.</a:t>
            </a:r>
          </a:p>
          <a:p>
            <a:pPr algn="just">
              <a:lnSpc>
                <a:spcPct val="17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Competitive Challenges</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Some potential threats that exist for Tesco include The increasing numbers of new digital-first competitors. The company needs to keep up with the new trends in selling and social media platforms to be relevant in the ever-competitive market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Roggeveen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&amp; Sethuraman, 2020).</a:t>
            </a:r>
            <a:endParaRPr lang="en-IN" sz="1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FAF9A00-7503-7A40-E190-7B6D82586974}"/>
              </a:ext>
            </a:extLst>
          </p:cNvPr>
          <p:cNvPicPr>
            <a:picLocks noChangeAspect="1"/>
          </p:cNvPicPr>
          <p:nvPr/>
        </p:nvPicPr>
        <p:blipFill>
          <a:blip r:embed="rId2"/>
          <a:stretch>
            <a:fillRect/>
          </a:stretch>
        </p:blipFill>
        <p:spPr>
          <a:xfrm>
            <a:off x="336885" y="1952419"/>
            <a:ext cx="3270286" cy="4365224"/>
          </a:xfrm>
          <a:prstGeom prst="rect">
            <a:avLst/>
          </a:prstGeom>
        </p:spPr>
      </p:pic>
    </p:spTree>
    <p:extLst>
      <p:ext uri="{BB962C8B-B14F-4D97-AF65-F5344CB8AC3E}">
        <p14:creationId xmlns:p14="http://schemas.microsoft.com/office/powerpoint/2010/main" val="1251442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33331"/>
            <a:ext cx="12192000" cy="1499616"/>
          </a:xfrm>
        </p:spPr>
        <p:txBody>
          <a:bodyPr>
            <a:normAutofit/>
          </a:bodyPr>
          <a:lstStyle/>
          <a:p>
            <a:pPr algn="ctr"/>
            <a:r>
              <a:rPr lang="en-IN" sz="2000" b="1" dirty="0">
                <a:latin typeface="Times New Roman" panose="02020603050405020304" pitchFamily="18" charset="0"/>
                <a:cs typeface="Times New Roman" panose="02020603050405020304" pitchFamily="18" charset="0"/>
              </a:rPr>
              <a:t>Effectiveness of Tesco’s Digital and Social Media Strategies</a:t>
            </a:r>
            <a:endParaRPr lang="en-IN" sz="2000" dirty="0"/>
          </a:p>
        </p:txBody>
      </p:sp>
      <p:sp>
        <p:nvSpPr>
          <p:cNvPr id="3" name="Content Placeholder 2"/>
          <p:cNvSpPr>
            <a:spLocks noGrp="1"/>
          </p:cNvSpPr>
          <p:nvPr>
            <p:ph idx="1"/>
          </p:nvPr>
        </p:nvSpPr>
        <p:spPr>
          <a:xfrm>
            <a:off x="304800" y="1932947"/>
            <a:ext cx="6673516" cy="4700445"/>
          </a:xfrm>
        </p:spPr>
        <p:txBody>
          <a:bodyPr>
            <a:normAutofit lnSpcReduction="10000"/>
          </a:bodyPr>
          <a:lstStyle/>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Social Media Engagement Issues</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Social media management is also a problem since it is not regularly updated, and responds slowly to customer issues, which can lead to the deterioration of Tesco’s image.</a:t>
            </a: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Content Update Challenges: </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 absence of proper and timely posting on the social site may negatively affect the company’s brand image, therefore the importance of creating quality content consistently.</a:t>
            </a:r>
            <a:endParaRPr lang="en-IN" sz="14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Sustained Engagement</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Therefore for Tesco to maintain this success, there is a need to have constant interaction on the social media platforms and where there is a loophole it needs to be filled.</a:t>
            </a:r>
          </a:p>
          <a:p>
            <a:pPr algn="just">
              <a:lnSpc>
                <a:spcPct val="150000"/>
              </a:lnSpc>
              <a:buFont typeface="Wingdings" panose="05000000000000000000" pitchFamily="2" charset="2"/>
              <a:buChar char="Ø"/>
            </a:pPr>
            <a:r>
              <a:rPr lang="en-US" sz="1400" b="1" i="0" u="none" strike="noStrike" dirty="0">
                <a:solidFill>
                  <a:srgbClr val="000000"/>
                </a:solidFill>
                <a:effectLst/>
                <a:latin typeface="Times New Roman" panose="02020603050405020304" pitchFamily="18" charset="0"/>
                <a:cs typeface="Times New Roman" panose="02020603050405020304" pitchFamily="18" charset="0"/>
              </a:rPr>
              <a:t>Overall Success in CRM Strategy</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All in all, Tesco’s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utilisation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of digital and social media in corporate CRM has been effective in enhancing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personalisation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interaction and creativity of CRM to solidify its market position while there are few challenges associated with it.</a:t>
            </a:r>
            <a:endParaRPr lang="en-IN" sz="1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2"/>
          <a:srcRect t="21630" b="11570"/>
          <a:stretch/>
        </p:blipFill>
        <p:spPr>
          <a:xfrm>
            <a:off x="7251031" y="2125148"/>
            <a:ext cx="4636169" cy="4211483"/>
          </a:xfrm>
          <a:prstGeom prst="rect">
            <a:avLst/>
          </a:prstGeom>
        </p:spPr>
      </p:pic>
    </p:spTree>
    <p:extLst>
      <p:ext uri="{BB962C8B-B14F-4D97-AF65-F5344CB8AC3E}">
        <p14:creationId xmlns:p14="http://schemas.microsoft.com/office/powerpoint/2010/main" val="2142875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62" y="623853"/>
            <a:ext cx="12192000" cy="1499616"/>
          </a:xfrm>
        </p:spPr>
        <p:txBody>
          <a:bodyPr/>
          <a:lstStyle/>
          <a:p>
            <a:pPr algn="ct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98695" y="1999877"/>
            <a:ext cx="6593305" cy="4480560"/>
          </a:xfrm>
        </p:spPr>
        <p:txBody>
          <a:bodyPr>
            <a:noAutofit/>
          </a:bodyPr>
          <a:lstStyle/>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Currently, Tesco has been able to apply its website, mobile application, and Clubcard to create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personalisation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services, which has greatly enhanced customer loyalty and thus increased its market dominance.</a:t>
            </a:r>
            <a:endParaRPr lang="en-US" sz="1100" b="0" dirty="0">
              <a:effectLst/>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 To sustain competitiveness, Tesco needs to strengthen data protection measures and increase the level of openness regarding the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utilisation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of the customer’s information, which would increase people’s trust in the company.</a:t>
            </a:r>
            <a:endParaRPr lang="en-US" sz="1100" b="0" dirty="0">
              <a:effectLst/>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In particular, Tesco will be ready to work with new digital media to attract younger people, which in the modern world is the basis for a successful business.</a:t>
            </a:r>
            <a:endParaRPr lang="en-US" sz="1100" b="0" dirty="0">
              <a:effectLst/>
              <a:latin typeface="Times New Roman" panose="02020603050405020304" pitchFamily="18" charset="0"/>
              <a:cs typeface="Times New Roman" panose="02020603050405020304" pitchFamily="18" charset="0"/>
            </a:endParaRPr>
          </a:p>
          <a:p>
            <a:pPr algn="just">
              <a:lnSpc>
                <a:spcPct val="170000"/>
              </a:lnSpc>
              <a:buFont typeface="Wingdings" panose="05000000000000000000" pitchFamily="2" charset="2"/>
              <a:buChar char="Ø"/>
            </a:pPr>
            <a:r>
              <a:rPr lang="en-US" sz="1400" b="0" i="0" u="none" strike="noStrike" dirty="0">
                <a:solidFill>
                  <a:srgbClr val="000000"/>
                </a:solidFill>
                <a:effectLst/>
                <a:latin typeface="Times New Roman" panose="02020603050405020304" pitchFamily="18" charset="0"/>
                <a:cs typeface="Times New Roman" panose="02020603050405020304" pitchFamily="18" charset="0"/>
              </a:rPr>
              <a:t>The implementation of artificial intelligence will help Tesco to enhance more </a:t>
            </a:r>
            <a:r>
              <a:rPr lang="en-US" sz="1400" b="0" i="0" u="none" strike="noStrike" dirty="0" err="1">
                <a:solidFill>
                  <a:srgbClr val="000000"/>
                </a:solidFill>
                <a:effectLst/>
                <a:latin typeface="Times New Roman" panose="02020603050405020304" pitchFamily="18" charset="0"/>
                <a:cs typeface="Times New Roman" panose="02020603050405020304" pitchFamily="18" charset="0"/>
              </a:rPr>
              <a:t>personalisation</a:t>
            </a:r>
            <a:r>
              <a:rPr lang="en-US" sz="1400" b="0" i="0" u="none" strike="noStrike" dirty="0">
                <a:solidFill>
                  <a:srgbClr val="000000"/>
                </a:solidFill>
                <a:effectLst/>
                <a:latin typeface="Times New Roman" panose="02020603050405020304" pitchFamily="18" charset="0"/>
                <a:cs typeface="Times New Roman" panose="02020603050405020304" pitchFamily="18" charset="0"/>
              </a:rPr>
              <a:t> and customer understanding, allowing for a better customer experience, which will result in long-term customer loyalty.</a:t>
            </a:r>
            <a:endParaRPr lang="en-IN" sz="1600" dirty="0">
              <a:latin typeface="Times New Roman" panose="02020603050405020304" pitchFamily="18" charset="0"/>
              <a:cs typeface="Times New Roman" panose="02020603050405020304" pitchFamily="18" charset="0"/>
            </a:endParaRPr>
          </a:p>
          <a:p>
            <a:br>
              <a:rPr lang="en-US" sz="1200" dirty="0">
                <a:latin typeface="Times New Roman" panose="02020603050405020304" pitchFamily="18" charset="0"/>
                <a:cs typeface="Times New Roman" panose="02020603050405020304" pitchFamily="18" charset="0"/>
              </a:rPr>
            </a:b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433137" y="2123469"/>
            <a:ext cx="4716379" cy="4480560"/>
          </a:xfrm>
          <a:prstGeom prst="rect">
            <a:avLst/>
          </a:prstGeom>
        </p:spPr>
      </p:pic>
    </p:spTree>
    <p:extLst>
      <p:ext uri="{BB962C8B-B14F-4D97-AF65-F5344CB8AC3E}">
        <p14:creationId xmlns:p14="http://schemas.microsoft.com/office/powerpoint/2010/main" val="90937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58" y="582798"/>
            <a:ext cx="12192000" cy="1499616"/>
          </a:xfrm>
        </p:spPr>
        <p:txBody>
          <a:bodyPr/>
          <a:lstStyle/>
          <a:p>
            <a:pPr algn="ctr"/>
            <a:r>
              <a:rPr lang="en-IN" b="1"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658" y="2082414"/>
            <a:ext cx="12192000" cy="4467681"/>
          </a:xfrm>
        </p:spPr>
        <p:txBody>
          <a:bodyPr>
            <a:noAutofit/>
          </a:bodyPr>
          <a:lstStyle/>
          <a:p>
            <a:pPr algn="just">
              <a:lnSpc>
                <a:spcPct val="170000"/>
              </a:lnSpc>
              <a:buFont typeface="Wingdings" panose="05000000000000000000" pitchFamily="2" charset="2"/>
              <a:buChar char="Ø"/>
            </a:pPr>
            <a:r>
              <a:rPr lang="en-IN" sz="1100" dirty="0" err="1">
                <a:latin typeface="Times New Roman" panose="02020603050405020304" pitchFamily="18" charset="0"/>
                <a:cs typeface="Times New Roman" panose="02020603050405020304" pitchFamily="18" charset="0"/>
              </a:rPr>
              <a:t>Batta</a:t>
            </a:r>
            <a:r>
              <a:rPr lang="en-IN" sz="1100" dirty="0">
                <a:latin typeface="Times New Roman" panose="02020603050405020304" pitchFamily="18" charset="0"/>
                <a:cs typeface="Times New Roman" panose="02020603050405020304" pitchFamily="18" charset="0"/>
              </a:rPr>
              <a:t>, A., Kaur, S. and </a:t>
            </a:r>
            <a:r>
              <a:rPr lang="en-IN" sz="1100" dirty="0" err="1">
                <a:latin typeface="Times New Roman" panose="02020603050405020304" pitchFamily="18" charset="0"/>
                <a:cs typeface="Times New Roman" panose="02020603050405020304" pitchFamily="18" charset="0"/>
              </a:rPr>
              <a:t>Jhamb</a:t>
            </a:r>
            <a:r>
              <a:rPr lang="en-IN" sz="1100" dirty="0">
                <a:latin typeface="Times New Roman" panose="02020603050405020304" pitchFamily="18" charset="0"/>
                <a:cs typeface="Times New Roman" panose="02020603050405020304" pitchFamily="18" charset="0"/>
              </a:rPr>
              <a:t>, R. (2022) A literature Review on Social Media Marketing influence on Customer Relationship Management. </a:t>
            </a:r>
          </a:p>
          <a:p>
            <a:pPr algn="just">
              <a:lnSpc>
                <a:spcPct val="170000"/>
              </a:lnSpc>
              <a:buFont typeface="Wingdings" panose="05000000000000000000" pitchFamily="2" charset="2"/>
              <a:buChar char="Ø"/>
            </a:pPr>
            <a:r>
              <a:rPr lang="en-IN" sz="1100" dirty="0" err="1">
                <a:latin typeface="Times New Roman" panose="02020603050405020304" pitchFamily="18" charset="0"/>
                <a:cs typeface="Times New Roman" panose="02020603050405020304" pitchFamily="18" charset="0"/>
              </a:rPr>
              <a:t>Guerola</a:t>
            </a:r>
            <a:r>
              <a:rPr lang="en-IN" sz="1100" dirty="0">
                <a:latin typeface="Times New Roman" panose="02020603050405020304" pitchFamily="18" charset="0"/>
                <a:cs typeface="Times New Roman" panose="02020603050405020304" pitchFamily="18" charset="0"/>
              </a:rPr>
              <a:t>-Navarro, V., Gil-Gomez, H., </a:t>
            </a:r>
            <a:r>
              <a:rPr lang="en-IN" sz="1100" dirty="0" err="1">
                <a:latin typeface="Times New Roman" panose="02020603050405020304" pitchFamily="18" charset="0"/>
                <a:cs typeface="Times New Roman" panose="02020603050405020304" pitchFamily="18" charset="0"/>
              </a:rPr>
              <a:t>Oltra-Badenes</a:t>
            </a:r>
            <a:r>
              <a:rPr lang="en-IN" sz="1100" dirty="0">
                <a:latin typeface="Times New Roman" panose="02020603050405020304" pitchFamily="18" charset="0"/>
                <a:cs typeface="Times New Roman" panose="02020603050405020304" pitchFamily="18" charset="0"/>
              </a:rPr>
              <a:t>, R. and Soto-Acosta, P. (2024) Customer relationship management and its impact on entrepreneurial marketing: A literature review. </a:t>
            </a:r>
            <a:r>
              <a:rPr lang="en-IN" sz="1100" i="1" dirty="0">
                <a:latin typeface="Times New Roman" panose="02020603050405020304" pitchFamily="18" charset="0"/>
                <a:cs typeface="Times New Roman" panose="02020603050405020304" pitchFamily="18" charset="0"/>
              </a:rPr>
              <a:t>International Entrepreneurship and Management Journal</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20</a:t>
            </a:r>
            <a:r>
              <a:rPr lang="en-IN" sz="1100" dirty="0">
                <a:latin typeface="Times New Roman" panose="02020603050405020304" pitchFamily="18" charset="0"/>
                <a:cs typeface="Times New Roman" panose="02020603050405020304" pitchFamily="18" charset="0"/>
              </a:rPr>
              <a:t>(2), pp.507-547. </a:t>
            </a:r>
          </a:p>
          <a:p>
            <a:pPr algn="just">
              <a:lnSpc>
                <a:spcPct val="170000"/>
              </a:lnSpc>
              <a:buFont typeface="Wingdings" panose="05000000000000000000" pitchFamily="2" charset="2"/>
              <a:buChar char="Ø"/>
            </a:pPr>
            <a:r>
              <a:rPr lang="en-IN" sz="1100" dirty="0">
                <a:latin typeface="Times New Roman" panose="02020603050405020304" pitchFamily="18" charset="0"/>
                <a:cs typeface="Times New Roman" panose="02020603050405020304" pitchFamily="18" charset="0"/>
              </a:rPr>
              <a:t>Jami Pour, M. and </a:t>
            </a:r>
            <a:r>
              <a:rPr lang="en-IN" sz="1100" dirty="0" err="1">
                <a:latin typeface="Times New Roman" panose="02020603050405020304" pitchFamily="18" charset="0"/>
                <a:cs typeface="Times New Roman" panose="02020603050405020304" pitchFamily="18" charset="0"/>
              </a:rPr>
              <a:t>Hosseinzadeh</a:t>
            </a:r>
            <a:r>
              <a:rPr lang="en-IN" sz="1100" dirty="0">
                <a:latin typeface="Times New Roman" panose="02020603050405020304" pitchFamily="18" charset="0"/>
                <a:cs typeface="Times New Roman" panose="02020603050405020304" pitchFamily="18" charset="0"/>
              </a:rPr>
              <a:t>, M. (2021) An integrated framework of change management for social CRM implementation. </a:t>
            </a:r>
            <a:r>
              <a:rPr lang="en-IN" sz="1100" i="1" dirty="0">
                <a:latin typeface="Times New Roman" panose="02020603050405020304" pitchFamily="18" charset="0"/>
                <a:cs typeface="Times New Roman" panose="02020603050405020304" pitchFamily="18" charset="0"/>
              </a:rPr>
              <a:t>Information Systems and e-Business Management</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19</a:t>
            </a:r>
            <a:r>
              <a:rPr lang="en-IN" sz="1100" dirty="0">
                <a:latin typeface="Times New Roman" panose="02020603050405020304" pitchFamily="18" charset="0"/>
                <a:cs typeface="Times New Roman" panose="02020603050405020304" pitchFamily="18" charset="0"/>
              </a:rPr>
              <a:t>(1), pp.43-75.</a:t>
            </a:r>
          </a:p>
          <a:p>
            <a:pPr algn="just">
              <a:lnSpc>
                <a:spcPct val="170000"/>
              </a:lnSpc>
              <a:buFont typeface="Wingdings" panose="05000000000000000000" pitchFamily="2" charset="2"/>
              <a:buChar char="Ø"/>
            </a:pPr>
            <a:r>
              <a:rPr lang="en-IN" sz="1100" dirty="0">
                <a:latin typeface="Times New Roman" panose="02020603050405020304" pitchFamily="18" charset="0"/>
                <a:cs typeface="Times New Roman" panose="02020603050405020304" pitchFamily="18" charset="0"/>
              </a:rPr>
              <a:t>Lorenz-</a:t>
            </a:r>
            <a:r>
              <a:rPr lang="en-IN" sz="1100" dirty="0" err="1">
                <a:latin typeface="Times New Roman" panose="02020603050405020304" pitchFamily="18" charset="0"/>
                <a:cs typeface="Times New Roman" panose="02020603050405020304" pitchFamily="18" charset="0"/>
              </a:rPr>
              <a:t>Spreen</a:t>
            </a:r>
            <a:r>
              <a:rPr lang="en-IN" sz="1100" dirty="0">
                <a:latin typeface="Times New Roman" panose="02020603050405020304" pitchFamily="18" charset="0"/>
                <a:cs typeface="Times New Roman" panose="02020603050405020304" pitchFamily="18" charset="0"/>
              </a:rPr>
              <a:t>, P., Oswald, L., </a:t>
            </a:r>
            <a:r>
              <a:rPr lang="en-IN" sz="1100" dirty="0" err="1">
                <a:latin typeface="Times New Roman" panose="02020603050405020304" pitchFamily="18" charset="0"/>
                <a:cs typeface="Times New Roman" panose="02020603050405020304" pitchFamily="18" charset="0"/>
              </a:rPr>
              <a:t>Lewandowsky</a:t>
            </a:r>
            <a:r>
              <a:rPr lang="en-IN" sz="1100" dirty="0">
                <a:latin typeface="Times New Roman" panose="02020603050405020304" pitchFamily="18" charset="0"/>
                <a:cs typeface="Times New Roman" panose="02020603050405020304" pitchFamily="18" charset="0"/>
              </a:rPr>
              <a:t>, S. and </a:t>
            </a:r>
            <a:r>
              <a:rPr lang="en-IN" sz="1100" dirty="0" err="1">
                <a:latin typeface="Times New Roman" panose="02020603050405020304" pitchFamily="18" charset="0"/>
                <a:cs typeface="Times New Roman" panose="02020603050405020304" pitchFamily="18" charset="0"/>
              </a:rPr>
              <a:t>Hertwig</a:t>
            </a:r>
            <a:r>
              <a:rPr lang="en-IN" sz="1100" dirty="0">
                <a:latin typeface="Times New Roman" panose="02020603050405020304" pitchFamily="18" charset="0"/>
                <a:cs typeface="Times New Roman" panose="02020603050405020304" pitchFamily="18" charset="0"/>
              </a:rPr>
              <a:t>, R. (2023) A systematic review of worldwide causal and correlational evidence on digital media and democracy. </a:t>
            </a:r>
            <a:r>
              <a:rPr lang="en-IN" sz="1100" i="1" dirty="0">
                <a:latin typeface="Times New Roman" panose="02020603050405020304" pitchFamily="18" charset="0"/>
                <a:cs typeface="Times New Roman" panose="02020603050405020304" pitchFamily="18" charset="0"/>
              </a:rPr>
              <a:t>Nature human behaviour</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7</a:t>
            </a:r>
            <a:r>
              <a:rPr lang="en-IN" sz="1100" dirty="0">
                <a:latin typeface="Times New Roman" panose="02020603050405020304" pitchFamily="18" charset="0"/>
                <a:cs typeface="Times New Roman" panose="02020603050405020304" pitchFamily="18" charset="0"/>
              </a:rPr>
              <a:t>(1), pp.74-101. </a:t>
            </a:r>
          </a:p>
          <a:p>
            <a:pPr algn="just">
              <a:lnSpc>
                <a:spcPct val="170000"/>
              </a:lnSpc>
              <a:buFont typeface="Wingdings" panose="05000000000000000000" pitchFamily="2" charset="2"/>
              <a:buChar char="Ø"/>
            </a:pPr>
            <a:r>
              <a:rPr lang="en-IN" sz="1100" dirty="0">
                <a:latin typeface="Times New Roman" panose="02020603050405020304" pitchFamily="18" charset="0"/>
                <a:cs typeface="Times New Roman" panose="02020603050405020304" pitchFamily="18" charset="0"/>
              </a:rPr>
              <a:t>Perez-Vega, R., Hopkinson, P., </a:t>
            </a:r>
            <a:r>
              <a:rPr lang="en-IN" sz="1100" dirty="0" err="1">
                <a:latin typeface="Times New Roman" panose="02020603050405020304" pitchFamily="18" charset="0"/>
                <a:cs typeface="Times New Roman" panose="02020603050405020304" pitchFamily="18" charset="0"/>
              </a:rPr>
              <a:t>Singhal</a:t>
            </a:r>
            <a:r>
              <a:rPr lang="en-IN" sz="1100" dirty="0">
                <a:latin typeface="Times New Roman" panose="02020603050405020304" pitchFamily="18" charset="0"/>
                <a:cs typeface="Times New Roman" panose="02020603050405020304" pitchFamily="18" charset="0"/>
              </a:rPr>
              <a:t>, A. and </a:t>
            </a:r>
            <a:r>
              <a:rPr lang="en-IN" sz="1100" dirty="0" err="1">
                <a:latin typeface="Times New Roman" panose="02020603050405020304" pitchFamily="18" charset="0"/>
                <a:cs typeface="Times New Roman" panose="02020603050405020304" pitchFamily="18" charset="0"/>
              </a:rPr>
              <a:t>Mariani</a:t>
            </a:r>
            <a:r>
              <a:rPr lang="en-IN" sz="1100" dirty="0">
                <a:latin typeface="Times New Roman" panose="02020603050405020304" pitchFamily="18" charset="0"/>
                <a:cs typeface="Times New Roman" panose="02020603050405020304" pitchFamily="18" charset="0"/>
              </a:rPr>
              <a:t>, M.M. (2022) From CRM to social CRM: A </a:t>
            </a:r>
            <a:r>
              <a:rPr lang="en-IN" sz="1100" dirty="0" err="1">
                <a:latin typeface="Times New Roman" panose="02020603050405020304" pitchFamily="18" charset="0"/>
                <a:cs typeface="Times New Roman" panose="02020603050405020304" pitchFamily="18" charset="0"/>
              </a:rPr>
              <a:t>bibliometric</a:t>
            </a:r>
            <a:r>
              <a:rPr lang="en-IN" sz="1100" dirty="0">
                <a:latin typeface="Times New Roman" panose="02020603050405020304" pitchFamily="18" charset="0"/>
                <a:cs typeface="Times New Roman" panose="02020603050405020304" pitchFamily="18" charset="0"/>
              </a:rPr>
              <a:t> review and research agenda for consumer research. </a:t>
            </a:r>
            <a:r>
              <a:rPr lang="en-IN" sz="1100" i="1" dirty="0">
                <a:latin typeface="Times New Roman" panose="02020603050405020304" pitchFamily="18" charset="0"/>
                <a:cs typeface="Times New Roman" panose="02020603050405020304" pitchFamily="18" charset="0"/>
              </a:rPr>
              <a:t>Journal of Business Research</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151</a:t>
            </a:r>
            <a:r>
              <a:rPr lang="en-IN" sz="1100" dirty="0">
                <a:latin typeface="Times New Roman" panose="02020603050405020304" pitchFamily="18" charset="0"/>
                <a:cs typeface="Times New Roman" panose="02020603050405020304" pitchFamily="18" charset="0"/>
              </a:rPr>
              <a:t>, pp.1-16. </a:t>
            </a:r>
          </a:p>
          <a:p>
            <a:pPr algn="just">
              <a:lnSpc>
                <a:spcPct val="170000"/>
              </a:lnSpc>
              <a:buFont typeface="Wingdings" panose="05000000000000000000" pitchFamily="2" charset="2"/>
              <a:buChar char="Ø"/>
            </a:pPr>
            <a:r>
              <a:rPr lang="en-IN" sz="1100" dirty="0" err="1">
                <a:latin typeface="Times New Roman" panose="02020603050405020304" pitchFamily="18" charset="0"/>
                <a:cs typeface="Times New Roman" panose="02020603050405020304" pitchFamily="18" charset="0"/>
              </a:rPr>
              <a:t>Roggeveen</a:t>
            </a:r>
            <a:r>
              <a:rPr lang="en-IN" sz="1100" dirty="0">
                <a:latin typeface="Times New Roman" panose="02020603050405020304" pitchFamily="18" charset="0"/>
                <a:cs typeface="Times New Roman" panose="02020603050405020304" pitchFamily="18" charset="0"/>
              </a:rPr>
              <a:t>, A.L. and </a:t>
            </a:r>
            <a:r>
              <a:rPr lang="en-IN" sz="1100" dirty="0" err="1">
                <a:latin typeface="Times New Roman" panose="02020603050405020304" pitchFamily="18" charset="0"/>
                <a:cs typeface="Times New Roman" panose="02020603050405020304" pitchFamily="18" charset="0"/>
              </a:rPr>
              <a:t>Sethuraman</a:t>
            </a:r>
            <a:r>
              <a:rPr lang="en-IN" sz="1100" dirty="0">
                <a:latin typeface="Times New Roman" panose="02020603050405020304" pitchFamily="18" charset="0"/>
                <a:cs typeface="Times New Roman" panose="02020603050405020304" pitchFamily="18" charset="0"/>
              </a:rPr>
              <a:t>, R. (2020) Customer-interfacing retail technologies in 2020 &amp; beyond: An integrative framework and research directions. </a:t>
            </a:r>
            <a:r>
              <a:rPr lang="en-IN" sz="1100" i="1" dirty="0">
                <a:latin typeface="Times New Roman" panose="02020603050405020304" pitchFamily="18" charset="0"/>
                <a:cs typeface="Times New Roman" panose="02020603050405020304" pitchFamily="18" charset="0"/>
              </a:rPr>
              <a:t>Journal of Retailing</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96</a:t>
            </a:r>
            <a:r>
              <a:rPr lang="en-IN" sz="1100" dirty="0">
                <a:latin typeface="Times New Roman" panose="02020603050405020304" pitchFamily="18" charset="0"/>
                <a:cs typeface="Times New Roman" panose="02020603050405020304" pitchFamily="18" charset="0"/>
              </a:rPr>
              <a:t>(3), pp.299-309. </a:t>
            </a:r>
          </a:p>
          <a:p>
            <a:pPr algn="just">
              <a:lnSpc>
                <a:spcPct val="170000"/>
              </a:lnSpc>
              <a:buFont typeface="Wingdings" panose="05000000000000000000" pitchFamily="2" charset="2"/>
              <a:buChar char="Ø"/>
            </a:pPr>
            <a:r>
              <a:rPr lang="en-IN" sz="1100" dirty="0" err="1">
                <a:latin typeface="Times New Roman" panose="02020603050405020304" pitchFamily="18" charset="0"/>
                <a:cs typeface="Times New Roman" panose="02020603050405020304" pitchFamily="18" charset="0"/>
              </a:rPr>
              <a:t>Trunfio</a:t>
            </a:r>
            <a:r>
              <a:rPr lang="en-IN" sz="1100" dirty="0">
                <a:latin typeface="Times New Roman" panose="02020603050405020304" pitchFamily="18" charset="0"/>
                <a:cs typeface="Times New Roman" panose="02020603050405020304" pitchFamily="18" charset="0"/>
              </a:rPr>
              <a:t>, M. and Rossi, S. (2021) Conceptualising and measuring social media engagement: A systematic literature review. </a:t>
            </a:r>
            <a:r>
              <a:rPr lang="en-IN" sz="1100" i="1" dirty="0">
                <a:latin typeface="Times New Roman" panose="02020603050405020304" pitchFamily="18" charset="0"/>
                <a:cs typeface="Times New Roman" panose="02020603050405020304" pitchFamily="18" charset="0"/>
              </a:rPr>
              <a:t>Italian Journal of Marketing</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2021</a:t>
            </a:r>
            <a:r>
              <a:rPr lang="en-IN" sz="1100" dirty="0">
                <a:latin typeface="Times New Roman" panose="02020603050405020304" pitchFamily="18" charset="0"/>
                <a:cs typeface="Times New Roman" panose="02020603050405020304" pitchFamily="18" charset="0"/>
              </a:rPr>
              <a:t>(3), pp.267-292. </a:t>
            </a:r>
          </a:p>
        </p:txBody>
      </p:sp>
    </p:spTree>
    <p:extLst>
      <p:ext uri="{BB962C8B-B14F-4D97-AF65-F5344CB8AC3E}">
        <p14:creationId xmlns:p14="http://schemas.microsoft.com/office/powerpoint/2010/main" val="37650832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296</TotalTime>
  <Words>2686</Words>
  <Application>Microsoft Office PowerPoint</Application>
  <PresentationFormat>Widescreen</PresentationFormat>
  <Paragraphs>91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Times New Roman</vt:lpstr>
      <vt:lpstr>Tw Cen MT</vt:lpstr>
      <vt:lpstr>Tw Cen MT Condensed</vt:lpstr>
      <vt:lpstr>Wingdings</vt:lpstr>
      <vt:lpstr>Wingdings 3</vt:lpstr>
      <vt:lpstr>Integral</vt:lpstr>
      <vt:lpstr>Building a Sustainable Marketing Relationship</vt:lpstr>
      <vt:lpstr>Introduction</vt:lpstr>
      <vt:lpstr>Task- 1</vt:lpstr>
      <vt:lpstr>Digital and Social Media in the Context of CRM </vt:lpstr>
      <vt:lpstr>Definition of Digital Media in CRM</vt:lpstr>
      <vt:lpstr>Definition of Digital Media in CRM</vt:lpstr>
      <vt:lpstr>Definition of Social Media in CRM</vt:lpstr>
      <vt:lpstr>Definition of Social Media in CRM</vt:lpstr>
      <vt:lpstr>Integration of Digital and Social Media in CRM</vt:lpstr>
      <vt:lpstr>Integration of Digital and Social Media in CRM</vt:lpstr>
      <vt:lpstr>Task Two </vt:lpstr>
      <vt:lpstr>Tesco’s Use of Digital and Social Media in CRM</vt:lpstr>
      <vt:lpstr>Tesco’s Digital Media Strategies</vt:lpstr>
      <vt:lpstr>Tesco’s Digital Media Strategies</vt:lpstr>
      <vt:lpstr>Tesco’s Social Media Engagement</vt:lpstr>
      <vt:lpstr>Effectiveness of Tesco’s Digital and Social Media Strategies</vt:lpstr>
      <vt:lpstr>Effectiveness of Tesco’s Digital and Social Media Strategies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cp:revision>11</cp:revision>
  <dcterms:created xsi:type="dcterms:W3CDTF">2024-11-19T11:41:21Z</dcterms:created>
  <dcterms:modified xsi:type="dcterms:W3CDTF">2024-11-28T02:54:39Z</dcterms:modified>
</cp:coreProperties>
</file>