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6858000" cx="9144000"/>
  <p:notesSz cx="6746875" cy="9913925"/>
  <p:embeddedFontLst>
    <p:embeddedFont>
      <p:font typeface="Open Sans"/>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2D200454-40CA-4A62-9FC3-DE9A4176ACB9}">
      <p15:notesGuideLst>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notesViewPr>
    <p:cSldViewPr snapToGrid="0">
      <p:cViewPr varScale="1">
        <p:scale>
          <a:sx n="100" d="100"/>
          <a:sy n="100" d="100"/>
        </p:scale>
        <p:origin x="0" y="0"/>
      </p:cViewPr>
      <p:guideLst>
        <p:guide pos="3123" orient="horz"/>
        <p:guide pos="2125"/>
      </p:guideLst>
    </p:cSldViewPr>
  </p:notes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OpenSans-bold.fntdata"/><Relationship Id="rId16" Type="http://schemas.openxmlformats.org/officeDocument/2006/relationships/font" Target="fonts/OpenSans-regular.fntdata"/><Relationship Id="rId5" Type="http://schemas.openxmlformats.org/officeDocument/2006/relationships/notesMaster" Target="notesMasters/notesMaster1.xml"/><Relationship Id="rId19" Type="http://schemas.openxmlformats.org/officeDocument/2006/relationships/font" Target="fonts/OpenSans-boldItalic.fntdata"/><Relationship Id="rId6" Type="http://schemas.openxmlformats.org/officeDocument/2006/relationships/slide" Target="slides/slide1.xml"/><Relationship Id="rId18" Type="http://schemas.openxmlformats.org/officeDocument/2006/relationships/font" Target="fonts/OpenSans-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24175" cy="49530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22700" y="0"/>
            <a:ext cx="2924175" cy="495300"/>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
        <p:nvSpPr>
          <p:cNvPr id="6" name="Google Shape;6;n"/>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36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418638"/>
            <a:ext cx="2924175" cy="49530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Verdana"/>
                <a:ea typeface="Verdana"/>
                <a:cs typeface="Verdana"/>
                <a:sym typeface="Verdana"/>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22700" y="9418638"/>
            <a:ext cx="2924175" cy="495300"/>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Verdana"/>
                <a:ea typeface="Verdana"/>
                <a:cs typeface="Verdana"/>
                <a:sym typeface="Verdana"/>
              </a:rPr>
              <a:t>‹#›</a:t>
            </a:fld>
            <a:endParaRPr b="0" i="0" sz="1200" u="none" cap="none" strike="noStrike">
              <a:solidFill>
                <a:schemeClr val="dk1"/>
              </a:solidFill>
              <a:latin typeface="Verdana"/>
              <a:ea typeface="Verdana"/>
              <a:cs typeface="Verdana"/>
              <a:sym typeface="Verdana"/>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ncbi.nlm.nih.gov/pmc/articles/PMC4923397/" TargetMode="Externa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Google Shape;75;p1:notes"/>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76" name="Google Shape;76;p1: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1" name="Shape 81"/>
        <p:cNvGrpSpPr/>
        <p:nvPr/>
      </p:nvGrpSpPr>
      <p:grpSpPr>
        <a:xfrm>
          <a:off x="0" y="0"/>
          <a:ext cx="0" cy="0"/>
          <a:chOff x="0" y="0"/>
          <a:chExt cx="0" cy="0"/>
        </a:xfrm>
      </p:grpSpPr>
      <p:sp>
        <p:nvSpPr>
          <p:cNvPr id="82" name="Google Shape;82;p2:notes"/>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83" name="Google Shape;83;p2: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9" name="Shape 89"/>
        <p:cNvGrpSpPr/>
        <p:nvPr/>
      </p:nvGrpSpPr>
      <p:grpSpPr>
        <a:xfrm>
          <a:off x="0" y="0"/>
          <a:ext cx="0" cy="0"/>
          <a:chOff x="0" y="0"/>
          <a:chExt cx="0" cy="0"/>
        </a:xfrm>
      </p:grpSpPr>
      <p:sp>
        <p:nvSpPr>
          <p:cNvPr id="90" name="Google Shape;90;p3:notes"/>
          <p:cNvSpPr txBox="1"/>
          <p:nvPr>
            <p:ph idx="1" type="body"/>
          </p:nvPr>
        </p:nvSpPr>
        <p:spPr>
          <a:xfrm>
            <a:off x="900113" y="4708525"/>
            <a:ext cx="4946650" cy="4462463"/>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360"/>
              </a:spcBef>
              <a:spcAft>
                <a:spcPts val="0"/>
              </a:spcAft>
              <a:buSzPts val="1400"/>
              <a:buNone/>
            </a:pPr>
            <a:r>
              <a:t/>
            </a:r>
            <a:endParaRPr/>
          </a:p>
        </p:txBody>
      </p:sp>
      <p:sp>
        <p:nvSpPr>
          <p:cNvPr id="91" name="Google Shape;91;p3: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0000"/>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p4:notes"/>
          <p:cNvSpPr txBox="1"/>
          <p:nvPr>
            <p:ph idx="1" type="body"/>
          </p:nvPr>
        </p:nvSpPr>
        <p:spPr>
          <a:xfrm>
            <a:off x="900113" y="4708525"/>
            <a:ext cx="4946650" cy="4462463"/>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Give an example to the students. Then get students into groups.</a:t>
            </a:r>
            <a:endParaRPr/>
          </a:p>
          <a:p>
            <a:pPr indent="0" lvl="0" marL="0" rtl="0" algn="l">
              <a:spcBef>
                <a:spcPts val="360"/>
              </a:spcBef>
              <a:spcAft>
                <a:spcPts val="0"/>
              </a:spcAft>
              <a:buNone/>
            </a:pPr>
            <a:r>
              <a:rPr lang="en-GB"/>
              <a:t>Group work. </a:t>
            </a:r>
            <a:endParaRPr/>
          </a:p>
          <a:p>
            <a:pPr indent="0" lvl="0" marL="0" rtl="0" algn="l">
              <a:spcBef>
                <a:spcPts val="360"/>
              </a:spcBef>
              <a:spcAft>
                <a:spcPts val="0"/>
              </a:spcAft>
              <a:buNone/>
            </a:pPr>
            <a:r>
              <a:rPr lang="en-GB"/>
              <a:t>Ask students to consider their own background and how herbs and plants have been used in their own life experience. </a:t>
            </a:r>
            <a:endParaRPr/>
          </a:p>
          <a:p>
            <a:pPr indent="0" lvl="0" marL="0" rtl="0" algn="l">
              <a:spcBef>
                <a:spcPts val="360"/>
              </a:spcBef>
              <a:spcAft>
                <a:spcPts val="0"/>
              </a:spcAft>
              <a:buNone/>
            </a:pPr>
            <a:r>
              <a:rPr lang="en-GB"/>
              <a:t>Use their examples from across the World to further explore and discuss in class. </a:t>
            </a:r>
            <a:endParaRPr/>
          </a:p>
        </p:txBody>
      </p:sp>
      <p:sp>
        <p:nvSpPr>
          <p:cNvPr id="99" name="Google Shape;99;p4:notes"/>
          <p:cNvSpPr/>
          <p:nvPr>
            <p:ph idx="2" type="sldImg"/>
          </p:nvPr>
        </p:nvSpPr>
        <p:spPr>
          <a:xfrm>
            <a:off x="895350" y="742950"/>
            <a:ext cx="4957763" cy="37179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4" name="Shape 104"/>
        <p:cNvGrpSpPr/>
        <p:nvPr/>
      </p:nvGrpSpPr>
      <p:grpSpPr>
        <a:xfrm>
          <a:off x="0" y="0"/>
          <a:ext cx="0" cy="0"/>
          <a:chOff x="0" y="0"/>
          <a:chExt cx="0" cy="0"/>
        </a:xfrm>
      </p:grpSpPr>
      <p:sp>
        <p:nvSpPr>
          <p:cNvPr id="105" name="Google Shape;105;g6dc9515ff3_0_0: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06" name="Google Shape;106;g6dc9515ff3_0_0: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So as your examples demonstrate Botanical Medicine has existed as long as Mankind. </a:t>
            </a:r>
            <a:endParaRPr/>
          </a:p>
        </p:txBody>
      </p:sp>
      <p:sp>
        <p:nvSpPr>
          <p:cNvPr id="107" name="Google Shape;107;g6dc9515ff3_0_0: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2" name="Shape 112"/>
        <p:cNvGrpSpPr/>
        <p:nvPr/>
      </p:nvGrpSpPr>
      <p:grpSpPr>
        <a:xfrm>
          <a:off x="0" y="0"/>
          <a:ext cx="0" cy="0"/>
          <a:chOff x="0" y="0"/>
          <a:chExt cx="0" cy="0"/>
        </a:xfrm>
      </p:grpSpPr>
      <p:sp>
        <p:nvSpPr>
          <p:cNvPr id="113" name="Google Shape;113;g6dc9515ff3_0_21: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6dc9515ff3_0_21: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To watch. Make notes. Feedback. </a:t>
            </a:r>
            <a:endParaRPr/>
          </a:p>
        </p:txBody>
      </p:sp>
      <p:sp>
        <p:nvSpPr>
          <p:cNvPr id="115" name="Google Shape;115;g6dc9515ff3_0_21: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0" name="Shape 120"/>
        <p:cNvGrpSpPr/>
        <p:nvPr/>
      </p:nvGrpSpPr>
      <p:grpSpPr>
        <a:xfrm>
          <a:off x="0" y="0"/>
          <a:ext cx="0" cy="0"/>
          <a:chOff x="0" y="0"/>
          <a:chExt cx="0" cy="0"/>
        </a:xfrm>
      </p:grpSpPr>
      <p:sp>
        <p:nvSpPr>
          <p:cNvPr id="121" name="Google Shape;121;g6dc9515ff3_0_7: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6dc9515ff3_0_7: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So as demonstrated in the film across the World people have sought to identify and use their environment to assist them in times of illness.</a:t>
            </a:r>
            <a:endParaRPr/>
          </a:p>
          <a:p>
            <a:pPr indent="0" lvl="0" marL="0" rtl="0" algn="l">
              <a:spcBef>
                <a:spcPts val="360"/>
              </a:spcBef>
              <a:spcAft>
                <a:spcPts val="0"/>
              </a:spcAft>
              <a:buNone/>
            </a:pPr>
            <a:r>
              <a:t/>
            </a:r>
            <a:endParaRPr/>
          </a:p>
        </p:txBody>
      </p:sp>
      <p:sp>
        <p:nvSpPr>
          <p:cNvPr id="123" name="Google Shape;123;g6dc9515ff3_0_7: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8" name="Shape 128"/>
        <p:cNvGrpSpPr/>
        <p:nvPr/>
      </p:nvGrpSpPr>
      <p:grpSpPr>
        <a:xfrm>
          <a:off x="0" y="0"/>
          <a:ext cx="0" cy="0"/>
          <a:chOff x="0" y="0"/>
          <a:chExt cx="0" cy="0"/>
        </a:xfrm>
      </p:grpSpPr>
      <p:sp>
        <p:nvSpPr>
          <p:cNvPr id="129" name="Google Shape;129;g6dc9515ff3_0_14: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30" name="Google Shape;130;g6dc9515ff3_0_14: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Ask students if they know the ‘Miracle Tree’. If so ask the students to provide their knowledge to the whole class. Then watch the clip. Make notes and discuss post viewing.</a:t>
            </a:r>
            <a:endParaRPr/>
          </a:p>
        </p:txBody>
      </p:sp>
      <p:sp>
        <p:nvSpPr>
          <p:cNvPr id="131" name="Google Shape;131;g6dc9515ff3_0_14: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6" name="Shape 136"/>
        <p:cNvGrpSpPr/>
        <p:nvPr/>
      </p:nvGrpSpPr>
      <p:grpSpPr>
        <a:xfrm>
          <a:off x="0" y="0"/>
          <a:ext cx="0" cy="0"/>
          <a:chOff x="0" y="0"/>
          <a:chExt cx="0" cy="0"/>
        </a:xfrm>
      </p:grpSpPr>
      <p:sp>
        <p:nvSpPr>
          <p:cNvPr id="137" name="Google Shape;137;g6dc9515ff3_0_28: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6dc9515ff3_0_28: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Ask each group to look up different examples of the following: </a:t>
            </a:r>
            <a:endParaRPr/>
          </a:p>
          <a:p>
            <a:pPr indent="0" lvl="0" marL="0" rtl="0" algn="l">
              <a:spcBef>
                <a:spcPts val="360"/>
              </a:spcBef>
              <a:spcAft>
                <a:spcPts val="0"/>
              </a:spcAft>
              <a:buNone/>
            </a:pPr>
            <a:r>
              <a:rPr lang="en-GB"/>
              <a:t>Aspirin, Curare, Digoxin, Morphine, Heroin, Diamorphine, Digoxin, CBD, Cannaboids, Sassafras Root, Coca leaves, Quinine, Myriocin, Penicillin, Taxol (Paclitaxel), Vincristine/Vinblastine, LSD, Caffeine, Artemisia, Silybum, </a:t>
            </a:r>
            <a:endParaRPr/>
          </a:p>
          <a:p>
            <a:pPr indent="0" lvl="0" marL="0" rtl="0" algn="l">
              <a:spcBef>
                <a:spcPts val="360"/>
              </a:spcBef>
              <a:spcAft>
                <a:spcPts val="0"/>
              </a:spcAft>
              <a:buNone/>
            </a:pPr>
            <a:r>
              <a:rPr lang="en-GB"/>
              <a:t>Any other examples they can find?</a:t>
            </a:r>
            <a:endParaRPr/>
          </a:p>
          <a:p>
            <a:pPr indent="0" lvl="0" marL="0" rtl="0" algn="l">
              <a:spcBef>
                <a:spcPts val="360"/>
              </a:spcBef>
              <a:spcAft>
                <a:spcPts val="0"/>
              </a:spcAft>
              <a:buNone/>
            </a:pPr>
            <a:r>
              <a:rPr lang="en-GB"/>
              <a:t>Feedback. Plenary.</a:t>
            </a:r>
            <a:endParaRPr/>
          </a:p>
          <a:p>
            <a:pPr indent="0" lvl="0" marL="0" rtl="0" algn="l">
              <a:spcBef>
                <a:spcPts val="360"/>
              </a:spcBef>
              <a:spcAft>
                <a:spcPts val="0"/>
              </a:spcAft>
              <a:buClr>
                <a:schemeClr val="dk1"/>
              </a:buClr>
              <a:buSzPts val="1100"/>
              <a:buFont typeface="Arial"/>
              <a:buNone/>
            </a:pPr>
            <a:r>
              <a:t/>
            </a:r>
            <a:endParaRPr/>
          </a:p>
          <a:p>
            <a:pPr indent="0" lvl="0" marL="0" rtl="0" algn="l">
              <a:spcBef>
                <a:spcPts val="360"/>
              </a:spcBef>
              <a:spcAft>
                <a:spcPts val="0"/>
              </a:spcAft>
              <a:buNone/>
            </a:pPr>
            <a:r>
              <a:rPr lang="en-GB"/>
              <a:t>Ask them to find the connection(s)? What is happening?</a:t>
            </a:r>
            <a:endParaRPr/>
          </a:p>
        </p:txBody>
      </p:sp>
      <p:sp>
        <p:nvSpPr>
          <p:cNvPr id="139" name="Google Shape;139;g6dc9515ff3_0_28: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4" name="Shape 144"/>
        <p:cNvGrpSpPr/>
        <p:nvPr/>
      </p:nvGrpSpPr>
      <p:grpSpPr>
        <a:xfrm>
          <a:off x="0" y="0"/>
          <a:ext cx="0" cy="0"/>
          <a:chOff x="0" y="0"/>
          <a:chExt cx="0" cy="0"/>
        </a:xfrm>
      </p:grpSpPr>
      <p:sp>
        <p:nvSpPr>
          <p:cNvPr id="145" name="Google Shape;145;g6dc9515ff3_0_35:notes"/>
          <p:cNvSpPr/>
          <p:nvPr>
            <p:ph idx="2" type="sldImg"/>
          </p:nvPr>
        </p:nvSpPr>
        <p:spPr>
          <a:xfrm>
            <a:off x="895350" y="742950"/>
            <a:ext cx="4957800" cy="37179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6dc9515ff3_0_35:notes"/>
          <p:cNvSpPr txBox="1"/>
          <p:nvPr>
            <p:ph idx="1" type="body"/>
          </p:nvPr>
        </p:nvSpPr>
        <p:spPr>
          <a:xfrm>
            <a:off x="900113" y="4708525"/>
            <a:ext cx="4946700" cy="44625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GB" sz="1100">
                <a:solidFill>
                  <a:srgbClr val="303030"/>
                </a:solidFill>
                <a:highlight>
                  <a:srgbClr val="FFFFFF"/>
                </a:highlight>
              </a:rPr>
              <a:t>Discuss with students: Diseases or symptoms caused by comments or treatment by a medical physician</a:t>
            </a:r>
            <a:endParaRPr sz="1100">
              <a:solidFill>
                <a:srgbClr val="303030"/>
              </a:solidFill>
              <a:highlight>
                <a:srgbClr val="FFFFFF"/>
              </a:highlight>
            </a:endParaRPr>
          </a:p>
          <a:p>
            <a:pPr indent="0" lvl="0" marL="0" rtl="0" algn="l">
              <a:spcBef>
                <a:spcPts val="0"/>
              </a:spcBef>
              <a:spcAft>
                <a:spcPts val="0"/>
              </a:spcAft>
              <a:buNone/>
            </a:pPr>
            <a:r>
              <a:t/>
            </a:r>
            <a:endParaRPr sz="1100">
              <a:solidFill>
                <a:srgbClr val="303030"/>
              </a:solidFill>
              <a:highlight>
                <a:srgbClr val="FFFFFF"/>
              </a:highlight>
            </a:endParaRPr>
          </a:p>
          <a:p>
            <a:pPr indent="0" lvl="0" marL="0" rtl="0" algn="l">
              <a:spcBef>
                <a:spcPts val="0"/>
              </a:spcBef>
              <a:spcAft>
                <a:spcPts val="0"/>
              </a:spcAft>
              <a:buClr>
                <a:schemeClr val="dk1"/>
              </a:buClr>
              <a:buSzPts val="1100"/>
              <a:buFont typeface="Arial"/>
              <a:buNone/>
            </a:pPr>
            <a:r>
              <a:rPr lang="en-GB" sz="1100">
                <a:solidFill>
                  <a:srgbClr val="303030"/>
                </a:solidFill>
                <a:highlight>
                  <a:srgbClr val="FFFFFF"/>
                </a:highlight>
              </a:rPr>
              <a:t>Krishnan, N. R., &amp; Kasthuri, A. S. (2005). Iatrogenic Disorders. </a:t>
            </a:r>
            <a:r>
              <a:rPr i="1" lang="en-GB" sz="1100">
                <a:solidFill>
                  <a:srgbClr val="303030"/>
                </a:solidFill>
                <a:highlight>
                  <a:srgbClr val="FFFFFF"/>
                </a:highlight>
              </a:rPr>
              <a:t>Medical journal, Armed Forces India</a:t>
            </a:r>
            <a:r>
              <a:rPr lang="en-GB" sz="1100">
                <a:solidFill>
                  <a:srgbClr val="303030"/>
                </a:solidFill>
                <a:highlight>
                  <a:srgbClr val="FFFFFF"/>
                </a:highlight>
              </a:rPr>
              <a:t>, </a:t>
            </a:r>
            <a:r>
              <a:rPr i="1" lang="en-GB" sz="1100">
                <a:solidFill>
                  <a:srgbClr val="303030"/>
                </a:solidFill>
                <a:highlight>
                  <a:srgbClr val="FFFFFF"/>
                </a:highlight>
              </a:rPr>
              <a:t>61</a:t>
            </a:r>
            <a:r>
              <a:rPr lang="en-GB" sz="1100">
                <a:solidFill>
                  <a:srgbClr val="303030"/>
                </a:solidFill>
                <a:highlight>
                  <a:srgbClr val="FFFFFF"/>
                </a:highlight>
              </a:rPr>
              <a:t>(1), 2–6. doi:10.1016/S0377-1237(05)80107-8</a:t>
            </a:r>
            <a:endParaRPr sz="1100"/>
          </a:p>
          <a:p>
            <a:pPr indent="0" lvl="0" marL="0" rtl="0" algn="l">
              <a:spcBef>
                <a:spcPts val="0"/>
              </a:spcBef>
              <a:spcAft>
                <a:spcPts val="0"/>
              </a:spcAft>
              <a:buClr>
                <a:schemeClr val="dk1"/>
              </a:buClr>
              <a:buSzPts val="1100"/>
              <a:buFont typeface="Arial"/>
              <a:buNone/>
            </a:pPr>
            <a:r>
              <a:rPr lang="en-GB" sz="1100" u="sng">
                <a:solidFill>
                  <a:srgbClr val="1155CC"/>
                </a:solidFill>
                <a:hlinkClick r:id="rId2"/>
              </a:rPr>
              <a:t>http://ncbi.nlm.nih.gov/pmc/articles/PMC4923397/</a:t>
            </a:r>
            <a:endParaRPr sz="1100"/>
          </a:p>
          <a:p>
            <a:pPr indent="0" lvl="0" marL="0" rtl="0" algn="l">
              <a:spcBef>
                <a:spcPts val="360"/>
              </a:spcBef>
              <a:spcAft>
                <a:spcPts val="0"/>
              </a:spcAft>
              <a:buNone/>
            </a:pPr>
            <a:r>
              <a:t/>
            </a:r>
            <a:endParaRPr/>
          </a:p>
        </p:txBody>
      </p:sp>
      <p:sp>
        <p:nvSpPr>
          <p:cNvPr id="147" name="Google Shape;147;g6dc9515ff3_0_35:notes"/>
          <p:cNvSpPr txBox="1"/>
          <p:nvPr>
            <p:ph idx="12" type="sldNum"/>
          </p:nvPr>
        </p:nvSpPr>
        <p:spPr>
          <a:xfrm>
            <a:off x="3822700" y="9418638"/>
            <a:ext cx="2924100" cy="4953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blipFill>
          <a:blip r:embed="rId2">
            <a:alphaModFix/>
          </a:blip>
          <a:stretch>
            <a:fillRect/>
          </a:stretch>
        </a:blipFill>
      </p:bgPr>
    </p:bg>
    <p:spTree>
      <p:nvGrpSpPr>
        <p:cNvPr id="14" name="Shape 14"/>
        <p:cNvGrpSpPr/>
        <p:nvPr/>
      </p:nvGrpSpPr>
      <p:grpSpPr>
        <a:xfrm>
          <a:off x="0" y="0"/>
          <a:ext cx="0" cy="0"/>
          <a:chOff x="0" y="0"/>
          <a:chExt cx="0" cy="0"/>
        </a:xfrm>
      </p:grpSpPr>
      <p:sp>
        <p:nvSpPr>
          <p:cNvPr id="15" name="Google Shape;15;p2"/>
          <p:cNvSpPr txBox="1"/>
          <p:nvPr>
            <p:ph type="ctrTitle"/>
          </p:nvPr>
        </p:nvSpPr>
        <p:spPr>
          <a:xfrm>
            <a:off x="683568" y="1988840"/>
            <a:ext cx="7772400" cy="14700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6" name="Google Shape;16;p2"/>
          <p:cNvSpPr txBox="1"/>
          <p:nvPr>
            <p:ph idx="1" type="subTitle"/>
          </p:nvPr>
        </p:nvSpPr>
        <p:spPr>
          <a:xfrm>
            <a:off x="1369368" y="3744615"/>
            <a:ext cx="6400800" cy="1752600"/>
          </a:xfrm>
          <a:prstGeom prst="rect">
            <a:avLst/>
          </a:prstGeom>
          <a:noFill/>
          <a:ln>
            <a:noFill/>
          </a:ln>
        </p:spPr>
        <p:txBody>
          <a:bodyPr anchorCtr="0" anchor="t" bIns="45700" lIns="91425" spcFirstLastPara="1" rIns="91425" wrap="square" tIns="45700">
            <a:no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17" name="Google Shape;17;p2"/>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9" name="Google Shape;19;p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Content" type="obj">
  <p:cSld name="OBJECT">
    <p:spTree>
      <p:nvGrpSpPr>
        <p:cNvPr id="20" name="Shape 20"/>
        <p:cNvGrpSpPr/>
        <p:nvPr/>
      </p:nvGrpSpPr>
      <p:grpSpPr>
        <a:xfrm>
          <a:off x="0" y="0"/>
          <a:ext cx="0" cy="0"/>
          <a:chOff x="0" y="0"/>
          <a:chExt cx="0" cy="0"/>
        </a:xfrm>
      </p:grpSpPr>
      <p:sp>
        <p:nvSpPr>
          <p:cNvPr id="21" name="Google Shape;21;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2" name="Google Shape;22;p3"/>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3" name="Google Shape;23;p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3"/>
          <p:cNvSpPr txBox="1"/>
          <p:nvPr>
            <p:ph idx="11" type="ftr"/>
          </p:nvPr>
        </p:nvSpPr>
        <p:spPr>
          <a:xfrm>
            <a:off x="3132138" y="6461125"/>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25" name="Google Shape;25;p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6" name="Shape 26"/>
        <p:cNvGrpSpPr/>
        <p:nvPr/>
      </p:nvGrpSpPr>
      <p:grpSpPr>
        <a:xfrm>
          <a:off x="0" y="0"/>
          <a:ext cx="0" cy="0"/>
          <a:chOff x="0" y="0"/>
          <a:chExt cx="0" cy="0"/>
        </a:xfrm>
      </p:grpSpPr>
      <p:sp>
        <p:nvSpPr>
          <p:cNvPr id="27" name="Google Shape;27;p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29" name="Shape 29"/>
        <p:cNvGrpSpPr/>
        <p:nvPr/>
      </p:nvGrpSpPr>
      <p:grpSpPr>
        <a:xfrm>
          <a:off x="0" y="0"/>
          <a:ext cx="0" cy="0"/>
          <a:chOff x="0" y="0"/>
          <a:chExt cx="0" cy="0"/>
        </a:xfrm>
      </p:grpSpPr>
      <p:sp>
        <p:nvSpPr>
          <p:cNvPr id="30" name="Google Shape;30;p5"/>
          <p:cNvSpPr txBox="1"/>
          <p:nvPr>
            <p:ph type="title"/>
          </p:nvPr>
        </p:nvSpPr>
        <p:spPr>
          <a:xfrm>
            <a:off x="683568" y="3993083"/>
            <a:ext cx="7772400" cy="136207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b="1" sz="4000"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31" name="Google Shape;31;p5"/>
          <p:cNvSpPr txBox="1"/>
          <p:nvPr>
            <p:ph idx="1" type="body"/>
          </p:nvPr>
        </p:nvSpPr>
        <p:spPr>
          <a:xfrm>
            <a:off x="683568" y="2492896"/>
            <a:ext cx="7772400" cy="1500187"/>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2" name="Google Shape;32;p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wo Content" type="twoObj">
  <p:cSld name="TWO_OBJECTS">
    <p:spTree>
      <p:nvGrpSpPr>
        <p:cNvPr id="34" name="Shape 34"/>
        <p:cNvGrpSpPr/>
        <p:nvPr/>
      </p:nvGrpSpPr>
      <p:grpSpPr>
        <a:xfrm>
          <a:off x="0" y="0"/>
          <a:ext cx="0" cy="0"/>
          <a:chOff x="0" y="0"/>
          <a:chExt cx="0" cy="0"/>
        </a:xfrm>
      </p:grpSpPr>
      <p:sp>
        <p:nvSpPr>
          <p:cNvPr id="35" name="Google Shape;35;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36" name="Google Shape;36;p6"/>
          <p:cNvSpPr txBox="1"/>
          <p:nvPr>
            <p:ph idx="1" type="body"/>
          </p:nvPr>
        </p:nvSpPr>
        <p:spPr>
          <a:xfrm>
            <a:off x="457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7" name="Google Shape;37;p6"/>
          <p:cNvSpPr txBox="1"/>
          <p:nvPr>
            <p:ph idx="2" type="body"/>
          </p:nvPr>
        </p:nvSpPr>
        <p:spPr>
          <a:xfrm>
            <a:off x="4648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8" name="Google Shape;38;p6"/>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mparison" type="twoTxTwoObj">
  <p:cSld name="TWO_OBJECTS_WITH_TEXT">
    <p:spTree>
      <p:nvGrpSpPr>
        <p:cNvPr id="40" name="Shape 40"/>
        <p:cNvGrpSpPr/>
        <p:nvPr/>
      </p:nvGrpSpPr>
      <p:grpSpPr>
        <a:xfrm>
          <a:off x="0" y="0"/>
          <a:ext cx="0" cy="0"/>
          <a:chOff x="0" y="0"/>
          <a:chExt cx="0" cy="0"/>
        </a:xfrm>
      </p:grpSpPr>
      <p:sp>
        <p:nvSpPr>
          <p:cNvPr id="41" name="Google Shape;41;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2" name="Google Shape;42;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3" name="Google Shape;43;p7"/>
          <p:cNvSpPr txBox="1"/>
          <p:nvPr>
            <p:ph idx="2" type="body"/>
          </p:nvPr>
        </p:nvSpPr>
        <p:spPr>
          <a:xfrm>
            <a:off x="457200" y="2174875"/>
            <a:ext cx="4040188"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4" name="Google Shape;44;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5" name="Google Shape;45;p7"/>
          <p:cNvSpPr txBox="1"/>
          <p:nvPr>
            <p:ph idx="4" type="body"/>
          </p:nvPr>
        </p:nvSpPr>
        <p:spPr>
          <a:xfrm>
            <a:off x="4645025" y="2174875"/>
            <a:ext cx="4041775" cy="3414365"/>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6" name="Google Shape;46;p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8" name="Shape 48"/>
        <p:cNvGrpSpPr/>
        <p:nvPr/>
      </p:nvGrpSpPr>
      <p:grpSpPr>
        <a:xfrm>
          <a:off x="0" y="0"/>
          <a:ext cx="0" cy="0"/>
          <a:chOff x="0" y="0"/>
          <a:chExt cx="0" cy="0"/>
        </a:xfrm>
      </p:grpSpPr>
      <p:sp>
        <p:nvSpPr>
          <p:cNvPr id="49" name="Google Shape;49;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0" name="Google Shape;50;p8"/>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8"/>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ontent with Caption" type="objTx">
  <p:cSld name="OBJECT_WITH_CAPTION_TEXT">
    <p:spTree>
      <p:nvGrpSpPr>
        <p:cNvPr id="52" name="Shape 52"/>
        <p:cNvGrpSpPr/>
        <p:nvPr/>
      </p:nvGrpSpPr>
      <p:grpSpPr>
        <a:xfrm>
          <a:off x="0" y="0"/>
          <a:ext cx="0" cy="0"/>
          <a:chOff x="0" y="0"/>
          <a:chExt cx="0" cy="0"/>
        </a:xfrm>
      </p:grpSpPr>
      <p:sp>
        <p:nvSpPr>
          <p:cNvPr id="53" name="Google Shape;53;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4" name="Google Shape;54;p9"/>
          <p:cNvSpPr txBox="1"/>
          <p:nvPr>
            <p:ph idx="1" type="body"/>
          </p:nvPr>
        </p:nvSpPr>
        <p:spPr>
          <a:xfrm>
            <a:off x="3575050" y="273050"/>
            <a:ext cx="5111750" cy="5172173"/>
          </a:xfrm>
          <a:prstGeom prst="rect">
            <a:avLst/>
          </a:prstGeom>
          <a:noFill/>
          <a:ln>
            <a:noFill/>
          </a:ln>
        </p:spPr>
        <p:txBody>
          <a:bodyPr anchorCtr="0" anchor="t" bIns="45700" lIns="91425" spcFirstLastPara="1" rIns="91425" wrap="square" tIns="45700">
            <a:no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55" name="Google Shape;55;p9"/>
          <p:cNvSpPr txBox="1"/>
          <p:nvPr>
            <p:ph idx="2" type="body"/>
          </p:nvPr>
        </p:nvSpPr>
        <p:spPr>
          <a:xfrm>
            <a:off x="457200" y="1435100"/>
            <a:ext cx="3008313" cy="4029891"/>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6" name="Google Shape;56;p9"/>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9"/>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icture with Caption" type="picTx">
  <p:cSld name="PICTURE_WITH_CAPTION_TEXT">
    <p:spTree>
      <p:nvGrpSpPr>
        <p:cNvPr id="58" name="Shape 58"/>
        <p:cNvGrpSpPr/>
        <p:nvPr/>
      </p:nvGrpSpPr>
      <p:grpSpPr>
        <a:xfrm>
          <a:off x="0" y="0"/>
          <a:ext cx="0" cy="0"/>
          <a:chOff x="0" y="0"/>
          <a:chExt cx="0" cy="0"/>
        </a:xfrm>
      </p:grpSpPr>
      <p:sp>
        <p:nvSpPr>
          <p:cNvPr id="59" name="Google Shape;59;p10"/>
          <p:cNvSpPr txBox="1"/>
          <p:nvPr>
            <p:ph type="title"/>
          </p:nvPr>
        </p:nvSpPr>
        <p:spPr>
          <a:xfrm>
            <a:off x="1792288" y="4509120"/>
            <a:ext cx="5486400" cy="566738"/>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0" name="Google Shape;60;p10"/>
          <p:cNvSpPr/>
          <p:nvPr>
            <p:ph idx="2" type="pic"/>
          </p:nvPr>
        </p:nvSpPr>
        <p:spPr>
          <a:xfrm>
            <a:off x="1792288" y="612775"/>
            <a:ext cx="5486400" cy="3824337"/>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640"/>
              </a:spcBef>
              <a:spcAft>
                <a:spcPts val="0"/>
              </a:spcAft>
              <a:buClr>
                <a:schemeClr val="dk1"/>
              </a:buClr>
              <a:buSzPts val="3200"/>
              <a:buFont typeface="Arial"/>
              <a:buNone/>
              <a:defRPr b="0" i="0" sz="3200" u="none" cap="none" strike="noStrike">
                <a:solidFill>
                  <a:schemeClr val="dk1"/>
                </a:solidFill>
                <a:latin typeface="Open Sans"/>
                <a:ea typeface="Open Sans"/>
                <a:cs typeface="Open Sans"/>
                <a:sym typeface="Open Sans"/>
              </a:defRPr>
            </a:lvl1pPr>
            <a:lvl2pPr lvl="1" marR="0" rtl="0" algn="l">
              <a:lnSpc>
                <a:spcPct val="100000"/>
              </a:lnSpc>
              <a:spcBef>
                <a:spcPts val="560"/>
              </a:spcBef>
              <a:spcAft>
                <a:spcPts val="0"/>
              </a:spcAft>
              <a:buClr>
                <a:schemeClr val="dk1"/>
              </a:buClr>
              <a:buSzPts val="2800"/>
              <a:buFont typeface="Arial"/>
              <a:buNone/>
              <a:defRPr b="0" i="0" sz="2800" u="none" cap="none" strike="noStrike">
                <a:solidFill>
                  <a:schemeClr val="dk1"/>
                </a:solidFill>
                <a:latin typeface="Open Sans"/>
                <a:ea typeface="Open Sans"/>
                <a:cs typeface="Open Sans"/>
                <a:sym typeface="Open Sans"/>
              </a:defRPr>
            </a:lvl2pPr>
            <a:lvl3pPr lvl="2" marR="0" rtl="0" algn="l">
              <a:lnSpc>
                <a:spcPct val="100000"/>
              </a:lnSpc>
              <a:spcBef>
                <a:spcPts val="480"/>
              </a:spcBef>
              <a:spcAft>
                <a:spcPts val="0"/>
              </a:spcAft>
              <a:buClr>
                <a:schemeClr val="dk1"/>
              </a:buClr>
              <a:buSzPts val="2400"/>
              <a:buFont typeface="Arial"/>
              <a:buNone/>
              <a:defRPr b="0" i="0" sz="2400" u="none" cap="none" strike="noStrike">
                <a:solidFill>
                  <a:schemeClr val="dk1"/>
                </a:solidFill>
                <a:latin typeface="Open Sans"/>
                <a:ea typeface="Open Sans"/>
                <a:cs typeface="Open Sans"/>
                <a:sym typeface="Open Sans"/>
              </a:defRPr>
            </a:lvl3pPr>
            <a:lvl4pPr lvl="3"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4pPr>
            <a:lvl5pPr lvl="4"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5pPr>
            <a:lvl6pPr lvl="5"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6pPr>
            <a:lvl7pPr lvl="6"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7pPr>
            <a:lvl8pPr lvl="7"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8pPr>
            <a:lvl9pPr lvl="8" marR="0" rtl="0" algn="l">
              <a:lnSpc>
                <a:spcPct val="100000"/>
              </a:lnSpc>
              <a:spcBef>
                <a:spcPts val="400"/>
              </a:spcBef>
              <a:spcAft>
                <a:spcPts val="0"/>
              </a:spcAft>
              <a:buClr>
                <a:schemeClr val="dk1"/>
              </a:buClr>
              <a:buSzPts val="2000"/>
              <a:buFont typeface="Arial"/>
              <a:buNone/>
              <a:defRPr b="0" i="0" sz="2000" u="none" cap="none" strike="noStrike">
                <a:solidFill>
                  <a:schemeClr val="dk1"/>
                </a:solidFill>
                <a:latin typeface="Open Sans"/>
                <a:ea typeface="Open Sans"/>
                <a:cs typeface="Open Sans"/>
                <a:sym typeface="Open Sans"/>
              </a:defRPr>
            </a:lvl9pPr>
          </a:lstStyle>
          <a:p/>
        </p:txBody>
      </p:sp>
      <p:sp>
        <p:nvSpPr>
          <p:cNvPr id="61" name="Google Shape;61;p10"/>
          <p:cNvSpPr txBox="1"/>
          <p:nvPr>
            <p:ph idx="1" type="body"/>
          </p:nvPr>
        </p:nvSpPr>
        <p:spPr>
          <a:xfrm>
            <a:off x="1792288" y="5157192"/>
            <a:ext cx="5486400" cy="432048"/>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2" name="Google Shape;62;p1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1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Vertical Text" type="vertTx">
  <p:cSld name="VERTICAL_TEXT">
    <p:spTree>
      <p:nvGrpSpPr>
        <p:cNvPr id="64" name="Shape 64"/>
        <p:cNvGrpSpPr/>
        <p:nvPr/>
      </p:nvGrpSpPr>
      <p:grpSpPr>
        <a:xfrm>
          <a:off x="0" y="0"/>
          <a:ext cx="0" cy="0"/>
          <a:chOff x="0" y="0"/>
          <a:chExt cx="0" cy="0"/>
        </a:xfrm>
      </p:grpSpPr>
      <p:sp>
        <p:nvSpPr>
          <p:cNvPr id="65" name="Google Shape;65;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6" name="Google Shape;66;p11"/>
          <p:cNvSpPr txBox="1"/>
          <p:nvPr>
            <p:ph idx="1" type="body"/>
          </p:nvPr>
        </p:nvSpPr>
        <p:spPr>
          <a:xfrm rot="5400000">
            <a:off x="2613818" y="-556419"/>
            <a:ext cx="3916363" cy="82296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67" name="Google Shape;67;p1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1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Vertical Title and Text" type="vertTitleAndTx">
  <p:cSld name="VERTICAL_TITLE_AND_VERTICAL_TEXT">
    <p:spTree>
      <p:nvGrpSpPr>
        <p:cNvPr id="69" name="Shape 69"/>
        <p:cNvGrpSpPr/>
        <p:nvPr/>
      </p:nvGrpSpPr>
      <p:grpSpPr>
        <a:xfrm>
          <a:off x="0" y="0"/>
          <a:ext cx="0" cy="0"/>
          <a:chOff x="0" y="0"/>
          <a:chExt cx="0" cy="0"/>
        </a:xfrm>
      </p:grpSpPr>
      <p:sp>
        <p:nvSpPr>
          <p:cNvPr id="70" name="Google Shape;70;p12"/>
          <p:cNvSpPr txBox="1"/>
          <p:nvPr>
            <p:ph type="title"/>
          </p:nvPr>
        </p:nvSpPr>
        <p:spPr>
          <a:xfrm rot="5400000">
            <a:off x="5036803" y="1867236"/>
            <a:ext cx="5242594" cy="20574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1" name="Google Shape;71;p12"/>
          <p:cNvSpPr txBox="1"/>
          <p:nvPr>
            <p:ph idx="1" type="body"/>
          </p:nvPr>
        </p:nvSpPr>
        <p:spPr>
          <a:xfrm rot="5400000">
            <a:off x="845803" y="-113964"/>
            <a:ext cx="5242594" cy="60198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2" name="Google Shape;72;p1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1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1.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11" name="Google Shape;11;p1"/>
          <p:cNvSpPr txBox="1"/>
          <p:nvPr>
            <p:ph idx="1" type="body"/>
          </p:nvPr>
        </p:nvSpPr>
        <p:spPr>
          <a:xfrm>
            <a:off x="457200" y="1600200"/>
            <a:ext cx="8229600" cy="3916363"/>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50" u="none" cap="none" strike="noStrike">
                <a:solidFill>
                  <a:srgbClr val="888888"/>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0" st="0"/>
                                            </p:txEl>
                                          </p:spTgt>
                                        </p:tgtEl>
                                        <p:attrNameLst>
                                          <p:attrName>style.visibility</p:attrName>
                                        </p:attrNameLst>
                                      </p:cBhvr>
                                      <p:to>
                                        <p:strVal val="visible"/>
                                      </p:to>
                                    </p:set>
                                    <p:anim calcmode="lin" valueType="num">
                                      <p:cBhvr additive="base">
                                        <p:cTn dur="500"/>
                                        <p:tgtEl>
                                          <p:spTgt spid="11">
                                            <p:txEl>
                                              <p:pRg end="0" st="0"/>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1" st="1"/>
                                            </p:txEl>
                                          </p:spTgt>
                                        </p:tgtEl>
                                        <p:attrNameLst>
                                          <p:attrName>style.visibility</p:attrName>
                                        </p:attrNameLst>
                                      </p:cBhvr>
                                      <p:to>
                                        <p:strVal val="visible"/>
                                      </p:to>
                                    </p:set>
                                    <p:anim calcmode="lin" valueType="num">
                                      <p:cBhvr additive="base">
                                        <p:cTn dur="500"/>
                                        <p:tgtEl>
                                          <p:spTgt spid="11">
                                            <p:txEl>
                                              <p:pRg end="1" st="1"/>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2" st="2"/>
                                            </p:txEl>
                                          </p:spTgt>
                                        </p:tgtEl>
                                        <p:attrNameLst>
                                          <p:attrName>style.visibility</p:attrName>
                                        </p:attrNameLst>
                                      </p:cBhvr>
                                      <p:to>
                                        <p:strVal val="visible"/>
                                      </p:to>
                                    </p:set>
                                    <p:anim calcmode="lin" valueType="num">
                                      <p:cBhvr additive="base">
                                        <p:cTn dur="500"/>
                                        <p:tgtEl>
                                          <p:spTgt spid="11">
                                            <p:txEl>
                                              <p:pRg end="2" st="2"/>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3" st="3"/>
                                            </p:txEl>
                                          </p:spTgt>
                                        </p:tgtEl>
                                        <p:attrNameLst>
                                          <p:attrName>style.visibility</p:attrName>
                                        </p:attrNameLst>
                                      </p:cBhvr>
                                      <p:to>
                                        <p:strVal val="visible"/>
                                      </p:to>
                                    </p:set>
                                    <p:anim calcmode="lin" valueType="num">
                                      <p:cBhvr additive="base">
                                        <p:cTn dur="500"/>
                                        <p:tgtEl>
                                          <p:spTgt spid="11">
                                            <p:txEl>
                                              <p:pRg end="3" st="3"/>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4" st="4"/>
                                            </p:txEl>
                                          </p:spTgt>
                                        </p:tgtEl>
                                        <p:attrNameLst>
                                          <p:attrName>style.visibility</p:attrName>
                                        </p:attrNameLst>
                                      </p:cBhvr>
                                      <p:to>
                                        <p:strVal val="visible"/>
                                      </p:to>
                                    </p:set>
                                    <p:anim calcmode="lin" valueType="num">
                                      <p:cBhvr additive="base">
                                        <p:cTn dur="500"/>
                                        <p:tgtEl>
                                          <p:spTgt spid="11">
                                            <p:txEl>
                                              <p:pRg end="4" st="4"/>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5" st="5"/>
                                            </p:txEl>
                                          </p:spTgt>
                                        </p:tgtEl>
                                        <p:attrNameLst>
                                          <p:attrName>style.visibility</p:attrName>
                                        </p:attrNameLst>
                                      </p:cBhvr>
                                      <p:to>
                                        <p:strVal val="visible"/>
                                      </p:to>
                                    </p:set>
                                    <p:anim calcmode="lin" valueType="num">
                                      <p:cBhvr additive="base">
                                        <p:cTn dur="500"/>
                                        <p:tgtEl>
                                          <p:spTgt spid="11">
                                            <p:txEl>
                                              <p:pRg end="5" st="5"/>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6" st="6"/>
                                            </p:txEl>
                                          </p:spTgt>
                                        </p:tgtEl>
                                        <p:attrNameLst>
                                          <p:attrName>style.visibility</p:attrName>
                                        </p:attrNameLst>
                                      </p:cBhvr>
                                      <p:to>
                                        <p:strVal val="visible"/>
                                      </p:to>
                                    </p:set>
                                    <p:anim calcmode="lin" valueType="num">
                                      <p:cBhvr additive="base">
                                        <p:cTn dur="500"/>
                                        <p:tgtEl>
                                          <p:spTgt spid="11">
                                            <p:txEl>
                                              <p:pRg end="6" st="6"/>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7" st="7"/>
                                            </p:txEl>
                                          </p:spTgt>
                                        </p:tgtEl>
                                        <p:attrNameLst>
                                          <p:attrName>style.visibility</p:attrName>
                                        </p:attrNameLst>
                                      </p:cBhvr>
                                      <p:to>
                                        <p:strVal val="visible"/>
                                      </p:to>
                                    </p:set>
                                    <p:anim calcmode="lin" valueType="num">
                                      <p:cBhvr additive="base">
                                        <p:cTn dur="500"/>
                                        <p:tgtEl>
                                          <p:spTgt spid="11">
                                            <p:txEl>
                                              <p:pRg end="7" st="7"/>
                                            </p:txEl>
                                          </p:spTgt>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1">
                                            <p:txEl>
                                              <p:pRg end="8" st="8"/>
                                            </p:txEl>
                                          </p:spTgt>
                                        </p:tgtEl>
                                        <p:attrNameLst>
                                          <p:attrName>style.visibility</p:attrName>
                                        </p:attrNameLst>
                                      </p:cBhvr>
                                      <p:to>
                                        <p:strVal val="visible"/>
                                      </p:to>
                                    </p:set>
                                    <p:anim calcmode="lin" valueType="num">
                                      <p:cBhvr additive="base">
                                        <p:cTn dur="500"/>
                                        <p:tgtEl>
                                          <p:spTgt spid="11">
                                            <p:txEl>
                                              <p:pRg end="8" st="8"/>
                                            </p:txEl>
                                          </p:spTgt>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hyperlink" Target="http://youtube.com/watch?v=s8jCBt_itAU"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youtube.com/watch?v=L9tdLn_Zk1M"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Google Shape;78;p13"/>
          <p:cNvSpPr txBox="1"/>
          <p:nvPr>
            <p:ph type="ctrTitle"/>
          </p:nvPr>
        </p:nvSpPr>
        <p:spPr>
          <a:xfrm>
            <a:off x="914400" y="2205038"/>
            <a:ext cx="7772400" cy="1512887"/>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BMHP 5001</a:t>
            </a:r>
            <a:endParaRPr/>
          </a:p>
          <a:p>
            <a:pPr indent="0" lvl="0" marL="0" rtl="0" algn="ctr">
              <a:lnSpc>
                <a:spcPct val="100000"/>
              </a:lnSpc>
              <a:spcBef>
                <a:spcPts val="0"/>
              </a:spcBef>
              <a:spcAft>
                <a:spcPts val="0"/>
              </a:spcAft>
              <a:buSzPts val="1400"/>
              <a:buNone/>
            </a:pPr>
            <a:r>
              <a:rPr lang="en-GB"/>
              <a:t> Complementary Therapies</a:t>
            </a:r>
            <a:endParaRPr/>
          </a:p>
        </p:txBody>
      </p:sp>
      <p:sp>
        <p:nvSpPr>
          <p:cNvPr id="79" name="Google Shape;79;p13"/>
          <p:cNvSpPr txBox="1"/>
          <p:nvPr>
            <p:ph idx="10" type="dt"/>
          </p:nvPr>
        </p:nvSpPr>
        <p:spPr>
          <a:xfrm>
            <a:off x="395288"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16/01/2020</a:t>
            </a:r>
            <a:endParaRPr/>
          </a:p>
        </p:txBody>
      </p:sp>
      <p:sp>
        <p:nvSpPr>
          <p:cNvPr id="80" name="Google Shape;80;p1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4" name="Shape 84"/>
        <p:cNvGrpSpPr/>
        <p:nvPr/>
      </p:nvGrpSpPr>
      <p:grpSpPr>
        <a:xfrm>
          <a:off x="0" y="0"/>
          <a:ext cx="0" cy="0"/>
          <a:chOff x="0" y="0"/>
          <a:chExt cx="0" cy="0"/>
        </a:xfrm>
      </p:grpSpPr>
      <p:sp>
        <p:nvSpPr>
          <p:cNvPr id="85" name="Google Shape;85;p14"/>
          <p:cNvSpPr txBox="1"/>
          <p:nvPr>
            <p:ph type="title"/>
          </p:nvPr>
        </p:nvSpPr>
        <p:spPr>
          <a:xfrm>
            <a:off x="457200" y="114300"/>
            <a:ext cx="8229600" cy="8667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Lesson Aims</a:t>
            </a:r>
            <a:endParaRPr/>
          </a:p>
        </p:txBody>
      </p:sp>
      <p:sp>
        <p:nvSpPr>
          <p:cNvPr id="86" name="Google Shape;86;p14"/>
          <p:cNvSpPr txBox="1"/>
          <p:nvPr>
            <p:ph idx="1" type="body"/>
          </p:nvPr>
        </p:nvSpPr>
        <p:spPr>
          <a:xfrm>
            <a:off x="6350" y="965200"/>
            <a:ext cx="9144000" cy="4767263"/>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Clr>
                <a:schemeClr val="dk1"/>
              </a:buClr>
              <a:buSzPts val="3200"/>
              <a:buFont typeface="Arial"/>
              <a:buNone/>
            </a:pPr>
            <a:r>
              <a:t/>
            </a:r>
            <a:endParaRPr/>
          </a:p>
          <a:p>
            <a:pPr indent="0" lvl="0" marL="0" rtl="0" algn="l">
              <a:lnSpc>
                <a:spcPct val="100000"/>
              </a:lnSpc>
              <a:spcBef>
                <a:spcPts val="640"/>
              </a:spcBef>
              <a:spcAft>
                <a:spcPts val="0"/>
              </a:spcAft>
              <a:buClr>
                <a:schemeClr val="dk1"/>
              </a:buClr>
              <a:buSzPts val="3200"/>
              <a:buFont typeface="Arial"/>
              <a:buNone/>
            </a:pPr>
            <a:r>
              <a:t/>
            </a:r>
            <a:endParaRPr/>
          </a:p>
          <a:p>
            <a:pPr indent="0" lvl="0" marL="0" rtl="0" algn="l">
              <a:lnSpc>
                <a:spcPct val="100000"/>
              </a:lnSpc>
              <a:spcBef>
                <a:spcPts val="640"/>
              </a:spcBef>
              <a:spcAft>
                <a:spcPts val="0"/>
              </a:spcAft>
              <a:buClr>
                <a:schemeClr val="dk1"/>
              </a:buClr>
              <a:buSzPts val="3200"/>
              <a:buFont typeface="Arial"/>
              <a:buNone/>
            </a:pPr>
            <a:r>
              <a:t/>
            </a:r>
            <a:endParaRPr/>
          </a:p>
          <a:p>
            <a:pPr indent="0" lvl="0" marL="0" rtl="0" algn="l">
              <a:lnSpc>
                <a:spcPct val="100000"/>
              </a:lnSpc>
              <a:spcBef>
                <a:spcPts val="640"/>
              </a:spcBef>
              <a:spcAft>
                <a:spcPts val="0"/>
              </a:spcAft>
              <a:buClr>
                <a:schemeClr val="dk1"/>
              </a:buClr>
              <a:buSzPts val="3200"/>
              <a:buFont typeface="Arial"/>
              <a:buNone/>
            </a:pPr>
            <a:r>
              <a:rPr lang="en-GB"/>
              <a:t>               An introduction to Herbalism</a:t>
            </a:r>
            <a:endParaRPr/>
          </a:p>
        </p:txBody>
      </p:sp>
      <p:sp>
        <p:nvSpPr>
          <p:cNvPr id="87" name="Google Shape;87;p1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16/01/2020</a:t>
            </a:r>
            <a:endParaRPr/>
          </a:p>
        </p:txBody>
      </p:sp>
      <p:sp>
        <p:nvSpPr>
          <p:cNvPr id="88" name="Google Shape;88;p1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2" name="Shape 92"/>
        <p:cNvGrpSpPr/>
        <p:nvPr/>
      </p:nvGrpSpPr>
      <p:grpSpPr>
        <a:xfrm>
          <a:off x="0" y="0"/>
          <a:ext cx="0" cy="0"/>
          <a:chOff x="0" y="0"/>
          <a:chExt cx="0" cy="0"/>
        </a:xfrm>
      </p:grpSpPr>
      <p:sp>
        <p:nvSpPr>
          <p:cNvPr id="93" name="Google Shape;93;p1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Objectives</a:t>
            </a:r>
            <a:endParaRPr/>
          </a:p>
        </p:txBody>
      </p:sp>
      <p:sp>
        <p:nvSpPr>
          <p:cNvPr id="94" name="Google Shape;94;p15"/>
          <p:cNvSpPr txBox="1"/>
          <p:nvPr>
            <p:ph idx="1" type="body"/>
          </p:nvPr>
        </p:nvSpPr>
        <p:spPr>
          <a:xfrm>
            <a:off x="457200" y="1600200"/>
            <a:ext cx="8229600" cy="3916363"/>
          </a:xfrm>
          <a:prstGeom prst="rect">
            <a:avLst/>
          </a:prstGeom>
          <a:noFill/>
          <a:ln>
            <a:noFill/>
          </a:ln>
        </p:spPr>
        <p:txBody>
          <a:bodyPr anchorCtr="0" anchor="t" bIns="45700" lIns="91425" spcFirstLastPara="1" rIns="91425" wrap="square" tIns="45700">
            <a:noAutofit/>
          </a:bodyPr>
          <a:lstStyle/>
          <a:p>
            <a:pPr indent="0" lvl="0" marL="457200" rtl="0" algn="l">
              <a:lnSpc>
                <a:spcPct val="100000"/>
              </a:lnSpc>
              <a:spcBef>
                <a:spcPts val="0"/>
              </a:spcBef>
              <a:spcAft>
                <a:spcPts val="0"/>
              </a:spcAft>
              <a:buNone/>
            </a:pPr>
            <a:r>
              <a:t/>
            </a:r>
            <a:endParaRPr/>
          </a:p>
          <a:p>
            <a:pPr indent="0" lvl="0" marL="457200" rtl="0" algn="l">
              <a:lnSpc>
                <a:spcPct val="100000"/>
              </a:lnSpc>
              <a:spcBef>
                <a:spcPts val="0"/>
              </a:spcBef>
              <a:spcAft>
                <a:spcPts val="0"/>
              </a:spcAft>
              <a:buNone/>
            </a:pPr>
            <a:r>
              <a:t/>
            </a:r>
            <a:endParaRPr/>
          </a:p>
          <a:p>
            <a:pPr indent="0" lvl="0" marL="457200" rtl="0" algn="l">
              <a:lnSpc>
                <a:spcPct val="100000"/>
              </a:lnSpc>
              <a:spcBef>
                <a:spcPts val="0"/>
              </a:spcBef>
              <a:spcAft>
                <a:spcPts val="0"/>
              </a:spcAft>
              <a:buNone/>
            </a:pPr>
            <a:r>
              <a:t/>
            </a:r>
            <a:endParaRPr/>
          </a:p>
          <a:p>
            <a:pPr indent="0" lvl="0" marL="457200" rtl="0" algn="l">
              <a:lnSpc>
                <a:spcPct val="100000"/>
              </a:lnSpc>
              <a:spcBef>
                <a:spcPts val="0"/>
              </a:spcBef>
              <a:spcAft>
                <a:spcPts val="0"/>
              </a:spcAft>
              <a:buNone/>
            </a:pPr>
            <a:r>
              <a:rPr lang="en-GB"/>
              <a:t>To consider Herbalism in the context of healing</a:t>
            </a:r>
            <a:endParaRPr/>
          </a:p>
        </p:txBody>
      </p:sp>
      <p:sp>
        <p:nvSpPr>
          <p:cNvPr id="95" name="Google Shape;95;p1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16/01/2020</a:t>
            </a:r>
            <a:endParaRPr/>
          </a:p>
        </p:txBody>
      </p:sp>
      <p:sp>
        <p:nvSpPr>
          <p:cNvPr id="96" name="Google Shape;96;p1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898989"/>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Google Shape;101;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SzPts val="1400"/>
              <a:buNone/>
            </a:pPr>
            <a:r>
              <a:rPr lang="en-GB"/>
              <a:t>Meaning:</a:t>
            </a:r>
            <a:endParaRPr/>
          </a:p>
        </p:txBody>
      </p:sp>
      <p:sp>
        <p:nvSpPr>
          <p:cNvPr id="102" name="Google Shape;102;p16"/>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p>
            <a:pPr indent="0" lvl="0" marL="457200" rtl="0" algn="l">
              <a:lnSpc>
                <a:spcPct val="100000"/>
              </a:lnSpc>
              <a:spcBef>
                <a:spcPts val="360"/>
              </a:spcBef>
              <a:spcAft>
                <a:spcPts val="0"/>
              </a:spcAft>
              <a:buNone/>
            </a:pPr>
            <a:r>
              <a:t/>
            </a:r>
            <a:endParaRPr/>
          </a:p>
          <a:p>
            <a:pPr indent="0" lvl="0" marL="457200" rtl="0" algn="l">
              <a:lnSpc>
                <a:spcPct val="100000"/>
              </a:lnSpc>
              <a:spcBef>
                <a:spcPts val="360"/>
              </a:spcBef>
              <a:spcAft>
                <a:spcPts val="0"/>
              </a:spcAft>
              <a:buNone/>
            </a:pPr>
            <a:r>
              <a:t/>
            </a:r>
            <a:endParaRPr/>
          </a:p>
          <a:p>
            <a:pPr indent="0" lvl="0" marL="0" rtl="0" algn="l">
              <a:lnSpc>
                <a:spcPct val="100000"/>
              </a:lnSpc>
              <a:spcBef>
                <a:spcPts val="360"/>
              </a:spcBef>
              <a:spcAft>
                <a:spcPts val="0"/>
              </a:spcAft>
              <a:buNone/>
            </a:pPr>
            <a:r>
              <a:rPr lang="en-GB"/>
              <a:t>Herbal medicine is the Science to treat or prevent medical conditions through the use of plants.</a:t>
            </a:r>
            <a:endParaRPr/>
          </a:p>
          <a:p>
            <a:pPr indent="-228600" lvl="0" marL="457200" rtl="0" algn="l">
              <a:lnSpc>
                <a:spcPct val="100000"/>
              </a:lnSpc>
              <a:spcBef>
                <a:spcPts val="360"/>
              </a:spcBef>
              <a:spcAft>
                <a:spcPts val="0"/>
              </a:spcAft>
              <a:buClr>
                <a:schemeClr val="dk1"/>
              </a:buClr>
              <a:buSzPts val="1800"/>
              <a:buNone/>
            </a:pPr>
            <a:r>
              <a:t/>
            </a:r>
            <a:endParaRPr/>
          </a:p>
        </p:txBody>
      </p:sp>
      <p:sp>
        <p:nvSpPr>
          <p:cNvPr id="103" name="Google Shape;103;p1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rgbClr val="898989"/>
                </a:solidFill>
                <a:latin typeface="Open Sans"/>
                <a:ea typeface="Open Sans"/>
                <a:cs typeface="Open Sans"/>
                <a:sym typeface="Open Sans"/>
              </a:rPr>
              <a:t>‹#›</a:t>
            </a:fld>
            <a:endParaRPr b="0" i="0" sz="1200" u="none" cap="none" strike="noStrike">
              <a:solidFill>
                <a:srgbClr val="898989"/>
              </a:solidFill>
              <a:latin typeface="Open Sans"/>
              <a:ea typeface="Open Sans"/>
              <a:cs typeface="Open Sans"/>
              <a:sym typeface="Open San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8" name="Shape 108"/>
        <p:cNvGrpSpPr/>
        <p:nvPr/>
      </p:nvGrpSpPr>
      <p:grpSpPr>
        <a:xfrm>
          <a:off x="0" y="0"/>
          <a:ext cx="0" cy="0"/>
          <a:chOff x="0" y="0"/>
          <a:chExt cx="0" cy="0"/>
        </a:xfrm>
      </p:grpSpPr>
      <p:sp>
        <p:nvSpPr>
          <p:cNvPr id="109" name="Google Shape;109;p17"/>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Different terms similar meaning</a:t>
            </a:r>
            <a:endParaRPr/>
          </a:p>
        </p:txBody>
      </p:sp>
      <p:sp>
        <p:nvSpPr>
          <p:cNvPr id="110" name="Google Shape;110;p17"/>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rPr lang="en-GB"/>
              <a:t>Botanical: ‘Botany’ study of plant science traditionally to mean Herbalism  </a:t>
            </a:r>
            <a:endParaRPr/>
          </a:p>
          <a:p>
            <a:pPr indent="0" lvl="0" marL="0" rtl="0" algn="l">
              <a:spcBef>
                <a:spcPts val="360"/>
              </a:spcBef>
              <a:spcAft>
                <a:spcPts val="0"/>
              </a:spcAft>
              <a:buNone/>
            </a:pPr>
            <a:r>
              <a:t/>
            </a:r>
            <a:endParaRPr/>
          </a:p>
          <a:p>
            <a:pPr indent="0" lvl="0" marL="0" rtl="0" algn="l">
              <a:spcBef>
                <a:spcPts val="360"/>
              </a:spcBef>
              <a:spcAft>
                <a:spcPts val="0"/>
              </a:spcAft>
              <a:buNone/>
            </a:pPr>
            <a:r>
              <a:rPr lang="en-GB"/>
              <a:t>Phytotherapy: the study or use of extracts of natural origin as medicines or health producing agents</a:t>
            </a:r>
            <a:endParaRPr/>
          </a:p>
        </p:txBody>
      </p:sp>
      <p:sp>
        <p:nvSpPr>
          <p:cNvPr id="111" name="Google Shape;111;p17"/>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6" name="Shape 116"/>
        <p:cNvGrpSpPr/>
        <p:nvPr/>
      </p:nvGrpSpPr>
      <p:grpSpPr>
        <a:xfrm>
          <a:off x="0" y="0"/>
          <a:ext cx="0" cy="0"/>
          <a:chOff x="0" y="0"/>
          <a:chExt cx="0" cy="0"/>
        </a:xfrm>
      </p:grpSpPr>
      <p:sp>
        <p:nvSpPr>
          <p:cNvPr id="117" name="Google Shape;117;p18"/>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sz="3600">
                <a:latin typeface="Arial"/>
                <a:ea typeface="Arial"/>
                <a:cs typeface="Arial"/>
                <a:sym typeface="Arial"/>
              </a:rPr>
              <a:t>An example:</a:t>
            </a:r>
            <a:endParaRPr sz="3600">
              <a:latin typeface="Arial"/>
              <a:ea typeface="Arial"/>
              <a:cs typeface="Arial"/>
              <a:sym typeface="Arial"/>
            </a:endParaRPr>
          </a:p>
        </p:txBody>
      </p:sp>
      <p:sp>
        <p:nvSpPr>
          <p:cNvPr id="118" name="Google Shape;118;p18"/>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a:p>
            <a:pPr indent="0" lvl="0" marL="0" rtl="0" algn="l">
              <a:spcBef>
                <a:spcPts val="360"/>
              </a:spcBef>
              <a:spcAft>
                <a:spcPts val="0"/>
              </a:spcAft>
              <a:buNone/>
            </a:pPr>
            <a:r>
              <a:t/>
            </a:r>
            <a:endParaRPr/>
          </a:p>
          <a:p>
            <a:pPr indent="0" lvl="0" marL="0" rtl="0" algn="l">
              <a:spcBef>
                <a:spcPts val="0"/>
              </a:spcBef>
              <a:spcAft>
                <a:spcPts val="0"/>
              </a:spcAft>
              <a:buNone/>
            </a:pPr>
            <a:r>
              <a:rPr lang="en-GB" sz="3000">
                <a:latin typeface="Arial"/>
                <a:ea typeface="Arial"/>
                <a:cs typeface="Arial"/>
                <a:sym typeface="Arial"/>
              </a:rPr>
              <a:t>Dinah Veerls (Curacao). The Secrets of Herbal Medicine. 19.06.2017 (30mins)</a:t>
            </a:r>
            <a:endParaRPr sz="3000">
              <a:latin typeface="Arial"/>
              <a:ea typeface="Arial"/>
              <a:cs typeface="Arial"/>
              <a:sym typeface="Arial"/>
            </a:endParaRPr>
          </a:p>
          <a:p>
            <a:pPr indent="0" lvl="0" marL="0" rtl="0" algn="l">
              <a:spcBef>
                <a:spcPts val="0"/>
              </a:spcBef>
              <a:spcAft>
                <a:spcPts val="0"/>
              </a:spcAft>
              <a:buNone/>
            </a:pPr>
            <a:r>
              <a:t/>
            </a:r>
            <a:endParaRPr sz="30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30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GB" sz="3000" u="sng">
                <a:solidFill>
                  <a:srgbClr val="1155CC"/>
                </a:solidFill>
                <a:latin typeface="Arial"/>
                <a:ea typeface="Arial"/>
                <a:cs typeface="Arial"/>
                <a:sym typeface="Arial"/>
                <a:hlinkClick r:id="rId3"/>
              </a:rPr>
              <a:t>http://youtube.com/watch?v=s8jCBt_itAU</a:t>
            </a:r>
            <a:endParaRPr sz="3000">
              <a:latin typeface="Arial"/>
              <a:ea typeface="Arial"/>
              <a:cs typeface="Arial"/>
              <a:sym typeface="Arial"/>
            </a:endParaRPr>
          </a:p>
          <a:p>
            <a:pPr indent="0" lvl="0" marL="0" rtl="0" algn="l">
              <a:spcBef>
                <a:spcPts val="360"/>
              </a:spcBef>
              <a:spcAft>
                <a:spcPts val="0"/>
              </a:spcAft>
              <a:buNone/>
            </a:pPr>
            <a:r>
              <a:t/>
            </a:r>
            <a:endParaRPr/>
          </a:p>
        </p:txBody>
      </p:sp>
      <p:sp>
        <p:nvSpPr>
          <p:cNvPr id="119" name="Google Shape;119;p18"/>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4" name="Shape 124"/>
        <p:cNvGrpSpPr/>
        <p:nvPr/>
      </p:nvGrpSpPr>
      <p:grpSpPr>
        <a:xfrm>
          <a:off x="0" y="0"/>
          <a:ext cx="0" cy="0"/>
          <a:chOff x="0" y="0"/>
          <a:chExt cx="0" cy="0"/>
        </a:xfrm>
      </p:grpSpPr>
      <p:sp>
        <p:nvSpPr>
          <p:cNvPr id="125" name="Google Shape;125;p19"/>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Fast Forward…..</a:t>
            </a:r>
            <a:endParaRPr/>
          </a:p>
        </p:txBody>
      </p:sp>
      <p:sp>
        <p:nvSpPr>
          <p:cNvPr id="126" name="Google Shape;126;p19"/>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a:p>
            <a:pPr indent="0" lvl="0" marL="0" rtl="0" algn="l">
              <a:spcBef>
                <a:spcPts val="360"/>
              </a:spcBef>
              <a:spcAft>
                <a:spcPts val="0"/>
              </a:spcAft>
              <a:buNone/>
            </a:pPr>
            <a:r>
              <a:rPr lang="en-GB"/>
              <a:t>Hippocrates (the ‘father’ of biomedical science) detailed the use of Botanicals in his original writings</a:t>
            </a:r>
            <a:endParaRPr/>
          </a:p>
          <a:p>
            <a:pPr indent="0" lvl="0" marL="0" rtl="0" algn="l">
              <a:spcBef>
                <a:spcPts val="360"/>
              </a:spcBef>
              <a:spcAft>
                <a:spcPts val="0"/>
              </a:spcAft>
              <a:buNone/>
            </a:pPr>
            <a:r>
              <a:t/>
            </a:r>
            <a:endParaRPr/>
          </a:p>
        </p:txBody>
      </p:sp>
      <p:sp>
        <p:nvSpPr>
          <p:cNvPr id="127" name="Google Shape;127;p19"/>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2" name="Shape 132"/>
        <p:cNvGrpSpPr/>
        <p:nvPr/>
      </p:nvGrpSpPr>
      <p:grpSpPr>
        <a:xfrm>
          <a:off x="0" y="0"/>
          <a:ext cx="0" cy="0"/>
          <a:chOff x="0" y="0"/>
          <a:chExt cx="0" cy="0"/>
        </a:xfrm>
      </p:grpSpPr>
      <p:sp>
        <p:nvSpPr>
          <p:cNvPr id="133" name="Google Shape;133;p20"/>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The Miracle Tree - do you know it?</a:t>
            </a:r>
            <a:endParaRPr/>
          </a:p>
        </p:txBody>
      </p:sp>
      <p:sp>
        <p:nvSpPr>
          <p:cNvPr id="134" name="Google Shape;134;p20"/>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t/>
            </a:r>
            <a:endParaRPr sz="2400">
              <a:latin typeface="Arial"/>
              <a:ea typeface="Arial"/>
              <a:cs typeface="Arial"/>
              <a:sym typeface="Arial"/>
            </a:endParaRPr>
          </a:p>
          <a:p>
            <a:pPr indent="0" lvl="0" marL="0" rtl="0" algn="l">
              <a:spcBef>
                <a:spcPts val="0"/>
              </a:spcBef>
              <a:spcAft>
                <a:spcPts val="0"/>
              </a:spcAft>
              <a:buNone/>
            </a:pPr>
            <a:r>
              <a:rPr lang="en-GB" sz="2400">
                <a:latin typeface="Arial"/>
                <a:ea typeface="Arial"/>
                <a:cs typeface="Arial"/>
                <a:sym typeface="Arial"/>
              </a:rPr>
              <a:t>              </a:t>
            </a:r>
            <a:r>
              <a:rPr lang="en-GB" sz="3000">
                <a:latin typeface="Arial"/>
                <a:ea typeface="Arial"/>
                <a:cs typeface="Arial"/>
                <a:sym typeface="Arial"/>
              </a:rPr>
              <a:t>The Miracle Tree 02.07.2015 (17mins)</a:t>
            </a:r>
            <a:endParaRPr sz="30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30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GB" sz="3000" u="sng">
                <a:solidFill>
                  <a:srgbClr val="1155CC"/>
                </a:solidFill>
                <a:latin typeface="Arial"/>
                <a:ea typeface="Arial"/>
                <a:cs typeface="Arial"/>
                <a:sym typeface="Arial"/>
                <a:hlinkClick r:id="rId3"/>
              </a:rPr>
              <a:t>http://youtube.com/watch?v=L9tdLn_Zk1M</a:t>
            </a:r>
            <a:endParaRPr sz="3000">
              <a:latin typeface="Arial"/>
              <a:ea typeface="Arial"/>
              <a:cs typeface="Arial"/>
              <a:sym typeface="Arial"/>
            </a:endParaRPr>
          </a:p>
          <a:p>
            <a:pPr indent="0" lvl="0" marL="0" rtl="0" algn="l">
              <a:spcBef>
                <a:spcPts val="360"/>
              </a:spcBef>
              <a:spcAft>
                <a:spcPts val="0"/>
              </a:spcAft>
              <a:buNone/>
            </a:pPr>
            <a:r>
              <a:t/>
            </a:r>
            <a:endParaRPr sz="3000">
              <a:latin typeface="Arial"/>
              <a:ea typeface="Arial"/>
              <a:cs typeface="Arial"/>
              <a:sym typeface="Arial"/>
            </a:endParaRPr>
          </a:p>
        </p:txBody>
      </p:sp>
      <p:sp>
        <p:nvSpPr>
          <p:cNvPr id="135" name="Google Shape;135;p20"/>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0" name="Shape 140"/>
        <p:cNvGrpSpPr/>
        <p:nvPr/>
      </p:nvGrpSpPr>
      <p:grpSpPr>
        <a:xfrm>
          <a:off x="0" y="0"/>
          <a:ext cx="0" cy="0"/>
          <a:chOff x="0" y="0"/>
          <a:chExt cx="0" cy="0"/>
        </a:xfrm>
      </p:grpSpPr>
      <p:sp>
        <p:nvSpPr>
          <p:cNvPr id="141" name="Google Shape;141;p21"/>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Lost in Translation?</a:t>
            </a:r>
            <a:endParaRPr/>
          </a:p>
        </p:txBody>
      </p:sp>
      <p:sp>
        <p:nvSpPr>
          <p:cNvPr id="142" name="Google Shape;142;p21"/>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a:p>
            <a:pPr indent="0" lvl="0" marL="0" rtl="0" algn="l">
              <a:spcBef>
                <a:spcPts val="360"/>
              </a:spcBef>
              <a:spcAft>
                <a:spcPts val="0"/>
              </a:spcAft>
              <a:buNone/>
            </a:pPr>
            <a:r>
              <a:t/>
            </a:r>
            <a:endParaRPr/>
          </a:p>
          <a:p>
            <a:pPr indent="0" lvl="0" marL="0" rtl="0" algn="l">
              <a:spcBef>
                <a:spcPts val="360"/>
              </a:spcBef>
              <a:spcAft>
                <a:spcPts val="0"/>
              </a:spcAft>
              <a:buNone/>
            </a:pPr>
            <a:r>
              <a:rPr lang="en-GB">
                <a:latin typeface="Arial"/>
                <a:ea typeface="Arial"/>
                <a:cs typeface="Arial"/>
                <a:sym typeface="Arial"/>
              </a:rPr>
              <a:t>So let’s consider……..</a:t>
            </a:r>
            <a:endParaRPr>
              <a:latin typeface="Arial"/>
              <a:ea typeface="Arial"/>
              <a:cs typeface="Arial"/>
              <a:sym typeface="Arial"/>
            </a:endParaRPr>
          </a:p>
        </p:txBody>
      </p:sp>
      <p:sp>
        <p:nvSpPr>
          <p:cNvPr id="143" name="Google Shape;143;p21"/>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8" name="Shape 148"/>
        <p:cNvGrpSpPr/>
        <p:nvPr/>
      </p:nvGrpSpPr>
      <p:grpSpPr>
        <a:xfrm>
          <a:off x="0" y="0"/>
          <a:ext cx="0" cy="0"/>
          <a:chOff x="0" y="0"/>
          <a:chExt cx="0" cy="0"/>
        </a:xfrm>
      </p:grpSpPr>
      <p:sp>
        <p:nvSpPr>
          <p:cNvPr id="149" name="Google Shape;149;p22"/>
          <p:cNvSpPr txBox="1"/>
          <p:nvPr>
            <p:ph type="title"/>
          </p:nvPr>
        </p:nvSpPr>
        <p:spPr>
          <a:xfrm>
            <a:off x="457200" y="274638"/>
            <a:ext cx="8229600" cy="1143000"/>
          </a:xfrm>
          <a:prstGeom prst="rect">
            <a:avLst/>
          </a:prstGeom>
        </p:spPr>
        <p:txBody>
          <a:bodyPr anchorCtr="0" anchor="ctr" bIns="45700" lIns="91425" spcFirstLastPara="1" rIns="91425" wrap="square" tIns="45700">
            <a:noAutofit/>
          </a:bodyPr>
          <a:lstStyle/>
          <a:p>
            <a:pPr indent="0" lvl="0" marL="0" rtl="0" algn="ctr">
              <a:spcBef>
                <a:spcPts val="0"/>
              </a:spcBef>
              <a:spcAft>
                <a:spcPts val="0"/>
              </a:spcAft>
              <a:buNone/>
            </a:pPr>
            <a:r>
              <a:rPr lang="en-GB"/>
              <a:t>Conclusion</a:t>
            </a:r>
            <a:endParaRPr/>
          </a:p>
        </p:txBody>
      </p:sp>
      <p:sp>
        <p:nvSpPr>
          <p:cNvPr id="150" name="Google Shape;150;p22"/>
          <p:cNvSpPr txBox="1"/>
          <p:nvPr>
            <p:ph idx="1" type="body"/>
          </p:nvPr>
        </p:nvSpPr>
        <p:spPr>
          <a:xfrm>
            <a:off x="457200" y="1600201"/>
            <a:ext cx="8229600" cy="3917100"/>
          </a:xfrm>
          <a:prstGeom prst="rect">
            <a:avLst/>
          </a:prstGeom>
        </p:spPr>
        <p:txBody>
          <a:bodyPr anchorCtr="0" anchor="t" bIns="45700" lIns="91425" spcFirstLastPara="1" rIns="91425" wrap="square" tIns="45700">
            <a:noAutofit/>
          </a:bodyPr>
          <a:lstStyle/>
          <a:p>
            <a:pPr indent="0" lvl="0" marL="0" rtl="0" algn="l">
              <a:spcBef>
                <a:spcPts val="360"/>
              </a:spcBef>
              <a:spcAft>
                <a:spcPts val="0"/>
              </a:spcAft>
              <a:buNone/>
            </a:pPr>
            <a:r>
              <a:t/>
            </a:r>
            <a:endParaRPr/>
          </a:p>
          <a:p>
            <a:pPr indent="0" lvl="0" marL="0" rtl="0" algn="l">
              <a:spcBef>
                <a:spcPts val="360"/>
              </a:spcBef>
              <a:spcAft>
                <a:spcPts val="0"/>
              </a:spcAft>
              <a:buNone/>
            </a:pPr>
            <a:r>
              <a:rPr lang="en-GB"/>
              <a:t> Consider:      Iatrogenic disorders </a:t>
            </a:r>
            <a:endParaRPr/>
          </a:p>
        </p:txBody>
      </p:sp>
      <p:sp>
        <p:nvSpPr>
          <p:cNvPr id="151" name="Google Shape;151;p22"/>
          <p:cNvSpPr txBox="1"/>
          <p:nvPr>
            <p:ph idx="12" type="sldNum"/>
          </p:nvPr>
        </p:nvSpPr>
        <p:spPr>
          <a:xfrm>
            <a:off x="7956550" y="6381750"/>
            <a:ext cx="730200" cy="339600"/>
          </a:xfrm>
          <a:prstGeom prst="rect">
            <a:avLst/>
          </a:prstGeom>
        </p:spPr>
        <p:txBody>
          <a:bodyPr anchorCtr="0" anchor="ctr"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GB"/>
              <a:t>‹#›</a:t>
            </a:fld>
            <a:endParaRPr/>
          </a:p>
        </p:txBody>
      </p:sp>
    </p:spTree>
  </p:cSld>
  <p:clrMapOvr>
    <a:masterClrMapping/>
  </p:clrMapOvr>
</p:sld>
</file>

<file path=ppt/theme/theme1.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