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57" r:id="rId6"/>
    <p:sldId id="258" r:id="rId7"/>
    <p:sldId id="260" r:id="rId8"/>
    <p:sldId id="261" r:id="rId9"/>
    <p:sldId id="262" r:id="rId10"/>
    <p:sldId id="263"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25DD8F-04AC-4B6F-ABA9-5DF7E98F285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32F1A07B-27B2-4106-80EE-CBDD0F78D51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DD87F78B-99DC-4621-81CE-A4D80C691CA5}" type="datetime1">
              <a:rPr lang="en-GB"/>
              <a:pPr lvl="0"/>
              <a:t>09/07/2021</a:t>
            </a:fld>
            <a:endParaRPr lang="en-GB"/>
          </a:p>
        </p:txBody>
      </p:sp>
      <p:sp>
        <p:nvSpPr>
          <p:cNvPr id="4" name="Slide Image Placeholder 3">
            <a:extLst>
              <a:ext uri="{FF2B5EF4-FFF2-40B4-BE49-F238E27FC236}">
                <a16:creationId xmlns:a16="http://schemas.microsoft.com/office/drawing/2014/main" id="{E0269202-059B-42B8-BE62-5F40B8F8E28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F7B46FFE-4B2D-4FA2-88E8-25F8379F47C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BD52321E-CD8A-4B36-9BC4-B639CADA4F5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5F8A1E4F-F1DB-48EA-AD74-7B7650F2A85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D50DAE27-AE1B-48C9-B579-ED0D998FD068}" type="slidenum">
              <a:t>‹#›</a:t>
            </a:fld>
            <a:endParaRPr lang="en-GB"/>
          </a:p>
        </p:txBody>
      </p:sp>
    </p:spTree>
    <p:extLst>
      <p:ext uri="{BB962C8B-B14F-4D97-AF65-F5344CB8AC3E}">
        <p14:creationId xmlns:p14="http://schemas.microsoft.com/office/powerpoint/2010/main" val="115785538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75DC5-2920-4E0A-9D1C-1FFF2AB9E3E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63BBB02B-07FD-4C68-9B28-58E9BA2248B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2043ECC8-B6FD-4011-9AA8-3D5922F1D068}"/>
              </a:ext>
            </a:extLst>
          </p:cNvPr>
          <p:cNvSpPr txBox="1">
            <a:spLocks noGrp="1"/>
          </p:cNvSpPr>
          <p:nvPr>
            <p:ph type="dt" sz="half" idx="7"/>
          </p:nvPr>
        </p:nvSpPr>
        <p:spPr/>
        <p:txBody>
          <a:bodyPr/>
          <a:lstStyle>
            <a:lvl1pPr>
              <a:defRPr/>
            </a:lvl1pPr>
          </a:lstStyle>
          <a:p>
            <a:pPr lvl="0"/>
            <a:fld id="{558F35C6-4C67-4837-854E-18FB4FDB1C01}" type="datetime1">
              <a:rPr lang="en-US"/>
              <a:pPr lvl="0"/>
              <a:t>7/9/2021</a:t>
            </a:fld>
            <a:endParaRPr lang="en-US"/>
          </a:p>
        </p:txBody>
      </p:sp>
      <p:sp>
        <p:nvSpPr>
          <p:cNvPr id="5" name="Footer Placeholder 4">
            <a:extLst>
              <a:ext uri="{FF2B5EF4-FFF2-40B4-BE49-F238E27FC236}">
                <a16:creationId xmlns:a16="http://schemas.microsoft.com/office/drawing/2014/main" id="{E0428091-BE45-4308-AB9F-2CF5833ABFC8}"/>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6" name="Slide Number Placeholder 5">
            <a:extLst>
              <a:ext uri="{FF2B5EF4-FFF2-40B4-BE49-F238E27FC236}">
                <a16:creationId xmlns:a16="http://schemas.microsoft.com/office/drawing/2014/main" id="{155C6032-CD68-4EF6-8400-437898E92C96}"/>
              </a:ext>
            </a:extLst>
          </p:cNvPr>
          <p:cNvSpPr txBox="1">
            <a:spLocks noGrp="1"/>
          </p:cNvSpPr>
          <p:nvPr>
            <p:ph type="sldNum" sz="quarter" idx="8"/>
          </p:nvPr>
        </p:nvSpPr>
        <p:spPr/>
        <p:txBody>
          <a:bodyPr/>
          <a:lstStyle>
            <a:lvl1pPr>
              <a:defRPr/>
            </a:lvl1pPr>
          </a:lstStyle>
          <a:p>
            <a:pPr lvl="0"/>
            <a:fld id="{A846F641-96BE-4C47-97EC-128C5F6B4F84}" type="slidenum">
              <a:t>‹#›</a:t>
            </a:fld>
            <a:endParaRPr lang="en-US"/>
          </a:p>
        </p:txBody>
      </p:sp>
    </p:spTree>
    <p:extLst>
      <p:ext uri="{BB962C8B-B14F-4D97-AF65-F5344CB8AC3E}">
        <p14:creationId xmlns:p14="http://schemas.microsoft.com/office/powerpoint/2010/main" val="117495756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C2036-E8A5-4457-962C-54BADBB2ADB4}"/>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187CB74-D0A5-416A-9FF8-DC47FE01A08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4E207D-7237-4035-B58D-022564CF9941}"/>
              </a:ext>
            </a:extLst>
          </p:cNvPr>
          <p:cNvSpPr txBox="1">
            <a:spLocks noGrp="1"/>
          </p:cNvSpPr>
          <p:nvPr>
            <p:ph type="dt" sz="half" idx="7"/>
          </p:nvPr>
        </p:nvSpPr>
        <p:spPr/>
        <p:txBody>
          <a:bodyPr/>
          <a:lstStyle>
            <a:lvl1pPr>
              <a:defRPr/>
            </a:lvl1pPr>
          </a:lstStyle>
          <a:p>
            <a:pPr lvl="0"/>
            <a:fld id="{AFE52825-0C20-415E-B732-B1D021296097}" type="datetime1">
              <a:rPr lang="en-US"/>
              <a:pPr lvl="0"/>
              <a:t>7/9/2021</a:t>
            </a:fld>
            <a:endParaRPr lang="en-US"/>
          </a:p>
        </p:txBody>
      </p:sp>
      <p:sp>
        <p:nvSpPr>
          <p:cNvPr id="5" name="Footer Placeholder 4">
            <a:extLst>
              <a:ext uri="{FF2B5EF4-FFF2-40B4-BE49-F238E27FC236}">
                <a16:creationId xmlns:a16="http://schemas.microsoft.com/office/drawing/2014/main" id="{7E8FAB53-AD84-4605-BC05-3F7E4A730891}"/>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6" name="Slide Number Placeholder 5">
            <a:extLst>
              <a:ext uri="{FF2B5EF4-FFF2-40B4-BE49-F238E27FC236}">
                <a16:creationId xmlns:a16="http://schemas.microsoft.com/office/drawing/2014/main" id="{184FC50D-E9A7-4FBE-B9F9-FF22DA98DDA9}"/>
              </a:ext>
            </a:extLst>
          </p:cNvPr>
          <p:cNvSpPr txBox="1">
            <a:spLocks noGrp="1"/>
          </p:cNvSpPr>
          <p:nvPr>
            <p:ph type="sldNum" sz="quarter" idx="8"/>
          </p:nvPr>
        </p:nvSpPr>
        <p:spPr/>
        <p:txBody>
          <a:bodyPr/>
          <a:lstStyle>
            <a:lvl1pPr>
              <a:defRPr/>
            </a:lvl1pPr>
          </a:lstStyle>
          <a:p>
            <a:pPr lvl="0"/>
            <a:fld id="{E2BA5CEE-8FFD-486B-B8F5-46A8D8D485D7}" type="slidenum">
              <a:t>‹#›</a:t>
            </a:fld>
            <a:endParaRPr lang="en-US"/>
          </a:p>
        </p:txBody>
      </p:sp>
    </p:spTree>
    <p:extLst>
      <p:ext uri="{BB962C8B-B14F-4D97-AF65-F5344CB8AC3E}">
        <p14:creationId xmlns:p14="http://schemas.microsoft.com/office/powerpoint/2010/main" val="368953869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B4076-5F6D-4180-BCCE-489EF2E08BB7}"/>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5B4E4D52-D657-4F66-8280-0FCBFA47EDC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30CD79DD-0929-4396-B27F-392BE47C0357}"/>
              </a:ext>
            </a:extLst>
          </p:cNvPr>
          <p:cNvSpPr txBox="1">
            <a:spLocks noGrp="1"/>
          </p:cNvSpPr>
          <p:nvPr>
            <p:ph type="dt" sz="half" idx="7"/>
          </p:nvPr>
        </p:nvSpPr>
        <p:spPr/>
        <p:txBody>
          <a:bodyPr/>
          <a:lstStyle>
            <a:lvl1pPr>
              <a:defRPr/>
            </a:lvl1pPr>
          </a:lstStyle>
          <a:p>
            <a:pPr lvl="0"/>
            <a:fld id="{9FF12EE6-C0CC-4CFD-A43D-4BE4ACC9F420}" type="datetime1">
              <a:rPr lang="en-US"/>
              <a:pPr lvl="0"/>
              <a:t>7/9/2021</a:t>
            </a:fld>
            <a:endParaRPr lang="en-US"/>
          </a:p>
        </p:txBody>
      </p:sp>
      <p:sp>
        <p:nvSpPr>
          <p:cNvPr id="5" name="Footer Placeholder 4">
            <a:extLst>
              <a:ext uri="{FF2B5EF4-FFF2-40B4-BE49-F238E27FC236}">
                <a16:creationId xmlns:a16="http://schemas.microsoft.com/office/drawing/2014/main" id="{3637DE99-E509-4169-A6DF-4CD8BF9D0E7F}"/>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6" name="Slide Number Placeholder 5">
            <a:extLst>
              <a:ext uri="{FF2B5EF4-FFF2-40B4-BE49-F238E27FC236}">
                <a16:creationId xmlns:a16="http://schemas.microsoft.com/office/drawing/2014/main" id="{25329674-B1B5-48EC-90C3-92FD2AEFB7C0}"/>
              </a:ext>
            </a:extLst>
          </p:cNvPr>
          <p:cNvSpPr txBox="1">
            <a:spLocks noGrp="1"/>
          </p:cNvSpPr>
          <p:nvPr>
            <p:ph type="sldNum" sz="quarter" idx="8"/>
          </p:nvPr>
        </p:nvSpPr>
        <p:spPr/>
        <p:txBody>
          <a:bodyPr/>
          <a:lstStyle>
            <a:lvl1pPr>
              <a:defRPr/>
            </a:lvl1pPr>
          </a:lstStyle>
          <a:p>
            <a:pPr lvl="0"/>
            <a:fld id="{D9B92C47-BDA3-4A2F-9B95-6BF653E613CD}" type="slidenum">
              <a:t>‹#›</a:t>
            </a:fld>
            <a:endParaRPr lang="en-US"/>
          </a:p>
        </p:txBody>
      </p:sp>
    </p:spTree>
    <p:extLst>
      <p:ext uri="{BB962C8B-B14F-4D97-AF65-F5344CB8AC3E}">
        <p14:creationId xmlns:p14="http://schemas.microsoft.com/office/powerpoint/2010/main" val="1263125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D0BE-C5AD-41AC-AFA4-6482B6165C6C}"/>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2B8CF060-9A6E-409F-BCED-4F2CA7121CE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D438E2-2486-4E10-A0EC-EC5E2A1A6A8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1563D1-29D5-461E-AA0E-DF6A8757DBF9}"/>
              </a:ext>
            </a:extLst>
          </p:cNvPr>
          <p:cNvSpPr txBox="1">
            <a:spLocks noGrp="1"/>
          </p:cNvSpPr>
          <p:nvPr>
            <p:ph type="dt" sz="half" idx="7"/>
          </p:nvPr>
        </p:nvSpPr>
        <p:spPr/>
        <p:txBody>
          <a:bodyPr/>
          <a:lstStyle>
            <a:lvl1pPr>
              <a:defRPr/>
            </a:lvl1pPr>
          </a:lstStyle>
          <a:p>
            <a:pPr lvl="0"/>
            <a:fld id="{28F235EE-9840-4F57-BAF9-6E6E46B150B3}" type="datetime1">
              <a:rPr lang="en-US"/>
              <a:pPr lvl="0"/>
              <a:t>7/9/2021</a:t>
            </a:fld>
            <a:endParaRPr lang="en-US"/>
          </a:p>
        </p:txBody>
      </p:sp>
      <p:sp>
        <p:nvSpPr>
          <p:cNvPr id="6" name="Footer Placeholder 5">
            <a:extLst>
              <a:ext uri="{FF2B5EF4-FFF2-40B4-BE49-F238E27FC236}">
                <a16:creationId xmlns:a16="http://schemas.microsoft.com/office/drawing/2014/main" id="{C3498172-C101-418B-8703-EE2EB1EDA4B6}"/>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7" name="Slide Number Placeholder 6">
            <a:extLst>
              <a:ext uri="{FF2B5EF4-FFF2-40B4-BE49-F238E27FC236}">
                <a16:creationId xmlns:a16="http://schemas.microsoft.com/office/drawing/2014/main" id="{B6BAC38B-DD67-4269-B87D-2AD38E0D1DC1}"/>
              </a:ext>
            </a:extLst>
          </p:cNvPr>
          <p:cNvSpPr txBox="1">
            <a:spLocks noGrp="1"/>
          </p:cNvSpPr>
          <p:nvPr>
            <p:ph type="sldNum" sz="quarter" idx="8"/>
          </p:nvPr>
        </p:nvSpPr>
        <p:spPr/>
        <p:txBody>
          <a:bodyPr/>
          <a:lstStyle>
            <a:lvl1pPr>
              <a:defRPr/>
            </a:lvl1pPr>
          </a:lstStyle>
          <a:p>
            <a:pPr lvl="0"/>
            <a:fld id="{4A1DAC24-96F9-4009-8203-B1B7AD149F80}" type="slidenum">
              <a:t>‹#›</a:t>
            </a:fld>
            <a:endParaRPr lang="en-US"/>
          </a:p>
        </p:txBody>
      </p:sp>
    </p:spTree>
    <p:extLst>
      <p:ext uri="{BB962C8B-B14F-4D97-AF65-F5344CB8AC3E}">
        <p14:creationId xmlns:p14="http://schemas.microsoft.com/office/powerpoint/2010/main" val="603697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F543B-BD78-4D02-A007-8E1F51C874FD}"/>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A7D939B7-55DC-452D-9B9A-60A8C8A670C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086C398A-2D17-4536-B4AB-C624BD10110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9A4F82E-B993-4561-94DF-D45FC6FEE80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CB5140B4-25C9-4908-B185-08816FF74F0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18F85F7-0A8C-43BE-83D1-BE298998790B}"/>
              </a:ext>
            </a:extLst>
          </p:cNvPr>
          <p:cNvSpPr txBox="1">
            <a:spLocks noGrp="1"/>
          </p:cNvSpPr>
          <p:nvPr>
            <p:ph type="dt" sz="half" idx="7"/>
          </p:nvPr>
        </p:nvSpPr>
        <p:spPr/>
        <p:txBody>
          <a:bodyPr/>
          <a:lstStyle>
            <a:lvl1pPr>
              <a:defRPr/>
            </a:lvl1pPr>
          </a:lstStyle>
          <a:p>
            <a:pPr lvl="0"/>
            <a:fld id="{6DA54AE4-F65F-4BBD-8089-4DE457F34523}" type="datetime1">
              <a:rPr lang="en-US"/>
              <a:pPr lvl="0"/>
              <a:t>7/9/2021</a:t>
            </a:fld>
            <a:endParaRPr lang="en-US"/>
          </a:p>
        </p:txBody>
      </p:sp>
      <p:sp>
        <p:nvSpPr>
          <p:cNvPr id="8" name="Footer Placeholder 7">
            <a:extLst>
              <a:ext uri="{FF2B5EF4-FFF2-40B4-BE49-F238E27FC236}">
                <a16:creationId xmlns:a16="http://schemas.microsoft.com/office/drawing/2014/main" id="{F5AE1868-A59F-4516-8434-ABABC9DAFA31}"/>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9" name="Slide Number Placeholder 8">
            <a:extLst>
              <a:ext uri="{FF2B5EF4-FFF2-40B4-BE49-F238E27FC236}">
                <a16:creationId xmlns:a16="http://schemas.microsoft.com/office/drawing/2014/main" id="{8B0C5AD6-1CD7-44A6-9A04-A462A49EFC2C}"/>
              </a:ext>
            </a:extLst>
          </p:cNvPr>
          <p:cNvSpPr txBox="1">
            <a:spLocks noGrp="1"/>
          </p:cNvSpPr>
          <p:nvPr>
            <p:ph type="sldNum" sz="quarter" idx="8"/>
          </p:nvPr>
        </p:nvSpPr>
        <p:spPr/>
        <p:txBody>
          <a:bodyPr/>
          <a:lstStyle>
            <a:lvl1pPr>
              <a:defRPr/>
            </a:lvl1pPr>
          </a:lstStyle>
          <a:p>
            <a:pPr lvl="0"/>
            <a:fld id="{4DD84998-3C10-4CB7-9808-3E72A121AE14}" type="slidenum">
              <a:t>‹#›</a:t>
            </a:fld>
            <a:endParaRPr lang="en-US"/>
          </a:p>
        </p:txBody>
      </p:sp>
    </p:spTree>
    <p:extLst>
      <p:ext uri="{BB962C8B-B14F-4D97-AF65-F5344CB8AC3E}">
        <p14:creationId xmlns:p14="http://schemas.microsoft.com/office/powerpoint/2010/main" val="3650577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C5C4B-7C39-4789-85F1-54B622099984}"/>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BA44ACA9-96F5-4DD6-A766-F6A340665AB7}"/>
              </a:ext>
            </a:extLst>
          </p:cNvPr>
          <p:cNvSpPr txBox="1">
            <a:spLocks noGrp="1"/>
          </p:cNvSpPr>
          <p:nvPr>
            <p:ph type="dt" sz="half" idx="7"/>
          </p:nvPr>
        </p:nvSpPr>
        <p:spPr/>
        <p:txBody>
          <a:bodyPr/>
          <a:lstStyle>
            <a:lvl1pPr>
              <a:defRPr/>
            </a:lvl1pPr>
          </a:lstStyle>
          <a:p>
            <a:pPr lvl="0"/>
            <a:fld id="{48909CA2-7C65-4EE7-B790-5FE18D0210FC}" type="datetime1">
              <a:rPr lang="en-US"/>
              <a:pPr lvl="0"/>
              <a:t>7/9/2021</a:t>
            </a:fld>
            <a:endParaRPr lang="en-US"/>
          </a:p>
        </p:txBody>
      </p:sp>
      <p:sp>
        <p:nvSpPr>
          <p:cNvPr id="4" name="Footer Placeholder 3">
            <a:extLst>
              <a:ext uri="{FF2B5EF4-FFF2-40B4-BE49-F238E27FC236}">
                <a16:creationId xmlns:a16="http://schemas.microsoft.com/office/drawing/2014/main" id="{AFD505D5-2635-433B-8F02-0C7AF3850456}"/>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5" name="Slide Number Placeholder 4">
            <a:extLst>
              <a:ext uri="{FF2B5EF4-FFF2-40B4-BE49-F238E27FC236}">
                <a16:creationId xmlns:a16="http://schemas.microsoft.com/office/drawing/2014/main" id="{DDD4496E-DB48-4930-88C0-D562460E044B}"/>
              </a:ext>
            </a:extLst>
          </p:cNvPr>
          <p:cNvSpPr txBox="1">
            <a:spLocks noGrp="1"/>
          </p:cNvSpPr>
          <p:nvPr>
            <p:ph type="sldNum" sz="quarter" idx="8"/>
          </p:nvPr>
        </p:nvSpPr>
        <p:spPr/>
        <p:txBody>
          <a:bodyPr/>
          <a:lstStyle>
            <a:lvl1pPr>
              <a:defRPr/>
            </a:lvl1pPr>
          </a:lstStyle>
          <a:p>
            <a:pPr lvl="0"/>
            <a:fld id="{E7C727D9-D347-4CAB-BC68-DAB5980FF432}" type="slidenum">
              <a:t>‹#›</a:t>
            </a:fld>
            <a:endParaRPr lang="en-US"/>
          </a:p>
        </p:txBody>
      </p:sp>
    </p:spTree>
    <p:extLst>
      <p:ext uri="{BB962C8B-B14F-4D97-AF65-F5344CB8AC3E}">
        <p14:creationId xmlns:p14="http://schemas.microsoft.com/office/powerpoint/2010/main" val="360194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C6877B-F567-496C-9FB8-DAD9363ECB29}"/>
              </a:ext>
            </a:extLst>
          </p:cNvPr>
          <p:cNvSpPr txBox="1">
            <a:spLocks noGrp="1"/>
          </p:cNvSpPr>
          <p:nvPr>
            <p:ph type="dt" sz="half" idx="7"/>
          </p:nvPr>
        </p:nvSpPr>
        <p:spPr/>
        <p:txBody>
          <a:bodyPr/>
          <a:lstStyle>
            <a:lvl1pPr>
              <a:defRPr/>
            </a:lvl1pPr>
          </a:lstStyle>
          <a:p>
            <a:pPr lvl="0"/>
            <a:fld id="{CFF38C57-9282-4E9C-AB3D-60B05FEB0049}" type="datetime1">
              <a:rPr lang="en-US"/>
              <a:pPr lvl="0"/>
              <a:t>7/9/2021</a:t>
            </a:fld>
            <a:endParaRPr lang="en-US"/>
          </a:p>
        </p:txBody>
      </p:sp>
      <p:sp>
        <p:nvSpPr>
          <p:cNvPr id="3" name="Footer Placeholder 2">
            <a:extLst>
              <a:ext uri="{FF2B5EF4-FFF2-40B4-BE49-F238E27FC236}">
                <a16:creationId xmlns:a16="http://schemas.microsoft.com/office/drawing/2014/main" id="{C87F9FE1-E12E-4A09-A160-46E331B34B94}"/>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4" name="Slide Number Placeholder 3">
            <a:extLst>
              <a:ext uri="{FF2B5EF4-FFF2-40B4-BE49-F238E27FC236}">
                <a16:creationId xmlns:a16="http://schemas.microsoft.com/office/drawing/2014/main" id="{D0941AD1-916D-4549-AF90-3E5BDC7446ED}"/>
              </a:ext>
            </a:extLst>
          </p:cNvPr>
          <p:cNvSpPr txBox="1">
            <a:spLocks noGrp="1"/>
          </p:cNvSpPr>
          <p:nvPr>
            <p:ph type="sldNum" sz="quarter" idx="8"/>
          </p:nvPr>
        </p:nvSpPr>
        <p:spPr/>
        <p:txBody>
          <a:bodyPr/>
          <a:lstStyle>
            <a:lvl1pPr>
              <a:defRPr/>
            </a:lvl1pPr>
          </a:lstStyle>
          <a:p>
            <a:pPr lvl="0"/>
            <a:fld id="{E9FD4D7A-CAD0-4EB2-9035-ED627B414137}" type="slidenum">
              <a:t>‹#›</a:t>
            </a:fld>
            <a:endParaRPr lang="en-US"/>
          </a:p>
        </p:txBody>
      </p:sp>
    </p:spTree>
    <p:extLst>
      <p:ext uri="{BB962C8B-B14F-4D97-AF65-F5344CB8AC3E}">
        <p14:creationId xmlns:p14="http://schemas.microsoft.com/office/powerpoint/2010/main" val="137548142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20150-4F4A-4837-AE19-781FEC41F771}"/>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10FA14E3-6BB2-496C-ADC4-A1FE7E6F36C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A21D3B-01DE-4EFB-B70E-0D7C679CFE8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A7A6218-1D07-473B-A556-1BBD37AC1932}"/>
              </a:ext>
            </a:extLst>
          </p:cNvPr>
          <p:cNvSpPr txBox="1">
            <a:spLocks noGrp="1"/>
          </p:cNvSpPr>
          <p:nvPr>
            <p:ph type="dt" sz="half" idx="7"/>
          </p:nvPr>
        </p:nvSpPr>
        <p:spPr/>
        <p:txBody>
          <a:bodyPr/>
          <a:lstStyle>
            <a:lvl1pPr>
              <a:defRPr/>
            </a:lvl1pPr>
          </a:lstStyle>
          <a:p>
            <a:pPr lvl="0"/>
            <a:fld id="{5134F9D3-4E46-437B-8CE9-7EEAC31316C7}" type="datetime1">
              <a:rPr lang="en-US"/>
              <a:pPr lvl="0"/>
              <a:t>7/9/2021</a:t>
            </a:fld>
            <a:endParaRPr lang="en-US"/>
          </a:p>
        </p:txBody>
      </p:sp>
      <p:sp>
        <p:nvSpPr>
          <p:cNvPr id="6" name="Footer Placeholder 5">
            <a:extLst>
              <a:ext uri="{FF2B5EF4-FFF2-40B4-BE49-F238E27FC236}">
                <a16:creationId xmlns:a16="http://schemas.microsoft.com/office/drawing/2014/main" id="{2BCF55D0-6275-4FE9-B57C-33A1D049F277}"/>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7" name="Slide Number Placeholder 6">
            <a:extLst>
              <a:ext uri="{FF2B5EF4-FFF2-40B4-BE49-F238E27FC236}">
                <a16:creationId xmlns:a16="http://schemas.microsoft.com/office/drawing/2014/main" id="{7658FDCE-B5E7-4ED9-ADC6-CFF16EE53C08}"/>
              </a:ext>
            </a:extLst>
          </p:cNvPr>
          <p:cNvSpPr txBox="1">
            <a:spLocks noGrp="1"/>
          </p:cNvSpPr>
          <p:nvPr>
            <p:ph type="sldNum" sz="quarter" idx="8"/>
          </p:nvPr>
        </p:nvSpPr>
        <p:spPr/>
        <p:txBody>
          <a:bodyPr/>
          <a:lstStyle>
            <a:lvl1pPr>
              <a:defRPr/>
            </a:lvl1pPr>
          </a:lstStyle>
          <a:p>
            <a:pPr lvl="0"/>
            <a:fld id="{1CC57FA3-6CA9-4ADC-9673-52A357328739}" type="slidenum">
              <a:t>‹#›</a:t>
            </a:fld>
            <a:endParaRPr lang="en-US"/>
          </a:p>
        </p:txBody>
      </p:sp>
    </p:spTree>
    <p:extLst>
      <p:ext uri="{BB962C8B-B14F-4D97-AF65-F5344CB8AC3E}">
        <p14:creationId xmlns:p14="http://schemas.microsoft.com/office/powerpoint/2010/main" val="1564769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EC1A4-1F13-4F43-9421-30C9C09E933D}"/>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DFFA0B98-A281-4AD5-9010-F8E04EA61748}"/>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n-US"/>
              <a:t>Click icon to add picture</a:t>
            </a:r>
          </a:p>
        </p:txBody>
      </p:sp>
      <p:sp>
        <p:nvSpPr>
          <p:cNvPr id="4" name="Text Placeholder 3">
            <a:extLst>
              <a:ext uri="{FF2B5EF4-FFF2-40B4-BE49-F238E27FC236}">
                <a16:creationId xmlns:a16="http://schemas.microsoft.com/office/drawing/2014/main" id="{8C99C277-12A7-4585-916B-3F96F2BAAFC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588A58B-F143-4678-9378-0C47D16F555C}"/>
              </a:ext>
            </a:extLst>
          </p:cNvPr>
          <p:cNvSpPr txBox="1">
            <a:spLocks noGrp="1"/>
          </p:cNvSpPr>
          <p:nvPr>
            <p:ph type="dt" sz="half" idx="7"/>
          </p:nvPr>
        </p:nvSpPr>
        <p:spPr/>
        <p:txBody>
          <a:bodyPr/>
          <a:lstStyle>
            <a:lvl1pPr>
              <a:defRPr/>
            </a:lvl1pPr>
          </a:lstStyle>
          <a:p>
            <a:pPr lvl="0"/>
            <a:fld id="{E5FA7443-7E9B-4E3A-8808-2F139A94A96F}" type="datetime1">
              <a:rPr lang="en-US"/>
              <a:pPr lvl="0"/>
              <a:t>7/9/2021</a:t>
            </a:fld>
            <a:endParaRPr lang="en-US"/>
          </a:p>
        </p:txBody>
      </p:sp>
      <p:sp>
        <p:nvSpPr>
          <p:cNvPr id="6" name="Footer Placeholder 5">
            <a:extLst>
              <a:ext uri="{FF2B5EF4-FFF2-40B4-BE49-F238E27FC236}">
                <a16:creationId xmlns:a16="http://schemas.microsoft.com/office/drawing/2014/main" id="{5DB3ACE1-EB19-4F41-B182-875B4A67D9AA}"/>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7" name="Slide Number Placeholder 6">
            <a:extLst>
              <a:ext uri="{FF2B5EF4-FFF2-40B4-BE49-F238E27FC236}">
                <a16:creationId xmlns:a16="http://schemas.microsoft.com/office/drawing/2014/main" id="{803E3444-89AD-467D-BD94-C8FCD4A8ED8A}"/>
              </a:ext>
            </a:extLst>
          </p:cNvPr>
          <p:cNvSpPr txBox="1">
            <a:spLocks noGrp="1"/>
          </p:cNvSpPr>
          <p:nvPr>
            <p:ph type="sldNum" sz="quarter" idx="8"/>
          </p:nvPr>
        </p:nvSpPr>
        <p:spPr/>
        <p:txBody>
          <a:bodyPr/>
          <a:lstStyle>
            <a:lvl1pPr>
              <a:defRPr/>
            </a:lvl1pPr>
          </a:lstStyle>
          <a:p>
            <a:pPr lvl="0"/>
            <a:fld id="{23772F4E-ADA2-4D38-B8A3-6011B9D7DF4B}" type="slidenum">
              <a:t>‹#›</a:t>
            </a:fld>
            <a:endParaRPr lang="en-US"/>
          </a:p>
        </p:txBody>
      </p:sp>
    </p:spTree>
    <p:extLst>
      <p:ext uri="{BB962C8B-B14F-4D97-AF65-F5344CB8AC3E}">
        <p14:creationId xmlns:p14="http://schemas.microsoft.com/office/powerpoint/2010/main" val="311381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02EE-B7ED-4AB8-B521-6CABDE532B12}"/>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3667F98-2AFC-44BA-9BDA-9430C589757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DDAABB-08BF-413C-85FD-21F8B77197D4}"/>
              </a:ext>
            </a:extLst>
          </p:cNvPr>
          <p:cNvSpPr txBox="1">
            <a:spLocks noGrp="1"/>
          </p:cNvSpPr>
          <p:nvPr>
            <p:ph type="dt" sz="half" idx="7"/>
          </p:nvPr>
        </p:nvSpPr>
        <p:spPr/>
        <p:txBody>
          <a:bodyPr/>
          <a:lstStyle>
            <a:lvl1pPr>
              <a:defRPr/>
            </a:lvl1pPr>
          </a:lstStyle>
          <a:p>
            <a:pPr lvl="0"/>
            <a:fld id="{B0BE360F-10A2-40C5-8482-8978EEA0EB9C}" type="datetime1">
              <a:rPr lang="en-US"/>
              <a:pPr lvl="0"/>
              <a:t>7/9/2021</a:t>
            </a:fld>
            <a:endParaRPr lang="en-US"/>
          </a:p>
        </p:txBody>
      </p:sp>
      <p:sp>
        <p:nvSpPr>
          <p:cNvPr id="5" name="Footer Placeholder 4">
            <a:extLst>
              <a:ext uri="{FF2B5EF4-FFF2-40B4-BE49-F238E27FC236}">
                <a16:creationId xmlns:a16="http://schemas.microsoft.com/office/drawing/2014/main" id="{4798A3E2-25E1-465F-BD75-81B76DA1AA3E}"/>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6" name="Slide Number Placeholder 5">
            <a:extLst>
              <a:ext uri="{FF2B5EF4-FFF2-40B4-BE49-F238E27FC236}">
                <a16:creationId xmlns:a16="http://schemas.microsoft.com/office/drawing/2014/main" id="{0FEC02A3-8A35-4884-8CA0-5C68B7641A6E}"/>
              </a:ext>
            </a:extLst>
          </p:cNvPr>
          <p:cNvSpPr txBox="1">
            <a:spLocks noGrp="1"/>
          </p:cNvSpPr>
          <p:nvPr>
            <p:ph type="sldNum" sz="quarter" idx="8"/>
          </p:nvPr>
        </p:nvSpPr>
        <p:spPr/>
        <p:txBody>
          <a:bodyPr/>
          <a:lstStyle>
            <a:lvl1pPr>
              <a:defRPr/>
            </a:lvl1pPr>
          </a:lstStyle>
          <a:p>
            <a:pPr lvl="0"/>
            <a:fld id="{24CD447F-FCFC-454E-BD6D-0CD603E5DF0A}" type="slidenum">
              <a:t>‹#›</a:t>
            </a:fld>
            <a:endParaRPr lang="en-US"/>
          </a:p>
        </p:txBody>
      </p:sp>
    </p:spTree>
    <p:extLst>
      <p:ext uri="{BB962C8B-B14F-4D97-AF65-F5344CB8AC3E}">
        <p14:creationId xmlns:p14="http://schemas.microsoft.com/office/powerpoint/2010/main" val="3168731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D77C9A-B75F-46E6-967B-258C0D9621C6}"/>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0BDF1E39-76F2-49C5-A71A-59C36B56B37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E93801-DD30-45B0-A19B-0570C8A14AB1}"/>
              </a:ext>
            </a:extLst>
          </p:cNvPr>
          <p:cNvSpPr txBox="1">
            <a:spLocks noGrp="1"/>
          </p:cNvSpPr>
          <p:nvPr>
            <p:ph type="dt" sz="half" idx="7"/>
          </p:nvPr>
        </p:nvSpPr>
        <p:spPr/>
        <p:txBody>
          <a:bodyPr/>
          <a:lstStyle>
            <a:lvl1pPr>
              <a:defRPr/>
            </a:lvl1pPr>
          </a:lstStyle>
          <a:p>
            <a:pPr lvl="0"/>
            <a:fld id="{01404F16-D770-42EE-8169-E015DA533D6B}" type="datetime1">
              <a:rPr lang="en-US"/>
              <a:pPr lvl="0"/>
              <a:t>7/9/2021</a:t>
            </a:fld>
            <a:endParaRPr lang="en-US"/>
          </a:p>
        </p:txBody>
      </p:sp>
      <p:sp>
        <p:nvSpPr>
          <p:cNvPr id="5" name="Footer Placeholder 4">
            <a:extLst>
              <a:ext uri="{FF2B5EF4-FFF2-40B4-BE49-F238E27FC236}">
                <a16:creationId xmlns:a16="http://schemas.microsoft.com/office/drawing/2014/main" id="{CEEE6041-228F-44D7-A9E4-873755EA832E}"/>
              </a:ext>
            </a:extLst>
          </p:cNvPr>
          <p:cNvSpPr txBox="1">
            <a:spLocks noGrp="1"/>
          </p:cNvSpPr>
          <p:nvPr>
            <p:ph type="ftr" sz="quarter" idx="9"/>
          </p:nvPr>
        </p:nvSpPr>
        <p:spPr/>
        <p:txBody>
          <a:bodyPr/>
          <a:lstStyle>
            <a:lvl1pPr>
              <a:defRPr>
                <a:solidFill>
                  <a:srgbClr val="898989"/>
                </a:solidFill>
              </a:defRPr>
            </a:lvl1pPr>
          </a:lstStyle>
          <a:p>
            <a:pPr lvl="0"/>
            <a:endParaRPr lang="en-US"/>
          </a:p>
        </p:txBody>
      </p:sp>
      <p:sp>
        <p:nvSpPr>
          <p:cNvPr id="6" name="Slide Number Placeholder 5">
            <a:extLst>
              <a:ext uri="{FF2B5EF4-FFF2-40B4-BE49-F238E27FC236}">
                <a16:creationId xmlns:a16="http://schemas.microsoft.com/office/drawing/2014/main" id="{2971E520-C666-42B2-8A84-918AACAB14B8}"/>
              </a:ext>
            </a:extLst>
          </p:cNvPr>
          <p:cNvSpPr txBox="1">
            <a:spLocks noGrp="1"/>
          </p:cNvSpPr>
          <p:nvPr>
            <p:ph type="sldNum" sz="quarter" idx="8"/>
          </p:nvPr>
        </p:nvSpPr>
        <p:spPr/>
        <p:txBody>
          <a:bodyPr/>
          <a:lstStyle>
            <a:lvl1pPr>
              <a:defRPr/>
            </a:lvl1pPr>
          </a:lstStyle>
          <a:p>
            <a:pPr lvl="0"/>
            <a:fld id="{92BF4C61-A2AB-407E-BA4D-E981339DEE4A}" type="slidenum">
              <a:t>‹#›</a:t>
            </a:fld>
            <a:endParaRPr lang="en-US"/>
          </a:p>
        </p:txBody>
      </p:sp>
    </p:spTree>
    <p:extLst>
      <p:ext uri="{BB962C8B-B14F-4D97-AF65-F5344CB8AC3E}">
        <p14:creationId xmlns:p14="http://schemas.microsoft.com/office/powerpoint/2010/main" val="3312041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51BF77-87EC-4ED9-96DF-58B287F29FE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AC076697-1CEE-4860-B089-56765B1276B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50578E-75B5-4D32-915B-356F76F626D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fld id="{363176EB-5133-49FA-88FB-DC85DEDAAAAF}" type="datetime1">
              <a:rPr lang="en-US"/>
              <a:pPr lvl="0"/>
              <a:t>7/9/2021</a:t>
            </a:fld>
            <a:endParaRPr lang="en-US"/>
          </a:p>
        </p:txBody>
      </p:sp>
      <p:sp>
        <p:nvSpPr>
          <p:cNvPr id="5" name="Footer Placeholder 4">
            <a:extLst>
              <a:ext uri="{FF2B5EF4-FFF2-40B4-BE49-F238E27FC236}">
                <a16:creationId xmlns:a16="http://schemas.microsoft.com/office/drawing/2014/main" id="{282F6732-508D-4F89-8317-15F6219F982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6" name="Slide Number Placeholder 5">
            <a:extLst>
              <a:ext uri="{FF2B5EF4-FFF2-40B4-BE49-F238E27FC236}">
                <a16:creationId xmlns:a16="http://schemas.microsoft.com/office/drawing/2014/main" id="{B6BBE1DD-05C2-43F7-A3D5-0E231A9E754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fld id="{FA40F507-768A-4AAA-84B1-AA7B700FA737}"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hpac.cdd.nhs.uk/"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www.nspcc.org.uk/"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help@nspcc.org.uk"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nspcc.org.uk/keeping-children-safe/our-services/childline/" TargetMode="External"/><Relationship Id="rId2" Type="http://schemas.openxmlformats.org/officeDocument/2006/relationships/hyperlink" Target="https://familybuildersok.org/2017/01/recognizing-and-reporting-child-abus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000000"/>
        </a:solidFill>
        <a:effectLst/>
      </p:bgPr>
    </p:bg>
    <p:spTree>
      <p:nvGrpSpPr>
        <p:cNvPr id="1" name=""/>
        <p:cNvGrpSpPr/>
        <p:nvPr/>
      </p:nvGrpSpPr>
      <p:grpSpPr>
        <a:xfrm>
          <a:off x="0" y="0"/>
          <a:ext cx="0" cy="0"/>
          <a:chOff x="0" y="0"/>
          <a:chExt cx="0" cy="0"/>
        </a:xfrm>
      </p:grpSpPr>
      <p:sp>
        <p:nvSpPr>
          <p:cNvPr id="2" name="Rectangle 22">
            <a:extLst>
              <a:ext uri="{FF2B5EF4-FFF2-40B4-BE49-F238E27FC236}">
                <a16:creationId xmlns:a16="http://schemas.microsoft.com/office/drawing/2014/main" id="{AE138B26-C3DE-4E84-B75E-981336C70FC8}"/>
              </a:ext>
            </a:extLst>
          </p:cNvPr>
          <p:cNvSpPr>
            <a:spLocks noMove="1" noResize="1"/>
          </p:cNvSpPr>
          <p:nvPr/>
        </p:nvSpPr>
        <p:spPr>
          <a:xfrm>
            <a:off x="0" y="0"/>
            <a:ext cx="12191695" cy="685800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3" descr="Multicolored crayons">
            <a:extLst>
              <a:ext uri="{FF2B5EF4-FFF2-40B4-BE49-F238E27FC236}">
                <a16:creationId xmlns:a16="http://schemas.microsoft.com/office/drawing/2014/main" id="{AE38B889-CCE6-48E2-BAEF-3692577E1FD7}"/>
              </a:ext>
            </a:extLst>
          </p:cNvPr>
          <p:cNvPicPr>
            <a:picLocks noChangeAspect="1"/>
          </p:cNvPicPr>
          <p:nvPr/>
        </p:nvPicPr>
        <p:blipFill>
          <a:blip r:embed="rId2">
            <a:alphaModFix amt="40000"/>
          </a:blip>
          <a:srcRect r="12455" b="2"/>
          <a:stretch>
            <a:fillRect/>
          </a:stretch>
        </p:blipFill>
        <p:spPr>
          <a:xfrm>
            <a:off x="3132158" y="1024"/>
            <a:ext cx="9059838" cy="6855960"/>
          </a:xfrm>
          <a:prstGeom prst="rect">
            <a:avLst/>
          </a:prstGeom>
          <a:noFill/>
          <a:ln cap="flat">
            <a:noFill/>
          </a:ln>
        </p:spPr>
      </p:pic>
      <p:sp>
        <p:nvSpPr>
          <p:cNvPr id="4" name="Title 1">
            <a:extLst>
              <a:ext uri="{FF2B5EF4-FFF2-40B4-BE49-F238E27FC236}">
                <a16:creationId xmlns:a16="http://schemas.microsoft.com/office/drawing/2014/main" id="{C97020D6-B996-4E90-BB0D-4988DF63BAB8}"/>
              </a:ext>
            </a:extLst>
          </p:cNvPr>
          <p:cNvSpPr txBox="1">
            <a:spLocks noGrp="1"/>
          </p:cNvSpPr>
          <p:nvPr>
            <p:ph type="ctrTitle"/>
          </p:nvPr>
        </p:nvSpPr>
        <p:spPr>
          <a:xfrm>
            <a:off x="6556101" y="1099666"/>
            <a:ext cx="4972507" cy="3367552"/>
          </a:xfrm>
        </p:spPr>
        <p:txBody>
          <a:bodyPr anchorCtr="0"/>
          <a:lstStyle/>
          <a:p>
            <a:pPr lvl="0" algn="l"/>
            <a:r>
              <a:rPr lang="en-GB" sz="6600" b="1" u="sng">
                <a:solidFill>
                  <a:srgbClr val="FFFFFF"/>
                </a:solidFill>
                <a:latin typeface="Arial" pitchFamily="34"/>
                <a:cs typeface="Arial" pitchFamily="34"/>
              </a:rPr>
              <a:t>CHILD ABUSE</a:t>
            </a:r>
          </a:p>
        </p:txBody>
      </p:sp>
      <p:sp>
        <p:nvSpPr>
          <p:cNvPr id="5" name="Subtitle 2">
            <a:extLst>
              <a:ext uri="{FF2B5EF4-FFF2-40B4-BE49-F238E27FC236}">
                <a16:creationId xmlns:a16="http://schemas.microsoft.com/office/drawing/2014/main" id="{7EE98140-0929-45B8-B3AD-42556DB70A27}"/>
              </a:ext>
            </a:extLst>
          </p:cNvPr>
          <p:cNvSpPr txBox="1">
            <a:spLocks noGrp="1"/>
          </p:cNvSpPr>
          <p:nvPr>
            <p:ph type="subTitle" idx="1"/>
          </p:nvPr>
        </p:nvSpPr>
        <p:spPr>
          <a:xfrm>
            <a:off x="6556101" y="4687314"/>
            <a:ext cx="4972516" cy="1517090"/>
          </a:xfrm>
        </p:spPr>
        <p:txBody>
          <a:bodyPr anchorCtr="0"/>
          <a:lstStyle/>
          <a:p>
            <a:pPr lvl="0" algn="l"/>
            <a:r>
              <a:rPr lang="en-GB">
                <a:solidFill>
                  <a:srgbClr val="FFFFFF"/>
                </a:solidFill>
              </a:rPr>
              <a:t>Student name: Unsa Pal</a:t>
            </a:r>
          </a:p>
          <a:p>
            <a:pPr lvl="0" algn="l"/>
            <a:r>
              <a:rPr lang="en-GB">
                <a:solidFill>
                  <a:srgbClr val="FFFFFF"/>
                </a:solidFill>
              </a:rPr>
              <a:t>Student ID: 1918294</a:t>
            </a:r>
          </a:p>
        </p:txBody>
      </p:sp>
      <p:sp>
        <p:nvSpPr>
          <p:cNvPr id="6" name="Freeform: Shape 24">
            <a:extLst>
              <a:ext uri="{FF2B5EF4-FFF2-40B4-BE49-F238E27FC236}">
                <a16:creationId xmlns:a16="http://schemas.microsoft.com/office/drawing/2014/main" id="{41D1F6F3-0324-4564-819C-7888A3B2A6D0}"/>
              </a:ext>
            </a:extLst>
          </p:cNvPr>
          <p:cNvSpPr>
            <a:spLocks noMove="1" noResize="1"/>
          </p:cNvSpPr>
          <p:nvPr/>
        </p:nvSpPr>
        <p:spPr>
          <a:xfrm>
            <a:off x="0" y="0"/>
            <a:ext cx="5859484" cy="6858000"/>
          </a:xfrm>
          <a:custGeom>
            <a:avLst/>
            <a:gdLst>
              <a:gd name="f0" fmla="val 10800000"/>
              <a:gd name="f1" fmla="val 5400000"/>
              <a:gd name="f2" fmla="val 180"/>
              <a:gd name="f3" fmla="val w"/>
              <a:gd name="f4" fmla="val h"/>
              <a:gd name="f5" fmla="val 0"/>
              <a:gd name="f6" fmla="val 5859484"/>
              <a:gd name="f7" fmla="val 6857997"/>
              <a:gd name="f8" fmla="val 3198825"/>
              <a:gd name="f9" fmla="val 3962351"/>
              <a:gd name="f10" fmla="val 4129776"/>
              <a:gd name="f11" fmla="val 128761"/>
              <a:gd name="f12" fmla="val 5186152"/>
              <a:gd name="f13" fmla="val 981944"/>
              <a:gd name="f14" fmla="val 2273123"/>
              <a:gd name="f15" fmla="val 3718209"/>
              <a:gd name="f16" fmla="val 4922447"/>
              <a:gd name="f17" fmla="val 5391893"/>
              <a:gd name="f18" fmla="val 6019805"/>
              <a:gd name="f19" fmla="val 4624700"/>
              <a:gd name="f20" fmla="val 6845880"/>
              <a:gd name="f21" fmla="val 4612896"/>
              <a:gd name="f22" fmla="val 4017658"/>
              <a:gd name="f23" fmla="val 4173230"/>
              <a:gd name="f24" fmla="val 6719623"/>
              <a:gd name="f25" fmla="val 4958119"/>
              <a:gd name="f26" fmla="val 5951494"/>
              <a:gd name="f27" fmla="val 5443583"/>
              <a:gd name="f28" fmla="val 4890334"/>
              <a:gd name="f29" fmla="val 2179795"/>
              <a:gd name="f30" fmla="val 4607295"/>
              <a:gd name="f31" fmla="val 832535"/>
              <a:gd name="f32" fmla="val 3355352"/>
              <a:gd name="f33" fmla="val 88079"/>
              <a:gd name="f34" fmla="val 2941255"/>
              <a:gd name="f35" fmla="val 3117080"/>
              <a:gd name="f36" fmla="val 88129"/>
              <a:gd name="f37" fmla="val 4432070"/>
              <a:gd name="f38" fmla="val 787221"/>
              <a:gd name="f39" fmla="val 5324754"/>
              <a:gd name="f40" fmla="val 2150692"/>
              <a:gd name="f41" fmla="val 4858221"/>
              <a:gd name="f42" fmla="val 4852591"/>
              <a:gd name="f43" fmla="val 5890308"/>
              <a:gd name="f44" fmla="val 4089206"/>
              <a:gd name="f45" fmla="val 6637392"/>
              <a:gd name="f46" fmla="val 3841183"/>
              <a:gd name="f47" fmla="+- 0 0 -90"/>
              <a:gd name="f48" fmla="*/ f3 1 5859484"/>
              <a:gd name="f49" fmla="*/ f4 1 6857997"/>
              <a:gd name="f50" fmla="val f5"/>
              <a:gd name="f51" fmla="val f6"/>
              <a:gd name="f52" fmla="val f7"/>
              <a:gd name="f53" fmla="*/ f47 f0 1"/>
              <a:gd name="f54" fmla="+- f52 0 f50"/>
              <a:gd name="f55" fmla="+- f51 0 f50"/>
              <a:gd name="f56" fmla="*/ f53 1 f2"/>
              <a:gd name="f57" fmla="*/ f55 1 5859484"/>
              <a:gd name="f58" fmla="*/ f54 1 6857997"/>
              <a:gd name="f59" fmla="*/ 3198825 f55 1"/>
              <a:gd name="f60" fmla="*/ 0 f54 1"/>
              <a:gd name="f61" fmla="*/ 3962351 f55 1"/>
              <a:gd name="f62" fmla="*/ 4129776 f55 1"/>
              <a:gd name="f63" fmla="*/ 128761 f54 1"/>
              <a:gd name="f64" fmla="*/ 5859484 f55 1"/>
              <a:gd name="f65" fmla="*/ 3718209 f54 1"/>
              <a:gd name="f66" fmla="*/ 4624700 f55 1"/>
              <a:gd name="f67" fmla="*/ 6845880 f54 1"/>
              <a:gd name="f68" fmla="*/ 4612896 f55 1"/>
              <a:gd name="f69" fmla="*/ 6857997 f54 1"/>
              <a:gd name="f70" fmla="*/ 4017658 f55 1"/>
              <a:gd name="f71" fmla="*/ 4173230 f55 1"/>
              <a:gd name="f72" fmla="*/ 6719623 f54 1"/>
              <a:gd name="f73" fmla="*/ 5443583 f55 1"/>
              <a:gd name="f74" fmla="*/ 3355352 f55 1"/>
              <a:gd name="f75" fmla="*/ 88079 f54 1"/>
              <a:gd name="f76" fmla="*/ 0 f55 1"/>
              <a:gd name="f77" fmla="*/ 2941255 f55 1"/>
              <a:gd name="f78" fmla="*/ 3117080 f55 1"/>
              <a:gd name="f79" fmla="*/ 88129 f54 1"/>
              <a:gd name="f80" fmla="*/ 5324754 f55 1"/>
              <a:gd name="f81" fmla="*/ 4089206 f55 1"/>
              <a:gd name="f82" fmla="*/ 6637392 f54 1"/>
              <a:gd name="f83" fmla="*/ 3841183 f55 1"/>
              <a:gd name="f84" fmla="+- f56 0 f1"/>
              <a:gd name="f85" fmla="*/ f59 1 5859484"/>
              <a:gd name="f86" fmla="*/ f60 1 6857997"/>
              <a:gd name="f87" fmla="*/ f61 1 5859484"/>
              <a:gd name="f88" fmla="*/ f62 1 5859484"/>
              <a:gd name="f89" fmla="*/ f63 1 6857997"/>
              <a:gd name="f90" fmla="*/ f64 1 5859484"/>
              <a:gd name="f91" fmla="*/ f65 1 6857997"/>
              <a:gd name="f92" fmla="*/ f66 1 5859484"/>
              <a:gd name="f93" fmla="*/ f67 1 6857997"/>
              <a:gd name="f94" fmla="*/ f68 1 5859484"/>
              <a:gd name="f95" fmla="*/ f69 1 6857997"/>
              <a:gd name="f96" fmla="*/ f70 1 5859484"/>
              <a:gd name="f97" fmla="*/ f71 1 5859484"/>
              <a:gd name="f98" fmla="*/ f72 1 6857997"/>
              <a:gd name="f99" fmla="*/ f73 1 5859484"/>
              <a:gd name="f100" fmla="*/ f74 1 5859484"/>
              <a:gd name="f101" fmla="*/ f75 1 6857997"/>
              <a:gd name="f102" fmla="*/ f76 1 5859484"/>
              <a:gd name="f103" fmla="*/ f77 1 5859484"/>
              <a:gd name="f104" fmla="*/ f78 1 5859484"/>
              <a:gd name="f105" fmla="*/ f79 1 6857997"/>
              <a:gd name="f106" fmla="*/ f80 1 5859484"/>
              <a:gd name="f107" fmla="*/ f81 1 5859484"/>
              <a:gd name="f108" fmla="*/ f82 1 6857997"/>
              <a:gd name="f109" fmla="*/ f83 1 5859484"/>
              <a:gd name="f110" fmla="*/ f50 1 f57"/>
              <a:gd name="f111" fmla="*/ f51 1 f57"/>
              <a:gd name="f112" fmla="*/ f50 1 f58"/>
              <a:gd name="f113" fmla="*/ f52 1 f58"/>
              <a:gd name="f114" fmla="*/ f85 1 f57"/>
              <a:gd name="f115" fmla="*/ f86 1 f58"/>
              <a:gd name="f116" fmla="*/ f87 1 f57"/>
              <a:gd name="f117" fmla="*/ f88 1 f57"/>
              <a:gd name="f118" fmla="*/ f89 1 f58"/>
              <a:gd name="f119" fmla="*/ f90 1 f57"/>
              <a:gd name="f120" fmla="*/ f91 1 f58"/>
              <a:gd name="f121" fmla="*/ f92 1 f57"/>
              <a:gd name="f122" fmla="*/ f93 1 f58"/>
              <a:gd name="f123" fmla="*/ f94 1 f57"/>
              <a:gd name="f124" fmla="*/ f95 1 f58"/>
              <a:gd name="f125" fmla="*/ f96 1 f57"/>
              <a:gd name="f126" fmla="*/ f97 1 f57"/>
              <a:gd name="f127" fmla="*/ f98 1 f58"/>
              <a:gd name="f128" fmla="*/ f99 1 f57"/>
              <a:gd name="f129" fmla="*/ f100 1 f57"/>
              <a:gd name="f130" fmla="*/ f101 1 f58"/>
              <a:gd name="f131" fmla="*/ f102 1 f57"/>
              <a:gd name="f132" fmla="*/ f103 1 f57"/>
              <a:gd name="f133" fmla="*/ f104 1 f57"/>
              <a:gd name="f134" fmla="*/ f105 1 f58"/>
              <a:gd name="f135" fmla="*/ f106 1 f57"/>
              <a:gd name="f136" fmla="*/ f107 1 f57"/>
              <a:gd name="f137" fmla="*/ f108 1 f58"/>
              <a:gd name="f138" fmla="*/ f109 1 f57"/>
              <a:gd name="f139" fmla="*/ f110 f48 1"/>
              <a:gd name="f140" fmla="*/ f111 f48 1"/>
              <a:gd name="f141" fmla="*/ f113 f49 1"/>
              <a:gd name="f142" fmla="*/ f112 f49 1"/>
              <a:gd name="f143" fmla="*/ f114 f48 1"/>
              <a:gd name="f144" fmla="*/ f115 f49 1"/>
              <a:gd name="f145" fmla="*/ f116 f48 1"/>
              <a:gd name="f146" fmla="*/ f117 f48 1"/>
              <a:gd name="f147" fmla="*/ f118 f49 1"/>
              <a:gd name="f148" fmla="*/ f119 f48 1"/>
              <a:gd name="f149" fmla="*/ f120 f49 1"/>
              <a:gd name="f150" fmla="*/ f121 f48 1"/>
              <a:gd name="f151" fmla="*/ f122 f49 1"/>
              <a:gd name="f152" fmla="*/ f123 f48 1"/>
              <a:gd name="f153" fmla="*/ f124 f49 1"/>
              <a:gd name="f154" fmla="*/ f125 f48 1"/>
              <a:gd name="f155" fmla="*/ f126 f48 1"/>
              <a:gd name="f156" fmla="*/ f127 f49 1"/>
              <a:gd name="f157" fmla="*/ f128 f48 1"/>
              <a:gd name="f158" fmla="*/ f129 f48 1"/>
              <a:gd name="f159" fmla="*/ f130 f49 1"/>
              <a:gd name="f160" fmla="*/ f131 f48 1"/>
              <a:gd name="f161" fmla="*/ f132 f48 1"/>
              <a:gd name="f162" fmla="*/ f133 f48 1"/>
              <a:gd name="f163" fmla="*/ f134 f49 1"/>
              <a:gd name="f164" fmla="*/ f135 f48 1"/>
              <a:gd name="f165" fmla="*/ f136 f48 1"/>
              <a:gd name="f166" fmla="*/ f137 f49 1"/>
              <a:gd name="f167" fmla="*/ f138 f48 1"/>
            </a:gdLst>
            <a:ahLst/>
            <a:cxnLst>
              <a:cxn ang="3cd4">
                <a:pos x="hc" y="t"/>
              </a:cxn>
              <a:cxn ang="0">
                <a:pos x="r" y="vc"/>
              </a:cxn>
              <a:cxn ang="cd4">
                <a:pos x="hc" y="b"/>
              </a:cxn>
              <a:cxn ang="cd2">
                <a:pos x="l" y="vc"/>
              </a:cxn>
              <a:cxn ang="f84">
                <a:pos x="f143" y="f144"/>
              </a:cxn>
              <a:cxn ang="f84">
                <a:pos x="f145" y="f144"/>
              </a:cxn>
              <a:cxn ang="f84">
                <a:pos x="f146" y="f147"/>
              </a:cxn>
              <a:cxn ang="f84">
                <a:pos x="f148" y="f149"/>
              </a:cxn>
              <a:cxn ang="f84">
                <a:pos x="f150" y="f151"/>
              </a:cxn>
              <a:cxn ang="f84">
                <a:pos x="f152" y="f153"/>
              </a:cxn>
              <a:cxn ang="f84">
                <a:pos x="f154" y="f153"/>
              </a:cxn>
              <a:cxn ang="f84">
                <a:pos x="f155" y="f156"/>
              </a:cxn>
              <a:cxn ang="f84">
                <a:pos x="f157" y="f149"/>
              </a:cxn>
              <a:cxn ang="f84">
                <a:pos x="f158" y="f159"/>
              </a:cxn>
              <a:cxn ang="f84">
                <a:pos x="f160" y="f144"/>
              </a:cxn>
              <a:cxn ang="f84">
                <a:pos x="f161" y="f144"/>
              </a:cxn>
              <a:cxn ang="f84">
                <a:pos x="f162" y="f163"/>
              </a:cxn>
              <a:cxn ang="f84">
                <a:pos x="f164" y="f149"/>
              </a:cxn>
              <a:cxn ang="f84">
                <a:pos x="f165" y="f166"/>
              </a:cxn>
              <a:cxn ang="f84">
                <a:pos x="f167" y="f153"/>
              </a:cxn>
              <a:cxn ang="f84">
                <a:pos x="f160" y="f153"/>
              </a:cxn>
            </a:cxnLst>
            <a:rect l="f139" t="f142" r="f140" b="f141"/>
            <a:pathLst>
              <a:path w="5859484" h="6857997">
                <a:moveTo>
                  <a:pt x="f8" y="f5"/>
                </a:moveTo>
                <a:lnTo>
                  <a:pt x="f9" y="f5"/>
                </a:lnTo>
                <a:lnTo>
                  <a:pt x="f10" y="f11"/>
                </a:lnTo>
                <a:cubicBezTo>
                  <a:pt x="f12" y="f13"/>
                  <a:pt x="f6" y="f14"/>
                  <a:pt x="f6" y="f15"/>
                </a:cubicBezTo>
                <a:cubicBezTo>
                  <a:pt x="f6" y="f16"/>
                  <a:pt x="f17" y="f18"/>
                  <a:pt x="f19" y="f20"/>
                </a:cubicBezTo>
                <a:lnTo>
                  <a:pt x="f21" y="f7"/>
                </a:lnTo>
                <a:lnTo>
                  <a:pt x="f22" y="f7"/>
                </a:lnTo>
                <a:lnTo>
                  <a:pt x="f23" y="f24"/>
                </a:lnTo>
                <a:cubicBezTo>
                  <a:pt x="f25" y="f26"/>
                  <a:pt x="f27" y="f28"/>
                  <a:pt x="f27" y="f15"/>
                </a:cubicBezTo>
                <a:cubicBezTo>
                  <a:pt x="f27" y="f29"/>
                  <a:pt x="f30" y="f31"/>
                  <a:pt x="f32" y="f33"/>
                </a:cubicBezTo>
                <a:close/>
                <a:moveTo>
                  <a:pt x="f5" y="f5"/>
                </a:moveTo>
                <a:lnTo>
                  <a:pt x="f34" y="f5"/>
                </a:lnTo>
                <a:lnTo>
                  <a:pt x="f35" y="f36"/>
                </a:lnTo>
                <a:cubicBezTo>
                  <a:pt x="f37" y="f38"/>
                  <a:pt x="f39" y="f40"/>
                  <a:pt x="f39" y="f15"/>
                </a:cubicBezTo>
                <a:cubicBezTo>
                  <a:pt x="f39" y="f41"/>
                  <a:pt x="f42" y="f43"/>
                  <a:pt x="f44" y="f45"/>
                </a:cubicBezTo>
                <a:lnTo>
                  <a:pt x="f46" y="f7"/>
                </a:lnTo>
                <a:lnTo>
                  <a:pt x="f5" y="f7"/>
                </a:lnTo>
                <a:close/>
              </a:path>
            </a:pathLst>
          </a:custGeom>
          <a:solidFill>
            <a:srgbClr val="FFFFFF">
              <a:alpha val="90000"/>
            </a:srgbClr>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Picture 5" descr="A person posing for the camera&#10;&#10;Description automatically generated with medium confidence">
            <a:extLst>
              <a:ext uri="{FF2B5EF4-FFF2-40B4-BE49-F238E27FC236}">
                <a16:creationId xmlns:a16="http://schemas.microsoft.com/office/drawing/2014/main" id="{3AA4B69C-7175-4BA1-82D2-1B412B22B0D0}"/>
              </a:ext>
            </a:extLst>
          </p:cNvPr>
          <p:cNvPicPr>
            <a:picLocks noChangeAspect="1"/>
          </p:cNvPicPr>
          <p:nvPr/>
        </p:nvPicPr>
        <p:blipFill>
          <a:blip r:embed="rId3"/>
          <a:srcRect t="23452" r="-1" b="1450"/>
          <a:stretch>
            <a:fillRect/>
          </a:stretch>
        </p:blipFill>
        <p:spPr>
          <a:xfrm>
            <a:off x="0" y="0"/>
            <a:ext cx="6095692" cy="6858000"/>
          </a:xfrm>
          <a:prstGeom prst="rect">
            <a:avLst/>
          </a:prstGeom>
          <a:noFill/>
          <a:ln cap="flat">
            <a:noFill/>
          </a:ln>
        </p:spPr>
      </p:pic>
      <p:sp>
        <p:nvSpPr>
          <p:cNvPr id="8" name="TextBox 6">
            <a:extLst>
              <a:ext uri="{FF2B5EF4-FFF2-40B4-BE49-F238E27FC236}">
                <a16:creationId xmlns:a16="http://schemas.microsoft.com/office/drawing/2014/main" id="{E6AE5DCD-8C5E-45BF-BB40-C231C2A25F1F}"/>
              </a:ext>
            </a:extLst>
          </p:cNvPr>
          <p:cNvSpPr txBox="1"/>
          <p:nvPr/>
        </p:nvSpPr>
        <p:spPr>
          <a:xfrm>
            <a:off x="0" y="6442496"/>
            <a:ext cx="2486765" cy="27699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Arial" pitchFamily="34"/>
                <a:cs typeface="Arial" pitchFamily="34"/>
              </a:rPr>
              <a:t>(Family Builders, 2017)</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700"/>
                                        <p:tgtEl>
                                          <p:spTgt spid="5">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7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gradFill>
          <a:gsLst>
            <a:gs pos="0">
              <a:srgbClr val="FFFFFF"/>
            </a:gs>
            <a:gs pos="100000">
              <a:srgbClr val="FFFFFF"/>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4FB7F98-692F-4CDC-B42C-121564AA1E7C}"/>
              </a:ext>
            </a:extLst>
          </p:cNvPr>
          <p:cNvSpPr txBox="1">
            <a:spLocks noGrp="1"/>
          </p:cNvSpPr>
          <p:nvPr>
            <p:ph idx="1"/>
          </p:nvPr>
        </p:nvSpPr>
        <p:spPr>
          <a:xfrm>
            <a:off x="42592" y="832515"/>
            <a:ext cx="8927232" cy="5192978"/>
          </a:xfrm>
          <a:solidFill>
            <a:srgbClr val="A5A5A5"/>
          </a:solidFill>
          <a:ln w="19046" cap="flat">
            <a:solidFill>
              <a:srgbClr val="222A35"/>
            </a:solidFill>
            <a:prstDash val="solid"/>
            <a:miter/>
          </a:ln>
          <a:effectLst>
            <a:outerShdw dist="317497" dir="5400000" algn="tl">
              <a:srgbClr val="000000">
                <a:alpha val="15000"/>
              </a:srgbClr>
            </a:outerShdw>
          </a:effectLst>
        </p:spPr>
        <p:txBody>
          <a:bodyPr/>
          <a:lstStyle/>
          <a:p>
            <a:pPr marL="0" lvl="0" indent="0" algn="just">
              <a:lnSpc>
                <a:spcPct val="150000"/>
              </a:lnSpc>
              <a:buNone/>
            </a:pPr>
            <a:r>
              <a:rPr lang="en-GB" sz="1100">
                <a:solidFill>
                  <a:srgbClr val="FFFFFF"/>
                </a:solidFill>
                <a:latin typeface="Arial" pitchFamily="34"/>
                <a:cs typeface="Arial" pitchFamily="34"/>
              </a:rPr>
              <a:t>Child abuse can be referred to any sort of abuse like emotional, sexual or any physical mistreatment. Any neglection from an adult who has a responsibility of a child under 18 years of age also comes under as child abuse. Going through any sort of abuse at a young age can be traumatising for the young child/adolescent, which is why it is important to look out for your children at all costs and as a parent/guardian it is their duty to provide them with care, always protect them and keep them safe. Any sort of abuse a child goes through at a young age will more likely have an affect on their future too, they can suffer for long term consequences from the abuse which equals to affecting  their future well-being. </a:t>
            </a:r>
          </a:p>
          <a:p>
            <a:pPr marL="0" lvl="0" indent="0" algn="just">
              <a:lnSpc>
                <a:spcPct val="150000"/>
              </a:lnSpc>
              <a:buNone/>
            </a:pPr>
            <a:endParaRPr lang="en-GB" sz="1100">
              <a:solidFill>
                <a:srgbClr val="FFFFFF"/>
              </a:solidFill>
              <a:latin typeface="Arial" pitchFamily="34"/>
              <a:cs typeface="Arial" pitchFamily="34"/>
            </a:endParaRPr>
          </a:p>
          <a:p>
            <a:pPr marL="0" lvl="0" indent="0" algn="just">
              <a:lnSpc>
                <a:spcPct val="150000"/>
              </a:lnSpc>
              <a:buNone/>
            </a:pPr>
            <a:r>
              <a:rPr lang="en-GB" sz="1100">
                <a:solidFill>
                  <a:srgbClr val="FFFFFF"/>
                </a:solidFill>
                <a:latin typeface="Arial" pitchFamily="34"/>
                <a:cs typeface="Arial" pitchFamily="34"/>
              </a:rPr>
              <a:t>“Child Physical Abuse causes in addition to immediate physical and psychological damage, effects in the child’s future life” (Annerbäck.et al.,)</a:t>
            </a:r>
          </a:p>
          <a:p>
            <a:pPr marL="0" lvl="0" indent="0" algn="just">
              <a:lnSpc>
                <a:spcPct val="150000"/>
              </a:lnSpc>
              <a:buNone/>
            </a:pPr>
            <a:r>
              <a:rPr lang="en-GB" sz="1100">
                <a:solidFill>
                  <a:srgbClr val="FFFFFF"/>
                </a:solidFill>
                <a:latin typeface="Arial" pitchFamily="34"/>
                <a:cs typeface="Arial" pitchFamily="34"/>
              </a:rPr>
              <a:t>The campaign that we will be discussing about is called the National Society for the Prevention of Cruelty to Children also known as the NSPCC. This campaign stands up for any sort of abuse towards children and provide all types of support to prevent any harm towards young children/people. They are a children’s charity and have been taking care of them for more than 130 years, and fight for every child to have a good childhood.</a:t>
            </a:r>
          </a:p>
        </p:txBody>
      </p:sp>
      <p:sp>
        <p:nvSpPr>
          <p:cNvPr id="3" name="TextBox 3">
            <a:extLst>
              <a:ext uri="{FF2B5EF4-FFF2-40B4-BE49-F238E27FC236}">
                <a16:creationId xmlns:a16="http://schemas.microsoft.com/office/drawing/2014/main" id="{F2A391E2-FAD8-42D7-AEBC-F4C1930BA738}"/>
              </a:ext>
            </a:extLst>
          </p:cNvPr>
          <p:cNvSpPr txBox="1"/>
          <p:nvPr/>
        </p:nvSpPr>
        <p:spPr>
          <a:xfrm>
            <a:off x="132523" y="185531"/>
            <a:ext cx="7858536" cy="584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sng" strike="noStrike" kern="1200" cap="none" spc="0" baseline="0">
                <a:solidFill>
                  <a:srgbClr val="000000"/>
                </a:solidFill>
                <a:uFillTx/>
                <a:latin typeface="Arial" pitchFamily="34"/>
                <a:cs typeface="Arial" pitchFamily="34"/>
              </a:rPr>
              <a:t>What is Child Abuse?</a:t>
            </a:r>
          </a:p>
        </p:txBody>
      </p:sp>
      <p:pic>
        <p:nvPicPr>
          <p:cNvPr id="4" name="Picture 5">
            <a:extLst>
              <a:ext uri="{FF2B5EF4-FFF2-40B4-BE49-F238E27FC236}">
                <a16:creationId xmlns:a16="http://schemas.microsoft.com/office/drawing/2014/main" id="{6C98AA80-1237-40A8-B26B-037AD0334BF2}"/>
              </a:ext>
            </a:extLst>
          </p:cNvPr>
          <p:cNvPicPr>
            <a:picLocks noChangeAspect="1"/>
          </p:cNvPicPr>
          <p:nvPr/>
        </p:nvPicPr>
        <p:blipFill>
          <a:blip r:embed="rId2"/>
          <a:stretch>
            <a:fillRect/>
          </a:stretch>
        </p:blipFill>
        <p:spPr>
          <a:xfrm>
            <a:off x="9146843" y="1640799"/>
            <a:ext cx="3002560" cy="2512350"/>
          </a:xfrm>
          <a:prstGeom prst="rect">
            <a:avLst/>
          </a:prstGeom>
          <a:gradFill>
            <a:gsLst>
              <a:gs pos="0">
                <a:srgbClr val="FAFAFA"/>
              </a:gs>
              <a:gs pos="100000">
                <a:srgbClr val="D7D7D7"/>
              </a:gs>
            </a:gsLst>
            <a:lin ang="5400000"/>
          </a:gradFill>
          <a:ln cap="flat">
            <a:noFill/>
          </a:ln>
        </p:spPr>
      </p:pic>
      <p:sp>
        <p:nvSpPr>
          <p:cNvPr id="5" name="TextBox 6">
            <a:extLst>
              <a:ext uri="{FF2B5EF4-FFF2-40B4-BE49-F238E27FC236}">
                <a16:creationId xmlns:a16="http://schemas.microsoft.com/office/drawing/2014/main" id="{ADA30CCE-7E15-42FE-ADA6-C4431403F8D6}"/>
              </a:ext>
            </a:extLst>
          </p:cNvPr>
          <p:cNvSpPr txBox="1"/>
          <p:nvPr/>
        </p:nvSpPr>
        <p:spPr>
          <a:xfrm>
            <a:off x="10648123" y="4281714"/>
            <a:ext cx="1501280" cy="28234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Arial" pitchFamily="34"/>
                <a:cs typeface="Arial" pitchFamily="34"/>
              </a:rPr>
              <a:t>(Finnalamos 2017)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bg>
      <p:bgPr>
        <a:gradFill>
          <a:gsLst>
            <a:gs pos="0">
              <a:srgbClr val="A9D18E"/>
            </a:gs>
            <a:gs pos="100000">
              <a:srgbClr val="A6CF8A">
                <a:alpha val="98000"/>
              </a:srgbClr>
            </a:gs>
          </a:gsLst>
          <a:lin ang="5400000"/>
        </a:gradFill>
        <a:effectLst/>
      </p:bgPr>
    </p:bg>
    <p:spTree>
      <p:nvGrpSpPr>
        <p:cNvPr id="1" name=""/>
        <p:cNvGrpSpPr/>
        <p:nvPr/>
      </p:nvGrpSpPr>
      <p:grpSpPr>
        <a:xfrm>
          <a:off x="0" y="0"/>
          <a:ext cx="0" cy="0"/>
          <a:chOff x="0" y="0"/>
          <a:chExt cx="0" cy="0"/>
        </a:xfrm>
      </p:grpSpPr>
      <p:sp>
        <p:nvSpPr>
          <p:cNvPr id="2" name="Cloud 1">
            <a:extLst>
              <a:ext uri="{FF2B5EF4-FFF2-40B4-BE49-F238E27FC236}">
                <a16:creationId xmlns:a16="http://schemas.microsoft.com/office/drawing/2014/main" id="{F18E73DF-9909-48C6-9A63-EBB015C1C00F}"/>
              </a:ext>
            </a:extLst>
          </p:cNvPr>
          <p:cNvSpPr/>
          <p:nvPr/>
        </p:nvSpPr>
        <p:spPr>
          <a:xfrm>
            <a:off x="4128488" y="1384429"/>
            <a:ext cx="3894969" cy="1904905"/>
          </a:xfrm>
          <a:custGeom>
            <a:avLst/>
            <a:gdLst>
              <a:gd name="f0" fmla="val 10800000"/>
              <a:gd name="f1" fmla="val 5400000"/>
              <a:gd name="f2" fmla="val 180"/>
              <a:gd name="f3" fmla="val w"/>
              <a:gd name="f4" fmla="val h"/>
              <a:gd name="f5" fmla="val 0"/>
              <a:gd name="f6" fmla="val 43200"/>
              <a:gd name="f7" fmla="+- 0 0 11429249"/>
              <a:gd name="f8" fmla="+- 0 0 8646143"/>
              <a:gd name="f9" fmla="+- 0 0 8748475"/>
              <a:gd name="f10" fmla="+- 0 0 7859163"/>
              <a:gd name="f11" fmla="+- 0 0 4722533"/>
              <a:gd name="f12" fmla="+- 0 0 2776035"/>
              <a:gd name="f13" fmla="+- 0 0 16496525"/>
              <a:gd name="f14" fmla="+- 0 0 14809710"/>
              <a:gd name="f15" fmla="+- 0 0 4217541"/>
              <a:gd name="f16" fmla="+- 0 0 824660"/>
              <a:gd name="f17" fmla="+- 0 0 8950887"/>
              <a:gd name="f18" fmla="+- 0 0 9809656"/>
              <a:gd name="f19" fmla="+- 0 0 4002417"/>
              <a:gd name="f20" fmla="val 3900"/>
              <a:gd name="f21" fmla="val 14370"/>
              <a:gd name="f22" fmla="val 6753"/>
              <a:gd name="f23" fmla="val 9190"/>
              <a:gd name="f24" fmla="val 7426832"/>
              <a:gd name="f25" fmla="val 5333"/>
              <a:gd name="f26" fmla="val 7267"/>
              <a:gd name="f27" fmla="val 5396714"/>
              <a:gd name="f28" fmla="val 4365"/>
              <a:gd name="f29" fmla="val 5945"/>
              <a:gd name="f30" fmla="val 5983381"/>
              <a:gd name="f31" fmla="val 4857"/>
              <a:gd name="f32" fmla="val 6595"/>
              <a:gd name="f33" fmla="val 7034504"/>
              <a:gd name="f34" fmla="val 7273"/>
              <a:gd name="f35" fmla="val 6541615"/>
              <a:gd name="f36" fmla="val 6775"/>
              <a:gd name="f37" fmla="val 9220"/>
              <a:gd name="f38" fmla="val 7816140"/>
              <a:gd name="f39" fmla="val 5785"/>
              <a:gd name="f40" fmla="val 7867"/>
              <a:gd name="f41" fmla="val 37501"/>
              <a:gd name="f42" fmla="val 6842000"/>
              <a:gd name="f43" fmla="val 6752"/>
              <a:gd name="f44" fmla="val 9215"/>
              <a:gd name="f45" fmla="val 1347096"/>
              <a:gd name="f46" fmla="val 6910353"/>
              <a:gd name="f47" fmla="val 7720"/>
              <a:gd name="f48" fmla="val 10543"/>
              <a:gd name="f49" fmla="val 3974558"/>
              <a:gd name="f50" fmla="val 4542661"/>
              <a:gd name="f51" fmla="val 4360"/>
              <a:gd name="f52" fmla="val 5918"/>
              <a:gd name="f53" fmla="val 8804134"/>
              <a:gd name="f54" fmla="val 4345"/>
              <a:gd name="f55" fmla="val 9151131"/>
              <a:gd name="f56" fmla="val 4693"/>
              <a:gd name="f57" fmla="val 26177"/>
              <a:gd name="f58" fmla="val 5204520"/>
              <a:gd name="f59" fmla="val 1585770"/>
              <a:gd name="f60" fmla="val 6928"/>
              <a:gd name="f61" fmla="val 34899"/>
              <a:gd name="f62" fmla="val 4416628"/>
              <a:gd name="f63" fmla="val 686848"/>
              <a:gd name="f64" fmla="val 16478"/>
              <a:gd name="f65" fmla="val 39090"/>
              <a:gd name="f66" fmla="val 8257448"/>
              <a:gd name="f67" fmla="val 844866"/>
              <a:gd name="f68" fmla="val 28827"/>
              <a:gd name="f69" fmla="val 34751"/>
              <a:gd name="f70" fmla="val 387196"/>
              <a:gd name="f71" fmla="val 959901"/>
              <a:gd name="f72" fmla="val 34129"/>
              <a:gd name="f73" fmla="val 22954"/>
              <a:gd name="f74" fmla="val 4255042"/>
              <a:gd name="f75" fmla="val 41798"/>
              <a:gd name="f76" fmla="val 15354"/>
              <a:gd name="f77" fmla="val 1819082"/>
              <a:gd name="f78" fmla="val 1665090"/>
              <a:gd name="f79" fmla="val 38324"/>
              <a:gd name="f80" fmla="val 5426"/>
              <a:gd name="f81" fmla="val 891534"/>
              <a:gd name="f82" fmla="val 29078"/>
              <a:gd name="f83" fmla="val 3952"/>
              <a:gd name="f84" fmla="val 1091722"/>
              <a:gd name="f85" fmla="val 22141"/>
              <a:gd name="f86" fmla="val 4720"/>
              <a:gd name="f87" fmla="val 1061181"/>
              <a:gd name="f88" fmla="val 14000"/>
              <a:gd name="f89" fmla="val 5192"/>
              <a:gd name="f90" fmla="val 739161"/>
              <a:gd name="f91" fmla="val 4127"/>
              <a:gd name="f92" fmla="val 15789"/>
              <a:gd name="f93" fmla="val 9459261"/>
              <a:gd name="f94" fmla="val 711490"/>
              <a:gd name="f95" fmla="+- 0 0 -90"/>
              <a:gd name="f96" fmla="+- 0 0 -180"/>
              <a:gd name="f97" fmla="+- 0 0 -270"/>
              <a:gd name="f98" fmla="+- 0 0 -360"/>
              <a:gd name="f99" fmla="*/ f3 1 43200"/>
              <a:gd name="f100" fmla="*/ f4 1 43200"/>
              <a:gd name="f101" fmla="val f5"/>
              <a:gd name="f102" fmla="val f6"/>
              <a:gd name="f103" fmla="*/ f95 f0 1"/>
              <a:gd name="f104" fmla="*/ f96 f0 1"/>
              <a:gd name="f105" fmla="*/ f97 f0 1"/>
              <a:gd name="f106" fmla="*/ f98 f0 1"/>
              <a:gd name="f107" fmla="+- f102 0 f101"/>
              <a:gd name="f108" fmla="*/ f103 1 f2"/>
              <a:gd name="f109" fmla="*/ f104 1 f2"/>
              <a:gd name="f110" fmla="*/ f105 1 f2"/>
              <a:gd name="f111" fmla="*/ f106 1 f2"/>
              <a:gd name="f112" fmla="*/ f107 1 2"/>
              <a:gd name="f113" fmla="*/ f107 1 43200"/>
              <a:gd name="f114" fmla="*/ f107 2977 1"/>
              <a:gd name="f115" fmla="*/ f107 3262 1"/>
              <a:gd name="f116" fmla="*/ f107 17087 1"/>
              <a:gd name="f117" fmla="*/ f107 17337 1"/>
              <a:gd name="f118" fmla="*/ f107 67 1"/>
              <a:gd name="f119" fmla="*/ f107 21577 1"/>
              <a:gd name="f120" fmla="*/ f107 21582 1"/>
              <a:gd name="f121" fmla="*/ f107 1235 1"/>
              <a:gd name="f122" fmla="+- f108 0 f1"/>
              <a:gd name="f123" fmla="+- f109 0 f1"/>
              <a:gd name="f124" fmla="+- f110 0 f1"/>
              <a:gd name="f125" fmla="+- f111 0 f1"/>
              <a:gd name="f126" fmla="+- f101 f112 0"/>
              <a:gd name="f127" fmla="*/ f114 1 21600"/>
              <a:gd name="f128" fmla="*/ f115 1 21600"/>
              <a:gd name="f129" fmla="*/ f116 1 21600"/>
              <a:gd name="f130" fmla="*/ f117 1 21600"/>
              <a:gd name="f131" fmla="*/ f118 1 21600"/>
              <a:gd name="f132" fmla="*/ f119 1 21600"/>
              <a:gd name="f133" fmla="*/ f120 1 21600"/>
              <a:gd name="f134" fmla="*/ f121 1 21600"/>
              <a:gd name="f135" fmla="*/ f133 1 f113"/>
              <a:gd name="f136" fmla="*/ f126 1 f113"/>
              <a:gd name="f137" fmla="*/ f132 1 f113"/>
              <a:gd name="f138" fmla="*/ f131 1 f113"/>
              <a:gd name="f139" fmla="*/ f134 1 f113"/>
              <a:gd name="f140" fmla="*/ f127 1 f113"/>
              <a:gd name="f141" fmla="*/ f129 1 f113"/>
              <a:gd name="f142" fmla="*/ f128 1 f113"/>
              <a:gd name="f143" fmla="*/ f130 1 f113"/>
              <a:gd name="f144" fmla="*/ f140 f99 1"/>
              <a:gd name="f145" fmla="*/ f141 f99 1"/>
              <a:gd name="f146" fmla="*/ f143 f100 1"/>
              <a:gd name="f147" fmla="*/ f142 f100 1"/>
              <a:gd name="f148" fmla="*/ f135 f99 1"/>
              <a:gd name="f149" fmla="*/ f136 f100 1"/>
              <a:gd name="f150" fmla="*/ f136 f99 1"/>
              <a:gd name="f151" fmla="*/ f137 f100 1"/>
              <a:gd name="f152" fmla="*/ f138 f99 1"/>
              <a:gd name="f153" fmla="*/ f139 f100 1"/>
            </a:gdLst>
            <a:ahLst/>
            <a:cxnLst>
              <a:cxn ang="3cd4">
                <a:pos x="hc" y="t"/>
              </a:cxn>
              <a:cxn ang="0">
                <a:pos x="r" y="vc"/>
              </a:cxn>
              <a:cxn ang="cd4">
                <a:pos x="hc" y="b"/>
              </a:cxn>
              <a:cxn ang="cd2">
                <a:pos x="l" y="vc"/>
              </a:cxn>
              <a:cxn ang="f122">
                <a:pos x="f148" y="f149"/>
              </a:cxn>
              <a:cxn ang="f123">
                <a:pos x="f150" y="f151"/>
              </a:cxn>
              <a:cxn ang="f124">
                <a:pos x="f152" y="f149"/>
              </a:cxn>
              <a:cxn ang="f125">
                <a:pos x="f150" y="f153"/>
              </a:cxn>
            </a:cxnLst>
            <a:rect l="f144" t="f147" r="f145" b="f146"/>
            <a:pathLst>
              <a:path w="43200" h="43200">
                <a:moveTo>
                  <a:pt x="f20" y="f21"/>
                </a:moveTo>
                <a:arcTo wR="f22" hR="f23" stAng="f7" swAng="f24"/>
                <a:arcTo wR="f25" hR="f26" stAng="f8" swAng="f27"/>
                <a:arcTo wR="f28" hR="f29" stAng="f9" swAng="f30"/>
                <a:arcTo wR="f31" hR="f32" stAng="f10" swAng="f33"/>
                <a:arcTo wR="f25" hR="f34" stAng="f11" swAng="f35"/>
                <a:arcTo wR="f36" hR="f37" stAng="f12" swAng="f38"/>
                <a:arcTo wR="f39" hR="f40" stAng="f41" swAng="f42"/>
                <a:arcTo wR="f43" hR="f44" stAng="f45" swAng="f46"/>
                <a:arcTo wR="f47" hR="f48" stAng="f49" swAng="f50"/>
                <a:arcTo wR="f51" hR="f52" stAng="f13" swAng="f53"/>
                <a:arcTo wR="f54" hR="f29" stAng="f14" swAng="f55"/>
                <a:close/>
              </a:path>
              <a:path w="43200" h="43200" fill="none">
                <a:moveTo>
                  <a:pt x="f56" y="f57"/>
                </a:moveTo>
                <a:arcTo wR="f54" hR="f29" stAng="f58" swAng="f59"/>
                <a:moveTo>
                  <a:pt x="f60" y="f61"/>
                </a:moveTo>
                <a:arcTo wR="f51" hR="f52" stAng="f62" swAng="f63"/>
                <a:moveTo>
                  <a:pt x="f64" y="f65"/>
                </a:moveTo>
                <a:arcTo wR="f43" hR="f44" stAng="f66" swAng="f67"/>
                <a:moveTo>
                  <a:pt x="f68" y="f69"/>
                </a:moveTo>
                <a:arcTo wR="f43" hR="f44" stAng="f70" swAng="f71"/>
                <a:moveTo>
                  <a:pt x="f72" y="f73"/>
                </a:moveTo>
                <a:arcTo wR="f39" hR="f40" stAng="f15" swAng="f74"/>
                <a:moveTo>
                  <a:pt x="f75" y="f76"/>
                </a:moveTo>
                <a:arcTo wR="f25" hR="f34" stAng="f77" swAng="f78"/>
                <a:moveTo>
                  <a:pt x="f79" y="f80"/>
                </a:moveTo>
                <a:arcTo wR="f31" hR="f32" stAng="f16" swAng="f81"/>
                <a:moveTo>
                  <a:pt x="f82" y="f83"/>
                </a:moveTo>
                <a:arcTo wR="f31" hR="f32" stAng="f17" swAng="f84"/>
                <a:moveTo>
                  <a:pt x="f85" y="f86"/>
                </a:moveTo>
                <a:arcTo wR="f28" hR="f29" stAng="f18" swAng="f87"/>
                <a:moveTo>
                  <a:pt x="f88" y="f89"/>
                </a:moveTo>
                <a:arcTo wR="f22" hR="f23" stAng="f19" swAng="f90"/>
                <a:moveTo>
                  <a:pt x="f91" y="f92"/>
                </a:moveTo>
                <a:arcTo wR="f22" hR="f23" stAng="f93" swAng="f94"/>
              </a:path>
            </a:pathLst>
          </a:custGeom>
          <a:solidFill>
            <a:srgbClr val="00B050"/>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Arial" pitchFamily="34"/>
                <a:cs typeface="Arial" pitchFamily="34"/>
              </a:rPr>
              <a:t>NSPCC &amp; Child Abuse</a:t>
            </a:r>
          </a:p>
        </p:txBody>
      </p:sp>
      <p:cxnSp>
        <p:nvCxnSpPr>
          <p:cNvPr id="3" name="Connector: Curved 3">
            <a:extLst>
              <a:ext uri="{FF2B5EF4-FFF2-40B4-BE49-F238E27FC236}">
                <a16:creationId xmlns:a16="http://schemas.microsoft.com/office/drawing/2014/main" id="{FE228DA4-5E8E-4BE8-9092-8E82FB02E46C}"/>
              </a:ext>
            </a:extLst>
          </p:cNvPr>
          <p:cNvCxnSpPr/>
          <p:nvPr/>
        </p:nvCxnSpPr>
        <p:spPr>
          <a:xfrm flipV="1">
            <a:off x="6792282" y="1226877"/>
            <a:ext cx="1190173" cy="812801"/>
          </a:xfrm>
          <a:prstGeom prst="curvedConnector3">
            <a:avLst/>
          </a:prstGeom>
          <a:noFill/>
          <a:ln w="6345" cap="flat">
            <a:solidFill>
              <a:srgbClr val="00B050"/>
            </a:solidFill>
            <a:prstDash val="solid"/>
            <a:miter/>
            <a:tailEnd type="arrow"/>
          </a:ln>
        </p:spPr>
      </p:cxnSp>
      <p:sp>
        <p:nvSpPr>
          <p:cNvPr id="4" name="TextBox 9">
            <a:extLst>
              <a:ext uri="{FF2B5EF4-FFF2-40B4-BE49-F238E27FC236}">
                <a16:creationId xmlns:a16="http://schemas.microsoft.com/office/drawing/2014/main" id="{D7D73D1F-0DAC-4717-AB17-064CAF357D21}"/>
              </a:ext>
            </a:extLst>
          </p:cNvPr>
          <p:cNvSpPr txBox="1"/>
          <p:nvPr/>
        </p:nvSpPr>
        <p:spPr>
          <a:xfrm>
            <a:off x="7980736" y="-56912"/>
            <a:ext cx="4211260" cy="2637705"/>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NSPCC is a campaign that helps children move on who have suffered from any sort of abuse, they also support the families and parents in caring for their child and helping them all settle together as a family. The NSPCC also support communities to help prevent any incidents from happening and raise awareness within communities of child abuse or any sort abuse happening.</a:t>
            </a:r>
          </a:p>
        </p:txBody>
      </p:sp>
      <p:cxnSp>
        <p:nvCxnSpPr>
          <p:cNvPr id="5" name="Connector: Curved 11">
            <a:extLst>
              <a:ext uri="{FF2B5EF4-FFF2-40B4-BE49-F238E27FC236}">
                <a16:creationId xmlns:a16="http://schemas.microsoft.com/office/drawing/2014/main" id="{D80C5906-73A1-435C-95AA-2D3FE4DD6F3F}"/>
              </a:ext>
            </a:extLst>
          </p:cNvPr>
          <p:cNvCxnSpPr/>
          <p:nvPr/>
        </p:nvCxnSpPr>
        <p:spPr>
          <a:xfrm rot="10800009" flipV="1">
            <a:off x="3814081" y="2769670"/>
            <a:ext cx="1073423" cy="566060"/>
          </a:xfrm>
          <a:prstGeom prst="curvedConnector3">
            <a:avLst/>
          </a:prstGeom>
          <a:noFill/>
          <a:ln w="6345" cap="flat">
            <a:solidFill>
              <a:srgbClr val="00B050"/>
            </a:solidFill>
            <a:prstDash val="solid"/>
            <a:miter/>
            <a:tailEnd type="arrow"/>
          </a:ln>
        </p:spPr>
      </p:cxnSp>
      <p:sp>
        <p:nvSpPr>
          <p:cNvPr id="6" name="TextBox 16">
            <a:extLst>
              <a:ext uri="{FF2B5EF4-FFF2-40B4-BE49-F238E27FC236}">
                <a16:creationId xmlns:a16="http://schemas.microsoft.com/office/drawing/2014/main" id="{CEEB627B-4C6F-48BB-B1D2-6D317DCC599A}"/>
              </a:ext>
            </a:extLst>
          </p:cNvPr>
          <p:cNvSpPr txBox="1"/>
          <p:nvPr/>
        </p:nvSpPr>
        <p:spPr>
          <a:xfrm>
            <a:off x="0" y="3355271"/>
            <a:ext cx="5449092" cy="3284040"/>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My reason to support this campaign is because I am passionate about the work and services they provide towards young children/people. Their real aim to spread positivity and happiness for everyone including the ones who have been through traumatic experiences. Seeing this campaign’s dedication and hard work towards the community motivates me as an individual to support and raise enough awareness for children and young adults suffering from abuse. For my future career choices, seeing the support they provide inspires me and makes me become more passionate about helping people recover from all types of abuse.</a:t>
            </a:r>
          </a:p>
        </p:txBody>
      </p:sp>
      <p:sp>
        <p:nvSpPr>
          <p:cNvPr id="7" name="TextBox 18">
            <a:extLst>
              <a:ext uri="{FF2B5EF4-FFF2-40B4-BE49-F238E27FC236}">
                <a16:creationId xmlns:a16="http://schemas.microsoft.com/office/drawing/2014/main" id="{B86199E6-B504-40FF-A968-221DDE793B73}"/>
              </a:ext>
            </a:extLst>
          </p:cNvPr>
          <p:cNvSpPr txBox="1"/>
          <p:nvPr/>
        </p:nvSpPr>
        <p:spPr>
          <a:xfrm>
            <a:off x="0" y="0"/>
            <a:ext cx="2184401" cy="307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sng" strike="noStrike" kern="1200" cap="none" spc="0" baseline="0">
                <a:solidFill>
                  <a:srgbClr val="000000"/>
                </a:solidFill>
                <a:uFillTx/>
                <a:latin typeface="Arial" pitchFamily="34"/>
                <a:cs typeface="Arial" pitchFamily="34"/>
              </a:rPr>
              <a:t>Task 1: Mind map</a:t>
            </a:r>
          </a:p>
        </p:txBody>
      </p:sp>
      <p:sp>
        <p:nvSpPr>
          <p:cNvPr id="8" name="TextBox 19">
            <a:extLst>
              <a:ext uri="{FF2B5EF4-FFF2-40B4-BE49-F238E27FC236}">
                <a16:creationId xmlns:a16="http://schemas.microsoft.com/office/drawing/2014/main" id="{4B85D9C2-7834-45DC-8801-9B6976F8A13B}"/>
              </a:ext>
            </a:extLst>
          </p:cNvPr>
          <p:cNvSpPr txBox="1"/>
          <p:nvPr/>
        </p:nvSpPr>
        <p:spPr>
          <a:xfrm>
            <a:off x="0" y="151369"/>
            <a:ext cx="8105698" cy="698720"/>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uFillTx/>
                <a:latin typeface="Arial" pitchFamily="34"/>
                <a:cs typeface="Arial" pitchFamily="34"/>
              </a:rPr>
              <a:t>“Child abuse potential has been linked with harsh parenting style &amp; more frequent use of parent-child aggression including abusive tactics” ( Rodriguez 2010)</a:t>
            </a:r>
          </a:p>
        </p:txBody>
      </p:sp>
      <p:cxnSp>
        <p:nvCxnSpPr>
          <p:cNvPr id="9" name="Connector: Curved 21">
            <a:extLst>
              <a:ext uri="{FF2B5EF4-FFF2-40B4-BE49-F238E27FC236}">
                <a16:creationId xmlns:a16="http://schemas.microsoft.com/office/drawing/2014/main" id="{3B096032-16A2-4764-8C97-DD7D5AEE4E66}"/>
              </a:ext>
            </a:extLst>
          </p:cNvPr>
          <p:cNvCxnSpPr/>
          <p:nvPr/>
        </p:nvCxnSpPr>
        <p:spPr>
          <a:xfrm>
            <a:off x="7279986" y="2521284"/>
            <a:ext cx="634402" cy="582518"/>
          </a:xfrm>
          <a:prstGeom prst="curvedConnector3">
            <a:avLst/>
          </a:prstGeom>
          <a:noFill/>
          <a:ln w="6345" cap="flat">
            <a:solidFill>
              <a:srgbClr val="00B050"/>
            </a:solidFill>
            <a:prstDash val="solid"/>
            <a:miter/>
            <a:tailEnd type="arrow"/>
          </a:ln>
        </p:spPr>
      </p:cxnSp>
      <p:sp>
        <p:nvSpPr>
          <p:cNvPr id="10" name="TextBox 27">
            <a:extLst>
              <a:ext uri="{FF2B5EF4-FFF2-40B4-BE49-F238E27FC236}">
                <a16:creationId xmlns:a16="http://schemas.microsoft.com/office/drawing/2014/main" id="{94C7505C-7124-4645-B613-6135AC27DA6D}"/>
              </a:ext>
            </a:extLst>
          </p:cNvPr>
          <p:cNvSpPr txBox="1"/>
          <p:nvPr/>
        </p:nvSpPr>
        <p:spPr>
          <a:xfrm>
            <a:off x="7946684" y="2656368"/>
            <a:ext cx="4162979" cy="3607207"/>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Neglection is the most common form of child abuse and is mostly shown by parents or guardians. In often cases when a child feels they are getting neglected at a young age they feel mentally tortured as they are not receiving the love and affection they deserve at a young age, which specifically effects their mental health and clashes with a child’s education. Lack of attention from home can affect an individual’s daily routine making them being upset and feeling lonely. Isolating themselves from everyone.</a:t>
            </a:r>
          </a:p>
        </p:txBody>
      </p:sp>
      <p:cxnSp>
        <p:nvCxnSpPr>
          <p:cNvPr id="11" name="Connector: Curved 31">
            <a:extLst>
              <a:ext uri="{FF2B5EF4-FFF2-40B4-BE49-F238E27FC236}">
                <a16:creationId xmlns:a16="http://schemas.microsoft.com/office/drawing/2014/main" id="{E655EDB8-299B-43AD-A985-278E8C5E306F}"/>
              </a:ext>
            </a:extLst>
          </p:cNvPr>
          <p:cNvCxnSpPr/>
          <p:nvPr/>
        </p:nvCxnSpPr>
        <p:spPr>
          <a:xfrm rot="5399996" flipV="1">
            <a:off x="5434392" y="983569"/>
            <a:ext cx="705725" cy="435931"/>
          </a:xfrm>
          <a:prstGeom prst="curvedConnector3">
            <a:avLst/>
          </a:prstGeom>
          <a:noFill/>
          <a:ln w="6345" cap="flat">
            <a:solidFill>
              <a:srgbClr val="00B050"/>
            </a:solidFill>
            <a:prstDash val="solid"/>
            <a:miter/>
            <a:tailEnd type="arrow"/>
          </a:ln>
        </p:spPr>
      </p:cxnSp>
      <p:cxnSp>
        <p:nvCxnSpPr>
          <p:cNvPr id="12" name="Connector: Curved 35">
            <a:extLst>
              <a:ext uri="{FF2B5EF4-FFF2-40B4-BE49-F238E27FC236}">
                <a16:creationId xmlns:a16="http://schemas.microsoft.com/office/drawing/2014/main" id="{CA4BA5DC-53ED-4645-982A-71764DB74AB0}"/>
              </a:ext>
            </a:extLst>
          </p:cNvPr>
          <p:cNvCxnSpPr/>
          <p:nvPr/>
        </p:nvCxnSpPr>
        <p:spPr>
          <a:xfrm rot="10799991">
            <a:off x="4024110" y="1412290"/>
            <a:ext cx="829343" cy="307184"/>
          </a:xfrm>
          <a:prstGeom prst="curvedConnector3">
            <a:avLst/>
          </a:prstGeom>
          <a:noFill/>
          <a:ln w="6345" cap="flat">
            <a:solidFill>
              <a:srgbClr val="00B050"/>
            </a:solidFill>
            <a:prstDash val="solid"/>
            <a:miter/>
            <a:tailEnd type="arrow"/>
          </a:ln>
        </p:spPr>
      </p:cxnSp>
      <p:sp>
        <p:nvSpPr>
          <p:cNvPr id="13" name="TextBox 37">
            <a:extLst>
              <a:ext uri="{FF2B5EF4-FFF2-40B4-BE49-F238E27FC236}">
                <a16:creationId xmlns:a16="http://schemas.microsoft.com/office/drawing/2014/main" id="{A4282F04-0930-41D1-8428-13BB305EE65C}"/>
              </a:ext>
            </a:extLst>
          </p:cNvPr>
          <p:cNvSpPr txBox="1"/>
          <p:nvPr/>
        </p:nvSpPr>
        <p:spPr>
          <a:xfrm>
            <a:off x="319207" y="784171"/>
            <a:ext cx="3723336" cy="2637705"/>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In relations to the NSPCC, child abuse is their main subject. On their website they provide help for all sorts of problems related to abuse and help individuals with settling in with their family. NSPCC have been raising money to which they ensure that every £1 is towards young children, families, helplines and their awareness campaigns</a:t>
            </a:r>
          </a:p>
        </p:txBody>
      </p:sp>
      <p:cxnSp>
        <p:nvCxnSpPr>
          <p:cNvPr id="14" name="Connector: Curved 40">
            <a:extLst>
              <a:ext uri="{FF2B5EF4-FFF2-40B4-BE49-F238E27FC236}">
                <a16:creationId xmlns:a16="http://schemas.microsoft.com/office/drawing/2014/main" id="{1F2AE1DA-40C5-44BF-943F-43D450537B30}"/>
              </a:ext>
            </a:extLst>
          </p:cNvPr>
          <p:cNvCxnSpPr/>
          <p:nvPr/>
        </p:nvCxnSpPr>
        <p:spPr>
          <a:xfrm rot="5400013">
            <a:off x="6490548" y="3016971"/>
            <a:ext cx="586231" cy="195361"/>
          </a:xfrm>
          <a:prstGeom prst="curvedConnector3">
            <a:avLst/>
          </a:prstGeom>
          <a:noFill/>
          <a:ln w="6345" cap="flat">
            <a:solidFill>
              <a:srgbClr val="00B050"/>
            </a:solidFill>
            <a:prstDash val="solid"/>
            <a:miter/>
            <a:tailEnd type="arrow"/>
          </a:ln>
        </p:spPr>
      </p:cxnSp>
      <p:sp>
        <p:nvSpPr>
          <p:cNvPr id="15" name="TextBox 42">
            <a:extLst>
              <a:ext uri="{FF2B5EF4-FFF2-40B4-BE49-F238E27FC236}">
                <a16:creationId xmlns:a16="http://schemas.microsoft.com/office/drawing/2014/main" id="{B1591B69-97A8-4848-B024-B0764322C89C}"/>
              </a:ext>
            </a:extLst>
          </p:cNvPr>
          <p:cNvSpPr txBox="1"/>
          <p:nvPr/>
        </p:nvSpPr>
        <p:spPr>
          <a:xfrm>
            <a:off x="5445782" y="3204816"/>
            <a:ext cx="2500902" cy="3607207"/>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Additional support for children suffering from abuse can be providing them residential care homes, go through counselling to improve their mental health and have mentoring. All the support mentioned above is also provided by the NSPCC as they intend to guide individuals to the right path.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gradFill>
          <a:gsLst>
            <a:gs pos="0">
              <a:srgbClr val="FFFFFF"/>
            </a:gs>
            <a:gs pos="100000">
              <a:srgbClr val="FFFFFF"/>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D9BAA779-6BBD-451A-83FF-7EF66EB51777}"/>
              </a:ext>
            </a:extLst>
          </p:cNvPr>
          <p:cNvSpPr txBox="1">
            <a:spLocks noGrp="1"/>
          </p:cNvSpPr>
          <p:nvPr>
            <p:ph idx="1"/>
          </p:nvPr>
        </p:nvSpPr>
        <p:spPr>
          <a:xfrm>
            <a:off x="6327" y="307777"/>
            <a:ext cx="9482026" cy="4637544"/>
          </a:xfrm>
        </p:spPr>
        <p:txBody>
          <a:bodyPr/>
          <a:lstStyle/>
          <a:p>
            <a:pPr marL="0" lvl="0" indent="0" algn="just">
              <a:lnSpc>
                <a:spcPct val="140000"/>
              </a:lnSpc>
              <a:buNone/>
            </a:pPr>
            <a:r>
              <a:rPr lang="en-GB" sz="1100">
                <a:latin typeface="Arial" pitchFamily="34"/>
                <a:cs typeface="Arial" pitchFamily="34"/>
              </a:rPr>
              <a:t>Good Morning! My name is Unsa Pal and today I will be talking you through a well-known campaign named NSPCC and how beneficial  and successful this campaign has become over the years for the young generation who may be suffering from any sort of abuse from their family members, guardians or anyone. My involvement into this campaign became more active when I had taken part into learning more about the behaviour towards child abuse and seeing the NSPCC’s involvement and dedication towards children and helping their homes become a better place, had made me become more passionate towards this issue. It has motivated me to make awareness of this issue as much as I can. For the children suffering everyday, having mental health issues and for the families that are being broken down. To save them all.</a:t>
            </a:r>
          </a:p>
          <a:p>
            <a:pPr marL="0" lvl="0" indent="0" algn="just">
              <a:lnSpc>
                <a:spcPct val="140000"/>
              </a:lnSpc>
              <a:buNone/>
            </a:pPr>
            <a:r>
              <a:rPr lang="en-GB" sz="1100">
                <a:latin typeface="Arial" pitchFamily="34"/>
                <a:cs typeface="Arial" pitchFamily="34"/>
              </a:rPr>
              <a:t>In 2006, another company that takes a stand against child abuse for the past 36 years called ChildLine, had merged with the NSPCC. They have a helpline (also being free) which is open 7 days a week with child counsellors available and are more than happy to offer help to all the individual’s out there who are struggling/going through a hard time due to family issues. If not phone calls, they are available via email 1-2-1 chats online. Providing the best help, they can and to make sure anyone contacting them is feeling safe and secure. “Childline is here for every child and young person” (NSPCC,2014). The NSPCC’s website provides all the information we need to know about different types of abuse an individual can go through, what resources are out there to prevent any incidents from happening and how you can create awareness and save a child from suffering. Other than child abuse, the NSPCC take encounter of any other issues related to children, for example parents being concerned about their child getting into underage drugs or alcohol, or support for the parents who may be going under family issues, including issues like divorce or separation which would most likely have a massive effect on their child’s mental health. This campaign is ready to support everyone out there in all their problems, providing you with different services in different ways. As a society, we can all create awareness for the children who are suffering from abuse, their childhood is getting taken away from them.</a:t>
            </a:r>
          </a:p>
          <a:p>
            <a:pPr marL="0" lvl="0" indent="0" algn="just">
              <a:lnSpc>
                <a:spcPct val="140000"/>
              </a:lnSpc>
              <a:buNone/>
            </a:pPr>
            <a:r>
              <a:rPr lang="en-GB" sz="1100">
                <a:latin typeface="Arial" pitchFamily="34"/>
                <a:cs typeface="Arial" pitchFamily="34"/>
              </a:rPr>
              <a:t>Thank you for listening and attending my talk!</a:t>
            </a:r>
          </a:p>
        </p:txBody>
      </p:sp>
      <p:sp>
        <p:nvSpPr>
          <p:cNvPr id="3" name="TextBox 3">
            <a:extLst>
              <a:ext uri="{FF2B5EF4-FFF2-40B4-BE49-F238E27FC236}">
                <a16:creationId xmlns:a16="http://schemas.microsoft.com/office/drawing/2014/main" id="{DBF5C55C-5BE5-46F9-8FDE-954C8D406207}"/>
              </a:ext>
            </a:extLst>
          </p:cNvPr>
          <p:cNvSpPr txBox="1"/>
          <p:nvPr/>
        </p:nvSpPr>
        <p:spPr>
          <a:xfrm>
            <a:off x="0" y="0"/>
            <a:ext cx="2703643" cy="307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sng" strike="noStrike" kern="1200" cap="none" spc="0" baseline="0">
                <a:solidFill>
                  <a:srgbClr val="000000"/>
                </a:solidFill>
                <a:uFillTx/>
                <a:latin typeface="Arial" pitchFamily="34"/>
                <a:cs typeface="Arial" pitchFamily="34"/>
              </a:rPr>
              <a:t>Task 3: Pitch Style Speech</a:t>
            </a:r>
          </a:p>
        </p:txBody>
      </p:sp>
      <p:pic>
        <p:nvPicPr>
          <p:cNvPr id="4" name="Picture 5" descr="Text&#10;&#10;Description automatically generated with medium confidence">
            <a:extLst>
              <a:ext uri="{FF2B5EF4-FFF2-40B4-BE49-F238E27FC236}">
                <a16:creationId xmlns:a16="http://schemas.microsoft.com/office/drawing/2014/main" id="{9B351579-4626-4FEE-8EA5-535CE3C1AD73}"/>
              </a:ext>
            </a:extLst>
          </p:cNvPr>
          <p:cNvPicPr>
            <a:picLocks noChangeAspect="1"/>
          </p:cNvPicPr>
          <p:nvPr/>
        </p:nvPicPr>
        <p:blipFill>
          <a:blip r:embed="rId2"/>
          <a:stretch>
            <a:fillRect/>
          </a:stretch>
        </p:blipFill>
        <p:spPr>
          <a:xfrm>
            <a:off x="9488363" y="0"/>
            <a:ext cx="2703643" cy="3823252"/>
          </a:xfrm>
          <a:prstGeom prst="rect">
            <a:avLst/>
          </a:prstGeom>
          <a:solidFill>
            <a:srgbClr val="EDEDED"/>
          </a:solidFill>
          <a:ln cap="flat">
            <a:noFill/>
          </a:ln>
        </p:spPr>
      </p:pic>
      <p:sp>
        <p:nvSpPr>
          <p:cNvPr id="5" name="TextBox 6">
            <a:extLst>
              <a:ext uri="{FF2B5EF4-FFF2-40B4-BE49-F238E27FC236}">
                <a16:creationId xmlns:a16="http://schemas.microsoft.com/office/drawing/2014/main" id="{48146F14-5241-4BDD-BE80-FC837EB39E54}"/>
              </a:ext>
            </a:extLst>
          </p:cNvPr>
          <p:cNvSpPr txBox="1"/>
          <p:nvPr/>
        </p:nvSpPr>
        <p:spPr>
          <a:xfrm>
            <a:off x="9925876" y="3823252"/>
            <a:ext cx="2146855" cy="27699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Arial" pitchFamily="34"/>
                <a:cs typeface="Arial" pitchFamily="34"/>
              </a:rPr>
              <a:t>(</a:t>
            </a:r>
            <a:r>
              <a:rPr lang="en-GB" sz="1200" b="0" i="0" u="none" strike="noStrike" kern="1200" cap="none" spc="0" baseline="0">
                <a:solidFill>
                  <a:srgbClr val="000000"/>
                </a:solidFill>
                <a:uFillTx/>
                <a:latin typeface="Arial" pitchFamily="34"/>
                <a:cs typeface="Arial" pitchFamily="34"/>
                <a:hlinkClick r:id="rId3"/>
              </a:rPr>
              <a:t>www.hpac.cdd.nhs.uk</a:t>
            </a:r>
            <a:r>
              <a:rPr lang="en-GB" sz="1200" b="0" i="0" u="none" strike="noStrike" kern="1200" cap="none" spc="0" baseline="0">
                <a:solidFill>
                  <a:srgbClr val="000000"/>
                </a:solidFill>
                <a:uFillTx/>
                <a:latin typeface="Arial" pitchFamily="34"/>
                <a:cs typeface="Arial" pitchFamily="34"/>
              </a:rPr>
              <a:t>,n.d.)</a:t>
            </a:r>
          </a:p>
        </p:txBody>
      </p:sp>
      <p:pic>
        <p:nvPicPr>
          <p:cNvPr id="6" name="Picture 2" descr="Icon, circle&#10;&#10;Description automatically generated">
            <a:extLst>
              <a:ext uri="{FF2B5EF4-FFF2-40B4-BE49-F238E27FC236}">
                <a16:creationId xmlns:a16="http://schemas.microsoft.com/office/drawing/2014/main" id="{5D9CB4F5-1C87-44D4-975E-7FE02EB36A23}"/>
              </a:ext>
            </a:extLst>
          </p:cNvPr>
          <p:cNvPicPr>
            <a:picLocks noChangeAspect="1"/>
          </p:cNvPicPr>
          <p:nvPr/>
        </p:nvPicPr>
        <p:blipFill>
          <a:blip r:embed="rId4"/>
          <a:srcRect/>
          <a:stretch>
            <a:fillRect/>
          </a:stretch>
        </p:blipFill>
        <p:spPr>
          <a:xfrm>
            <a:off x="0" y="4739481"/>
            <a:ext cx="2243023" cy="2211284"/>
          </a:xfrm>
          <a:prstGeom prst="rect">
            <a:avLst/>
          </a:prstGeom>
          <a:noFill/>
          <a:ln cap="flat">
            <a:noFill/>
          </a:ln>
        </p:spPr>
      </p:pic>
      <p:sp>
        <p:nvSpPr>
          <p:cNvPr id="7" name="TextBox 1">
            <a:extLst>
              <a:ext uri="{FF2B5EF4-FFF2-40B4-BE49-F238E27FC236}">
                <a16:creationId xmlns:a16="http://schemas.microsoft.com/office/drawing/2014/main" id="{8383C51F-41C1-44D9-96AA-70670EA8CA3A}"/>
              </a:ext>
            </a:extLst>
          </p:cNvPr>
          <p:cNvSpPr txBox="1"/>
          <p:nvPr/>
        </p:nvSpPr>
        <p:spPr>
          <a:xfrm>
            <a:off x="1818951" y="6550222"/>
            <a:ext cx="1401327" cy="26160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(Academy, 2019)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63DB53">
            <a:alpha val="98000"/>
          </a:srgb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2A1457-0E4D-4A98-A361-44C177072078}"/>
              </a:ext>
            </a:extLst>
          </p:cNvPr>
          <p:cNvSpPr txBox="1"/>
          <p:nvPr/>
        </p:nvSpPr>
        <p:spPr>
          <a:xfrm>
            <a:off x="2222504" y="-59216"/>
            <a:ext cx="7950195" cy="769440"/>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FFFFFF"/>
                </a:solidFill>
                <a:effectLst>
                  <a:outerShdw dist="38096" dir="2700000">
                    <a:srgbClr val="000000"/>
                  </a:outerShdw>
                </a:effectLst>
                <a:uFillTx/>
                <a:latin typeface="Arial" pitchFamily="34"/>
                <a:cs typeface="Arial" pitchFamily="34"/>
              </a:rPr>
              <a:t>KEEP YOUR CHILD SAFE!</a:t>
            </a:r>
          </a:p>
        </p:txBody>
      </p:sp>
      <p:sp>
        <p:nvSpPr>
          <p:cNvPr id="3" name="Star: 12 Points 2">
            <a:extLst>
              <a:ext uri="{FF2B5EF4-FFF2-40B4-BE49-F238E27FC236}">
                <a16:creationId xmlns:a16="http://schemas.microsoft.com/office/drawing/2014/main" id="{08985E29-FDE1-468D-9448-85179FB5ECCB}"/>
              </a:ext>
            </a:extLst>
          </p:cNvPr>
          <p:cNvSpPr/>
          <p:nvPr/>
        </p:nvSpPr>
        <p:spPr>
          <a:xfrm rot="20621874">
            <a:off x="8456600" y="171175"/>
            <a:ext cx="3814492" cy="3128400"/>
          </a:xfrm>
          <a:custGeom>
            <a:avLst>
              <a:gd name="f9" fmla="val 37500"/>
            </a:avLst>
            <a:gdLst>
              <a:gd name="f1" fmla="val 10800000"/>
              <a:gd name="f2" fmla="val 5400000"/>
              <a:gd name="f3" fmla="val 180"/>
              <a:gd name="f4" fmla="val w"/>
              <a:gd name="f5" fmla="val h"/>
              <a:gd name="f6" fmla="val ss"/>
              <a:gd name="f7" fmla="val 0"/>
              <a:gd name="f8" fmla="*/ 5419351 1 1725033"/>
              <a:gd name="f9" fmla="val 37500"/>
              <a:gd name="f10" fmla="+- 0 0 -90"/>
              <a:gd name="f11" fmla="+- 0 0 -180"/>
              <a:gd name="f12" fmla="+- 0 0 -270"/>
              <a:gd name="f13" fmla="+- 0 0 -360"/>
              <a:gd name="f14" fmla="abs f4"/>
              <a:gd name="f15" fmla="abs f5"/>
              <a:gd name="f16" fmla="abs f6"/>
              <a:gd name="f17" fmla="val f7"/>
              <a:gd name="f18" fmla="val f9"/>
              <a:gd name="f19" fmla="+- 1800000 f2 0"/>
              <a:gd name="f20" fmla="+- 3600000 f2 0"/>
              <a:gd name="f21" fmla="+- 900000 f2 0"/>
              <a:gd name="f22" fmla="+- 2700000 f2 0"/>
              <a:gd name="f23" fmla="+- 4500000 f2 0"/>
              <a:gd name="f24" fmla="*/ f10 f1 1"/>
              <a:gd name="f25" fmla="*/ f11 f1 1"/>
              <a:gd name="f26" fmla="*/ f12 f1 1"/>
              <a:gd name="f27" fmla="*/ f13 f1 1"/>
              <a:gd name="f28" fmla="?: f14 f4 1"/>
              <a:gd name="f29" fmla="?: f15 f5 1"/>
              <a:gd name="f30" fmla="?: f16 f6 1"/>
              <a:gd name="f31" fmla="*/ f19 f8 1"/>
              <a:gd name="f32" fmla="*/ f20 f8 1"/>
              <a:gd name="f33" fmla="*/ f21 f8 1"/>
              <a:gd name="f34" fmla="*/ f22 f8 1"/>
              <a:gd name="f35" fmla="*/ f23 f8 1"/>
              <a:gd name="f36" fmla="*/ f24 1 f3"/>
              <a:gd name="f37" fmla="*/ f25 1 f3"/>
              <a:gd name="f38" fmla="*/ f26 1 f3"/>
              <a:gd name="f39" fmla="*/ f27 1 f3"/>
              <a:gd name="f40" fmla="*/ f28 1 21600"/>
              <a:gd name="f41" fmla="*/ f29 1 21600"/>
              <a:gd name="f42" fmla="*/ 21600 f28 1"/>
              <a:gd name="f43" fmla="*/ 21600 f29 1"/>
              <a:gd name="f44" fmla="*/ f31 1 f1"/>
              <a:gd name="f45" fmla="*/ f32 1 f1"/>
              <a:gd name="f46" fmla="*/ f33 1 f1"/>
              <a:gd name="f47" fmla="*/ f34 1 f1"/>
              <a:gd name="f48" fmla="*/ f35 1 f1"/>
              <a:gd name="f49" fmla="+- f36 0 f2"/>
              <a:gd name="f50" fmla="+- f37 0 f2"/>
              <a:gd name="f51" fmla="+- f38 0 f2"/>
              <a:gd name="f52" fmla="+- f39 0 f2"/>
              <a:gd name="f53" fmla="min f41 f40"/>
              <a:gd name="f54" fmla="*/ f42 1 f30"/>
              <a:gd name="f55" fmla="*/ f43 1 f30"/>
              <a:gd name="f56" fmla="+- 0 0 f44"/>
              <a:gd name="f57" fmla="+- 0 0 f45"/>
              <a:gd name="f58" fmla="+- 0 0 f46"/>
              <a:gd name="f59" fmla="+- 0 0 f47"/>
              <a:gd name="f60" fmla="+- 0 0 f48"/>
              <a:gd name="f61" fmla="val f54"/>
              <a:gd name="f62" fmla="val f55"/>
              <a:gd name="f63" fmla="+- 0 0 f56"/>
              <a:gd name="f64" fmla="+- 0 0 f57"/>
              <a:gd name="f65" fmla="+- 0 0 f58"/>
              <a:gd name="f66" fmla="+- 0 0 f59"/>
              <a:gd name="f67" fmla="+- 0 0 f60"/>
              <a:gd name="f68" fmla="*/ f17 f53 1"/>
              <a:gd name="f69" fmla="+- f62 0 f17"/>
              <a:gd name="f70" fmla="+- f61 0 f17"/>
              <a:gd name="f71" fmla="*/ f63 f1 1"/>
              <a:gd name="f72" fmla="*/ f64 f1 1"/>
              <a:gd name="f73" fmla="*/ f65 f1 1"/>
              <a:gd name="f74" fmla="*/ f66 f1 1"/>
              <a:gd name="f75" fmla="*/ f67 f1 1"/>
              <a:gd name="f76" fmla="*/ f61 f53 1"/>
              <a:gd name="f77" fmla="*/ f62 f53 1"/>
              <a:gd name="f78" fmla="*/ f69 1 2"/>
              <a:gd name="f79" fmla="*/ f69 1 4"/>
              <a:gd name="f80" fmla="*/ f70 1 2"/>
              <a:gd name="f81" fmla="*/ f70 1 4"/>
              <a:gd name="f82" fmla="*/ f71 1 f8"/>
              <a:gd name="f83" fmla="*/ f72 1 f8"/>
              <a:gd name="f84" fmla="*/ f70 3 1"/>
              <a:gd name="f85" fmla="*/ f69 3 1"/>
              <a:gd name="f86" fmla="*/ f73 1 f8"/>
              <a:gd name="f87" fmla="*/ f74 1 f8"/>
              <a:gd name="f88" fmla="*/ f75 1 f8"/>
              <a:gd name="f89" fmla="+- f17 f78 0"/>
              <a:gd name="f90" fmla="+- f17 f80 0"/>
              <a:gd name="f91" fmla="+- f82 0 f2"/>
              <a:gd name="f92" fmla="+- f83 0 f2"/>
              <a:gd name="f93" fmla="*/ f84 1 4"/>
              <a:gd name="f94" fmla="*/ f85 1 4"/>
              <a:gd name="f95" fmla="*/ f80 f18 1"/>
              <a:gd name="f96" fmla="*/ f78 f18 1"/>
              <a:gd name="f97" fmla="+- f86 0 f2"/>
              <a:gd name="f98" fmla="+- f87 0 f2"/>
              <a:gd name="f99" fmla="+- f88 0 f2"/>
              <a:gd name="f100" fmla="*/ f79 f53 1"/>
              <a:gd name="f101" fmla="*/ f81 f53 1"/>
              <a:gd name="f102" fmla="cos 1 f91"/>
              <a:gd name="f103" fmla="sin 1 f92"/>
              <a:gd name="f104" fmla="*/ f95 1 50000"/>
              <a:gd name="f105" fmla="*/ f96 1 50000"/>
              <a:gd name="f106" fmla="cos 1 f97"/>
              <a:gd name="f107" fmla="cos 1 f98"/>
              <a:gd name="f108" fmla="cos 1 f99"/>
              <a:gd name="f109" fmla="sin 1 f99"/>
              <a:gd name="f110" fmla="sin 1 f98"/>
              <a:gd name="f111" fmla="sin 1 f97"/>
              <a:gd name="f112" fmla="*/ f89 f53 1"/>
              <a:gd name="f113" fmla="*/ f90 f53 1"/>
              <a:gd name="f114" fmla="*/ f93 f53 1"/>
              <a:gd name="f115" fmla="*/ f94 f53 1"/>
              <a:gd name="f116" fmla="+- 0 0 f102"/>
              <a:gd name="f117" fmla="+- 0 0 f103"/>
              <a:gd name="f118" fmla="+- 0 0 f106"/>
              <a:gd name="f119" fmla="+- 0 0 f107"/>
              <a:gd name="f120" fmla="+- 0 0 f108"/>
              <a:gd name="f121" fmla="+- 0 0 f109"/>
              <a:gd name="f122" fmla="+- 0 0 f110"/>
              <a:gd name="f123" fmla="+- 0 0 f111"/>
              <a:gd name="f124" fmla="+- 0 0 f116"/>
              <a:gd name="f125" fmla="+- 0 0 f117"/>
              <a:gd name="f126" fmla="+- 0 0 f118"/>
              <a:gd name="f127" fmla="+- 0 0 f119"/>
              <a:gd name="f128" fmla="+- 0 0 f120"/>
              <a:gd name="f129" fmla="+- 0 0 f121"/>
              <a:gd name="f130" fmla="+- 0 0 f122"/>
              <a:gd name="f131" fmla="+- 0 0 f123"/>
              <a:gd name="f132" fmla="*/ f124 f80 1"/>
              <a:gd name="f133" fmla="*/ f125 f78 1"/>
              <a:gd name="f134" fmla="*/ f126 f104 1"/>
              <a:gd name="f135" fmla="*/ f127 f104 1"/>
              <a:gd name="f136" fmla="*/ f128 f104 1"/>
              <a:gd name="f137" fmla="*/ f129 f105 1"/>
              <a:gd name="f138" fmla="*/ f130 f105 1"/>
              <a:gd name="f139" fmla="*/ f131 f105 1"/>
              <a:gd name="f140" fmla="+- f90 0 f132"/>
              <a:gd name="f141" fmla="+- f90 f132 0"/>
              <a:gd name="f142" fmla="+- f89 0 f133"/>
              <a:gd name="f143" fmla="+- f89 f133 0"/>
              <a:gd name="f144" fmla="+- f90 0 f134"/>
              <a:gd name="f145" fmla="+- f90 0 f135"/>
              <a:gd name="f146" fmla="+- f90 0 f136"/>
              <a:gd name="f147" fmla="+- f90 f136 0"/>
              <a:gd name="f148" fmla="+- f90 f135 0"/>
              <a:gd name="f149" fmla="+- f90 f134 0"/>
              <a:gd name="f150" fmla="+- f89 0 f137"/>
              <a:gd name="f151" fmla="+- f89 0 f138"/>
              <a:gd name="f152" fmla="+- f89 0 f139"/>
              <a:gd name="f153" fmla="+- f89 f139 0"/>
              <a:gd name="f154" fmla="+- f89 f138 0"/>
              <a:gd name="f155" fmla="+- f89 f137 0"/>
              <a:gd name="f156" fmla="*/ f145 f53 1"/>
              <a:gd name="f157" fmla="*/ f151 f53 1"/>
              <a:gd name="f158" fmla="*/ f148 f53 1"/>
              <a:gd name="f159" fmla="*/ f154 f53 1"/>
              <a:gd name="f160" fmla="*/ f144 f53 1"/>
              <a:gd name="f161" fmla="*/ f152 f53 1"/>
              <a:gd name="f162" fmla="*/ f140 f53 1"/>
              <a:gd name="f163" fmla="*/ f142 f53 1"/>
              <a:gd name="f164" fmla="*/ f146 f53 1"/>
              <a:gd name="f165" fmla="*/ f150 f53 1"/>
              <a:gd name="f166" fmla="*/ f147 f53 1"/>
              <a:gd name="f167" fmla="*/ f141 f53 1"/>
              <a:gd name="f168" fmla="*/ f149 f53 1"/>
              <a:gd name="f169" fmla="*/ f153 f53 1"/>
              <a:gd name="f170" fmla="*/ f143 f53 1"/>
              <a:gd name="f171" fmla="*/ f155 f53 1"/>
            </a:gdLst>
            <a:ahLst/>
            <a:cxnLst>
              <a:cxn ang="3cd4">
                <a:pos x="hc" y="t"/>
              </a:cxn>
              <a:cxn ang="0">
                <a:pos x="r" y="vc"/>
              </a:cxn>
              <a:cxn ang="cd4">
                <a:pos x="hc" y="b"/>
              </a:cxn>
              <a:cxn ang="cd2">
                <a:pos x="l" y="vc"/>
              </a:cxn>
              <a:cxn ang="f49">
                <a:pos x="f167" y="f100"/>
              </a:cxn>
              <a:cxn ang="f49">
                <a:pos x="f167" y="f115"/>
              </a:cxn>
              <a:cxn ang="f50">
                <a:pos x="f114" y="f170"/>
              </a:cxn>
              <a:cxn ang="f50">
                <a:pos x="f101" y="f170"/>
              </a:cxn>
              <a:cxn ang="f51">
                <a:pos x="f162" y="f115"/>
              </a:cxn>
              <a:cxn ang="f51">
                <a:pos x="f162" y="f100"/>
              </a:cxn>
              <a:cxn ang="f52">
                <a:pos x="f101" y="f163"/>
              </a:cxn>
              <a:cxn ang="f52">
                <a:pos x="f114" y="f163"/>
              </a:cxn>
            </a:cxnLst>
            <a:rect l="f156" t="f157" r="f158" b="f159"/>
            <a:pathLst>
              <a:path>
                <a:moveTo>
                  <a:pt x="f68" y="f112"/>
                </a:moveTo>
                <a:lnTo>
                  <a:pt x="f160" y="f161"/>
                </a:lnTo>
                <a:lnTo>
                  <a:pt x="f162" y="f100"/>
                </a:lnTo>
                <a:lnTo>
                  <a:pt x="f156" y="f157"/>
                </a:lnTo>
                <a:lnTo>
                  <a:pt x="f101" y="f163"/>
                </a:lnTo>
                <a:lnTo>
                  <a:pt x="f164" y="f165"/>
                </a:lnTo>
                <a:lnTo>
                  <a:pt x="f113" y="f68"/>
                </a:lnTo>
                <a:lnTo>
                  <a:pt x="f166" y="f165"/>
                </a:lnTo>
                <a:lnTo>
                  <a:pt x="f114" y="f163"/>
                </a:lnTo>
                <a:lnTo>
                  <a:pt x="f158" y="f157"/>
                </a:lnTo>
                <a:lnTo>
                  <a:pt x="f167" y="f100"/>
                </a:lnTo>
                <a:lnTo>
                  <a:pt x="f168" y="f161"/>
                </a:lnTo>
                <a:lnTo>
                  <a:pt x="f76" y="f112"/>
                </a:lnTo>
                <a:lnTo>
                  <a:pt x="f168" y="f169"/>
                </a:lnTo>
                <a:lnTo>
                  <a:pt x="f167" y="f115"/>
                </a:lnTo>
                <a:lnTo>
                  <a:pt x="f158" y="f159"/>
                </a:lnTo>
                <a:lnTo>
                  <a:pt x="f114" y="f170"/>
                </a:lnTo>
                <a:lnTo>
                  <a:pt x="f166" y="f171"/>
                </a:lnTo>
                <a:lnTo>
                  <a:pt x="f113" y="f77"/>
                </a:lnTo>
                <a:lnTo>
                  <a:pt x="f164" y="f171"/>
                </a:lnTo>
                <a:lnTo>
                  <a:pt x="f101" y="f170"/>
                </a:lnTo>
                <a:lnTo>
                  <a:pt x="f156" y="f159"/>
                </a:lnTo>
                <a:lnTo>
                  <a:pt x="f162" y="f115"/>
                </a:lnTo>
                <a:lnTo>
                  <a:pt x="f160" y="f169"/>
                </a:lnTo>
                <a:close/>
              </a:path>
            </a:pathLst>
          </a:custGeom>
          <a:solidFill>
            <a:srgbClr val="C5E0B4"/>
          </a:solidFill>
          <a:ln w="12701" cap="flat">
            <a:solidFill>
              <a:srgbClr val="000000"/>
            </a:solidFill>
            <a:prstDash val="solid"/>
            <a:miter/>
          </a:ln>
          <a:effectLst>
            <a:outerShdw dist="38096" dir="2700000" algn="tl">
              <a:srgbClr val="000000">
                <a:alpha val="40000"/>
              </a:srgbClr>
            </a:outerShdw>
          </a:effectLst>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B050"/>
                </a:solidFill>
                <a:uFillTx/>
                <a:latin typeface="Arial" pitchFamily="34"/>
                <a:cs typeface="Arial" pitchFamily="34"/>
              </a:rPr>
              <a:t>It shouldn’t hurt to be a child!</a:t>
            </a:r>
            <a:r>
              <a:rPr lang="en-GB" sz="2400" b="1" i="0" u="none" strike="noStrike" kern="1200" cap="none" spc="0" baseline="0">
                <a:solidFill>
                  <a:srgbClr val="0D0D0D"/>
                </a:solidFill>
                <a:uFillTx/>
                <a:latin typeface="Arial" pitchFamily="34"/>
                <a:cs typeface="Arial" pitchFamily="34"/>
              </a:rPr>
              <a:t> </a:t>
            </a:r>
            <a:r>
              <a:rPr lang="en-GB" sz="1400" b="0" i="0" u="none" strike="noStrike" kern="1200" cap="none" spc="0" baseline="0">
                <a:solidFill>
                  <a:srgbClr val="0D0D0D"/>
                </a:solidFill>
                <a:effectLst>
                  <a:outerShdw dist="38096" dir="2700000">
                    <a:srgbClr val="000000"/>
                  </a:outerShdw>
                </a:effectLst>
                <a:uFillTx/>
                <a:latin typeface="Arial" pitchFamily="34"/>
                <a:cs typeface="Arial" pitchFamily="34"/>
              </a:rPr>
              <a:t>Be aware of the incidents and cruelty that can happen to your </a:t>
            </a:r>
            <a:r>
              <a:rPr lang="en-GB" sz="1400" b="0" i="0" u="none" strike="noStrike" kern="1200" cap="none" spc="0" baseline="0">
                <a:solidFill>
                  <a:srgbClr val="000000"/>
                </a:solidFill>
                <a:effectLst>
                  <a:outerShdw dist="38096" dir="2700000">
                    <a:srgbClr val="000000"/>
                  </a:outerShdw>
                </a:effectLst>
                <a:uFillTx/>
                <a:latin typeface="Arial" pitchFamily="34"/>
                <a:cs typeface="Arial" pitchFamily="34"/>
              </a:rPr>
              <a:t>child and raise enough awareness around you!</a:t>
            </a:r>
          </a:p>
        </p:txBody>
      </p:sp>
      <p:sp>
        <p:nvSpPr>
          <p:cNvPr id="4" name="TextBox 3">
            <a:extLst>
              <a:ext uri="{FF2B5EF4-FFF2-40B4-BE49-F238E27FC236}">
                <a16:creationId xmlns:a16="http://schemas.microsoft.com/office/drawing/2014/main" id="{8F13E318-0667-4BBF-B369-5DB52C0BA84A}"/>
              </a:ext>
            </a:extLst>
          </p:cNvPr>
          <p:cNvSpPr txBox="1"/>
          <p:nvPr/>
        </p:nvSpPr>
        <p:spPr>
          <a:xfrm>
            <a:off x="3651601" y="5010646"/>
            <a:ext cx="5797195" cy="1077218"/>
          </a:xfrm>
          <a:prstGeom prst="rect">
            <a:avLst/>
          </a:prstGeom>
          <a:noFill/>
          <a:ln cap="flat">
            <a:noFill/>
          </a:ln>
          <a:effectLst>
            <a:outerShdw dist="250193" dir="8460030" algn="tl">
              <a:srgbClr val="000000">
                <a:alpha val="28000"/>
              </a:srgbClr>
            </a:outerShdw>
          </a:effectLst>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Arial" pitchFamily="34"/>
                <a:cs typeface="Arial" pitchFamily="34"/>
              </a:rPr>
              <a:t>Notice an unhappy child? Want to help in creating awareness? Contact the NSPCC on 0207825 2505</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Arial" pitchFamily="34"/>
                <a:cs typeface="Arial" pitchFamily="34"/>
              </a:rPr>
              <a:t>Or</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Arial" pitchFamily="34"/>
                <a:cs typeface="Arial" pitchFamily="34"/>
              </a:rPr>
              <a:t>Childline: 0800 1111</a:t>
            </a:r>
            <a:endParaRPr lang="en-GB" sz="2400" b="1" i="0" u="none" strike="noStrike" kern="1200" cap="none" spc="0" baseline="0">
              <a:solidFill>
                <a:srgbClr val="000000"/>
              </a:solidFill>
              <a:uFillTx/>
              <a:latin typeface="Arial" pitchFamily="34"/>
              <a:cs typeface="Arial" pitchFamily="34"/>
            </a:endParaRPr>
          </a:p>
        </p:txBody>
      </p:sp>
      <p:sp>
        <p:nvSpPr>
          <p:cNvPr id="5" name="TextBox 4">
            <a:extLst>
              <a:ext uri="{FF2B5EF4-FFF2-40B4-BE49-F238E27FC236}">
                <a16:creationId xmlns:a16="http://schemas.microsoft.com/office/drawing/2014/main" id="{CB923E77-999A-44B2-8069-84DBDF7F16AD}"/>
              </a:ext>
            </a:extLst>
          </p:cNvPr>
          <p:cNvSpPr txBox="1"/>
          <p:nvPr/>
        </p:nvSpPr>
        <p:spPr>
          <a:xfrm>
            <a:off x="13560" y="600587"/>
            <a:ext cx="8264767" cy="92333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effectLst>
                  <a:outerShdw dist="38096" dir="2700000">
                    <a:srgbClr val="000000"/>
                  </a:outerShdw>
                </a:effectLst>
                <a:uFillTx/>
                <a:latin typeface="Arial" pitchFamily="34"/>
                <a:cs typeface="Arial" pitchFamily="34"/>
              </a:rPr>
              <a:t>“The National Society for the Prevention of Cruelty to Children (NSPCC) is the UK’s leading charity specialising in child protection and prevention of cruelty to children” (Brown, n.d.)</a:t>
            </a:r>
          </a:p>
        </p:txBody>
      </p:sp>
      <p:pic>
        <p:nvPicPr>
          <p:cNvPr id="6" name="Picture 2" descr="Logo, company name&#10;&#10;Description automatically generated">
            <a:extLst>
              <a:ext uri="{FF2B5EF4-FFF2-40B4-BE49-F238E27FC236}">
                <a16:creationId xmlns:a16="http://schemas.microsoft.com/office/drawing/2014/main" id="{8F7A24F4-D14A-4F9C-B3EB-56C13182803E}"/>
              </a:ext>
            </a:extLst>
          </p:cNvPr>
          <p:cNvPicPr>
            <a:picLocks noChangeAspect="1"/>
          </p:cNvPicPr>
          <p:nvPr/>
        </p:nvPicPr>
        <p:blipFill>
          <a:blip r:embed="rId2"/>
          <a:srcRect/>
          <a:stretch>
            <a:fillRect/>
          </a:stretch>
        </p:blipFill>
        <p:spPr>
          <a:xfrm>
            <a:off x="9075209" y="3968624"/>
            <a:ext cx="3062161" cy="2047076"/>
          </a:xfrm>
          <a:prstGeom prst="rect">
            <a:avLst/>
          </a:prstGeom>
          <a:solidFill>
            <a:srgbClr val="FFFFFF"/>
          </a:solidFill>
          <a:ln w="76196" cap="sq">
            <a:solidFill>
              <a:srgbClr val="EAEAEA"/>
            </a:solidFill>
            <a:prstDash val="solid"/>
            <a:miter/>
          </a:ln>
        </p:spPr>
      </p:pic>
      <p:sp>
        <p:nvSpPr>
          <p:cNvPr id="7" name="TextBox 5">
            <a:extLst>
              <a:ext uri="{FF2B5EF4-FFF2-40B4-BE49-F238E27FC236}">
                <a16:creationId xmlns:a16="http://schemas.microsoft.com/office/drawing/2014/main" id="{6B58945D-1473-4910-9281-042D983B1AC0}"/>
              </a:ext>
            </a:extLst>
          </p:cNvPr>
          <p:cNvSpPr txBox="1"/>
          <p:nvPr/>
        </p:nvSpPr>
        <p:spPr>
          <a:xfrm>
            <a:off x="0" y="1422056"/>
            <a:ext cx="7788109" cy="1600437"/>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38096" dir="2700000">
                    <a:srgbClr val="000000"/>
                  </a:outerShdw>
                </a:effectLst>
                <a:uFillTx/>
                <a:latin typeface="Arial" pitchFamily="34"/>
                <a:cs typeface="Arial" pitchFamily="34"/>
              </a:rPr>
              <a:t>This campaign is all about creating awareness and speaking up for those children are going through a traumatic childhood. We are here to make a change!</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38096" dir="2700000">
                    <a:srgbClr val="000000"/>
                  </a:outerShdw>
                </a:effectLst>
                <a:uFillTx/>
                <a:latin typeface="Arial" pitchFamily="34"/>
                <a:cs typeface="Arial" pitchFamily="34"/>
              </a:rPr>
              <a:t>Primary audience: parents and carers of children aged between 5-11 years.</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38096" dir="2700000">
                    <a:srgbClr val="000000"/>
                  </a:outerShdw>
                </a:effectLst>
                <a:uFillTx/>
                <a:latin typeface="Arial" pitchFamily="34"/>
                <a:cs typeface="Arial" pitchFamily="34"/>
              </a:rPr>
              <a:t>Our main aim is to influence parents and carers to interact with their child , make them feel comfortable and always make sure they are feeling safe around others. We want the younger generation to feel confident enough to speak up for something they are not feeling safe and comfortable with!</a:t>
            </a:r>
          </a:p>
        </p:txBody>
      </p:sp>
      <p:sp>
        <p:nvSpPr>
          <p:cNvPr id="8" name="TextBox 7">
            <a:extLst>
              <a:ext uri="{FF2B5EF4-FFF2-40B4-BE49-F238E27FC236}">
                <a16:creationId xmlns:a16="http://schemas.microsoft.com/office/drawing/2014/main" id="{7147AECA-077A-45EE-A99D-92A0F529A262}"/>
              </a:ext>
            </a:extLst>
          </p:cNvPr>
          <p:cNvSpPr txBox="1"/>
          <p:nvPr/>
        </p:nvSpPr>
        <p:spPr>
          <a:xfrm>
            <a:off x="5190545" y="4160657"/>
            <a:ext cx="3546308" cy="89255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effectLst>
                  <a:outerShdw dist="38096" dir="2700000">
                    <a:srgbClr val="000000"/>
                  </a:outerShdw>
                </a:effectLst>
                <a:uFillTx/>
                <a:latin typeface="Arial" pitchFamily="34"/>
                <a:cs typeface="Arial" pitchFamily="34"/>
              </a:rPr>
              <a:t>For information please visit: </a:t>
            </a:r>
            <a:r>
              <a:rPr lang="en-GB" sz="1800" b="1" i="0" u="none" strike="noStrike" kern="1200" cap="none" spc="0" baseline="0">
                <a:solidFill>
                  <a:srgbClr val="000000"/>
                </a:solidFill>
                <a:effectLst>
                  <a:outerShdw dist="38096" dir="2700000">
                    <a:srgbClr val="000000"/>
                  </a:outerShdw>
                </a:effectLst>
                <a:uFillTx/>
                <a:latin typeface="Arial" pitchFamily="34"/>
                <a:cs typeface="Arial" pitchFamily="34"/>
                <a:hlinkClick r:id="rId3"/>
              </a:rPr>
              <a:t>https://www.nspcc.org.uk/</a:t>
            </a:r>
            <a:endParaRPr lang="en-GB" sz="1800" b="1" i="0" u="none" strike="noStrike" kern="1200" cap="none" spc="0" baseline="0">
              <a:solidFill>
                <a:srgbClr val="000000"/>
              </a:solidFill>
              <a:effectLst>
                <a:outerShdw dist="38096" dir="2700000">
                  <a:srgbClr val="000000"/>
                </a:outerShdw>
              </a:effectLst>
              <a:uFillTx/>
              <a:latin typeface="Arial" pitchFamily="34"/>
              <a:cs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 </a:t>
            </a:r>
          </a:p>
        </p:txBody>
      </p:sp>
      <p:sp>
        <p:nvSpPr>
          <p:cNvPr id="9" name="TextBox 8">
            <a:extLst>
              <a:ext uri="{FF2B5EF4-FFF2-40B4-BE49-F238E27FC236}">
                <a16:creationId xmlns:a16="http://schemas.microsoft.com/office/drawing/2014/main" id="{C006601F-778A-419B-9CA1-916F4D08F801}"/>
              </a:ext>
            </a:extLst>
          </p:cNvPr>
          <p:cNvSpPr txBox="1"/>
          <p:nvPr/>
        </p:nvSpPr>
        <p:spPr>
          <a:xfrm>
            <a:off x="5834146" y="2831832"/>
            <a:ext cx="3525752" cy="83099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effectLst>
                  <a:outerShdw dist="38096" dir="2700000">
                    <a:srgbClr val="000000"/>
                  </a:outerShdw>
                </a:effectLst>
                <a:uFillTx/>
                <a:latin typeface="Arial" pitchFamily="34"/>
                <a:cs typeface="Arial" pitchFamily="34"/>
              </a:rPr>
              <a:t>Look over on our website for more information on how to keep your child secure and aware</a:t>
            </a: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a:t>
            </a:r>
          </a:p>
        </p:txBody>
      </p:sp>
      <p:sp>
        <p:nvSpPr>
          <p:cNvPr id="10" name="Arrow: Curved Left 9">
            <a:extLst>
              <a:ext uri="{FF2B5EF4-FFF2-40B4-BE49-F238E27FC236}">
                <a16:creationId xmlns:a16="http://schemas.microsoft.com/office/drawing/2014/main" id="{FD050FD2-BDC6-4BCF-A25E-5A95398E2DD8}"/>
              </a:ext>
            </a:extLst>
          </p:cNvPr>
          <p:cNvSpPr/>
          <p:nvPr/>
        </p:nvSpPr>
        <p:spPr>
          <a:xfrm rot="1364923">
            <a:off x="8416711" y="3639761"/>
            <a:ext cx="436360" cy="873626"/>
          </a:xfrm>
          <a:custGeom>
            <a:avLst>
              <a:gd name="f13" fmla="val 25000"/>
              <a:gd name="f14" fmla="val 98122"/>
              <a:gd name="f15" fmla="val 25000"/>
            </a:avLst>
            <a:gdLst>
              <a:gd name="f3" fmla="val 10800000"/>
              <a:gd name="f4" fmla="val 5400000"/>
              <a:gd name="f5" fmla="val 16200000"/>
              <a:gd name="f6" fmla="val 180"/>
              <a:gd name="f7" fmla="val w"/>
              <a:gd name="f8" fmla="val h"/>
              <a:gd name="f9" fmla="val ss"/>
              <a:gd name="f10" fmla="val 0"/>
              <a:gd name="f11" fmla="*/ 5419351 1 1725033"/>
              <a:gd name="f12" fmla="+- 0 0 5400000"/>
              <a:gd name="f13" fmla="val 25000"/>
              <a:gd name="f14" fmla="val 98122"/>
              <a:gd name="f15" fmla="val 25000"/>
              <a:gd name="f16" fmla="+- 0 0 -270"/>
              <a:gd name="f17" fmla="+- 0 0 -90"/>
              <a:gd name="f18" fmla="+- 0 0 -180"/>
              <a:gd name="f19" fmla="abs f7"/>
              <a:gd name="f20" fmla="abs f8"/>
              <a:gd name="f21" fmla="abs f9"/>
              <a:gd name="f22" fmla="val f10"/>
              <a:gd name="f23" fmla="val f14"/>
              <a:gd name="f24" fmla="val f13"/>
              <a:gd name="f25" fmla="val f15"/>
              <a:gd name="f26" fmla="*/ f16 f3 1"/>
              <a:gd name="f27" fmla="*/ f17 f3 1"/>
              <a:gd name="f28" fmla="*/ f18 f3 1"/>
              <a:gd name="f29" fmla="?: f19 f7 1"/>
              <a:gd name="f30" fmla="?: f20 f8 1"/>
              <a:gd name="f31" fmla="?: f21 f9 1"/>
              <a:gd name="f32" fmla="*/ f26 1 f6"/>
              <a:gd name="f33" fmla="*/ f27 1 f6"/>
              <a:gd name="f34" fmla="*/ f28 1 f6"/>
              <a:gd name="f35" fmla="*/ f29 1 21600"/>
              <a:gd name="f36" fmla="*/ f30 1 21600"/>
              <a:gd name="f37" fmla="*/ 21600 f29 1"/>
              <a:gd name="f38" fmla="*/ 21600 f30 1"/>
              <a:gd name="f39" fmla="+- f32 0 f4"/>
              <a:gd name="f40" fmla="+- f33 0 f4"/>
              <a:gd name="f41" fmla="+- f34 0 f4"/>
              <a:gd name="f42" fmla="min f36 f35"/>
              <a:gd name="f43" fmla="*/ f37 1 f31"/>
              <a:gd name="f44" fmla="*/ f38 1 f31"/>
              <a:gd name="f45" fmla="val f43"/>
              <a:gd name="f46" fmla="val f44"/>
              <a:gd name="f47" fmla="*/ f22 f42 1"/>
              <a:gd name="f48" fmla="+- f46 0 f22"/>
              <a:gd name="f49" fmla="+- f45 0 f22"/>
              <a:gd name="f50" fmla="*/ f45 f42 1"/>
              <a:gd name="f51" fmla="*/ f46 f42 1"/>
              <a:gd name="f52" fmla="*/ f48 1 2"/>
              <a:gd name="f53" fmla="min f49 f48"/>
              <a:gd name="f54" fmla="*/ f49 f49 1"/>
              <a:gd name="f55" fmla="*/ f49 f42 1"/>
              <a:gd name="f56" fmla="*/ f53 f24 1"/>
              <a:gd name="f57" fmla="*/ f53 f23 1"/>
              <a:gd name="f58" fmla="*/ f53 f25 1"/>
              <a:gd name="f59" fmla="*/ f56 1 100000"/>
              <a:gd name="f60" fmla="*/ f57 1 100000"/>
              <a:gd name="f61" fmla="*/ f58 1 100000"/>
              <a:gd name="f62" fmla="+- f59 f60 0"/>
              <a:gd name="f63" fmla="*/ f59 f59 1"/>
              <a:gd name="f64" fmla="*/ f61 f61 1"/>
              <a:gd name="f65" fmla="+- f60 0 f59"/>
              <a:gd name="f66" fmla="*/ f60 1 2"/>
              <a:gd name="f67" fmla="+- f22 f61 0"/>
              <a:gd name="f68" fmla="+- 0 0 f61"/>
              <a:gd name="f69" fmla="*/ f59 1 2"/>
              <a:gd name="f70" fmla="*/ f62 1 4"/>
              <a:gd name="f71" fmla="+- f54 0 f64"/>
              <a:gd name="f72" fmla="*/ f65 1 2"/>
              <a:gd name="f73" fmla="+- f46 0 f66"/>
              <a:gd name="f74" fmla="+- 0 0 f68"/>
              <a:gd name="f75" fmla="+- 0 0 f69"/>
              <a:gd name="f76" fmla="*/ f67 f42 1"/>
              <a:gd name="f77" fmla="*/ f69 f42 1"/>
              <a:gd name="f78" fmla="+- f52 0 f70"/>
              <a:gd name="f79" fmla="sqrt f71"/>
              <a:gd name="f80" fmla="+- 0 0 f75"/>
              <a:gd name="f81" fmla="*/ f73 f42 1"/>
              <a:gd name="f82" fmla="*/ f78 2 1"/>
              <a:gd name="f83" fmla="+- f78 f59 0"/>
              <a:gd name="f84" fmla="*/ f79 f78 1"/>
              <a:gd name="f85" fmla="*/ f78 f42 1"/>
              <a:gd name="f86" fmla="*/ f82 f82 1"/>
              <a:gd name="f87" fmla="*/ f84 1 f49"/>
              <a:gd name="f88" fmla="+- f78 f83 0"/>
              <a:gd name="f89" fmla="*/ f83 f42 1"/>
              <a:gd name="f90" fmla="+- f86 0 f63"/>
              <a:gd name="f91" fmla="+- f78 f87 0"/>
              <a:gd name="f92" fmla="+- f83 f87 0"/>
              <a:gd name="f93" fmla="+- 0 0 f87"/>
              <a:gd name="f94" fmla="*/ f88 1 2"/>
              <a:gd name="f95" fmla="sqrt f90"/>
              <a:gd name="f96" fmla="+- f91 0 f72"/>
              <a:gd name="f97" fmla="+- f92 f72 0"/>
              <a:gd name="f98" fmla="+- 0 0 f93"/>
              <a:gd name="f99" fmla="*/ f91 f42 1"/>
              <a:gd name="f100" fmla="*/ f94 f42 1"/>
              <a:gd name="f101" fmla="*/ f95 f49 1"/>
              <a:gd name="f102" fmla="at2 f74 f98"/>
              <a:gd name="f103" fmla="*/ f96 f42 1"/>
              <a:gd name="f104" fmla="*/ f97 f42 1"/>
              <a:gd name="f105" fmla="*/ f101 1 f82"/>
              <a:gd name="f106" fmla="+- f102 f4 0"/>
              <a:gd name="f107" fmla="*/ f106 f11 1"/>
              <a:gd name="f108" fmla="+- 0 0 f105"/>
              <a:gd name="f109" fmla="*/ f107 1 f3"/>
              <a:gd name="f110" fmla="+- 0 0 f108"/>
              <a:gd name="f111" fmla="+- 0 0 f109"/>
              <a:gd name="f112" fmla="at2 f110 f80"/>
              <a:gd name="f113" fmla="val f111"/>
              <a:gd name="f114" fmla="+- f112 f4 0"/>
              <a:gd name="f115" fmla="+- 0 0 f113"/>
              <a:gd name="f116" fmla="*/ f114 f11 1"/>
              <a:gd name="f117" fmla="*/ f115 f3 1"/>
              <a:gd name="f118" fmla="*/ f116 1 f3"/>
              <a:gd name="f119" fmla="*/ f117 1 f11"/>
              <a:gd name="f120" fmla="+- 0 0 f118"/>
              <a:gd name="f121" fmla="+- f119 0 f4"/>
              <a:gd name="f122" fmla="val f120"/>
              <a:gd name="f123" fmla="+- 0 0 f122"/>
              <a:gd name="f124" fmla="*/ f123 f3 1"/>
              <a:gd name="f125" fmla="*/ f124 1 f11"/>
              <a:gd name="f126" fmla="+- f125 0 f4"/>
              <a:gd name="f127" fmla="+- f126 0 f121"/>
              <a:gd name="f128" fmla="+- f121 f126 0"/>
              <a:gd name="f129" fmla="+- 0 0 f126"/>
            </a:gdLst>
            <a:ahLst/>
            <a:cxnLst>
              <a:cxn ang="3cd4">
                <a:pos x="hc" y="t"/>
              </a:cxn>
              <a:cxn ang="0">
                <a:pos x="r" y="vc"/>
              </a:cxn>
              <a:cxn ang="cd4">
                <a:pos x="hc" y="b"/>
              </a:cxn>
              <a:cxn ang="cd2">
                <a:pos x="l" y="vc"/>
              </a:cxn>
              <a:cxn ang="f39">
                <a:pos x="f47" y="f77"/>
              </a:cxn>
              <a:cxn ang="f39">
                <a:pos x="f76" y="f103"/>
              </a:cxn>
              <a:cxn ang="f40">
                <a:pos x="f47" y="f81"/>
              </a:cxn>
              <a:cxn ang="f41">
                <a:pos x="f76" y="f104"/>
              </a:cxn>
              <a:cxn ang="f40">
                <a:pos x="f50" y="f100"/>
              </a:cxn>
            </a:cxnLst>
            <a:rect l="f47" t="f47" r="f50" b="f51"/>
            <a:pathLst>
              <a:path stroke="0">
                <a:moveTo>
                  <a:pt x="f47" y="f81"/>
                </a:moveTo>
                <a:lnTo>
                  <a:pt x="f76" y="f103"/>
                </a:lnTo>
                <a:lnTo>
                  <a:pt x="f76" y="f99"/>
                </a:lnTo>
                <a:arcTo wR="f55" hR="f85" stAng="f121" swAng="f127"/>
                <a:arcTo wR="f55" hR="f85" stAng="f129" swAng="f128"/>
                <a:lnTo>
                  <a:pt x="f76" y="f104"/>
                </a:lnTo>
                <a:close/>
              </a:path>
              <a:path stroke="0">
                <a:moveTo>
                  <a:pt x="f50" y="f89"/>
                </a:moveTo>
                <a:arcTo wR="f55" hR="f85" stAng="f10" swAng="f12"/>
                <a:lnTo>
                  <a:pt x="f47" y="f47"/>
                </a:lnTo>
                <a:arcTo wR="f55" hR="f85" stAng="f5" swAng="f4"/>
                <a:close/>
              </a:path>
              <a:path fill="none">
                <a:moveTo>
                  <a:pt x="f50" y="f89"/>
                </a:moveTo>
                <a:arcTo wR="f55" hR="f85" stAng="f10" swAng="f12"/>
                <a:lnTo>
                  <a:pt x="f47" y="f47"/>
                </a:lnTo>
                <a:arcTo wR="f55" hR="f85" stAng="f5" swAng="f4"/>
                <a:lnTo>
                  <a:pt x="f50" y="f89"/>
                </a:lnTo>
                <a:arcTo wR="f55" hR="f85" stAng="f10" swAng="f121"/>
                <a:lnTo>
                  <a:pt x="f76" y="f104"/>
                </a:lnTo>
                <a:lnTo>
                  <a:pt x="f47" y="f81"/>
                </a:lnTo>
                <a:lnTo>
                  <a:pt x="f76" y="f103"/>
                </a:lnTo>
                <a:lnTo>
                  <a:pt x="f76" y="f99"/>
                </a:lnTo>
                <a:arcTo wR="f55" hR="f85" stAng="f121" swAng="f127"/>
              </a:path>
            </a:pathLst>
          </a:cu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Thought Bubble: Cloud 11">
            <a:extLst>
              <a:ext uri="{FF2B5EF4-FFF2-40B4-BE49-F238E27FC236}">
                <a16:creationId xmlns:a16="http://schemas.microsoft.com/office/drawing/2014/main" id="{1016EC5D-B699-4E86-8342-5F35C40BF360}"/>
              </a:ext>
            </a:extLst>
          </p:cNvPr>
          <p:cNvSpPr/>
          <p:nvPr/>
        </p:nvSpPr>
        <p:spPr>
          <a:xfrm>
            <a:off x="0" y="2920630"/>
            <a:ext cx="4665945" cy="2556570"/>
          </a:xfrm>
          <a:custGeom>
            <a:avLst>
              <a:gd name="f0" fmla="val 6300"/>
              <a:gd name="f1" fmla="val 24300"/>
            </a:avLst>
            <a:gdLst>
              <a:gd name="f2" fmla="val 10800000"/>
              <a:gd name="f3" fmla="val 5400000"/>
              <a:gd name="f4" fmla="val 180"/>
              <a:gd name="f5" fmla="val w"/>
              <a:gd name="f6" fmla="val h"/>
              <a:gd name="f7" fmla="val 0"/>
              <a:gd name="f8" fmla="val 21600"/>
              <a:gd name="f9" fmla="*/ 5419351 1 1725033"/>
              <a:gd name="f10" fmla="val -2147483647"/>
              <a:gd name="f11" fmla="val 2147483647"/>
              <a:gd name="f12" fmla="val 1930"/>
              <a:gd name="f13" fmla="val 7160"/>
              <a:gd name="f14" fmla="val 1530"/>
              <a:gd name="f15" fmla="val 4490"/>
              <a:gd name="f16" fmla="val 3400"/>
              <a:gd name="f17" fmla="val 1970"/>
              <a:gd name="f18" fmla="val 5270"/>
              <a:gd name="f19" fmla="val 5860"/>
              <a:gd name="f20" fmla="val 1950"/>
              <a:gd name="f21" fmla="val 6470"/>
              <a:gd name="f22" fmla="val 2210"/>
              <a:gd name="f23" fmla="val 6970"/>
              <a:gd name="f24" fmla="val 2600"/>
              <a:gd name="f25" fmla="val 7450"/>
              <a:gd name="f26" fmla="val 1390"/>
              <a:gd name="f27" fmla="val 8340"/>
              <a:gd name="f28" fmla="val 650"/>
              <a:gd name="f29" fmla="val 9340"/>
              <a:gd name="f30" fmla="val 10004"/>
              <a:gd name="f31" fmla="val 690"/>
              <a:gd name="f32" fmla="val 10710"/>
              <a:gd name="f33" fmla="val 1050"/>
              <a:gd name="f34" fmla="val 11210"/>
              <a:gd name="f35" fmla="val 1700"/>
              <a:gd name="f36" fmla="val 11570"/>
              <a:gd name="f37" fmla="val 630"/>
              <a:gd name="f38" fmla="val 12330"/>
              <a:gd name="f39" fmla="val 13150"/>
              <a:gd name="f40" fmla="val 13840"/>
              <a:gd name="f41" fmla="val 14470"/>
              <a:gd name="f42" fmla="val 460"/>
              <a:gd name="f43" fmla="val 14870"/>
              <a:gd name="f44" fmla="val 1160"/>
              <a:gd name="f45" fmla="val 15330"/>
              <a:gd name="f46" fmla="val 440"/>
              <a:gd name="f47" fmla="val 16020"/>
              <a:gd name="f48" fmla="val 16740"/>
              <a:gd name="f49" fmla="val 17910"/>
              <a:gd name="f50" fmla="val 18900"/>
              <a:gd name="f51" fmla="val 1130"/>
              <a:gd name="f52" fmla="val 19110"/>
              <a:gd name="f53" fmla="val 2710"/>
              <a:gd name="f54" fmla="val 20240"/>
              <a:gd name="f55" fmla="val 3150"/>
              <a:gd name="f56" fmla="val 21060"/>
              <a:gd name="f57" fmla="val 4580"/>
              <a:gd name="f58" fmla="val 6220"/>
              <a:gd name="f59" fmla="val 6720"/>
              <a:gd name="f60" fmla="val 21000"/>
              <a:gd name="f61" fmla="val 7200"/>
              <a:gd name="f62" fmla="val 20830"/>
              <a:gd name="f63" fmla="val 7660"/>
              <a:gd name="f64" fmla="val 21310"/>
              <a:gd name="f65" fmla="val 8460"/>
              <a:gd name="f66" fmla="val 9450"/>
              <a:gd name="f67" fmla="val 10460"/>
              <a:gd name="f68" fmla="val 12750"/>
              <a:gd name="f69" fmla="val 20310"/>
              <a:gd name="f70" fmla="val 14680"/>
              <a:gd name="f71" fmla="val 18650"/>
              <a:gd name="f72" fmla="val 15010"/>
              <a:gd name="f73" fmla="val 17200"/>
              <a:gd name="f74" fmla="val 17370"/>
              <a:gd name="f75" fmla="val 18920"/>
              <a:gd name="f76" fmla="val 15770"/>
              <a:gd name="f77" fmla="val 15220"/>
              <a:gd name="f78" fmla="val 14700"/>
              <a:gd name="f79" fmla="val 18710"/>
              <a:gd name="f80" fmla="val 14240"/>
              <a:gd name="f81" fmla="val 18310"/>
              <a:gd name="f82" fmla="val 13820"/>
              <a:gd name="f83" fmla="val 12490"/>
              <a:gd name="f84" fmla="val 11000"/>
              <a:gd name="f85" fmla="val 9890"/>
              <a:gd name="f86" fmla="val 8840"/>
              <a:gd name="f87" fmla="val 20790"/>
              <a:gd name="f88" fmla="val 8210"/>
              <a:gd name="f89" fmla="val 19510"/>
              <a:gd name="f90" fmla="val 7620"/>
              <a:gd name="f91" fmla="val 20000"/>
              <a:gd name="f92" fmla="val 7930"/>
              <a:gd name="f93" fmla="val 20290"/>
              <a:gd name="f94" fmla="val 6240"/>
              <a:gd name="f95" fmla="val 4850"/>
              <a:gd name="f96" fmla="val 3570"/>
              <a:gd name="f97" fmla="val 19280"/>
              <a:gd name="f98" fmla="val 2900"/>
              <a:gd name="f99" fmla="val 17640"/>
              <a:gd name="f100" fmla="val 1300"/>
              <a:gd name="f101" fmla="val 17600"/>
              <a:gd name="f102" fmla="val 480"/>
              <a:gd name="f103" fmla="val 16300"/>
              <a:gd name="f104" fmla="val 14660"/>
              <a:gd name="f105" fmla="val 13900"/>
              <a:gd name="f106" fmla="val 13210"/>
              <a:gd name="f107" fmla="val 1070"/>
              <a:gd name="f108" fmla="val 12640"/>
              <a:gd name="f109" fmla="val 380"/>
              <a:gd name="f110" fmla="val 12160"/>
              <a:gd name="f111" fmla="val 10120"/>
              <a:gd name="f112" fmla="val 8590"/>
              <a:gd name="f113" fmla="val 840"/>
              <a:gd name="f114" fmla="val 7330"/>
              <a:gd name="f115" fmla="val 7410"/>
              <a:gd name="f116" fmla="val 2040"/>
              <a:gd name="f117" fmla="val 7690"/>
              <a:gd name="f118" fmla="val 2090"/>
              <a:gd name="f119" fmla="val 7920"/>
              <a:gd name="f120" fmla="val 2790"/>
              <a:gd name="f121" fmla="val 7480"/>
              <a:gd name="f122" fmla="val 3050"/>
              <a:gd name="f123" fmla="val 7670"/>
              <a:gd name="f124" fmla="val 3310"/>
              <a:gd name="f125" fmla="val 11130"/>
              <a:gd name="f126" fmla="val 1910"/>
              <a:gd name="f127" fmla="val 11080"/>
              <a:gd name="f128" fmla="val 2160"/>
              <a:gd name="f129" fmla="val 11030"/>
              <a:gd name="f130" fmla="val 2400"/>
              <a:gd name="f131" fmla="val 14720"/>
              <a:gd name="f132" fmla="val 1400"/>
              <a:gd name="f133" fmla="val 14640"/>
              <a:gd name="f134" fmla="val 1720"/>
              <a:gd name="f135" fmla="val 14540"/>
              <a:gd name="f136" fmla="val 2010"/>
              <a:gd name="f137" fmla="val 19130"/>
              <a:gd name="f138" fmla="val 2890"/>
              <a:gd name="f139" fmla="val 19230"/>
              <a:gd name="f140" fmla="val 3290"/>
              <a:gd name="f141" fmla="val 19190"/>
              <a:gd name="f142" fmla="val 3380"/>
              <a:gd name="f143" fmla="val 20660"/>
              <a:gd name="f144" fmla="val 8170"/>
              <a:gd name="f145" fmla="val 20430"/>
              <a:gd name="f146" fmla="val 8620"/>
              <a:gd name="f147" fmla="val 20110"/>
              <a:gd name="f148" fmla="val 8990"/>
              <a:gd name="f149" fmla="val 18660"/>
              <a:gd name="f150" fmla="val 18740"/>
              <a:gd name="f151" fmla="val 14200"/>
              <a:gd name="f152" fmla="val 18280"/>
              <a:gd name="f153" fmla="val 12200"/>
              <a:gd name="f154" fmla="val 17000"/>
              <a:gd name="f155" fmla="val 11450"/>
              <a:gd name="f156" fmla="val 14320"/>
              <a:gd name="f157" fmla="val 17980"/>
              <a:gd name="f158" fmla="val 14350"/>
              <a:gd name="f159" fmla="val 17680"/>
              <a:gd name="f160" fmla="val 14370"/>
              <a:gd name="f161" fmla="val 17360"/>
              <a:gd name="f162" fmla="val 8220"/>
              <a:gd name="f163" fmla="val 8060"/>
              <a:gd name="f164" fmla="val 19250"/>
              <a:gd name="f165" fmla="val 7960"/>
              <a:gd name="f166" fmla="val 18950"/>
              <a:gd name="f167" fmla="val 7860"/>
              <a:gd name="f168" fmla="val 18640"/>
              <a:gd name="f169" fmla="val 3090"/>
              <a:gd name="f170" fmla="val 3280"/>
              <a:gd name="f171" fmla="val 17540"/>
              <a:gd name="f172" fmla="val 3460"/>
              <a:gd name="f173" fmla="val 17450"/>
              <a:gd name="f174" fmla="val 12900"/>
              <a:gd name="f175" fmla="val 1780"/>
              <a:gd name="f176" fmla="val 13130"/>
              <a:gd name="f177" fmla="val 2330"/>
              <a:gd name="f178" fmla="val 13040"/>
              <a:gd name="f179" fmla="*/ 1800 1800 1"/>
              <a:gd name="f180" fmla="+- 0 0 0"/>
              <a:gd name="f181" fmla="+- 0 0 23592960"/>
              <a:gd name="f182" fmla="val 1800"/>
              <a:gd name="f183" fmla="*/ 1200 1200 1"/>
              <a:gd name="f184" fmla="val 1200"/>
              <a:gd name="f185" fmla="*/ 700 700 1"/>
              <a:gd name="f186" fmla="val 700"/>
              <a:gd name="f187" fmla="+- 0 0 -270"/>
              <a:gd name="f188" fmla="+- 0 0 180"/>
              <a:gd name="f189" fmla="+- 0 0 -90"/>
              <a:gd name="f190" fmla="+- 0 0 -212"/>
              <a:gd name="f191" fmla="*/ f5 1 21600"/>
              <a:gd name="f192" fmla="*/ f6 1 21600"/>
              <a:gd name="f193" fmla="*/ f9 1 180"/>
              <a:gd name="f194" fmla="pin -2147483647 f0 2147483647"/>
              <a:gd name="f195" fmla="pin -2147483647 f1 2147483647"/>
              <a:gd name="f196" fmla="*/ 0 f9 1"/>
              <a:gd name="f197" fmla="*/ f180 f2 1"/>
              <a:gd name="f198" fmla="*/ f181 f2 1"/>
              <a:gd name="f199" fmla="*/ f187 f2 1"/>
              <a:gd name="f200" fmla="*/ f188 f2 1"/>
              <a:gd name="f201" fmla="*/ f189 f2 1"/>
              <a:gd name="f202" fmla="*/ f190 f2 1"/>
              <a:gd name="f203" fmla="+- f194 0 10800"/>
              <a:gd name="f204" fmla="+- f195 0 10800"/>
              <a:gd name="f205" fmla="val f194"/>
              <a:gd name="f206" fmla="val f195"/>
              <a:gd name="f207" fmla="*/ f194 f191 1"/>
              <a:gd name="f208" fmla="*/ f195 f192 1"/>
              <a:gd name="f209" fmla="*/ 3000 f191 1"/>
              <a:gd name="f210" fmla="*/ 17110 f191 1"/>
              <a:gd name="f211" fmla="*/ 17330 f192 1"/>
              <a:gd name="f212" fmla="*/ 3320 f192 1"/>
              <a:gd name="f213" fmla="*/ f196 1 f4"/>
              <a:gd name="f214" fmla="*/ f197 1 f4"/>
              <a:gd name="f215" fmla="*/ f198 1 f4"/>
              <a:gd name="f216" fmla="*/ 0 f191 1"/>
              <a:gd name="f217" fmla="*/ 10800 f192 1"/>
              <a:gd name="f218" fmla="*/ f199 1 f4"/>
              <a:gd name="f219" fmla="*/ 10800 f191 1"/>
              <a:gd name="f220" fmla="*/ 21600 f192 1"/>
              <a:gd name="f221" fmla="*/ f200 1 f4"/>
              <a:gd name="f222" fmla="*/ 21600 f191 1"/>
              <a:gd name="f223" fmla="*/ f201 1 f4"/>
              <a:gd name="f224" fmla="*/ 0 f192 1"/>
              <a:gd name="f225" fmla="*/ f202 1 f4"/>
              <a:gd name="f226" fmla="+- 0 0 f204"/>
              <a:gd name="f227" fmla="+- 0 0 f203"/>
              <a:gd name="f228" fmla="+- 0 0 f213"/>
              <a:gd name="f229" fmla="+- f214 0 f3"/>
              <a:gd name="f230" fmla="+- f215 0 f3"/>
              <a:gd name="f231" fmla="+- f218 0 f3"/>
              <a:gd name="f232" fmla="+- f221 0 f3"/>
              <a:gd name="f233" fmla="+- f223 0 f3"/>
              <a:gd name="f234" fmla="*/ f205 f191 1"/>
              <a:gd name="f235" fmla="*/ f206 f192 1"/>
              <a:gd name="f236" fmla="+- f225 0 f3"/>
              <a:gd name="f237" fmla="at2 f226 f227"/>
              <a:gd name="f238" fmla="*/ f228 f2 1"/>
              <a:gd name="f239" fmla="+- f230 0 f229"/>
              <a:gd name="f240" fmla="+- f237 f3 0"/>
              <a:gd name="f241" fmla="*/ f238 1 f9"/>
              <a:gd name="f242" fmla="*/ f240 f9 1"/>
              <a:gd name="f243" fmla="+- f241 0 f3"/>
              <a:gd name="f244" fmla="*/ f242 1 f2"/>
              <a:gd name="f245" fmla="cos 1 f243"/>
              <a:gd name="f246" fmla="sin 1 f243"/>
              <a:gd name="f247" fmla="+- 0 0 f244"/>
              <a:gd name="f248" fmla="+- 0 0 f245"/>
              <a:gd name="f249" fmla="+- 0 0 f246"/>
              <a:gd name="f250" fmla="val f247"/>
              <a:gd name="f251" fmla="*/ 1800 f248 1"/>
              <a:gd name="f252" fmla="*/ 1800 f249 1"/>
              <a:gd name="f253" fmla="*/ 1200 f248 1"/>
              <a:gd name="f254" fmla="*/ 1200 f249 1"/>
              <a:gd name="f255" fmla="*/ 700 f248 1"/>
              <a:gd name="f256" fmla="*/ 700 f249 1"/>
              <a:gd name="f257" fmla="*/ f250 1 f193"/>
              <a:gd name="f258" fmla="*/ f251 f251 1"/>
              <a:gd name="f259" fmla="*/ f252 f252 1"/>
              <a:gd name="f260" fmla="*/ f253 f253 1"/>
              <a:gd name="f261" fmla="*/ f254 f254 1"/>
              <a:gd name="f262" fmla="*/ f255 f255 1"/>
              <a:gd name="f263" fmla="*/ f256 f256 1"/>
              <a:gd name="f264" fmla="*/ f257 f193 1"/>
              <a:gd name="f265" fmla="+- f258 f259 0"/>
              <a:gd name="f266" fmla="+- f260 f261 0"/>
              <a:gd name="f267" fmla="+- f262 f263 0"/>
              <a:gd name="f268" fmla="+- 0 0 f264"/>
              <a:gd name="f269" fmla="sqrt f265"/>
              <a:gd name="f270" fmla="sqrt f266"/>
              <a:gd name="f271" fmla="sqrt f267"/>
              <a:gd name="f272" fmla="*/ f268 f2 1"/>
              <a:gd name="f273" fmla="*/ f179 1 f269"/>
              <a:gd name="f274" fmla="*/ f183 1 f270"/>
              <a:gd name="f275" fmla="*/ f185 1 f271"/>
              <a:gd name="f276" fmla="*/ f272 1 f9"/>
              <a:gd name="f277" fmla="*/ f248 f273 1"/>
              <a:gd name="f278" fmla="*/ f249 f273 1"/>
              <a:gd name="f279" fmla="*/ f248 f274 1"/>
              <a:gd name="f280" fmla="*/ f249 f274 1"/>
              <a:gd name="f281" fmla="*/ f248 f275 1"/>
              <a:gd name="f282" fmla="*/ f249 f275 1"/>
              <a:gd name="f283" fmla="+- f276 0 f3"/>
              <a:gd name="f284" fmla="+- f205 0 f281"/>
              <a:gd name="f285" fmla="+- f206 0 f282"/>
              <a:gd name="f286" fmla="sin 1 f283"/>
              <a:gd name="f287" fmla="cos 1 f283"/>
              <a:gd name="f288" fmla="+- 0 0 f286"/>
              <a:gd name="f289" fmla="+- 0 0 f287"/>
              <a:gd name="f290" fmla="*/ 10800 f288 1"/>
              <a:gd name="f291" fmla="*/ 10800 f289 1"/>
              <a:gd name="f292" fmla="+- f290 10800 0"/>
              <a:gd name="f293" fmla="+- f291 10800 0"/>
              <a:gd name="f294" fmla="*/ f290 1 12"/>
              <a:gd name="f295" fmla="*/ f291 1 12"/>
              <a:gd name="f296" fmla="+- f194 0 f292"/>
              <a:gd name="f297" fmla="+- f195 0 f293"/>
              <a:gd name="f298" fmla="*/ f296 1 3"/>
              <a:gd name="f299" fmla="*/ f297 1 3"/>
              <a:gd name="f300" fmla="*/ f296 2 1"/>
              <a:gd name="f301" fmla="*/ f297 2 1"/>
              <a:gd name="f302" fmla="*/ f300 1 3"/>
              <a:gd name="f303" fmla="*/ f301 1 3"/>
              <a:gd name="f304" fmla="+- f298 f292 0"/>
              <a:gd name="f305" fmla="+- f299 f293 0"/>
              <a:gd name="f306" fmla="+- f304 0 f294"/>
              <a:gd name="f307" fmla="+- f305 0 f295"/>
              <a:gd name="f308" fmla="+- f302 f292 0"/>
              <a:gd name="f309" fmla="+- f303 f293 0"/>
              <a:gd name="f310" fmla="+- f306 0 f277"/>
              <a:gd name="f311" fmla="+- f307 0 f278"/>
              <a:gd name="f312" fmla="+- f308 0 f279"/>
              <a:gd name="f313" fmla="+- f309 0 f280"/>
            </a:gdLst>
            <a:ahLst>
              <a:ahXY gdRefX="f0" minX="f10" maxX="f11" gdRefY="f1" minY="f10" maxY="f11">
                <a:pos x="f207" y="f208"/>
              </a:ahXY>
            </a:ahLst>
            <a:cxnLst>
              <a:cxn ang="3cd4">
                <a:pos x="hc" y="t"/>
              </a:cxn>
              <a:cxn ang="0">
                <a:pos x="r" y="vc"/>
              </a:cxn>
              <a:cxn ang="cd4">
                <a:pos x="hc" y="b"/>
              </a:cxn>
              <a:cxn ang="cd2">
                <a:pos x="l" y="vc"/>
              </a:cxn>
              <a:cxn ang="f231">
                <a:pos x="f216" y="f217"/>
              </a:cxn>
              <a:cxn ang="f232">
                <a:pos x="f219" y="f220"/>
              </a:cxn>
              <a:cxn ang="f233">
                <a:pos x="f222" y="f217"/>
              </a:cxn>
              <a:cxn ang="f229">
                <a:pos x="f219" y="f224"/>
              </a:cxn>
              <a:cxn ang="f236">
                <a:pos x="f234" y="f235"/>
              </a:cxn>
            </a:cxnLst>
            <a:rect l="f209" t="f212" r="f210" b="f211"/>
            <a:pathLst>
              <a:path w="21600" h="21600">
                <a:moveTo>
                  <a:pt x="f12" y="f13"/>
                </a:moveTo>
                <a:cubicBezTo>
                  <a:pt x="f14" y="f15"/>
                  <a:pt x="f16" y="f17"/>
                  <a:pt x="f18" y="f17"/>
                </a:cubicBezTo>
                <a:cubicBezTo>
                  <a:pt x="f19" y="f20"/>
                  <a:pt x="f21" y="f22"/>
                  <a:pt x="f23" y="f24"/>
                </a:cubicBezTo>
                <a:cubicBezTo>
                  <a:pt x="f25" y="f26"/>
                  <a:pt x="f27" y="f28"/>
                  <a:pt x="f29" y="f28"/>
                </a:cubicBezTo>
                <a:cubicBezTo>
                  <a:pt x="f30" y="f31"/>
                  <a:pt x="f32" y="f33"/>
                  <a:pt x="f34" y="f35"/>
                </a:cubicBezTo>
                <a:cubicBezTo>
                  <a:pt x="f36" y="f37"/>
                  <a:pt x="f38" y="f7"/>
                  <a:pt x="f39" y="f7"/>
                </a:cubicBezTo>
                <a:cubicBezTo>
                  <a:pt x="f40" y="f7"/>
                  <a:pt x="f41" y="f42"/>
                  <a:pt x="f43" y="f44"/>
                </a:cubicBezTo>
                <a:cubicBezTo>
                  <a:pt x="f45" y="f46"/>
                  <a:pt x="f47" y="f7"/>
                  <a:pt x="f48" y="f7"/>
                </a:cubicBezTo>
                <a:cubicBezTo>
                  <a:pt x="f49" y="f7"/>
                  <a:pt x="f50" y="f51"/>
                  <a:pt x="f52" y="f53"/>
                </a:cubicBezTo>
                <a:cubicBezTo>
                  <a:pt x="f54" y="f55"/>
                  <a:pt x="f56" y="f57"/>
                  <a:pt x="f56" y="f58"/>
                </a:cubicBezTo>
                <a:cubicBezTo>
                  <a:pt x="f56" y="f59"/>
                  <a:pt x="f60" y="f61"/>
                  <a:pt x="f62" y="f63"/>
                </a:cubicBezTo>
                <a:cubicBezTo>
                  <a:pt x="f64" y="f65"/>
                  <a:pt x="f8" y="f66"/>
                  <a:pt x="f8" y="f67"/>
                </a:cubicBezTo>
                <a:cubicBezTo>
                  <a:pt x="f8" y="f68"/>
                  <a:pt x="f69" y="f70"/>
                  <a:pt x="f71" y="f72"/>
                </a:cubicBezTo>
                <a:cubicBezTo>
                  <a:pt x="f71" y="f73"/>
                  <a:pt x="f74" y="f75"/>
                  <a:pt x="f76" y="f75"/>
                </a:cubicBezTo>
                <a:cubicBezTo>
                  <a:pt x="f77" y="f75"/>
                  <a:pt x="f78" y="f79"/>
                  <a:pt x="f80" y="f81"/>
                </a:cubicBezTo>
                <a:cubicBezTo>
                  <a:pt x="f82" y="f54"/>
                  <a:pt x="f83" y="f8"/>
                  <a:pt x="f84" y="f8"/>
                </a:cubicBezTo>
                <a:cubicBezTo>
                  <a:pt x="f85" y="f8"/>
                  <a:pt x="f86" y="f87"/>
                  <a:pt x="f88" y="f89"/>
                </a:cubicBezTo>
                <a:cubicBezTo>
                  <a:pt x="f90" y="f91"/>
                  <a:pt x="f92" y="f93"/>
                  <a:pt x="f94" y="f93"/>
                </a:cubicBezTo>
                <a:cubicBezTo>
                  <a:pt x="f95" y="f93"/>
                  <a:pt x="f96" y="f97"/>
                  <a:pt x="f98" y="f99"/>
                </a:cubicBezTo>
                <a:cubicBezTo>
                  <a:pt x="f100" y="f101"/>
                  <a:pt x="f102" y="f103"/>
                  <a:pt x="f102" y="f104"/>
                </a:cubicBezTo>
                <a:cubicBezTo>
                  <a:pt x="f102" y="f105"/>
                  <a:pt x="f31" y="f106"/>
                  <a:pt x="f107" y="f108"/>
                </a:cubicBezTo>
                <a:cubicBezTo>
                  <a:pt x="f109" y="f110"/>
                  <a:pt x="f7" y="f34"/>
                  <a:pt x="f7" y="f111"/>
                </a:cubicBezTo>
                <a:cubicBezTo>
                  <a:pt x="f7" y="f112"/>
                  <a:pt x="f113" y="f114"/>
                  <a:pt x="f12" y="f13"/>
                </a:cubicBezTo>
                <a:close/>
              </a:path>
              <a:path w="21600" h="21600" fill="none">
                <a:moveTo>
                  <a:pt x="f12" y="f13"/>
                </a:moveTo>
                <a:cubicBezTo>
                  <a:pt x="f20" y="f115"/>
                  <a:pt x="f116" y="f117"/>
                  <a:pt x="f118" y="f119"/>
                </a:cubicBezTo>
              </a:path>
              <a:path w="21600" h="21600" fill="none">
                <a:moveTo>
                  <a:pt x="f23" y="f24"/>
                </a:moveTo>
                <a:cubicBezTo>
                  <a:pt x="f61" y="f120"/>
                  <a:pt x="f121" y="f122"/>
                  <a:pt x="f123" y="f124"/>
                </a:cubicBezTo>
              </a:path>
              <a:path w="21600" h="21600" fill="none">
                <a:moveTo>
                  <a:pt x="f34" y="f35"/>
                </a:moveTo>
                <a:cubicBezTo>
                  <a:pt x="f125" y="f126"/>
                  <a:pt x="f127" y="f128"/>
                  <a:pt x="f129" y="f130"/>
                </a:cubicBezTo>
              </a:path>
              <a:path w="21600" h="21600" fill="none">
                <a:moveTo>
                  <a:pt x="f43" y="f44"/>
                </a:moveTo>
                <a:cubicBezTo>
                  <a:pt x="f131" y="f132"/>
                  <a:pt x="f133" y="f134"/>
                  <a:pt x="f135" y="f136"/>
                </a:cubicBezTo>
              </a:path>
              <a:path w="21600" h="21600" fill="none">
                <a:moveTo>
                  <a:pt x="f52" y="f53"/>
                </a:moveTo>
                <a:cubicBezTo>
                  <a:pt x="f137" y="f138"/>
                  <a:pt x="f139" y="f140"/>
                  <a:pt x="f141" y="f142"/>
                </a:cubicBezTo>
              </a:path>
              <a:path w="21600" h="21600" fill="none">
                <a:moveTo>
                  <a:pt x="f62" y="f63"/>
                </a:moveTo>
                <a:cubicBezTo>
                  <a:pt x="f143" y="f144"/>
                  <a:pt x="f145" y="f146"/>
                  <a:pt x="f147" y="f148"/>
                </a:cubicBezTo>
              </a:path>
              <a:path w="21600" h="21600" fill="none">
                <a:moveTo>
                  <a:pt x="f149" y="f72"/>
                </a:moveTo>
                <a:cubicBezTo>
                  <a:pt x="f150" y="f151"/>
                  <a:pt x="f152" y="f153"/>
                  <a:pt x="f154" y="f155"/>
                </a:cubicBezTo>
              </a:path>
              <a:path w="21600" h="21600" fill="none">
                <a:moveTo>
                  <a:pt x="f80" y="f81"/>
                </a:moveTo>
                <a:cubicBezTo>
                  <a:pt x="f156" y="f157"/>
                  <a:pt x="f158" y="f159"/>
                  <a:pt x="f160" y="f161"/>
                </a:cubicBezTo>
              </a:path>
              <a:path w="21600" h="21600" fill="none">
                <a:moveTo>
                  <a:pt x="f162" y="f89"/>
                </a:moveTo>
                <a:cubicBezTo>
                  <a:pt x="f163" y="f164"/>
                  <a:pt x="f165" y="f166"/>
                  <a:pt x="f167" y="f168"/>
                </a:cubicBezTo>
              </a:path>
              <a:path w="21600" h="21600" fill="none">
                <a:moveTo>
                  <a:pt x="f98" y="f99"/>
                </a:moveTo>
                <a:cubicBezTo>
                  <a:pt x="f169" y="f101"/>
                  <a:pt x="f170" y="f171"/>
                  <a:pt x="f172" y="f173"/>
                </a:cubicBezTo>
              </a:path>
              <a:path w="21600" h="21600" fill="none">
                <a:moveTo>
                  <a:pt x="f107" y="f108"/>
                </a:moveTo>
                <a:cubicBezTo>
                  <a:pt x="f132" y="f174"/>
                  <a:pt x="f175" y="f176"/>
                  <a:pt x="f177" y="f178"/>
                </a:cubicBezTo>
              </a:path>
              <a:path w="21600" h="21600">
                <a:moveTo>
                  <a:pt x="f310" y="f311"/>
                </a:moveTo>
                <a:arcTo wR="f182" hR="f182" stAng="f229" swAng="f239"/>
                <a:close/>
              </a:path>
              <a:path w="21600" h="21600">
                <a:moveTo>
                  <a:pt x="f312" y="f313"/>
                </a:moveTo>
                <a:arcTo wR="f184" hR="f184" stAng="f229" swAng="f239"/>
                <a:close/>
              </a:path>
              <a:path w="21600" h="21600">
                <a:moveTo>
                  <a:pt x="f284" y="f285"/>
                </a:moveTo>
                <a:arcTo wR="f186" hR="f186" stAng="f229" swAng="f239"/>
                <a:close/>
              </a:path>
            </a:pathLst>
          </a:custGeom>
          <a:solidFill>
            <a:srgbClr val="B2DE82"/>
          </a:solidFill>
          <a:ln w="12701" cap="flat">
            <a:solidFill>
              <a:srgbClr val="2F528F"/>
            </a:solidFill>
            <a:prstDash val="solid"/>
            <a:miter/>
          </a:ln>
          <a:effectLst>
            <a:outerShdw dist="38103" dir="16200000" algn="tl">
              <a:srgbClr val="000000">
                <a:alpha val="40000"/>
              </a:srgbClr>
            </a:outerShdw>
          </a:effectLst>
        </p:spPr>
        <p:txBody>
          <a:bodyPr vert="horz" wrap="square" lIns="91440" tIns="45720" rIns="91440" bIns="45720" anchor="ctr" anchorCtr="0" compatLnSpc="1">
            <a:no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The types of child abuse everyone should be aware of:</a:t>
            </a:r>
          </a:p>
          <a:p>
            <a:pPr marL="285750" marR="0" lvl="0" indent="-285750" algn="just"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Physical abuse</a:t>
            </a:r>
          </a:p>
          <a:p>
            <a:pPr marL="285750" marR="0" lvl="0" indent="-285750" algn="just"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Emotional abuse</a:t>
            </a:r>
          </a:p>
          <a:p>
            <a:pPr marL="285750" marR="0" lvl="0" indent="-285750" algn="just"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Sexual abuse</a:t>
            </a:r>
          </a:p>
          <a:p>
            <a:pPr marL="285750" marR="0" lvl="0" indent="-285750" algn="just"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Neglection </a:t>
            </a:r>
            <a:endParaRPr lang="en-GB" sz="1400" b="0" i="0" u="none" strike="noStrike" kern="1200" cap="none" spc="0" baseline="0">
              <a:solidFill>
                <a:srgbClr val="000000"/>
              </a:solidFill>
              <a:effectLst>
                <a:outerShdw dist="38096" dir="2700000">
                  <a:srgbClr val="000000"/>
                </a:outerShdw>
              </a:effectLst>
              <a:uFillTx/>
              <a:latin typeface="Arial" pitchFamily="34"/>
              <a:cs typeface="Arial" pitchFamily="34"/>
            </a:endParaRPr>
          </a:p>
        </p:txBody>
      </p:sp>
      <p:sp>
        <p:nvSpPr>
          <p:cNvPr id="12" name="TextBox 12">
            <a:extLst>
              <a:ext uri="{FF2B5EF4-FFF2-40B4-BE49-F238E27FC236}">
                <a16:creationId xmlns:a16="http://schemas.microsoft.com/office/drawing/2014/main" id="{9CD1F051-9C9B-44CF-9292-59DC187D2856}"/>
              </a:ext>
            </a:extLst>
          </p:cNvPr>
          <p:cNvSpPr txBox="1"/>
          <p:nvPr/>
        </p:nvSpPr>
        <p:spPr>
          <a:xfrm>
            <a:off x="0" y="43434"/>
            <a:ext cx="2387598" cy="52321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sng" strike="noStrike" kern="1200" cap="none" spc="0" baseline="0">
                <a:solidFill>
                  <a:srgbClr val="000000"/>
                </a:solidFill>
                <a:uFillTx/>
                <a:latin typeface="Arial" pitchFamily="34"/>
                <a:cs typeface="Arial" pitchFamily="34"/>
              </a:rPr>
              <a:t>Task 5: Conference Poster:</a:t>
            </a:r>
          </a:p>
        </p:txBody>
      </p:sp>
      <p:pic>
        <p:nvPicPr>
          <p:cNvPr id="13" name="Picture 14" descr="A picture containing text&#10;&#10;Description automatically generated">
            <a:extLst>
              <a:ext uri="{FF2B5EF4-FFF2-40B4-BE49-F238E27FC236}">
                <a16:creationId xmlns:a16="http://schemas.microsoft.com/office/drawing/2014/main" id="{7EB96EB5-1E7B-4EB6-9138-3DD69FA6F5A0}"/>
              </a:ext>
            </a:extLst>
          </p:cNvPr>
          <p:cNvPicPr>
            <a:picLocks noChangeAspect="1"/>
          </p:cNvPicPr>
          <p:nvPr/>
        </p:nvPicPr>
        <p:blipFill>
          <a:blip r:embed="rId4"/>
          <a:stretch>
            <a:fillRect/>
          </a:stretch>
        </p:blipFill>
        <p:spPr>
          <a:xfrm>
            <a:off x="54626" y="4954795"/>
            <a:ext cx="3526767" cy="1538267"/>
          </a:xfrm>
          <a:prstGeom prst="rect">
            <a:avLst/>
          </a:prstGeom>
          <a:solidFill>
            <a:srgbClr val="EDEDED"/>
          </a:solidFill>
          <a:ln cap="flat">
            <a:noFill/>
          </a:ln>
        </p:spPr>
      </p:pic>
      <p:sp>
        <p:nvSpPr>
          <p:cNvPr id="14" name="TextBox 15">
            <a:extLst>
              <a:ext uri="{FF2B5EF4-FFF2-40B4-BE49-F238E27FC236}">
                <a16:creationId xmlns:a16="http://schemas.microsoft.com/office/drawing/2014/main" id="{D119BE0E-5829-49CD-BE0A-7CD9D8043DA6}"/>
              </a:ext>
            </a:extLst>
          </p:cNvPr>
          <p:cNvSpPr txBox="1"/>
          <p:nvPr/>
        </p:nvSpPr>
        <p:spPr>
          <a:xfrm>
            <a:off x="3581403" y="6015700"/>
            <a:ext cx="3429000" cy="307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(Qlocal.co.uk, 2017)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Picture 4" descr="A picture containing text, businesscard&#10;&#10;Description automatically generated">
            <a:extLst>
              <a:ext uri="{FF2B5EF4-FFF2-40B4-BE49-F238E27FC236}">
                <a16:creationId xmlns:a16="http://schemas.microsoft.com/office/drawing/2014/main" id="{4F030CF0-A406-4377-9354-867286A32766}"/>
              </a:ext>
            </a:extLst>
          </p:cNvPr>
          <p:cNvPicPr>
            <a:picLocks noChangeAspect="1"/>
          </p:cNvPicPr>
          <p:nvPr/>
        </p:nvPicPr>
        <p:blipFill>
          <a:blip r:embed="rId2"/>
          <a:stretch>
            <a:fillRect/>
          </a:stretch>
        </p:blipFill>
        <p:spPr>
          <a:xfrm>
            <a:off x="0" y="1763155"/>
            <a:ext cx="2819396" cy="3978060"/>
          </a:xfrm>
          <a:prstGeom prst="rect">
            <a:avLst/>
          </a:prstGeom>
          <a:solidFill>
            <a:srgbClr val="EDEDED"/>
          </a:solidFill>
          <a:ln cap="flat">
            <a:noFill/>
          </a:ln>
        </p:spPr>
      </p:pic>
      <p:sp>
        <p:nvSpPr>
          <p:cNvPr id="3" name="TextBox 5">
            <a:extLst>
              <a:ext uri="{FF2B5EF4-FFF2-40B4-BE49-F238E27FC236}">
                <a16:creationId xmlns:a16="http://schemas.microsoft.com/office/drawing/2014/main" id="{73844D03-1DEE-4BE7-9DFF-A46CD5E5274E}"/>
              </a:ext>
            </a:extLst>
          </p:cNvPr>
          <p:cNvSpPr txBox="1"/>
          <p:nvPr/>
        </p:nvSpPr>
        <p:spPr>
          <a:xfrm>
            <a:off x="-50804" y="6180722"/>
            <a:ext cx="1460497" cy="338556"/>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(Twitter, n.d.)</a:t>
            </a:r>
          </a:p>
        </p:txBody>
      </p:sp>
      <p:sp>
        <p:nvSpPr>
          <p:cNvPr id="4" name="TextBox 7">
            <a:extLst>
              <a:ext uri="{FF2B5EF4-FFF2-40B4-BE49-F238E27FC236}">
                <a16:creationId xmlns:a16="http://schemas.microsoft.com/office/drawing/2014/main" id="{25D928B0-F3FF-40AB-8276-A7741A21C631}"/>
              </a:ext>
            </a:extLst>
          </p:cNvPr>
          <p:cNvSpPr txBox="1"/>
          <p:nvPr/>
        </p:nvSpPr>
        <p:spPr>
          <a:xfrm>
            <a:off x="2971800" y="20766"/>
            <a:ext cx="5016498" cy="1015660"/>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000" b="1" i="0" u="none" strike="noStrike" kern="1200" cap="none" spc="0" baseline="0">
                <a:solidFill>
                  <a:srgbClr val="00B050"/>
                </a:solidFill>
                <a:effectLst>
                  <a:outerShdw dist="38096" dir="2700000">
                    <a:srgbClr val="000000"/>
                  </a:outerShdw>
                </a:effectLst>
                <a:uFillTx/>
                <a:latin typeface="Arial" pitchFamily="34"/>
                <a:cs typeface="Arial" pitchFamily="34"/>
              </a:rPr>
              <a:t>NSPCC</a:t>
            </a:r>
          </a:p>
        </p:txBody>
      </p:sp>
      <p:sp>
        <p:nvSpPr>
          <p:cNvPr id="5" name="TextBox 8">
            <a:extLst>
              <a:ext uri="{FF2B5EF4-FFF2-40B4-BE49-F238E27FC236}">
                <a16:creationId xmlns:a16="http://schemas.microsoft.com/office/drawing/2014/main" id="{67A9BF64-03AC-4A5E-B07D-65266F8FC925}"/>
              </a:ext>
            </a:extLst>
          </p:cNvPr>
          <p:cNvSpPr txBox="1"/>
          <p:nvPr/>
        </p:nvSpPr>
        <p:spPr>
          <a:xfrm>
            <a:off x="0" y="0"/>
            <a:ext cx="1549395" cy="307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sng" strike="noStrike" kern="1200" cap="none" spc="0" baseline="0">
                <a:solidFill>
                  <a:srgbClr val="000000"/>
                </a:solidFill>
                <a:uFillTx/>
                <a:latin typeface="Arial" pitchFamily="34"/>
                <a:cs typeface="Arial" pitchFamily="34"/>
              </a:rPr>
              <a:t>Task 4: Leaflet</a:t>
            </a:r>
          </a:p>
        </p:txBody>
      </p:sp>
      <p:sp>
        <p:nvSpPr>
          <p:cNvPr id="6" name="TextBox 9">
            <a:extLst>
              <a:ext uri="{FF2B5EF4-FFF2-40B4-BE49-F238E27FC236}">
                <a16:creationId xmlns:a16="http://schemas.microsoft.com/office/drawing/2014/main" id="{404DC94E-5A62-43F2-94DA-88A2F12E2445}"/>
              </a:ext>
            </a:extLst>
          </p:cNvPr>
          <p:cNvSpPr txBox="1"/>
          <p:nvPr/>
        </p:nvSpPr>
        <p:spPr>
          <a:xfrm>
            <a:off x="0" y="634995"/>
            <a:ext cx="3441701" cy="954103"/>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effectLst>
                  <a:outerShdw dist="38096" dir="2700000">
                    <a:srgbClr val="000000"/>
                  </a:outerShdw>
                </a:effectLst>
                <a:uFillTx/>
                <a:latin typeface="Arial" pitchFamily="34"/>
                <a:cs typeface="Arial" pitchFamily="34"/>
              </a:rPr>
              <a:t>Every childhood is worth fighting for!</a:t>
            </a:r>
          </a:p>
        </p:txBody>
      </p:sp>
      <p:sp>
        <p:nvSpPr>
          <p:cNvPr id="7" name="TextBox 10">
            <a:extLst>
              <a:ext uri="{FF2B5EF4-FFF2-40B4-BE49-F238E27FC236}">
                <a16:creationId xmlns:a16="http://schemas.microsoft.com/office/drawing/2014/main" id="{B66E72D5-71E7-45A2-B7BE-D9A52D21AA1E}"/>
              </a:ext>
            </a:extLst>
          </p:cNvPr>
          <p:cNvSpPr txBox="1"/>
          <p:nvPr/>
        </p:nvSpPr>
        <p:spPr>
          <a:xfrm>
            <a:off x="2781303" y="2711278"/>
            <a:ext cx="4902198" cy="3754873"/>
          </a:xfrm>
          <a:prstGeom prst="rect">
            <a:avLst/>
          </a:prstGeom>
          <a:noFill/>
          <a:ln w="9528" cap="flat">
            <a:solidFill>
              <a:srgbClr val="00B050"/>
            </a:solidFill>
            <a:prstDash val="solid"/>
            <a:miter/>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19048" dir="2700000">
                    <a:srgbClr val="000000"/>
                  </a:outerShdw>
                </a:effectLst>
                <a:uFillTx/>
                <a:latin typeface="Arial" pitchFamily="34"/>
                <a:cs typeface="Arial" pitchFamily="34"/>
              </a:rPr>
              <a:t>NSPCC is here to end cruelty to children by influencing legislations, policies, attitudes and behaviours for the benefit of children and young people. “Our service include the NSPCC helpline, for adults worried about a child, and Childline, the UK’s free, confidential helpline for children and young people” (Brown, n.d.).</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1" i="0" u="none" strike="noStrike" kern="1200" cap="none" spc="0" baseline="0">
              <a:solidFill>
                <a:srgbClr val="000000"/>
              </a:solidFill>
              <a:effectLst>
                <a:outerShdw dist="19048" dir="2700000">
                  <a:srgbClr val="000000"/>
                </a:outerShdw>
              </a:effectLst>
              <a:uFillTx/>
              <a:latin typeface="Arial" pitchFamily="34"/>
              <a:cs typeface="Arial" pitchFamily="34"/>
            </a:endParaRP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19048" dir="2700000">
                    <a:srgbClr val="000000"/>
                  </a:outerShdw>
                </a:effectLst>
                <a:uFillTx/>
                <a:latin typeface="Arial" pitchFamily="34"/>
                <a:cs typeface="Arial" pitchFamily="34"/>
              </a:rPr>
              <a:t>The NSPCC have produced a rule, named The Underpants Rule:</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19048" dir="2700000">
                    <a:srgbClr val="000000"/>
                  </a:outerShdw>
                </a:effectLst>
                <a:uFillTx/>
                <a:latin typeface="Arial" pitchFamily="34"/>
                <a:cs typeface="Arial" pitchFamily="34"/>
              </a:rPr>
              <a:t>This rule teaches a child that their body only belongs to them. A child has the right to say no, and that they should always tell an adult if they are worried or upset. At a young age children can be manipulated and forced into doing sexual things, that would later affect their mental health. It is highly important we stay aware and interact with our children and make sure they are safe.</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000000"/>
              </a:solidFill>
              <a:effectLst>
                <a:outerShdw dist="19048" dir="2700000">
                  <a:srgbClr val="000000"/>
                </a:outerShdw>
              </a:effectLst>
              <a:uFillTx/>
              <a:latin typeface="Arial" pitchFamily="34"/>
              <a:cs typeface="Arial" pitchFamily="34"/>
            </a:endParaRPr>
          </a:p>
        </p:txBody>
      </p:sp>
      <p:sp>
        <p:nvSpPr>
          <p:cNvPr id="8" name="TextBox 11">
            <a:extLst>
              <a:ext uri="{FF2B5EF4-FFF2-40B4-BE49-F238E27FC236}">
                <a16:creationId xmlns:a16="http://schemas.microsoft.com/office/drawing/2014/main" id="{115CA66D-34FF-438F-A057-98B819662FC7}"/>
              </a:ext>
            </a:extLst>
          </p:cNvPr>
          <p:cNvSpPr txBox="1"/>
          <p:nvPr/>
        </p:nvSpPr>
        <p:spPr>
          <a:xfrm>
            <a:off x="7683502" y="2695093"/>
            <a:ext cx="4267203" cy="1384995"/>
          </a:xfrm>
          <a:prstGeom prst="rect">
            <a:avLst/>
          </a:prstGeom>
          <a:noFill/>
          <a:ln w="9528" cap="flat">
            <a:solidFill>
              <a:srgbClr val="00B050"/>
            </a:solidFill>
            <a:prstDash val="solid"/>
            <a:miter/>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38096" dir="2700000">
                    <a:srgbClr val="000000"/>
                  </a:outerShdw>
                </a:effectLst>
                <a:uFillTx/>
                <a:latin typeface="Arial" pitchFamily="34"/>
                <a:cs typeface="Arial" pitchFamily="34"/>
              </a:rPr>
              <a:t>The Department for Education (DfE) is responsible for the child protection in England. They have set out policies and legislations on how the child protection should work out. Any local safeguarding partners are in duty for child protection policy and the procedure.</a:t>
            </a:r>
          </a:p>
        </p:txBody>
      </p:sp>
      <p:sp>
        <p:nvSpPr>
          <p:cNvPr id="9" name="TextBox 12">
            <a:extLst>
              <a:ext uri="{FF2B5EF4-FFF2-40B4-BE49-F238E27FC236}">
                <a16:creationId xmlns:a16="http://schemas.microsoft.com/office/drawing/2014/main" id="{77BA9A37-005E-451B-B4F7-4E1D7CEAF295}"/>
              </a:ext>
            </a:extLst>
          </p:cNvPr>
          <p:cNvSpPr txBox="1"/>
          <p:nvPr/>
        </p:nvSpPr>
        <p:spPr>
          <a:xfrm>
            <a:off x="6730998" y="210001"/>
            <a:ext cx="5460997" cy="2462214"/>
          </a:xfrm>
          <a:prstGeom prst="rect">
            <a:avLst/>
          </a:prstGeom>
          <a:noFill/>
          <a:ln w="9528" cap="flat">
            <a:solidFill>
              <a:srgbClr val="00B050"/>
            </a:solidFill>
            <a:prstDash val="solid"/>
            <a:miter/>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38096" dir="2700000">
                    <a:srgbClr val="000000"/>
                  </a:outerShdw>
                </a:effectLst>
                <a:uFillTx/>
                <a:latin typeface="Arial" pitchFamily="34"/>
                <a:cs typeface="Arial" pitchFamily="34"/>
              </a:rPr>
              <a:t>The Children Act 1989 provides the framework for child protection in England </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effectLst>
                  <a:outerShdw dist="38096" dir="2700000">
                    <a:srgbClr val="000000"/>
                  </a:outerShdw>
                </a:effectLst>
                <a:uFillTx/>
                <a:latin typeface="Arial" pitchFamily="34"/>
                <a:cs typeface="Arial" pitchFamily="34"/>
              </a:rPr>
              <a:t>The key elements are the child’s welfare, the expectations and requirements around duties of care to children. Any child related legislation will always mention on how important it is to always keep a child out of risk. Any minor/major incident a child witnesses or goes through would be affecting their future abilities, it can mentally affect them; to prevent any PTSD ( Post Traumatic Stress Disorder), parents and guardians should always be aware of what is going on their child’s life.</a:t>
            </a:r>
          </a:p>
        </p:txBody>
      </p:sp>
      <p:sp>
        <p:nvSpPr>
          <p:cNvPr id="10" name="TextBox 13">
            <a:extLst>
              <a:ext uri="{FF2B5EF4-FFF2-40B4-BE49-F238E27FC236}">
                <a16:creationId xmlns:a16="http://schemas.microsoft.com/office/drawing/2014/main" id="{5D523B8F-A8FF-40F5-90E9-471B9005E748}"/>
              </a:ext>
            </a:extLst>
          </p:cNvPr>
          <p:cNvSpPr txBox="1"/>
          <p:nvPr/>
        </p:nvSpPr>
        <p:spPr>
          <a:xfrm>
            <a:off x="2971800" y="1287008"/>
            <a:ext cx="3289297" cy="646334"/>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00B050"/>
                </a:solidFill>
                <a:effectLst>
                  <a:outerShdw dist="38096" dir="2700000">
                    <a:srgbClr val="000000"/>
                  </a:outerShdw>
                </a:effectLst>
                <a:uFillTx/>
                <a:latin typeface="Arial" pitchFamily="34"/>
                <a:cs typeface="Arial" pitchFamily="34"/>
              </a:rPr>
              <a:t>Who Are we?</a:t>
            </a:r>
          </a:p>
        </p:txBody>
      </p:sp>
      <p:sp>
        <p:nvSpPr>
          <p:cNvPr id="11" name="Arrow: Down 14">
            <a:extLst>
              <a:ext uri="{FF2B5EF4-FFF2-40B4-BE49-F238E27FC236}">
                <a16:creationId xmlns:a16="http://schemas.microsoft.com/office/drawing/2014/main" id="{751358A5-1199-49CE-9F3A-AB479034DDA7}"/>
              </a:ext>
            </a:extLst>
          </p:cNvPr>
          <p:cNvSpPr/>
          <p:nvPr/>
        </p:nvSpPr>
        <p:spPr>
          <a:xfrm>
            <a:off x="5740402" y="1527441"/>
            <a:ext cx="977895" cy="1164305"/>
          </a:xfrm>
          <a:custGeom>
            <a:avLst>
              <a:gd name="f0" fmla="val 12529"/>
              <a:gd name="f1" fmla="val 5400"/>
            </a:avLst>
            <a:gdLst>
              <a:gd name="f2" fmla="val 10800000"/>
              <a:gd name="f3" fmla="val 5400000"/>
              <a:gd name="f4" fmla="val 180"/>
              <a:gd name="f5" fmla="val w"/>
              <a:gd name="f6" fmla="val h"/>
              <a:gd name="f7" fmla="val 0"/>
              <a:gd name="f8" fmla="val 21600"/>
              <a:gd name="f9" fmla="val 10800"/>
              <a:gd name="f10" fmla="+- 0 0 -270"/>
              <a:gd name="f11" fmla="+- 0 0 -90"/>
              <a:gd name="f12" fmla="*/ f5 1 21600"/>
              <a:gd name="f13" fmla="*/ f6 1 21600"/>
              <a:gd name="f14" fmla="pin 0 f1 10800"/>
              <a:gd name="f15" fmla="pin 0 f0 21600"/>
              <a:gd name="f16" fmla="*/ f10 f2 1"/>
              <a:gd name="f17" fmla="*/ f11 f2 1"/>
              <a:gd name="f18" fmla="val f14"/>
              <a:gd name="f19" fmla="val f15"/>
              <a:gd name="f20" fmla="+- 21600 0 f14"/>
              <a:gd name="f21" fmla="*/ f14 f12 1"/>
              <a:gd name="f22" fmla="*/ f15 f13 1"/>
              <a:gd name="f23" fmla="*/ 0 f13 1"/>
              <a:gd name="f24" fmla="*/ 0 f12 1"/>
              <a:gd name="f25" fmla="*/ f16 1 f4"/>
              <a:gd name="f26" fmla="*/ 21600 f12 1"/>
              <a:gd name="f27" fmla="*/ f17 1 f4"/>
              <a:gd name="f28" fmla="+- 21600 0 f19"/>
              <a:gd name="f29" fmla="*/ f18 f12 1"/>
              <a:gd name="f30" fmla="*/ f20 f12 1"/>
              <a:gd name="f31" fmla="*/ f19 f13 1"/>
              <a:gd name="f32" fmla="+- f25 0 f3"/>
              <a:gd name="f33" fmla="+- f27 0 f3"/>
              <a:gd name="f34" fmla="*/ f28 f18 1"/>
              <a:gd name="f35" fmla="*/ f34 1 10800"/>
              <a:gd name="f36" fmla="+- f19 f35 0"/>
              <a:gd name="f37" fmla="*/ f36 f13 1"/>
            </a:gdLst>
            <a:ahLst>
              <a:ahXY gdRefX="f1" minX="f7" maxX="f9" gdRefY="f0" minY="f7" maxY="f8">
                <a:pos x="f21" y="f22"/>
              </a:ahXY>
            </a:ahLst>
            <a:cxnLst>
              <a:cxn ang="3cd4">
                <a:pos x="hc" y="t"/>
              </a:cxn>
              <a:cxn ang="0">
                <a:pos x="r" y="vc"/>
              </a:cxn>
              <a:cxn ang="cd4">
                <a:pos x="hc" y="b"/>
              </a:cxn>
              <a:cxn ang="cd2">
                <a:pos x="l" y="vc"/>
              </a:cxn>
              <a:cxn ang="f32">
                <a:pos x="f24" y="f31"/>
              </a:cxn>
              <a:cxn ang="f33">
                <a:pos x="f26" y="f31"/>
              </a:cxn>
            </a:cxnLst>
            <a:rect l="f29" t="f23" r="f30" b="f37"/>
            <a:pathLst>
              <a:path w="21600" h="21600">
                <a:moveTo>
                  <a:pt x="f18" y="f7"/>
                </a:moveTo>
                <a:lnTo>
                  <a:pt x="f18" y="f19"/>
                </a:lnTo>
                <a:lnTo>
                  <a:pt x="f7" y="f19"/>
                </a:lnTo>
                <a:lnTo>
                  <a:pt x="f9" y="f8"/>
                </a:lnTo>
                <a:lnTo>
                  <a:pt x="f8" y="f19"/>
                </a:lnTo>
                <a:lnTo>
                  <a:pt x="f20" y="f19"/>
                </a:lnTo>
                <a:lnTo>
                  <a:pt x="f20" y="f7"/>
                </a:lnTo>
                <a:close/>
              </a:path>
            </a:pathLst>
          </a:custGeom>
          <a:solidFill>
            <a:srgbClr val="00B050"/>
          </a:solidFill>
          <a:ln w="12701" cap="flat">
            <a:solidFill>
              <a:srgbClr val="00B05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12" name="Picture 16" descr="A picture containing text, green&#10;&#10;Description automatically generated">
            <a:extLst>
              <a:ext uri="{FF2B5EF4-FFF2-40B4-BE49-F238E27FC236}">
                <a16:creationId xmlns:a16="http://schemas.microsoft.com/office/drawing/2014/main" id="{8910B1A9-295C-4C52-9532-FD3E9E10D4D9}"/>
              </a:ext>
            </a:extLst>
          </p:cNvPr>
          <p:cNvPicPr>
            <a:picLocks noChangeAspect="1"/>
          </p:cNvPicPr>
          <p:nvPr/>
        </p:nvPicPr>
        <p:blipFill>
          <a:blip r:embed="rId3"/>
          <a:stretch>
            <a:fillRect/>
          </a:stretch>
        </p:blipFill>
        <p:spPr>
          <a:xfrm>
            <a:off x="7785101" y="4080089"/>
            <a:ext cx="4190996" cy="2095503"/>
          </a:xfrm>
          <a:prstGeom prst="rect">
            <a:avLst/>
          </a:prstGeom>
          <a:noFill/>
          <a:ln cap="flat">
            <a:noFill/>
          </a:ln>
          <a:effectLst>
            <a:outerShdw dist="139699" dir="2700000" algn="tl">
              <a:srgbClr val="333333">
                <a:alpha val="65000"/>
              </a:srgbClr>
            </a:outerShdw>
          </a:effectLst>
        </p:spPr>
      </p:pic>
      <p:sp>
        <p:nvSpPr>
          <p:cNvPr id="13" name="TextBox 17">
            <a:extLst>
              <a:ext uri="{FF2B5EF4-FFF2-40B4-BE49-F238E27FC236}">
                <a16:creationId xmlns:a16="http://schemas.microsoft.com/office/drawing/2014/main" id="{1AE9C717-7C0F-4206-93C4-E5969D1169B4}"/>
              </a:ext>
            </a:extLst>
          </p:cNvPr>
          <p:cNvSpPr txBox="1"/>
          <p:nvPr/>
        </p:nvSpPr>
        <p:spPr>
          <a:xfrm>
            <a:off x="8439153" y="6223004"/>
            <a:ext cx="2044698" cy="338556"/>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(Twitter, n.d.)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EDDBE5DC-C520-42D7-8983-A33E3633EDCA}"/>
              </a:ext>
            </a:extLst>
          </p:cNvPr>
          <p:cNvSpPr txBox="1"/>
          <p:nvPr/>
        </p:nvSpPr>
        <p:spPr>
          <a:xfrm>
            <a:off x="3403597" y="241301"/>
            <a:ext cx="5029200" cy="1015660"/>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000" b="1" i="0" u="none" strike="noStrike" kern="1200" cap="none" spc="0" baseline="0">
                <a:solidFill>
                  <a:srgbClr val="00B050"/>
                </a:solidFill>
                <a:effectLst>
                  <a:outerShdw dist="38096" dir="2700000">
                    <a:srgbClr val="000000"/>
                  </a:outerShdw>
                </a:effectLst>
                <a:uFillTx/>
                <a:latin typeface="Arial" pitchFamily="34"/>
                <a:cs typeface="Arial" pitchFamily="34"/>
              </a:rPr>
              <a:t>NSPCC</a:t>
            </a:r>
            <a:endParaRPr lang="en-GB" sz="5400" b="1" i="0" u="none" strike="noStrike" kern="1200" cap="none" spc="0" baseline="0">
              <a:solidFill>
                <a:srgbClr val="00B050"/>
              </a:solidFill>
              <a:effectLst>
                <a:outerShdw dist="38096" dir="2700000">
                  <a:srgbClr val="000000"/>
                </a:outerShdw>
              </a:effectLst>
              <a:uFillTx/>
              <a:latin typeface="Arial" pitchFamily="34"/>
              <a:cs typeface="Arial" pitchFamily="34"/>
            </a:endParaRPr>
          </a:p>
        </p:txBody>
      </p:sp>
      <p:sp>
        <p:nvSpPr>
          <p:cNvPr id="3" name="TextBox 4">
            <a:extLst>
              <a:ext uri="{FF2B5EF4-FFF2-40B4-BE49-F238E27FC236}">
                <a16:creationId xmlns:a16="http://schemas.microsoft.com/office/drawing/2014/main" id="{5942F82A-84F9-4B2A-A09E-E3CF84AE6DC4}"/>
              </a:ext>
            </a:extLst>
          </p:cNvPr>
          <p:cNvSpPr txBox="1"/>
          <p:nvPr/>
        </p:nvSpPr>
        <p:spPr>
          <a:xfrm>
            <a:off x="177795" y="1842845"/>
            <a:ext cx="4470401" cy="3785652"/>
          </a:xfrm>
          <a:prstGeom prst="rect">
            <a:avLst/>
          </a:prstGeom>
          <a:noFill/>
          <a:ln cap="flat">
            <a:noFill/>
          </a:ln>
        </p:spPr>
        <p:txBody>
          <a:bodyPr vert="horz" wrap="square" lIns="91440" tIns="45720" rIns="91440" bIns="45720" anchor="t" anchorCtr="0" compatLnSpc="1">
            <a:spAutoFit/>
          </a:bodyPr>
          <a:lstStyle/>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effectLst>
                  <a:outerShdw dist="38096" dir="2700000">
                    <a:srgbClr val="000000"/>
                  </a:outerShdw>
                </a:effectLst>
                <a:uFillTx/>
                <a:latin typeface="Arial" pitchFamily="34"/>
                <a:cs typeface="Arial" pitchFamily="34"/>
              </a:rPr>
              <a:t>The smallest donation or awareness you make will make a big impact an on-individual’s life, save a child from suffering from abuse TODAY. It will make a change.</a:t>
            </a: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effectLst>
                <a:outerShdw dist="38096" dir="2700000">
                  <a:srgbClr val="000000"/>
                </a:outerShdw>
              </a:effectLst>
              <a:uFillTx/>
              <a:latin typeface="Arial" pitchFamily="34"/>
              <a:cs typeface="Arial" pitchFamily="34"/>
            </a:endParaRPr>
          </a:p>
          <a:p>
            <a:pPr marL="0" marR="0" lvl="0" indent="0" algn="just"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effectLst>
                  <a:outerShdw dist="38096" dir="2700000">
                    <a:srgbClr val="000000"/>
                  </a:outerShdw>
                </a:effectLst>
                <a:uFillTx/>
                <a:latin typeface="Arial" pitchFamily="34"/>
                <a:cs typeface="Arial" pitchFamily="34"/>
              </a:rPr>
              <a:t>Child abuse is usually hidden from view, you will never be able to count the number of children being abused, however there are various types of sources that include data from services who work with children, and they research into a children’s and adult’s self-reported abuse; when it had happened and what sort of abuse. From this it helps build a picture of the scale of abuse going around.</a:t>
            </a:r>
          </a:p>
        </p:txBody>
      </p:sp>
      <p:pic>
        <p:nvPicPr>
          <p:cNvPr id="4" name="Picture 6" descr="A picture containing graphical user interface&#10;&#10;Description automatically generated">
            <a:extLst>
              <a:ext uri="{FF2B5EF4-FFF2-40B4-BE49-F238E27FC236}">
                <a16:creationId xmlns:a16="http://schemas.microsoft.com/office/drawing/2014/main" id="{98BC527E-67FF-400B-A625-946D70FB38D8}"/>
              </a:ext>
            </a:extLst>
          </p:cNvPr>
          <p:cNvPicPr>
            <a:picLocks noChangeAspect="1"/>
          </p:cNvPicPr>
          <p:nvPr/>
        </p:nvPicPr>
        <p:blipFill>
          <a:blip r:embed="rId2"/>
          <a:stretch>
            <a:fillRect/>
          </a:stretch>
        </p:blipFill>
        <p:spPr>
          <a:xfrm>
            <a:off x="6299201" y="3000375"/>
            <a:ext cx="5715000" cy="3219446"/>
          </a:xfrm>
          <a:prstGeom prst="rect">
            <a:avLst/>
          </a:prstGeom>
          <a:noFill/>
          <a:ln cap="flat">
            <a:noFill/>
          </a:ln>
          <a:effectLst>
            <a:outerShdw dist="139699" dir="2700000" algn="tl">
              <a:srgbClr val="333333">
                <a:alpha val="65000"/>
              </a:srgbClr>
            </a:outerShdw>
          </a:effectLst>
        </p:spPr>
      </p:pic>
      <p:sp>
        <p:nvSpPr>
          <p:cNvPr id="5" name="TextBox 7">
            <a:extLst>
              <a:ext uri="{FF2B5EF4-FFF2-40B4-BE49-F238E27FC236}">
                <a16:creationId xmlns:a16="http://schemas.microsoft.com/office/drawing/2014/main" id="{261A8155-EC0F-47EF-A2FC-6B485B3D7988}"/>
              </a:ext>
            </a:extLst>
          </p:cNvPr>
          <p:cNvSpPr txBox="1"/>
          <p:nvPr/>
        </p:nvSpPr>
        <p:spPr>
          <a:xfrm>
            <a:off x="8864595" y="6373907"/>
            <a:ext cx="2184401" cy="307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rial" pitchFamily="34"/>
                <a:cs typeface="Arial" pitchFamily="34"/>
              </a:rPr>
              <a:t>(St.Francis, 2019)</a:t>
            </a:r>
          </a:p>
        </p:txBody>
      </p:sp>
      <p:sp>
        <p:nvSpPr>
          <p:cNvPr id="6" name="TextBox 8">
            <a:extLst>
              <a:ext uri="{FF2B5EF4-FFF2-40B4-BE49-F238E27FC236}">
                <a16:creationId xmlns:a16="http://schemas.microsoft.com/office/drawing/2014/main" id="{53D589D4-6533-44FA-B223-1E81AF158121}"/>
              </a:ext>
            </a:extLst>
          </p:cNvPr>
          <p:cNvSpPr txBox="1"/>
          <p:nvPr/>
        </p:nvSpPr>
        <p:spPr>
          <a:xfrm>
            <a:off x="6096003" y="1391479"/>
            <a:ext cx="5918197" cy="132343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Contact us!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Helpline: 080800 5000</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Email: </a:t>
            </a: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hlinkClick r:id="rId3"/>
              </a:rPr>
              <a:t>help@nspcc.org.uk</a:t>
            </a:r>
            <a:endPar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Twitter: NSPCCLearning</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effectLst>
                  <a:outerShdw dist="38096" dir="2700000">
                    <a:srgbClr val="000000"/>
                  </a:outerShdw>
                </a:effectLst>
                <a:uFillTx/>
                <a:latin typeface="Arial" pitchFamily="34"/>
                <a:cs typeface="Arial" pitchFamily="34"/>
              </a:rPr>
              <a:t>Facebook: NSPCC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9FFAE-61C8-4FEF-AC29-848FB7733EF9}"/>
              </a:ext>
            </a:extLst>
          </p:cNvPr>
          <p:cNvSpPr txBox="1">
            <a:spLocks noGrp="1"/>
          </p:cNvSpPr>
          <p:nvPr>
            <p:ph type="title"/>
          </p:nvPr>
        </p:nvSpPr>
        <p:spPr>
          <a:xfrm>
            <a:off x="0" y="0"/>
            <a:ext cx="10515600" cy="578303"/>
          </a:xfrm>
        </p:spPr>
        <p:txBody>
          <a:bodyPr>
            <a:noAutofit/>
          </a:bodyPr>
          <a:lstStyle/>
          <a:p>
            <a:pPr lvl="0"/>
            <a:r>
              <a:rPr lang="en-GB" sz="3600" b="1" u="sng">
                <a:latin typeface="Arial" pitchFamily="34"/>
                <a:cs typeface="Arial" pitchFamily="34"/>
              </a:rPr>
              <a:t>References:</a:t>
            </a:r>
          </a:p>
        </p:txBody>
      </p:sp>
      <p:sp>
        <p:nvSpPr>
          <p:cNvPr id="3" name="Content Placeholder 2">
            <a:extLst>
              <a:ext uri="{FF2B5EF4-FFF2-40B4-BE49-F238E27FC236}">
                <a16:creationId xmlns:a16="http://schemas.microsoft.com/office/drawing/2014/main" id="{0F59C214-77F6-4881-AF96-A7FC849716E2}"/>
              </a:ext>
            </a:extLst>
          </p:cNvPr>
          <p:cNvSpPr txBox="1">
            <a:spLocks noGrp="1"/>
          </p:cNvSpPr>
          <p:nvPr>
            <p:ph idx="1"/>
          </p:nvPr>
        </p:nvSpPr>
        <p:spPr>
          <a:xfrm>
            <a:off x="0" y="578303"/>
            <a:ext cx="11789231" cy="5823402"/>
          </a:xfrm>
        </p:spPr>
        <p:txBody>
          <a:bodyPr/>
          <a:lstStyle/>
          <a:p>
            <a:pPr lvl="0">
              <a:lnSpc>
                <a:spcPct val="70000"/>
              </a:lnSpc>
            </a:pPr>
            <a:r>
              <a:rPr lang="en-GB" sz="1500"/>
              <a:t>Annerbäck, E.-M. ., Sahlqvist, L., Svedin, C.G., Wingren, G. and Gustafsson, P.A. (2012). Child physical abuse and concurrence of other types of child abuse in Sweden—Associations with health and risk behaviors. Child Abuse &amp; Neglect, 36(7-8), pp.585–595.</a:t>
            </a:r>
          </a:p>
          <a:p>
            <a:pPr lvl="0">
              <a:lnSpc>
                <a:spcPct val="70000"/>
              </a:lnSpc>
            </a:pPr>
            <a:r>
              <a:rPr lang="en-GB" sz="1500"/>
              <a:t>Academy, P. (2019). NSPCC - Speak out and Stay Safe. [online] Park Academy. Available at: https://www.parkacademyboston.net/nspcc-speak-out-and-stay-safe/ [Accessed 1 Jul. 2021].</a:t>
            </a:r>
          </a:p>
          <a:p>
            <a:pPr lvl="0">
              <a:lnSpc>
                <a:spcPct val="70000"/>
              </a:lnSpc>
            </a:pPr>
            <a:r>
              <a:rPr lang="en-GB" sz="1500"/>
              <a:t>Brown, J. (n.d.). The NSPCC Underwear Rule Campaign Encouraging and enabling parents to talk with children to help keep them safe Head of Strategy, Sexual Abuse. [online] . Available at: https://rm.coe.int/16804711ab [Accessed 1 Jul. 2021].</a:t>
            </a:r>
          </a:p>
          <a:p>
            <a:pPr lvl="0">
              <a:lnSpc>
                <a:spcPct val="70000"/>
              </a:lnSpc>
            </a:pPr>
            <a:r>
              <a:rPr lang="en-GB" sz="1500"/>
              <a:t>finolamoss (2019). NSPCC- Child abuse, Politics and Power? [online] finolamoss. Available at: https://finolamoss.wordpress.com/2019/08/23/nspcc-child-abuse-politics-and-power/ [Accessed 6 Jul. 2021].</a:t>
            </a:r>
          </a:p>
          <a:p>
            <a:pPr lvl="0">
              <a:lnSpc>
                <a:spcPct val="70000"/>
              </a:lnSpc>
            </a:pPr>
            <a:r>
              <a:rPr lang="en-GB" sz="1500"/>
              <a:t>Family Builders. (2017). Recognizing and reporting child abuse. [online] Available at: </a:t>
            </a:r>
            <a:r>
              <a:rPr lang="en-GB" sz="1500">
                <a:hlinkClick r:id="rId2"/>
              </a:rPr>
              <a:t>https://familybuildersok.org/2017/01/recognizing-and-reporting-child-abuse/</a:t>
            </a:r>
            <a:r>
              <a:rPr lang="en-GB" sz="1500"/>
              <a:t>.</a:t>
            </a:r>
          </a:p>
          <a:p>
            <a:pPr lvl="0">
              <a:lnSpc>
                <a:spcPct val="70000"/>
              </a:lnSpc>
            </a:pPr>
            <a:r>
              <a:rPr lang="en-GB" sz="1500"/>
              <a:t>NSPCC (2014). Childline. [online] NSPCC. Available at: </a:t>
            </a:r>
            <a:r>
              <a:rPr lang="en-GB" sz="1500">
                <a:hlinkClick r:id="rId3"/>
              </a:rPr>
              <a:t>https://www.nspcc.org.uk/keeping-children-safe/our-services/childline/</a:t>
            </a:r>
            <a:r>
              <a:rPr lang="en-GB" sz="1500"/>
              <a:t>.</a:t>
            </a:r>
          </a:p>
          <a:p>
            <a:pPr lvl="0">
              <a:lnSpc>
                <a:spcPct val="70000"/>
              </a:lnSpc>
            </a:pPr>
            <a:r>
              <a:rPr lang="en-GB" sz="1500"/>
              <a:t>Qlocal.co.uk. (2017). Children affected by domestic abuse rise in referrals from NSPCC in the North West. [online] Available at: https://ormskirk.qlocal.co.uk/ormskirk/news_list/Children_affected_by_domestic_abuse_rise_in_referrals_from_NSPCC_in_the_North_West-55024372.htm [Accessed  3 Jul. 2021].</a:t>
            </a:r>
          </a:p>
          <a:p>
            <a:pPr lvl="0">
              <a:lnSpc>
                <a:spcPct val="70000"/>
              </a:lnSpc>
            </a:pPr>
            <a:r>
              <a:rPr lang="en-GB" sz="1500"/>
              <a:t>St. Francis. (2019). NSPCC Stay Safe Speak Out Programme. [online] Available at: https://st-francis.wilts.sch.uk/news/nspcc-stay-safe-speak-out-programme/ [Accessed 8 Jul. 2021].</a:t>
            </a:r>
          </a:p>
          <a:p>
            <a:pPr lvl="0">
              <a:lnSpc>
                <a:spcPct val="70000"/>
              </a:lnSpc>
            </a:pPr>
            <a:r>
              <a:rPr lang="en-GB" sz="1500"/>
              <a:t>Twitter. (n.d.). https://twitter.com/blackwell_de55/status/1049579915652358144. [online] Available at: https://twitter.com/blackwell_de55/status/1049579915652358144 [Accessed 8 Jul. 2021].</a:t>
            </a:r>
          </a:p>
          <a:p>
            <a:pPr lvl="0">
              <a:lnSpc>
                <a:spcPct val="70000"/>
              </a:lnSpc>
            </a:pPr>
            <a:r>
              <a:rPr lang="en-GB" sz="1500"/>
              <a:t>Twitter. (n.d.). https://twitter.com/nspcc/status/1360255112506187777. [online] Available at: https://twitter.com/nspcc/status/1360255112506187777 [Accessed 7 Jul. 2021].</a:t>
            </a:r>
          </a:p>
          <a:p>
            <a:pPr lvl="0">
              <a:lnSpc>
                <a:spcPct val="70000"/>
              </a:lnSpc>
            </a:pPr>
            <a:r>
              <a:rPr lang="en-GB" sz="1500"/>
              <a:t>Rodriguez, C.M. (2010). Parent–Child Aggression: Association With Child Abuse Potential and Parenting Styles. Violence and Victims, 25(6), pp.728–741.</a:t>
            </a:r>
          </a:p>
          <a:p>
            <a:pPr lvl="0">
              <a:lnSpc>
                <a:spcPct val="70000"/>
              </a:lnSpc>
            </a:pPr>
            <a:r>
              <a:rPr lang="en-GB" sz="1500"/>
              <a:t>www.hpac.nhs.uk. (n.d.). Resource Details for id 15229. [online] Available at: https://www.hpac.nhs.uk/HPAC//MoreDetailsv4.jsp?id=15229&amp;subjectId=30&amp;referrer=https://www.hpac.nhs.uk/HPAC/BrowseSearch.jsp?subjectId=30&amp;typeId=P&amp;submit=true&amp;sort=relevance&amp;page=2&amp;viewLogin=true&amp;sitename=www.hpac.cdd.nhs.uk&amp;dsn=hpdurhamdarlington?sitename=www.hpac.cdd.nhs.uk [Accessed 27 Jun. 2021].</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4" ma:contentTypeDescription="Create a new document." ma:contentTypeScope="" ma:versionID="6d852b383535db1b5bea3afc618579c1">
  <xsd:schema xmlns:xsd="http://www.w3.org/2001/XMLSchema" xmlns:xs="http://www.w3.org/2001/XMLSchema" xmlns:p="http://schemas.microsoft.com/office/2006/metadata/properties" xmlns:ns3="9902240c-f584-4322-946e-7b0be23bca91" targetNamespace="http://schemas.microsoft.com/office/2006/metadata/properties" ma:root="true" ma:fieldsID="27790ffebae40089488414990f78f0f2" ns3:_="">
    <xsd:import namespace="9902240c-f584-4322-946e-7b0be23bca9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55C4C65-AB00-4412-862B-90183CCCD9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32662F-7D12-4A5A-AF34-82BE79C73F3F}">
  <ds:schemaRefs>
    <ds:schemaRef ds:uri="http://schemas.microsoft.com/sharepoint/v3/contenttype/forms"/>
  </ds:schemaRefs>
</ds:datastoreItem>
</file>

<file path=customXml/itemProps3.xml><?xml version="1.0" encoding="utf-8"?>
<ds:datastoreItem xmlns:ds="http://schemas.openxmlformats.org/officeDocument/2006/customXml" ds:itemID="{CB8F3294-ECAF-4843-BA3A-77F7695433DF}">
  <ds:schemaRefs>
    <ds:schemaRef ds:uri="http://schemas.microsoft.com/office/infopath/2007/PartnerControls"/>
    <ds:schemaRef ds:uri="http://purl.org/dc/dcmitype/"/>
    <ds:schemaRef ds:uri="http://schemas.microsoft.com/office/2006/documentManagement/types"/>
    <ds:schemaRef ds:uri="9902240c-f584-4322-946e-7b0be23bca91"/>
    <ds:schemaRef ds:uri="http://schemas.openxmlformats.org/package/2006/metadata/core-properties"/>
    <ds:schemaRef ds:uri="http://purl.org/dc/elements/1.1/"/>
    <ds:schemaRef ds:uri="http://purl.org/dc/term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Office%20Theme</Template>
  <TotalTime>11851</TotalTime>
  <Words>2503</Words>
  <Application>Microsoft Office PowerPoint</Application>
  <PresentationFormat>Widescreen</PresentationFormat>
  <Paragraphs>79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CHILD ABUSE</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 ABUSE</dc:title>
  <dc:creator>Unsa Pal (1918294)</dc:creator>
  <cp:lastModifiedBy>Unsa Pal</cp:lastModifiedBy>
  <cp:revision>79</cp:revision>
  <dcterms:created xsi:type="dcterms:W3CDTF">2021-06-30T16:36:49Z</dcterms:created>
  <dcterms:modified xsi:type="dcterms:W3CDTF">2021-07-09T07:33:46Z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