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7" r:id="rId2"/>
    <p:sldId id="258" r:id="rId3"/>
    <p:sldId id="259" r:id="rId4"/>
    <p:sldId id="260" r:id="rId5"/>
    <p:sldId id="268" r:id="rId6"/>
    <p:sldId id="269" r:id="rId7"/>
    <p:sldId id="270" r:id="rId8"/>
    <p:sldId id="261" r:id="rId9"/>
    <p:sldId id="263" r:id="rId10"/>
    <p:sldId id="264" r:id="rId11"/>
    <p:sldId id="265" r:id="rId12"/>
    <p:sldId id="266" r:id="rId13"/>
    <p:sldId id="267" r:id="rId14"/>
    <p:sldId id="271" r:id="rId15"/>
    <p:sldId id="272" r:id="rId16"/>
    <p:sldId id="273" r:id="rId17"/>
    <p:sldId id="26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12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E8A83-5103-4CC9-B198-C18522215531}" type="datetimeFigureOut">
              <a:rPr lang="en-GB" smtClean="0"/>
              <a:t>20/05/2021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3E7A48-BDDE-40B3-89F1-F9DFB6378B46}" type="slidenum">
              <a:rPr lang="en-GB" smtClean="0"/>
              <a:t>‹#›</a:t>
            </a:fld>
            <a:endParaRPr lang="en-GB"/>
          </a:p>
        </p:txBody>
      </p:sp>
    </p:spTree>
    <p:extLst>
      <p:ext uri="{BB962C8B-B14F-4D97-AF65-F5344CB8AC3E}">
        <p14:creationId xmlns:p14="http://schemas.microsoft.com/office/powerpoint/2010/main" val="1233535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5FF477-F551-40CF-89B9-B9AD50DFFB55}" type="slidenum">
              <a:rPr lang="en-GB" smtClean="0"/>
              <a:pPr/>
              <a:t>8</a:t>
            </a:fld>
            <a:endParaRPr lang="en-GB"/>
          </a:p>
        </p:txBody>
      </p:sp>
    </p:spTree>
    <p:extLst>
      <p:ext uri="{BB962C8B-B14F-4D97-AF65-F5344CB8AC3E}">
        <p14:creationId xmlns:p14="http://schemas.microsoft.com/office/powerpoint/2010/main" val="723379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18781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10317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0261525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16166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97561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14339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10647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14919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7277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1470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807870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5/20/2021</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684632546"/>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5/20/2021</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51637578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20/05/2021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7544266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0"/>
            <a:ext cx="8229600" cy="1772816"/>
          </a:xfrm>
        </p:spPr>
        <p:txBody>
          <a:bodyPr>
            <a:normAutofit/>
          </a:bodyPr>
          <a:lstStyle/>
          <a:p>
            <a:r>
              <a:rPr lang="en-GB" dirty="0" smtClean="0">
                <a:solidFill>
                  <a:schemeClr val="bg1"/>
                </a:solidFill>
              </a:rPr>
              <a:t>Creating Culture</a:t>
            </a:r>
            <a:endParaRPr lang="en-GB" dirty="0">
              <a:solidFill>
                <a:schemeClr val="bg1"/>
              </a:solidFill>
            </a:endParaRPr>
          </a:p>
        </p:txBody>
      </p:sp>
      <p:sp>
        <p:nvSpPr>
          <p:cNvPr id="3" name="Subtitle 2"/>
          <p:cNvSpPr>
            <a:spLocks noGrp="1"/>
          </p:cNvSpPr>
          <p:nvPr>
            <p:ph type="subTitle" idx="1"/>
          </p:nvPr>
        </p:nvSpPr>
        <p:spPr>
          <a:xfrm>
            <a:off x="1371600" y="6025093"/>
            <a:ext cx="6400800" cy="672480"/>
          </a:xfrm>
        </p:spPr>
        <p:txBody>
          <a:bodyPr>
            <a:normAutofit/>
          </a:bodyPr>
          <a:lstStyle/>
          <a:p>
            <a:r>
              <a:rPr lang="en-GB" sz="3200" b="1" dirty="0" smtClean="0">
                <a:solidFill>
                  <a:schemeClr val="bg1"/>
                </a:solidFill>
              </a:rPr>
              <a:t>HPHP4008</a:t>
            </a:r>
            <a:endParaRPr lang="en-GB" sz="3200" b="1" dirty="0">
              <a:solidFill>
                <a:schemeClr val="bg1"/>
              </a:solidFill>
            </a:endParaRPr>
          </a:p>
        </p:txBody>
      </p:sp>
      <p:sp>
        <p:nvSpPr>
          <p:cNvPr id="4" name="Subtitle 2"/>
          <p:cNvSpPr txBox="1">
            <a:spLocks/>
          </p:cNvSpPr>
          <p:nvPr/>
        </p:nvSpPr>
        <p:spPr>
          <a:xfrm>
            <a:off x="801924" y="2123023"/>
            <a:ext cx="7560840" cy="1512168"/>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
        <p:nvSpPr>
          <p:cNvPr id="6" name="Subtitle 2"/>
          <p:cNvSpPr txBox="1">
            <a:spLocks/>
          </p:cNvSpPr>
          <p:nvPr/>
        </p:nvSpPr>
        <p:spPr>
          <a:xfrm>
            <a:off x="1079612" y="2069615"/>
            <a:ext cx="7283152" cy="1392560"/>
          </a:xfrm>
          <a:prstGeom prst="rect">
            <a:avLst/>
          </a:prstGeom>
        </p:spPr>
        <p:txBody>
          <a:bodyPr vert="horz">
            <a:normAutofit/>
          </a:bodyPr>
          <a:lstStyle/>
          <a:p>
            <a:pPr algn="ctr">
              <a:spcBef>
                <a:spcPct val="20000"/>
              </a:spcBef>
              <a:buClr>
                <a:prstClr val="white">
                  <a:shade val="95000"/>
                </a:prstClr>
              </a:buClr>
              <a:buSzPct val="65000"/>
              <a:defRPr/>
            </a:pPr>
            <a:r>
              <a:rPr lang="en-GB" sz="3600" dirty="0">
                <a:solidFill>
                  <a:prstClr val="black"/>
                </a:solidFill>
              </a:rPr>
              <a:t>Session two – part </a:t>
            </a:r>
            <a:r>
              <a:rPr lang="en-GB" sz="3600" dirty="0" smtClean="0">
                <a:solidFill>
                  <a:prstClr val="black"/>
                </a:solidFill>
              </a:rPr>
              <a:t>2</a:t>
            </a: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Living Standards</a:t>
            </a: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2457051" y="3439259"/>
            <a:ext cx="4528273" cy="2506576"/>
          </a:xfrm>
          <a:prstGeom prst="rect">
            <a:avLst/>
          </a:prstGeom>
        </p:spPr>
      </p:pic>
    </p:spTree>
    <p:extLst>
      <p:ext uri="{BB962C8B-B14F-4D97-AF65-F5344CB8AC3E}">
        <p14:creationId xmlns:p14="http://schemas.microsoft.com/office/powerpoint/2010/main" val="35744361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976704"/>
          </a:xfrm>
        </p:spPr>
        <p:txBody>
          <a:bodyPr>
            <a:normAutofit/>
          </a:bodyPr>
          <a:lstStyle/>
          <a:p>
            <a:pPr marL="137160" indent="0" algn="ctr">
              <a:buNone/>
            </a:pPr>
            <a:endParaRPr lang="en-GB" sz="6000" dirty="0" smtClean="0"/>
          </a:p>
          <a:p>
            <a:pPr marL="137160" indent="0" algn="ctr">
              <a:buNone/>
            </a:pPr>
            <a:endParaRPr lang="en-GB" sz="6000" dirty="0" smtClean="0"/>
          </a:p>
          <a:p>
            <a:pPr marL="137160" indent="0" algn="ctr">
              <a:buNone/>
            </a:pPr>
            <a:r>
              <a:rPr lang="en-GB" sz="6000" b="1" dirty="0" smtClean="0">
                <a:solidFill>
                  <a:schemeClr val="bg1"/>
                </a:solidFill>
              </a:rPr>
              <a:t>Calculating Costs</a:t>
            </a:r>
          </a:p>
        </p:txBody>
      </p:sp>
    </p:spTree>
    <p:extLst>
      <p:ext uri="{BB962C8B-B14F-4D97-AF65-F5344CB8AC3E}">
        <p14:creationId xmlns:p14="http://schemas.microsoft.com/office/powerpoint/2010/main" val="7729003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Wheat Prices</a:t>
            </a:r>
            <a:endParaRPr lang="en-GB" dirty="0">
              <a:solidFill>
                <a:schemeClr val="bg1"/>
              </a:solidFill>
            </a:endParaRPr>
          </a:p>
        </p:txBody>
      </p:sp>
      <p:sp>
        <p:nvSpPr>
          <p:cNvPr id="3" name="Content Placeholder 2"/>
          <p:cNvSpPr>
            <a:spLocks noGrp="1"/>
          </p:cNvSpPr>
          <p:nvPr>
            <p:ph idx="1"/>
          </p:nvPr>
        </p:nvSpPr>
        <p:spPr>
          <a:xfrm>
            <a:off x="107504" y="1484784"/>
            <a:ext cx="8928992" cy="5184576"/>
          </a:xfrm>
        </p:spPr>
        <p:txBody>
          <a:bodyPr>
            <a:normAutofit fontScale="92500" lnSpcReduction="20000"/>
          </a:bodyPr>
          <a:lstStyle/>
          <a:p>
            <a:r>
              <a:rPr lang="en-GB" dirty="0" smtClean="0">
                <a:solidFill>
                  <a:schemeClr val="bg1"/>
                </a:solidFill>
              </a:rPr>
              <a:t>Higher prices in Rome? – size and concentration of population – major supply system set up to serve Rome.</a:t>
            </a:r>
          </a:p>
          <a:p>
            <a:endParaRPr lang="en-GB" sz="1100" dirty="0">
              <a:solidFill>
                <a:schemeClr val="bg1"/>
              </a:solidFill>
            </a:endParaRPr>
          </a:p>
          <a:p>
            <a:r>
              <a:rPr lang="en-GB" dirty="0" smtClean="0">
                <a:solidFill>
                  <a:schemeClr val="bg1"/>
                </a:solidFill>
              </a:rPr>
              <a:t>Price averages for Rome – HS (sesterces) 6 to 12 per </a:t>
            </a:r>
            <a:r>
              <a:rPr lang="en-GB" dirty="0" err="1" smtClean="0">
                <a:solidFill>
                  <a:schemeClr val="bg1"/>
                </a:solidFill>
              </a:rPr>
              <a:t>modius</a:t>
            </a:r>
            <a:r>
              <a:rPr lang="en-GB" dirty="0" smtClean="0">
                <a:solidFill>
                  <a:schemeClr val="bg1"/>
                </a:solidFill>
              </a:rPr>
              <a:t> (6.8 kg) of wheat.</a:t>
            </a:r>
          </a:p>
          <a:p>
            <a:pPr marL="137160" indent="0">
              <a:buNone/>
            </a:pPr>
            <a:endParaRPr lang="en-GB" sz="1100" dirty="0">
              <a:solidFill>
                <a:schemeClr val="bg1"/>
              </a:solidFill>
            </a:endParaRPr>
          </a:p>
          <a:p>
            <a:pPr marL="137160" indent="0">
              <a:buNone/>
            </a:pPr>
            <a:r>
              <a:rPr lang="en-GB" dirty="0" smtClean="0">
                <a:solidFill>
                  <a:schemeClr val="bg1"/>
                </a:solidFill>
              </a:rPr>
              <a:t>“</a:t>
            </a:r>
            <a:r>
              <a:rPr lang="en-GB" dirty="0">
                <a:solidFill>
                  <a:schemeClr val="bg1"/>
                </a:solidFill>
              </a:rPr>
              <a:t>When a dire famine broke out in </a:t>
            </a:r>
            <a:r>
              <a:rPr lang="en-GB" dirty="0" smtClean="0">
                <a:solidFill>
                  <a:schemeClr val="bg1"/>
                </a:solidFill>
              </a:rPr>
              <a:t>Rome [439 BC]… </a:t>
            </a:r>
            <a:r>
              <a:rPr lang="en-GB" dirty="0" err="1">
                <a:solidFill>
                  <a:schemeClr val="bg1"/>
                </a:solidFill>
              </a:rPr>
              <a:t>Spurius</a:t>
            </a:r>
            <a:r>
              <a:rPr lang="en-GB" dirty="0">
                <a:solidFill>
                  <a:schemeClr val="bg1"/>
                </a:solidFill>
              </a:rPr>
              <a:t> </a:t>
            </a:r>
            <a:r>
              <a:rPr lang="en-GB" dirty="0" err="1" smtClean="0">
                <a:solidFill>
                  <a:schemeClr val="bg1"/>
                </a:solidFill>
              </a:rPr>
              <a:t>Maelius</a:t>
            </a:r>
            <a:r>
              <a:rPr lang="en-GB" dirty="0" smtClean="0">
                <a:solidFill>
                  <a:schemeClr val="bg1"/>
                </a:solidFill>
              </a:rPr>
              <a:t>… </a:t>
            </a:r>
            <a:r>
              <a:rPr lang="en-GB" dirty="0">
                <a:solidFill>
                  <a:schemeClr val="bg1"/>
                </a:solidFill>
              </a:rPr>
              <a:t>Having many friends and clients, he dispatched them in various directions, giving them money from his own funds to collect </a:t>
            </a:r>
            <a:r>
              <a:rPr lang="en-GB" dirty="0" smtClean="0">
                <a:solidFill>
                  <a:schemeClr val="bg1"/>
                </a:solidFill>
              </a:rPr>
              <a:t>food…</a:t>
            </a:r>
            <a:r>
              <a:rPr lang="en-GB" dirty="0">
                <a:solidFill>
                  <a:schemeClr val="bg1"/>
                </a:solidFill>
              </a:rPr>
              <a:t> he distributed it among the citizens, measuring out a peck for two denarii instead of for twelve </a:t>
            </a:r>
            <a:r>
              <a:rPr lang="en-GB" dirty="0" smtClean="0">
                <a:solidFill>
                  <a:schemeClr val="bg1"/>
                </a:solidFill>
              </a:rPr>
              <a:t>denarii…” – Dionysius of Halicarnassus 12.1. – equivalent of HS 48 per </a:t>
            </a:r>
            <a:r>
              <a:rPr lang="en-GB" dirty="0" err="1" smtClean="0">
                <a:solidFill>
                  <a:schemeClr val="bg1"/>
                </a:solidFill>
              </a:rPr>
              <a:t>modius</a:t>
            </a:r>
            <a:r>
              <a:rPr lang="en-GB" dirty="0" smtClean="0">
                <a:solidFill>
                  <a:schemeClr val="bg1"/>
                </a:solidFill>
              </a:rPr>
              <a:t>.</a:t>
            </a:r>
          </a:p>
          <a:p>
            <a:endParaRPr lang="en-GB" sz="1100" dirty="0">
              <a:solidFill>
                <a:schemeClr val="bg1"/>
              </a:solidFill>
            </a:endParaRPr>
          </a:p>
          <a:p>
            <a:r>
              <a:rPr lang="en-GB" dirty="0" smtClean="0">
                <a:solidFill>
                  <a:schemeClr val="bg1"/>
                </a:solidFill>
              </a:rPr>
              <a:t>4 asses = 1 sesterce - 4 = 1 denarius – 25 = 1 </a:t>
            </a:r>
            <a:r>
              <a:rPr lang="en-GB" dirty="0" err="1" smtClean="0">
                <a:solidFill>
                  <a:schemeClr val="bg1"/>
                </a:solidFill>
              </a:rPr>
              <a:t>aureus</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217074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Earning Power</a:t>
            </a:r>
            <a:endParaRPr lang="en-GB" dirty="0">
              <a:solidFill>
                <a:schemeClr val="bg1"/>
              </a:solidFill>
            </a:endParaRPr>
          </a:p>
        </p:txBody>
      </p:sp>
      <p:sp>
        <p:nvSpPr>
          <p:cNvPr id="3" name="Content Placeholder 2"/>
          <p:cNvSpPr>
            <a:spLocks noGrp="1"/>
          </p:cNvSpPr>
          <p:nvPr>
            <p:ph idx="1"/>
          </p:nvPr>
        </p:nvSpPr>
        <p:spPr>
          <a:xfrm>
            <a:off x="179512" y="1600200"/>
            <a:ext cx="8712968" cy="4925144"/>
          </a:xfrm>
        </p:spPr>
        <p:txBody>
          <a:bodyPr>
            <a:normAutofit lnSpcReduction="10000"/>
          </a:bodyPr>
          <a:lstStyle/>
          <a:p>
            <a:r>
              <a:rPr lang="en-GB" dirty="0" smtClean="0">
                <a:solidFill>
                  <a:schemeClr val="bg1"/>
                </a:solidFill>
              </a:rPr>
              <a:t>Urban cohorts in Rome on 1.5 x pay and praetorians on 3 x pay of ordinary soldier (HS 900 per AD 84) – but higher costs in capital probably reduce this advantage. </a:t>
            </a:r>
          </a:p>
          <a:p>
            <a:endParaRPr lang="en-GB" sz="1200" dirty="0">
              <a:solidFill>
                <a:schemeClr val="bg1"/>
              </a:solidFill>
            </a:endParaRPr>
          </a:p>
          <a:p>
            <a:r>
              <a:rPr lang="en-GB" dirty="0" smtClean="0">
                <a:solidFill>
                  <a:schemeClr val="bg1"/>
                </a:solidFill>
              </a:rPr>
              <a:t>Casual labourer in Rome – HS 3 per day (Cicero </a:t>
            </a:r>
            <a:r>
              <a:rPr lang="en-GB" i="1" dirty="0">
                <a:solidFill>
                  <a:schemeClr val="bg1"/>
                </a:solidFill>
              </a:rPr>
              <a:t>pro </a:t>
            </a:r>
            <a:r>
              <a:rPr lang="en-GB" i="1" dirty="0" err="1">
                <a:solidFill>
                  <a:schemeClr val="bg1"/>
                </a:solidFill>
              </a:rPr>
              <a:t>Rosc</a:t>
            </a:r>
            <a:r>
              <a:rPr lang="en-GB" i="1" dirty="0">
                <a:solidFill>
                  <a:schemeClr val="bg1"/>
                </a:solidFill>
              </a:rPr>
              <a:t>. Com</a:t>
            </a:r>
            <a:r>
              <a:rPr lang="en-GB" dirty="0">
                <a:solidFill>
                  <a:schemeClr val="bg1"/>
                </a:solidFill>
              </a:rPr>
              <a:t>. </a:t>
            </a:r>
            <a:r>
              <a:rPr lang="en-GB" dirty="0" smtClean="0">
                <a:solidFill>
                  <a:schemeClr val="bg1"/>
                </a:solidFill>
              </a:rPr>
              <a:t>28) - can </a:t>
            </a:r>
            <a:r>
              <a:rPr lang="en-GB" dirty="0">
                <a:solidFill>
                  <a:schemeClr val="bg1"/>
                </a:solidFill>
              </a:rPr>
              <a:t>buy (at HS 6) </a:t>
            </a:r>
            <a:r>
              <a:rPr lang="en-GB" dirty="0" smtClean="0">
                <a:solidFill>
                  <a:schemeClr val="bg1"/>
                </a:solidFill>
              </a:rPr>
              <a:t>1,240 </a:t>
            </a:r>
            <a:r>
              <a:rPr lang="en-GB" dirty="0">
                <a:solidFill>
                  <a:schemeClr val="bg1"/>
                </a:solidFill>
              </a:rPr>
              <a:t>kg wheat </a:t>
            </a:r>
            <a:r>
              <a:rPr lang="en-GB" dirty="0" smtClean="0">
                <a:solidFill>
                  <a:schemeClr val="bg1"/>
                </a:solidFill>
              </a:rPr>
              <a:t>per year (assumes working 365 days).</a:t>
            </a:r>
          </a:p>
          <a:p>
            <a:endParaRPr lang="en-GB" sz="1200" dirty="0">
              <a:solidFill>
                <a:schemeClr val="bg1"/>
              </a:solidFill>
            </a:endParaRPr>
          </a:p>
          <a:p>
            <a:r>
              <a:rPr lang="en-GB" dirty="0" smtClean="0">
                <a:solidFill>
                  <a:schemeClr val="bg1"/>
                </a:solidFill>
              </a:rPr>
              <a:t>HS 480 per year was perhaps lower end of subsistence for an adult male (HS 6 per </a:t>
            </a:r>
            <a:r>
              <a:rPr lang="en-GB" dirty="0" err="1" smtClean="0">
                <a:solidFill>
                  <a:schemeClr val="bg1"/>
                </a:solidFill>
              </a:rPr>
              <a:t>modius</a:t>
            </a:r>
            <a:r>
              <a:rPr lang="en-GB" dirty="0" smtClean="0">
                <a:solidFill>
                  <a:schemeClr val="bg1"/>
                </a:solidFill>
              </a:rPr>
              <a:t> = 544 kg of wheat per year). </a:t>
            </a:r>
            <a:endParaRPr lang="en-GB" dirty="0">
              <a:solidFill>
                <a:schemeClr val="bg1"/>
              </a:solidFill>
            </a:endParaRPr>
          </a:p>
        </p:txBody>
      </p:sp>
    </p:spTree>
    <p:extLst>
      <p:ext uri="{BB962C8B-B14F-4D97-AF65-F5344CB8AC3E}">
        <p14:creationId xmlns:p14="http://schemas.microsoft.com/office/powerpoint/2010/main" val="2481034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Skilled and Unskilled labourers</a:t>
            </a:r>
            <a:endParaRPr lang="en-GB" dirty="0">
              <a:solidFill>
                <a:schemeClr val="bg1"/>
              </a:solidFill>
            </a:endParaRP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122687994"/>
              </p:ext>
            </p:extLst>
          </p:nvPr>
        </p:nvGraphicFramePr>
        <p:xfrm>
          <a:off x="457200" y="2512908"/>
          <a:ext cx="2846070" cy="4240276"/>
        </p:xfrm>
        <a:graphic>
          <a:graphicData uri="http://schemas.openxmlformats.org/drawingml/2006/table">
            <a:tbl>
              <a:tblPr firstRow="1" firstCol="1" bandRow="1">
                <a:tableStyleId>{5C22544A-7EE6-4342-B048-85BDC9FD1C3A}</a:tableStyleId>
              </a:tblPr>
              <a:tblGrid>
                <a:gridCol w="1398905"/>
                <a:gridCol w="1447165"/>
              </a:tblGrid>
              <a:tr h="1115060">
                <a:tc>
                  <a:txBody>
                    <a:bodyPr/>
                    <a:lstStyle/>
                    <a:p>
                      <a:pPr algn="just">
                        <a:lnSpc>
                          <a:spcPct val="107000"/>
                        </a:lnSpc>
                        <a:spcAft>
                          <a:spcPts val="0"/>
                        </a:spcAft>
                      </a:pPr>
                      <a:r>
                        <a:rPr lang="en-GB" sz="1200">
                          <a:effectLst/>
                        </a:rPr>
                        <a:t>Occupation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Income (250 days working year +  subsidies) and Silver Equivalent</a:t>
                      </a:r>
                      <a:endParaRPr lang="en-GB" sz="1100">
                        <a:effectLst/>
                      </a:endParaRPr>
                    </a:p>
                    <a:p>
                      <a:pPr>
                        <a:lnSpc>
                          <a:spcPct val="107000"/>
                        </a:lnSpc>
                        <a:spcAft>
                          <a:spcPts val="0"/>
                        </a:spcAft>
                      </a:pPr>
                      <a:r>
                        <a:rPr lang="en-GB" sz="1000">
                          <a:effectLst/>
                        </a:rPr>
                        <a:t>(dc = denarii communes)</a:t>
                      </a:r>
                      <a:endParaRPr lang="en-GB" sz="1100">
                        <a:effectLst/>
                      </a:endParaRPr>
                    </a:p>
                    <a:p>
                      <a:pPr>
                        <a:lnSpc>
                          <a:spcPct val="107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168275">
                <a:tc>
                  <a:txBody>
                    <a:bodyPr/>
                    <a:lstStyle/>
                    <a:p>
                      <a:pPr>
                        <a:lnSpc>
                          <a:spcPct val="107000"/>
                        </a:lnSpc>
                        <a:spcAft>
                          <a:spcPts val="0"/>
                        </a:spcAft>
                      </a:pPr>
                      <a:r>
                        <a:rPr lang="en-GB" sz="1200">
                          <a:effectLst/>
                        </a:rPr>
                        <a:t>Day labourer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289g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94055">
                <a:tc>
                  <a:txBody>
                    <a:bodyPr/>
                    <a:lstStyle/>
                    <a:p>
                      <a:pPr>
                        <a:lnSpc>
                          <a:spcPct val="107000"/>
                        </a:lnSpc>
                        <a:spcAft>
                          <a:spcPts val="0"/>
                        </a:spcAft>
                      </a:pPr>
                      <a:r>
                        <a:rPr lang="en-GB" sz="1200">
                          <a:effectLst/>
                        </a:rPr>
                        <a:t>Baker; blacksmith; stonemason, and carpenter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15,275 dc = 477.4g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43535">
                <a:tc>
                  <a:txBody>
                    <a:bodyPr/>
                    <a:lstStyle/>
                    <a:p>
                      <a:pPr>
                        <a:lnSpc>
                          <a:spcPct val="107000"/>
                        </a:lnSpc>
                        <a:spcAft>
                          <a:spcPts val="0"/>
                        </a:spcAft>
                      </a:pPr>
                      <a:r>
                        <a:rPr lang="en-GB" sz="1200">
                          <a:effectLst/>
                        </a:rPr>
                        <a:t>Shipwright for sea-vessels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17,775 dc = 555.5g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0520">
                <a:tc>
                  <a:txBody>
                    <a:bodyPr/>
                    <a:lstStyle/>
                    <a:p>
                      <a:pPr>
                        <a:lnSpc>
                          <a:spcPct val="107000"/>
                        </a:lnSpc>
                        <a:spcAft>
                          <a:spcPts val="0"/>
                        </a:spcAft>
                      </a:pPr>
                      <a:r>
                        <a:rPr lang="en-GB" sz="1200">
                          <a:effectLst/>
                        </a:rPr>
                        <a:t>Terracotta figurine maker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21,525 dc = 672.7g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518795">
                <a:tc>
                  <a:txBody>
                    <a:bodyPr/>
                    <a:lstStyle/>
                    <a:p>
                      <a:pPr>
                        <a:lnSpc>
                          <a:spcPct val="107000"/>
                        </a:lnSpc>
                        <a:spcAft>
                          <a:spcPts val="0"/>
                        </a:spcAft>
                      </a:pPr>
                      <a:r>
                        <a:rPr lang="en-GB" sz="1200">
                          <a:effectLst/>
                        </a:rPr>
                        <a:t>Mediocre scribe (writing 500 lines a 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25,000 dc = 781.3g (no subsidy)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518795">
                <a:tc>
                  <a:txBody>
                    <a:bodyPr/>
                    <a:lstStyle/>
                    <a:p>
                      <a:pPr>
                        <a:lnSpc>
                          <a:spcPct val="107000"/>
                        </a:lnSpc>
                        <a:spcAft>
                          <a:spcPts val="0"/>
                        </a:spcAft>
                      </a:pPr>
                      <a:r>
                        <a:rPr lang="en-GB" sz="1200">
                          <a:effectLst/>
                        </a:rPr>
                        <a:t>Greek and Latin literature teacher (25 pupils)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41,750 dc = 1.3kg (no subsidy)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5" name="Content Placeholder 4"/>
          <p:cNvSpPr>
            <a:spLocks noGrp="1"/>
          </p:cNvSpPr>
          <p:nvPr>
            <p:ph sz="half" idx="2"/>
          </p:nvPr>
        </p:nvSpPr>
        <p:spPr>
          <a:xfrm>
            <a:off x="167426" y="1600201"/>
            <a:ext cx="3670478" cy="782392"/>
          </a:xfrm>
        </p:spPr>
        <p:txBody>
          <a:bodyPr>
            <a:normAutofit lnSpcReduction="10000"/>
          </a:bodyPr>
          <a:lstStyle/>
          <a:p>
            <a:pPr marL="137160" indent="0">
              <a:buNone/>
            </a:pPr>
            <a:r>
              <a:rPr lang="en-GB" sz="2400" b="1" dirty="0" smtClean="0">
                <a:solidFill>
                  <a:schemeClr val="bg1"/>
                </a:solidFill>
              </a:rPr>
              <a:t>Edict of Maximum Prices (AD 301)</a:t>
            </a:r>
            <a:endParaRPr lang="en-GB" sz="2400" b="1" dirty="0">
              <a:solidFill>
                <a:schemeClr val="bg1"/>
              </a:solidFill>
            </a:endParaRPr>
          </a:p>
        </p:txBody>
      </p:sp>
      <p:sp>
        <p:nvSpPr>
          <p:cNvPr id="7" name="Content Placeholder 2"/>
          <p:cNvSpPr txBox="1">
            <a:spLocks/>
          </p:cNvSpPr>
          <p:nvPr/>
        </p:nvSpPr>
        <p:spPr>
          <a:xfrm>
            <a:off x="3303270" y="4018209"/>
            <a:ext cx="5711941" cy="2881648"/>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An unskilled labourer might expect to make about half of what a (semi)skilled labourer might expect to make. </a:t>
            </a:r>
          </a:p>
          <a:p>
            <a:endParaRPr lang="en-GB" sz="500" dirty="0" smtClean="0">
              <a:solidFill>
                <a:schemeClr val="bg1"/>
              </a:solidFill>
            </a:endParaRPr>
          </a:p>
          <a:p>
            <a:r>
              <a:rPr lang="en-GB" dirty="0" smtClean="0">
                <a:solidFill>
                  <a:schemeClr val="bg1"/>
                </a:solidFill>
              </a:rPr>
              <a:t>Perhaps 3 times less than “professional” like a teacher or Latin or Greek literature. </a:t>
            </a:r>
            <a:endParaRPr lang="en-GB" dirty="0">
              <a:solidFill>
                <a:schemeClr val="bg1"/>
              </a:solidFill>
            </a:endParaRPr>
          </a:p>
        </p:txBody>
      </p:sp>
      <p:pic>
        <p:nvPicPr>
          <p:cNvPr id="8" name="Picture 7"/>
          <p:cNvPicPr>
            <a:picLocks noChangeAspect="1"/>
          </p:cNvPicPr>
          <p:nvPr/>
        </p:nvPicPr>
        <p:blipFill>
          <a:blip r:embed="rId2"/>
          <a:stretch>
            <a:fillRect/>
          </a:stretch>
        </p:blipFill>
        <p:spPr>
          <a:xfrm>
            <a:off x="4241442" y="1552788"/>
            <a:ext cx="4142704" cy="2330271"/>
          </a:xfrm>
          <a:prstGeom prst="rect">
            <a:avLst/>
          </a:prstGeom>
        </p:spPr>
      </p:pic>
    </p:spTree>
    <p:extLst>
      <p:ext uri="{BB962C8B-B14F-4D97-AF65-F5344CB8AC3E}">
        <p14:creationId xmlns:p14="http://schemas.microsoft.com/office/powerpoint/2010/main" val="33140864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Guilds at Ostia</a:t>
            </a:r>
            <a:endParaRPr lang="en-GB" dirty="0">
              <a:solidFill>
                <a:schemeClr val="bg1"/>
              </a:solidFill>
            </a:endParaRPr>
          </a:p>
        </p:txBody>
      </p:sp>
      <p:sp>
        <p:nvSpPr>
          <p:cNvPr id="3" name="Content Placeholder 2"/>
          <p:cNvSpPr>
            <a:spLocks noGrp="1"/>
          </p:cNvSpPr>
          <p:nvPr>
            <p:ph idx="1"/>
          </p:nvPr>
        </p:nvSpPr>
        <p:spPr>
          <a:xfrm>
            <a:off x="107504" y="1600200"/>
            <a:ext cx="8928992" cy="5069160"/>
          </a:xfrm>
        </p:spPr>
        <p:txBody>
          <a:bodyPr>
            <a:normAutofit/>
          </a:bodyPr>
          <a:lstStyle/>
          <a:p>
            <a:r>
              <a:rPr lang="en-GB" dirty="0" smtClean="0">
                <a:solidFill>
                  <a:schemeClr val="bg1"/>
                </a:solidFill>
              </a:rPr>
              <a:t>Five guilds of the </a:t>
            </a:r>
            <a:r>
              <a:rPr lang="en-GB" i="1" dirty="0" err="1" smtClean="0">
                <a:solidFill>
                  <a:schemeClr val="bg1"/>
                </a:solidFill>
              </a:rPr>
              <a:t>lenincularii</a:t>
            </a:r>
            <a:r>
              <a:rPr lang="en-GB" i="1" dirty="0" smtClean="0">
                <a:solidFill>
                  <a:schemeClr val="bg1"/>
                </a:solidFill>
              </a:rPr>
              <a:t> </a:t>
            </a:r>
            <a:r>
              <a:rPr lang="en-GB" dirty="0" smtClean="0">
                <a:solidFill>
                  <a:schemeClr val="bg1"/>
                </a:solidFill>
              </a:rPr>
              <a:t>(oarsmen of rowboats) at Ostia – </a:t>
            </a:r>
            <a:r>
              <a:rPr lang="en-GB" i="1" dirty="0" err="1" smtClean="0">
                <a:solidFill>
                  <a:schemeClr val="bg1"/>
                </a:solidFill>
              </a:rPr>
              <a:t>lenuncularii</a:t>
            </a:r>
            <a:r>
              <a:rPr lang="en-GB" i="1" dirty="0" smtClean="0">
                <a:solidFill>
                  <a:schemeClr val="bg1"/>
                </a:solidFill>
              </a:rPr>
              <a:t> </a:t>
            </a:r>
            <a:r>
              <a:rPr lang="en-GB" i="1" dirty="0" err="1" smtClean="0">
                <a:solidFill>
                  <a:schemeClr val="bg1"/>
                </a:solidFill>
              </a:rPr>
              <a:t>tabularii</a:t>
            </a:r>
            <a:r>
              <a:rPr lang="en-GB" i="1" dirty="0" smtClean="0">
                <a:solidFill>
                  <a:schemeClr val="bg1"/>
                </a:solidFill>
              </a:rPr>
              <a:t> </a:t>
            </a:r>
            <a:r>
              <a:rPr lang="en-GB" i="1" dirty="0" err="1" smtClean="0">
                <a:solidFill>
                  <a:schemeClr val="bg1"/>
                </a:solidFill>
              </a:rPr>
              <a:t>auxiliarii</a:t>
            </a:r>
            <a:r>
              <a:rPr lang="en-GB" i="1" dirty="0" smtClean="0">
                <a:solidFill>
                  <a:schemeClr val="bg1"/>
                </a:solidFill>
              </a:rPr>
              <a:t> </a:t>
            </a:r>
            <a:r>
              <a:rPr lang="en-GB" dirty="0" smtClean="0">
                <a:solidFill>
                  <a:schemeClr val="bg1"/>
                </a:solidFill>
              </a:rPr>
              <a:t>had 258 members in AD 258 (</a:t>
            </a:r>
            <a:r>
              <a:rPr lang="en-GB" i="1" dirty="0" smtClean="0">
                <a:solidFill>
                  <a:schemeClr val="bg1"/>
                </a:solidFill>
              </a:rPr>
              <a:t>CIL </a:t>
            </a:r>
            <a:r>
              <a:rPr lang="en-GB" dirty="0" smtClean="0">
                <a:solidFill>
                  <a:schemeClr val="bg1"/>
                </a:solidFill>
              </a:rPr>
              <a:t>14.251; </a:t>
            </a:r>
            <a:r>
              <a:rPr lang="en-GB" i="1" dirty="0" smtClean="0">
                <a:solidFill>
                  <a:schemeClr val="bg1"/>
                </a:solidFill>
              </a:rPr>
              <a:t>CIL </a:t>
            </a:r>
            <a:r>
              <a:rPr lang="en-GB" dirty="0" smtClean="0">
                <a:solidFill>
                  <a:schemeClr val="bg1"/>
                </a:solidFill>
              </a:rPr>
              <a:t>14.341).</a:t>
            </a:r>
          </a:p>
          <a:p>
            <a:endParaRPr lang="en-GB" sz="1200" dirty="0" smtClean="0">
              <a:solidFill>
                <a:schemeClr val="bg1"/>
              </a:solidFill>
            </a:endParaRPr>
          </a:p>
          <a:p>
            <a:r>
              <a:rPr lang="en-GB" i="1" dirty="0" err="1" smtClean="0">
                <a:solidFill>
                  <a:schemeClr val="bg1"/>
                </a:solidFill>
              </a:rPr>
              <a:t>Fabri</a:t>
            </a:r>
            <a:r>
              <a:rPr lang="en-GB" i="1" dirty="0" smtClean="0">
                <a:solidFill>
                  <a:schemeClr val="bg1"/>
                </a:solidFill>
              </a:rPr>
              <a:t> </a:t>
            </a:r>
            <a:r>
              <a:rPr lang="en-GB" i="1" dirty="0" err="1" smtClean="0">
                <a:solidFill>
                  <a:schemeClr val="bg1"/>
                </a:solidFill>
              </a:rPr>
              <a:t>navales</a:t>
            </a:r>
            <a:r>
              <a:rPr lang="en-GB" i="1" dirty="0" smtClean="0">
                <a:solidFill>
                  <a:schemeClr val="bg1"/>
                </a:solidFill>
              </a:rPr>
              <a:t> </a:t>
            </a:r>
            <a:r>
              <a:rPr lang="en-GB" dirty="0" smtClean="0">
                <a:solidFill>
                  <a:schemeClr val="bg1"/>
                </a:solidFill>
              </a:rPr>
              <a:t>“shipbuilders” guild had 320 members – c. late second century AD (</a:t>
            </a:r>
            <a:r>
              <a:rPr lang="en-GB" i="1" dirty="0" smtClean="0">
                <a:solidFill>
                  <a:schemeClr val="bg1"/>
                </a:solidFill>
              </a:rPr>
              <a:t>CIL </a:t>
            </a:r>
            <a:r>
              <a:rPr lang="en-GB" dirty="0" smtClean="0">
                <a:solidFill>
                  <a:schemeClr val="bg1"/>
                </a:solidFill>
              </a:rPr>
              <a:t>14.256), also </a:t>
            </a:r>
            <a:r>
              <a:rPr lang="en-GB" i="1" dirty="0" err="1" smtClean="0">
                <a:solidFill>
                  <a:schemeClr val="bg1"/>
                </a:solidFill>
              </a:rPr>
              <a:t>stuppatores</a:t>
            </a:r>
            <a:r>
              <a:rPr lang="en-GB" i="1" dirty="0" smtClean="0">
                <a:solidFill>
                  <a:schemeClr val="bg1"/>
                </a:solidFill>
              </a:rPr>
              <a:t> </a:t>
            </a:r>
            <a:r>
              <a:rPr lang="en-GB" dirty="0" smtClean="0">
                <a:solidFill>
                  <a:schemeClr val="bg1"/>
                </a:solidFill>
              </a:rPr>
              <a:t>“caulkers” and </a:t>
            </a:r>
            <a:r>
              <a:rPr lang="en-GB" i="1" dirty="0" err="1" smtClean="0">
                <a:solidFill>
                  <a:schemeClr val="bg1"/>
                </a:solidFill>
              </a:rPr>
              <a:t>restiones</a:t>
            </a:r>
            <a:r>
              <a:rPr lang="en-GB" i="1" dirty="0" smtClean="0">
                <a:solidFill>
                  <a:schemeClr val="bg1"/>
                </a:solidFill>
              </a:rPr>
              <a:t> </a:t>
            </a:r>
            <a:r>
              <a:rPr lang="en-GB" dirty="0" smtClean="0">
                <a:solidFill>
                  <a:schemeClr val="bg1"/>
                </a:solidFill>
              </a:rPr>
              <a:t>“rope-makers”.</a:t>
            </a:r>
          </a:p>
          <a:p>
            <a:endParaRPr lang="en-GB" sz="1200" dirty="0" smtClean="0">
              <a:solidFill>
                <a:schemeClr val="bg1"/>
              </a:solidFill>
            </a:endParaRPr>
          </a:p>
          <a:p>
            <a:r>
              <a:rPr lang="en-GB" i="1" dirty="0" err="1" smtClean="0">
                <a:solidFill>
                  <a:schemeClr val="bg1"/>
                </a:solidFill>
              </a:rPr>
              <a:t>Saccarii</a:t>
            </a:r>
            <a:r>
              <a:rPr lang="en-GB" i="1" dirty="0" smtClean="0">
                <a:solidFill>
                  <a:schemeClr val="bg1"/>
                </a:solidFill>
              </a:rPr>
              <a:t> </a:t>
            </a:r>
            <a:r>
              <a:rPr lang="en-GB" dirty="0" smtClean="0">
                <a:solidFill>
                  <a:schemeClr val="bg1"/>
                </a:solidFill>
              </a:rPr>
              <a:t>“carriers of sacks of grain”; </a:t>
            </a:r>
            <a:r>
              <a:rPr lang="en-GB" i="1" dirty="0" err="1" smtClean="0">
                <a:solidFill>
                  <a:schemeClr val="bg1"/>
                </a:solidFill>
              </a:rPr>
              <a:t>phalangarii</a:t>
            </a:r>
            <a:r>
              <a:rPr lang="en-GB" i="1" dirty="0" smtClean="0">
                <a:solidFill>
                  <a:schemeClr val="bg1"/>
                </a:solidFill>
              </a:rPr>
              <a:t> </a:t>
            </a:r>
            <a:r>
              <a:rPr lang="en-GB" dirty="0" smtClean="0">
                <a:solidFill>
                  <a:schemeClr val="bg1"/>
                </a:solidFill>
              </a:rPr>
              <a:t>“carriers of amphorae”; </a:t>
            </a:r>
            <a:r>
              <a:rPr lang="en-GB" i="1" dirty="0" err="1" smtClean="0">
                <a:solidFill>
                  <a:schemeClr val="bg1"/>
                </a:solidFill>
              </a:rPr>
              <a:t>horraerii</a:t>
            </a:r>
            <a:r>
              <a:rPr lang="en-GB" i="1" dirty="0" smtClean="0">
                <a:solidFill>
                  <a:schemeClr val="bg1"/>
                </a:solidFill>
              </a:rPr>
              <a:t> </a:t>
            </a:r>
            <a:r>
              <a:rPr lang="en-GB" dirty="0" smtClean="0">
                <a:solidFill>
                  <a:schemeClr val="bg1"/>
                </a:solidFill>
              </a:rPr>
              <a:t>“warehouse workers”; </a:t>
            </a:r>
            <a:r>
              <a:rPr lang="en-GB" i="1" dirty="0" err="1" smtClean="0">
                <a:solidFill>
                  <a:schemeClr val="bg1"/>
                </a:solidFill>
              </a:rPr>
              <a:t>urinatores</a:t>
            </a:r>
            <a:r>
              <a:rPr lang="en-GB" i="1" dirty="0" smtClean="0">
                <a:solidFill>
                  <a:schemeClr val="bg1"/>
                </a:solidFill>
              </a:rPr>
              <a:t> </a:t>
            </a:r>
            <a:r>
              <a:rPr lang="en-GB" dirty="0" smtClean="0">
                <a:solidFill>
                  <a:schemeClr val="bg1"/>
                </a:solidFill>
              </a:rPr>
              <a:t>“divers” who recovered goods.  </a:t>
            </a:r>
          </a:p>
          <a:p>
            <a:endParaRPr lang="en-GB" i="1" dirty="0" smtClean="0">
              <a:solidFill>
                <a:schemeClr val="bg1"/>
              </a:solidFill>
            </a:endParaRPr>
          </a:p>
          <a:p>
            <a:endParaRPr lang="en-GB" i="1" dirty="0">
              <a:solidFill>
                <a:schemeClr val="bg1"/>
              </a:solidFill>
            </a:endParaRPr>
          </a:p>
        </p:txBody>
      </p:sp>
    </p:spTree>
    <p:extLst>
      <p:ext uri="{BB962C8B-B14F-4D97-AF65-F5344CB8AC3E}">
        <p14:creationId xmlns:p14="http://schemas.microsoft.com/office/powerpoint/2010/main" val="30536194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Major Building Projects - Rome</a:t>
            </a:r>
            <a:endParaRPr lang="en-GB" dirty="0">
              <a:solidFill>
                <a:schemeClr val="bg1"/>
              </a:solidFill>
            </a:endParaRPr>
          </a:p>
        </p:txBody>
      </p:sp>
      <p:sp>
        <p:nvSpPr>
          <p:cNvPr id="3" name="Content Placeholder 2"/>
          <p:cNvSpPr>
            <a:spLocks noGrp="1"/>
          </p:cNvSpPr>
          <p:nvPr>
            <p:ph idx="1"/>
          </p:nvPr>
        </p:nvSpPr>
        <p:spPr>
          <a:xfrm>
            <a:off x="179512" y="1600200"/>
            <a:ext cx="8784976" cy="2260848"/>
          </a:xfrm>
        </p:spPr>
        <p:txBody>
          <a:bodyPr/>
          <a:lstStyle/>
          <a:p>
            <a:r>
              <a:rPr lang="en-GB" dirty="0" smtClean="0"/>
              <a:t>Baths of Caracalla – (area 300 m</a:t>
            </a:r>
            <a:r>
              <a:rPr lang="en-GB" baseline="30000" dirty="0" smtClean="0"/>
              <a:t>2</a:t>
            </a:r>
            <a:r>
              <a:rPr lang="en-GB" dirty="0" smtClean="0"/>
              <a:t> area) foundation of some 6.5 m deep, about half a million metric tons of clay needed to be removed; 12 to 20,000 men may have been directly employed in its construction (12 hours a day, 300 days of the year).</a:t>
            </a:r>
            <a:endParaRPr lang="en-GB" dirty="0"/>
          </a:p>
        </p:txBody>
      </p:sp>
      <p:sp>
        <p:nvSpPr>
          <p:cNvPr id="4" name="Content Placeholder 2"/>
          <p:cNvSpPr txBox="1">
            <a:spLocks/>
          </p:cNvSpPr>
          <p:nvPr/>
        </p:nvSpPr>
        <p:spPr>
          <a:xfrm>
            <a:off x="179512" y="1600200"/>
            <a:ext cx="8784976" cy="235458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Baths of Caracalla – (area 300 m</a:t>
            </a:r>
            <a:r>
              <a:rPr lang="en-GB" baseline="30000" dirty="0" smtClean="0">
                <a:solidFill>
                  <a:schemeClr val="bg1"/>
                </a:solidFill>
              </a:rPr>
              <a:t>2</a:t>
            </a:r>
            <a:r>
              <a:rPr lang="en-GB" dirty="0" smtClean="0">
                <a:solidFill>
                  <a:schemeClr val="bg1"/>
                </a:solidFill>
              </a:rPr>
              <a:t> area) foundation of some 6.5 m deep, about half a million metric tons of clay needed to be removed; 12 to 20,000 men may have been directly employed in its construction (12 hours a day, 300 days of the year).</a:t>
            </a:r>
            <a:endParaRPr lang="en-GB" dirty="0">
              <a:solidFill>
                <a:schemeClr val="bg1"/>
              </a:solidFill>
            </a:endParaRPr>
          </a:p>
        </p:txBody>
      </p:sp>
      <p:sp>
        <p:nvSpPr>
          <p:cNvPr id="5" name="Content Placeholder 2"/>
          <p:cNvSpPr txBox="1">
            <a:spLocks/>
          </p:cNvSpPr>
          <p:nvPr/>
        </p:nvSpPr>
        <p:spPr>
          <a:xfrm>
            <a:off x="179512" y="4221088"/>
            <a:ext cx="4536504" cy="244827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Estimate of around 3-6% of population engaged in construction industry (c. 15% of adult male population).</a:t>
            </a:r>
            <a:endParaRPr lang="en-GB" dirty="0">
              <a:solidFill>
                <a:schemeClr val="bg1"/>
              </a:solidFill>
            </a:endParaRPr>
          </a:p>
        </p:txBody>
      </p:sp>
      <p:pic>
        <p:nvPicPr>
          <p:cNvPr id="7" name="Picture 6" descr="Baths of Caracalla.JPG"/>
          <p:cNvPicPr>
            <a:picLocks noChangeAspect="1"/>
          </p:cNvPicPr>
          <p:nvPr/>
        </p:nvPicPr>
        <p:blipFill>
          <a:blip r:embed="rId2" cstate="print"/>
          <a:srcRect l="23268" t="8001" r="11387" b="58400"/>
          <a:stretch>
            <a:fillRect/>
          </a:stretch>
        </p:blipFill>
        <p:spPr>
          <a:xfrm>
            <a:off x="4932040" y="4077072"/>
            <a:ext cx="3888432" cy="2520280"/>
          </a:xfrm>
          <a:prstGeom prst="rect">
            <a:avLst/>
          </a:prstGeom>
        </p:spPr>
      </p:pic>
    </p:spTree>
    <p:extLst>
      <p:ext uri="{BB962C8B-B14F-4D97-AF65-F5344CB8AC3E}">
        <p14:creationId xmlns:p14="http://schemas.microsoft.com/office/powerpoint/2010/main" val="31776819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568952" cy="1143000"/>
          </a:xfrm>
        </p:spPr>
        <p:txBody>
          <a:bodyPr>
            <a:normAutofit/>
          </a:bodyPr>
          <a:lstStyle/>
          <a:p>
            <a:r>
              <a:rPr lang="en-GB" dirty="0" smtClean="0">
                <a:solidFill>
                  <a:schemeClr val="bg1"/>
                </a:solidFill>
              </a:rPr>
              <a:t>Comparative Living Standards</a:t>
            </a:r>
            <a:endParaRPr lang="en-GB" dirty="0">
              <a:solidFill>
                <a:schemeClr val="bg1"/>
              </a:solidFill>
            </a:endParaRPr>
          </a:p>
        </p:txBody>
      </p:sp>
      <p:sp>
        <p:nvSpPr>
          <p:cNvPr id="3" name="Content Placeholder 2"/>
          <p:cNvSpPr>
            <a:spLocks noGrp="1"/>
          </p:cNvSpPr>
          <p:nvPr>
            <p:ph sz="half" idx="1"/>
          </p:nvPr>
        </p:nvSpPr>
        <p:spPr>
          <a:xfrm>
            <a:off x="0" y="1556792"/>
            <a:ext cx="4932040" cy="5112568"/>
          </a:xfrm>
        </p:spPr>
        <p:txBody>
          <a:bodyPr>
            <a:normAutofit fontScale="85000" lnSpcReduction="20000"/>
          </a:bodyPr>
          <a:lstStyle/>
          <a:p>
            <a:r>
              <a:rPr lang="en-GB" dirty="0" smtClean="0">
                <a:solidFill>
                  <a:schemeClr val="bg1"/>
                </a:solidFill>
              </a:rPr>
              <a:t>Medieval and early modern data compared with Diocletian’s price edict (in silver equivalents).</a:t>
            </a:r>
          </a:p>
          <a:p>
            <a:endParaRPr lang="en-GB" sz="1100" dirty="0">
              <a:solidFill>
                <a:schemeClr val="bg1"/>
              </a:solidFill>
            </a:endParaRPr>
          </a:p>
          <a:p>
            <a:r>
              <a:rPr lang="en-GB" dirty="0" smtClean="0">
                <a:solidFill>
                  <a:schemeClr val="bg1"/>
                </a:solidFill>
              </a:rPr>
              <a:t>Respectability basket (food, including meat, wine, clothing and fuel).</a:t>
            </a:r>
          </a:p>
          <a:p>
            <a:endParaRPr lang="en-GB" sz="1100" dirty="0">
              <a:solidFill>
                <a:schemeClr val="bg1"/>
              </a:solidFill>
            </a:endParaRPr>
          </a:p>
          <a:p>
            <a:r>
              <a:rPr lang="en-GB" dirty="0" smtClean="0">
                <a:solidFill>
                  <a:schemeClr val="bg1"/>
                </a:solidFill>
              </a:rPr>
              <a:t>Average daily wage for unskilled labourer (AD 301) – 1.16 g x 250 days of work = 290 g of silver.</a:t>
            </a:r>
          </a:p>
          <a:p>
            <a:endParaRPr lang="en-GB" sz="1100" dirty="0">
              <a:solidFill>
                <a:schemeClr val="bg1"/>
              </a:solidFill>
            </a:endParaRPr>
          </a:p>
          <a:p>
            <a:r>
              <a:rPr lang="nb-NO" dirty="0" smtClean="0">
                <a:solidFill>
                  <a:schemeClr val="bg1"/>
                </a:solidFill>
              </a:rPr>
              <a:t>Requirement for respectability basket - 163.921 </a:t>
            </a:r>
            <a:r>
              <a:rPr lang="nb-NO" dirty="0">
                <a:solidFill>
                  <a:schemeClr val="bg1"/>
                </a:solidFill>
              </a:rPr>
              <a:t>grams silver × 1.05 for rent × </a:t>
            </a:r>
            <a:r>
              <a:rPr lang="nb-NO" dirty="0" smtClean="0">
                <a:solidFill>
                  <a:schemeClr val="bg1"/>
                </a:solidFill>
              </a:rPr>
              <a:t>3 (family) </a:t>
            </a:r>
            <a:r>
              <a:rPr lang="nb-NO" dirty="0">
                <a:solidFill>
                  <a:schemeClr val="bg1"/>
                </a:solidFill>
              </a:rPr>
              <a:t>= </a:t>
            </a:r>
            <a:r>
              <a:rPr lang="nb-NO" dirty="0" smtClean="0">
                <a:solidFill>
                  <a:schemeClr val="bg1"/>
                </a:solidFill>
              </a:rPr>
              <a:t>516.352 g.</a:t>
            </a:r>
          </a:p>
          <a:p>
            <a:endParaRPr lang="nb-NO" sz="1100" dirty="0">
              <a:solidFill>
                <a:schemeClr val="bg1"/>
              </a:solidFill>
            </a:endParaRPr>
          </a:p>
          <a:p>
            <a:r>
              <a:rPr lang="en-GB" dirty="0">
                <a:solidFill>
                  <a:schemeClr val="bg1"/>
                </a:solidFill>
              </a:rPr>
              <a:t>W</a:t>
            </a:r>
            <a:r>
              <a:rPr lang="en-GB" dirty="0" smtClean="0">
                <a:solidFill>
                  <a:schemeClr val="bg1"/>
                </a:solidFill>
              </a:rPr>
              <a:t>orker </a:t>
            </a:r>
            <a:r>
              <a:rPr lang="en-GB" dirty="0">
                <a:solidFill>
                  <a:schemeClr val="bg1"/>
                </a:solidFill>
              </a:rPr>
              <a:t>earned 56% of the cost of the basket (</a:t>
            </a:r>
            <a:r>
              <a:rPr lang="en-GB" dirty="0" smtClean="0">
                <a:solidFill>
                  <a:schemeClr val="bg1"/>
                </a:solidFill>
              </a:rPr>
              <a:t>289/516.352).</a:t>
            </a:r>
          </a:p>
          <a:p>
            <a:endParaRPr lang="en-GB" dirty="0"/>
          </a:p>
          <a:p>
            <a:endParaRPr lang="en-GB" dirty="0"/>
          </a:p>
        </p:txBody>
      </p:sp>
      <p:pic>
        <p:nvPicPr>
          <p:cNvPr id="1026" name="Picture 2"/>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13000"/>
                    </a14:imgEffect>
                    <a14:imgEffect>
                      <a14:brightnessContrast bright="77000" contrast="91000"/>
                    </a14:imgEffect>
                  </a14:imgLayer>
                </a14:imgProps>
              </a:ext>
              <a:ext uri="{28A0092B-C50C-407E-A947-70E740481C1C}">
                <a14:useLocalDpi xmlns:a14="http://schemas.microsoft.com/office/drawing/2010/main" val="0"/>
              </a:ext>
            </a:extLst>
          </a:blip>
          <a:srcRect/>
          <a:stretch>
            <a:fillRect/>
          </a:stretch>
        </p:blipFill>
        <p:spPr bwMode="auto">
          <a:xfrm>
            <a:off x="5220072" y="1628800"/>
            <a:ext cx="3600400" cy="3240360"/>
          </a:xfrm>
          <a:prstGeom prst="rect">
            <a:avLst/>
          </a:prstGeom>
          <a:noFill/>
          <a:ln w="9525">
            <a:solidFill>
              <a:schemeClr val="tx1"/>
            </a:solidFill>
            <a:miter lim="800000"/>
            <a:headEnd/>
            <a:tailEnd/>
          </a:ln>
          <a:effectLst>
            <a:glow rad="127000">
              <a:schemeClr val="bg1"/>
            </a:glow>
            <a:outerShdw blurRad="50800" dist="50800" dir="5400000" algn="ctr" rotWithShape="0">
              <a:schemeClr val="bg1">
                <a:lumMod val="85000"/>
                <a:lumOff val="15000"/>
              </a:schemeClr>
            </a:outerShdw>
            <a:reflection stA="0" endPos="65000" dist="50800" dir="5400000" sy="-100000" algn="bl" rotWithShape="0"/>
          </a:effectLst>
          <a:extLst>
            <a:ext uri="{909E8E84-426E-40DD-AFC4-6F175D3DCCD1}">
              <a14:hiddenFill xmlns:a14="http://schemas.microsoft.com/office/drawing/2010/main">
                <a:solidFill>
                  <a:schemeClr val="accent1"/>
                </a:solidFill>
              </a14:hiddenFill>
            </a:ext>
          </a:extLst>
        </p:spPr>
      </p:pic>
      <p:sp>
        <p:nvSpPr>
          <p:cNvPr id="6" name="Content Placeholder 2"/>
          <p:cNvSpPr>
            <a:spLocks noGrp="1"/>
          </p:cNvSpPr>
          <p:nvPr>
            <p:ph sz="half" idx="1"/>
          </p:nvPr>
        </p:nvSpPr>
        <p:spPr>
          <a:xfrm>
            <a:off x="4860032" y="5085184"/>
            <a:ext cx="4176464" cy="1656184"/>
          </a:xfrm>
        </p:spPr>
        <p:txBody>
          <a:bodyPr>
            <a:normAutofit fontScale="92500" lnSpcReduction="20000"/>
          </a:bodyPr>
          <a:lstStyle/>
          <a:p>
            <a:r>
              <a:rPr lang="en-GB" sz="2400" dirty="0" smtClean="0">
                <a:solidFill>
                  <a:schemeClr val="bg1"/>
                </a:solidFill>
              </a:rPr>
              <a:t>Bare-bones basket – curtail non-essential items.</a:t>
            </a:r>
          </a:p>
          <a:p>
            <a:endParaRPr lang="en-GB" sz="900" dirty="0" smtClean="0">
              <a:solidFill>
                <a:schemeClr val="bg1"/>
              </a:solidFill>
            </a:endParaRPr>
          </a:p>
          <a:p>
            <a:r>
              <a:rPr lang="en-GB" sz="2400" dirty="0" smtClean="0">
                <a:solidFill>
                  <a:schemeClr val="bg1"/>
                </a:solidFill>
              </a:rPr>
              <a:t>Cost of bare-bones diet - 83.163 g of silver, for family 261.963 g.</a:t>
            </a:r>
          </a:p>
          <a:p>
            <a:endParaRPr lang="en-GB" sz="2200" dirty="0"/>
          </a:p>
        </p:txBody>
      </p:sp>
    </p:spTree>
    <p:extLst>
      <p:ext uri="{BB962C8B-B14F-4D97-AF65-F5344CB8AC3E}">
        <p14:creationId xmlns:p14="http://schemas.microsoft.com/office/powerpoint/2010/main" val="13358671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976704"/>
          </a:xfrm>
        </p:spPr>
        <p:txBody>
          <a:bodyPr>
            <a:normAutofit/>
          </a:bodyPr>
          <a:lstStyle/>
          <a:p>
            <a:pPr marL="137160" indent="0" algn="ctr">
              <a:buNone/>
            </a:pPr>
            <a:endParaRPr lang="en-GB" sz="6000" dirty="0" smtClean="0"/>
          </a:p>
          <a:p>
            <a:pPr marL="137160" indent="0" algn="ctr">
              <a:buNone/>
            </a:pPr>
            <a:endParaRPr lang="en-GB" sz="6000" dirty="0" smtClean="0"/>
          </a:p>
          <a:p>
            <a:pPr marL="137160" indent="0" algn="ctr">
              <a:buNone/>
            </a:pPr>
            <a:r>
              <a:rPr lang="en-GB" sz="6000" b="1" dirty="0" smtClean="0">
                <a:solidFill>
                  <a:schemeClr val="bg1"/>
                </a:solidFill>
              </a:rPr>
              <a:t>Determining Living Standards</a:t>
            </a:r>
          </a:p>
        </p:txBody>
      </p:sp>
    </p:spTree>
    <p:extLst>
      <p:ext uri="{BB962C8B-B14F-4D97-AF65-F5344CB8AC3E}">
        <p14:creationId xmlns:p14="http://schemas.microsoft.com/office/powerpoint/2010/main" val="879566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Baseline Needs</a:t>
            </a:r>
            <a:endParaRPr lang="en-GB" dirty="0">
              <a:solidFill>
                <a:schemeClr val="bg1"/>
              </a:solidFill>
            </a:endParaRPr>
          </a:p>
        </p:txBody>
      </p:sp>
      <p:sp>
        <p:nvSpPr>
          <p:cNvPr id="4" name="Content Placeholder 3"/>
          <p:cNvSpPr>
            <a:spLocks noGrp="1"/>
          </p:cNvSpPr>
          <p:nvPr>
            <p:ph sz="half" idx="1"/>
          </p:nvPr>
        </p:nvSpPr>
        <p:spPr>
          <a:xfrm>
            <a:off x="0" y="1465117"/>
            <a:ext cx="4603173" cy="5320145"/>
          </a:xfrm>
        </p:spPr>
        <p:txBody>
          <a:bodyPr>
            <a:normAutofit fontScale="92500" lnSpcReduction="20000"/>
          </a:bodyPr>
          <a:lstStyle/>
          <a:p>
            <a:r>
              <a:rPr lang="en-GB" dirty="0" smtClean="0">
                <a:solidFill>
                  <a:schemeClr val="bg1"/>
                </a:solidFill>
              </a:rPr>
              <a:t>Functioning polity will generally need to have the greater part of its population living (just) above subsistence level (calories necessary for the average person to survive) for most of the time. </a:t>
            </a:r>
          </a:p>
          <a:p>
            <a:endParaRPr lang="en-GB" sz="600" dirty="0">
              <a:solidFill>
                <a:schemeClr val="bg1"/>
              </a:solidFill>
            </a:endParaRPr>
          </a:p>
          <a:p>
            <a:r>
              <a:rPr lang="en-GB" dirty="0">
                <a:solidFill>
                  <a:schemeClr val="bg1"/>
                </a:solidFill>
              </a:rPr>
              <a:t>Wages for adult free males around the 500 to 1,000 sestertii mark – </a:t>
            </a:r>
            <a:r>
              <a:rPr lang="en-GB" dirty="0" err="1">
                <a:solidFill>
                  <a:schemeClr val="bg1"/>
                </a:solidFill>
              </a:rPr>
              <a:t>Jongman</a:t>
            </a:r>
            <a:r>
              <a:rPr lang="en-GB" dirty="0">
                <a:solidFill>
                  <a:schemeClr val="bg1"/>
                </a:solidFill>
              </a:rPr>
              <a:t> (2007). </a:t>
            </a:r>
          </a:p>
          <a:p>
            <a:pPr lvl="1"/>
            <a:r>
              <a:rPr lang="en-GB" dirty="0">
                <a:solidFill>
                  <a:schemeClr val="bg1"/>
                </a:solidFill>
              </a:rPr>
              <a:t>Legionary base pay prior to Domitian 900 sestertii. </a:t>
            </a:r>
          </a:p>
          <a:p>
            <a:pPr lvl="1"/>
            <a:r>
              <a:rPr lang="en-GB" dirty="0">
                <a:solidFill>
                  <a:schemeClr val="bg1"/>
                </a:solidFill>
              </a:rPr>
              <a:t>Municipal scribe at </a:t>
            </a:r>
            <a:r>
              <a:rPr lang="en-GB" dirty="0" err="1">
                <a:solidFill>
                  <a:schemeClr val="bg1"/>
                </a:solidFill>
              </a:rPr>
              <a:t>Urso</a:t>
            </a:r>
            <a:r>
              <a:rPr lang="en-GB" dirty="0">
                <a:solidFill>
                  <a:schemeClr val="bg1"/>
                </a:solidFill>
              </a:rPr>
              <a:t> (Spain) could earn 1,200-2,000 sestertii.</a:t>
            </a:r>
          </a:p>
          <a:p>
            <a:endParaRPr lang="en-GB" dirty="0">
              <a:solidFill>
                <a:schemeClr val="bg1"/>
              </a:solidFill>
            </a:endParaRPr>
          </a:p>
        </p:txBody>
      </p:sp>
      <p:sp>
        <p:nvSpPr>
          <p:cNvPr id="5" name="Content Placeholder 4"/>
          <p:cNvSpPr>
            <a:spLocks noGrp="1"/>
          </p:cNvSpPr>
          <p:nvPr>
            <p:ph sz="half" idx="2"/>
          </p:nvPr>
        </p:nvSpPr>
        <p:spPr>
          <a:xfrm>
            <a:off x="4603173" y="1465118"/>
            <a:ext cx="4395354" cy="5320145"/>
          </a:xfrm>
        </p:spPr>
        <p:txBody>
          <a:bodyPr>
            <a:normAutofit fontScale="92500" lnSpcReduction="20000"/>
          </a:bodyPr>
          <a:lstStyle/>
          <a:p>
            <a:r>
              <a:rPr lang="en-GB" dirty="0" smtClean="0">
                <a:solidFill>
                  <a:schemeClr val="bg1"/>
                </a:solidFill>
              </a:rPr>
              <a:t>Minimum subsistence level 115 sestertii for early Empire? – </a:t>
            </a:r>
            <a:r>
              <a:rPr lang="en-GB" dirty="0" err="1" smtClean="0">
                <a:solidFill>
                  <a:schemeClr val="bg1"/>
                </a:solidFill>
              </a:rPr>
              <a:t>Jongman</a:t>
            </a:r>
            <a:r>
              <a:rPr lang="en-GB" dirty="0" smtClean="0">
                <a:solidFill>
                  <a:schemeClr val="bg1"/>
                </a:solidFill>
              </a:rPr>
              <a:t> (2007).</a:t>
            </a:r>
          </a:p>
          <a:p>
            <a:pPr lvl="1"/>
            <a:r>
              <a:rPr lang="en-GB" dirty="0" smtClean="0">
                <a:solidFill>
                  <a:schemeClr val="bg1"/>
                </a:solidFill>
              </a:rPr>
              <a:t>3 sestertii per </a:t>
            </a:r>
            <a:r>
              <a:rPr lang="en-GB" dirty="0" err="1" smtClean="0">
                <a:solidFill>
                  <a:schemeClr val="bg1"/>
                </a:solidFill>
              </a:rPr>
              <a:t>modius</a:t>
            </a:r>
            <a:r>
              <a:rPr lang="en-GB" dirty="0" smtClean="0">
                <a:solidFill>
                  <a:schemeClr val="bg1"/>
                </a:solidFill>
              </a:rPr>
              <a:t> (1 </a:t>
            </a:r>
            <a:r>
              <a:rPr lang="en-GB" dirty="0" err="1" smtClean="0">
                <a:solidFill>
                  <a:schemeClr val="bg1"/>
                </a:solidFill>
              </a:rPr>
              <a:t>modius</a:t>
            </a:r>
            <a:r>
              <a:rPr lang="en-GB" dirty="0" smtClean="0">
                <a:solidFill>
                  <a:schemeClr val="bg1"/>
                </a:solidFill>
              </a:rPr>
              <a:t> = 8.73 dry litres or 6.8kg) average?</a:t>
            </a:r>
          </a:p>
          <a:p>
            <a:endParaRPr lang="en-GB" sz="500" dirty="0">
              <a:solidFill>
                <a:schemeClr val="bg1"/>
              </a:solidFill>
            </a:endParaRPr>
          </a:p>
          <a:p>
            <a:r>
              <a:rPr lang="en-GB" dirty="0" smtClean="0">
                <a:solidFill>
                  <a:schemeClr val="bg1"/>
                </a:solidFill>
              </a:rPr>
              <a:t>Hopkins – 250 kg of wheat equivalent needed by average adult male. </a:t>
            </a:r>
          </a:p>
          <a:p>
            <a:endParaRPr lang="en-GB" sz="500" dirty="0">
              <a:solidFill>
                <a:schemeClr val="bg1"/>
              </a:solidFill>
            </a:endParaRPr>
          </a:p>
          <a:p>
            <a:r>
              <a:rPr lang="en-GB" dirty="0" smtClean="0">
                <a:solidFill>
                  <a:schemeClr val="bg1"/>
                </a:solidFill>
              </a:rPr>
              <a:t>Average calorie consumption of 2,000 </a:t>
            </a:r>
            <a:r>
              <a:rPr lang="en-GB" dirty="0" err="1" smtClean="0">
                <a:solidFill>
                  <a:schemeClr val="bg1"/>
                </a:solidFill>
              </a:rPr>
              <a:t>cals</a:t>
            </a:r>
            <a:r>
              <a:rPr lang="en-GB" dirty="0" smtClean="0">
                <a:solidFill>
                  <a:schemeClr val="bg1"/>
                </a:solidFill>
              </a:rPr>
              <a:t> (adult males more (2,500), women slightly less, children and the elderly less). </a:t>
            </a:r>
          </a:p>
          <a:p>
            <a:pPr lvl="1"/>
            <a:r>
              <a:rPr lang="en-GB" dirty="0" smtClean="0">
                <a:solidFill>
                  <a:schemeClr val="bg1"/>
                </a:solidFill>
              </a:rPr>
              <a:t>Demographic pyramid. </a:t>
            </a:r>
            <a:endParaRPr lang="en-GB" dirty="0">
              <a:solidFill>
                <a:schemeClr val="bg1"/>
              </a:solidFill>
            </a:endParaRPr>
          </a:p>
        </p:txBody>
      </p:sp>
    </p:spTree>
    <p:extLst>
      <p:ext uri="{BB962C8B-B14F-4D97-AF65-F5344CB8AC3E}">
        <p14:creationId xmlns:p14="http://schemas.microsoft.com/office/powerpoint/2010/main" val="15651065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00766"/>
          </a:xfrm>
        </p:spPr>
        <p:txBody>
          <a:bodyPr/>
          <a:lstStyle/>
          <a:p>
            <a:r>
              <a:rPr lang="en-GB" dirty="0" smtClean="0">
                <a:solidFill>
                  <a:schemeClr val="bg1"/>
                </a:solidFill>
              </a:rPr>
              <a:t>Incomes and Diet</a:t>
            </a:r>
            <a:endParaRPr lang="en-GB" dirty="0">
              <a:solidFill>
                <a:schemeClr val="bg1"/>
              </a:solidFill>
            </a:endParaRPr>
          </a:p>
        </p:txBody>
      </p:sp>
      <p:sp>
        <p:nvSpPr>
          <p:cNvPr id="3" name="Content Placeholder 2"/>
          <p:cNvSpPr>
            <a:spLocks noGrp="1"/>
          </p:cNvSpPr>
          <p:nvPr>
            <p:ph sz="quarter" idx="1"/>
          </p:nvPr>
        </p:nvSpPr>
        <p:spPr>
          <a:xfrm>
            <a:off x="0" y="1405957"/>
            <a:ext cx="5447763" cy="5452044"/>
          </a:xfrm>
        </p:spPr>
        <p:txBody>
          <a:bodyPr>
            <a:normAutofit fontScale="77500" lnSpcReduction="20000"/>
          </a:bodyPr>
          <a:lstStyle/>
          <a:p>
            <a:r>
              <a:rPr lang="en-GB" dirty="0" smtClean="0">
                <a:solidFill>
                  <a:schemeClr val="bg1"/>
                </a:solidFill>
              </a:rPr>
              <a:t>Per capita incomes at 1.5 to 3 (upper celling for pre-Industrial society) times subsistence in early Empire?</a:t>
            </a:r>
          </a:p>
          <a:p>
            <a:pPr lvl="1"/>
            <a:r>
              <a:rPr lang="en-GB" dirty="0" smtClean="0">
                <a:solidFill>
                  <a:schemeClr val="bg1"/>
                </a:solidFill>
              </a:rPr>
              <a:t>How was the pie distributed?</a:t>
            </a:r>
          </a:p>
          <a:p>
            <a:pPr lvl="1"/>
            <a:endParaRPr lang="en-GB" sz="500" dirty="0">
              <a:solidFill>
                <a:schemeClr val="bg1"/>
              </a:solidFill>
            </a:endParaRPr>
          </a:p>
          <a:p>
            <a:pPr lvl="1"/>
            <a:endParaRPr lang="en-GB" sz="500" dirty="0">
              <a:solidFill>
                <a:schemeClr val="bg1"/>
              </a:solidFill>
            </a:endParaRPr>
          </a:p>
          <a:p>
            <a:r>
              <a:rPr lang="en-GB" dirty="0" smtClean="0">
                <a:solidFill>
                  <a:schemeClr val="bg1"/>
                </a:solidFill>
              </a:rPr>
              <a:t>Cereals alone poor diet, small amounts of oil, vegetables, cheese and meat would allow for better nutrition. </a:t>
            </a:r>
          </a:p>
          <a:p>
            <a:endParaRPr lang="en-GB" sz="500" dirty="0">
              <a:solidFill>
                <a:schemeClr val="bg1"/>
              </a:solidFill>
            </a:endParaRPr>
          </a:p>
          <a:p>
            <a:r>
              <a:rPr lang="en-GB" dirty="0" smtClean="0">
                <a:solidFill>
                  <a:schemeClr val="bg1"/>
                </a:solidFill>
              </a:rPr>
              <a:t>Annual consumption of 100 litres of wine per person (</a:t>
            </a:r>
            <a:r>
              <a:rPr lang="en-GB" dirty="0">
                <a:solidFill>
                  <a:schemeClr val="bg1"/>
                </a:solidFill>
              </a:rPr>
              <a:t>162,000 </a:t>
            </a:r>
            <a:r>
              <a:rPr lang="en-GB" dirty="0" smtClean="0">
                <a:solidFill>
                  <a:schemeClr val="bg1"/>
                </a:solidFill>
              </a:rPr>
              <a:t>kilocalories)? Maybe a quarter of the caloric intake. Perhaps 20 litres of olive oil (some (162,000 kilocalories).</a:t>
            </a:r>
          </a:p>
          <a:p>
            <a:endParaRPr lang="en-GB" sz="600" dirty="0">
              <a:solidFill>
                <a:schemeClr val="bg1"/>
              </a:solidFill>
            </a:endParaRPr>
          </a:p>
          <a:p>
            <a:r>
              <a:rPr lang="en-GB" dirty="0" smtClean="0">
                <a:solidFill>
                  <a:schemeClr val="bg1"/>
                </a:solidFill>
              </a:rPr>
              <a:t>Meat consumption an indicator of “intermediate prosperity”. Preference for pork in many parts of Roman Empire. </a:t>
            </a:r>
          </a:p>
          <a:p>
            <a:pPr lvl="1"/>
            <a:r>
              <a:rPr lang="en-GB" dirty="0" smtClean="0">
                <a:solidFill>
                  <a:schemeClr val="bg1"/>
                </a:solidFill>
              </a:rPr>
              <a:t>Peak of meat consumption in early Empire. Study of animal bones.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590308" y="1405957"/>
            <a:ext cx="3357841" cy="2563956"/>
          </a:xfrm>
          <a:prstGeom prst="rect">
            <a:avLst/>
          </a:prstGeom>
        </p:spPr>
      </p:pic>
      <p:pic>
        <p:nvPicPr>
          <p:cNvPr id="5" name="Picture 4"/>
          <p:cNvPicPr>
            <a:picLocks noChangeAspect="1"/>
          </p:cNvPicPr>
          <p:nvPr/>
        </p:nvPicPr>
        <p:blipFill>
          <a:blip r:embed="rId3"/>
          <a:stretch>
            <a:fillRect/>
          </a:stretch>
        </p:blipFill>
        <p:spPr>
          <a:xfrm>
            <a:off x="5590308" y="4369158"/>
            <a:ext cx="3357841" cy="1862988"/>
          </a:xfrm>
          <a:prstGeom prst="rect">
            <a:avLst/>
          </a:prstGeom>
        </p:spPr>
      </p:pic>
    </p:spTree>
    <p:extLst>
      <p:ext uri="{BB962C8B-B14F-4D97-AF65-F5344CB8AC3E}">
        <p14:creationId xmlns:p14="http://schemas.microsoft.com/office/powerpoint/2010/main" val="255068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Biological Evidence</a:t>
            </a:r>
            <a:endParaRPr lang="en-GB" dirty="0">
              <a:solidFill>
                <a:schemeClr val="bg1"/>
              </a:solidFill>
            </a:endParaRPr>
          </a:p>
        </p:txBody>
      </p:sp>
      <p:sp>
        <p:nvSpPr>
          <p:cNvPr id="4" name="Content Placeholder 3"/>
          <p:cNvSpPr>
            <a:spLocks noGrp="1"/>
          </p:cNvSpPr>
          <p:nvPr>
            <p:ph sz="quarter" idx="1"/>
          </p:nvPr>
        </p:nvSpPr>
        <p:spPr>
          <a:xfrm>
            <a:off x="1" y="1527048"/>
            <a:ext cx="5151548" cy="5330952"/>
          </a:xfrm>
        </p:spPr>
        <p:txBody>
          <a:bodyPr>
            <a:normAutofit fontScale="77500" lnSpcReduction="20000"/>
          </a:bodyPr>
          <a:lstStyle/>
          <a:p>
            <a:r>
              <a:rPr lang="en-GB" dirty="0" smtClean="0">
                <a:solidFill>
                  <a:schemeClr val="bg1"/>
                </a:solidFill>
              </a:rPr>
              <a:t>Stature an indicator of nutritional status. </a:t>
            </a:r>
          </a:p>
          <a:p>
            <a:pPr lvl="1"/>
            <a:r>
              <a:rPr lang="en-GB" dirty="0" smtClean="0">
                <a:solidFill>
                  <a:schemeClr val="bg1"/>
                </a:solidFill>
              </a:rPr>
              <a:t>Diet particularly impactful during pregnancy and early years.</a:t>
            </a:r>
          </a:p>
          <a:p>
            <a:pPr lvl="1"/>
            <a:endParaRPr lang="en-GB" sz="500" dirty="0">
              <a:solidFill>
                <a:schemeClr val="bg1"/>
              </a:solidFill>
            </a:endParaRPr>
          </a:p>
          <a:p>
            <a:r>
              <a:rPr lang="en-GB" dirty="0" smtClean="0">
                <a:solidFill>
                  <a:schemeClr val="bg1"/>
                </a:solidFill>
              </a:rPr>
              <a:t>Roman stature in parts of Germany:</a:t>
            </a:r>
          </a:p>
          <a:p>
            <a:pPr lvl="1"/>
            <a:r>
              <a:rPr lang="en-GB" dirty="0" smtClean="0">
                <a:solidFill>
                  <a:schemeClr val="bg1"/>
                </a:solidFill>
              </a:rPr>
              <a:t>Men on average 169.4 cm [</a:t>
            </a:r>
            <a:r>
              <a:rPr lang="en-GB" dirty="0">
                <a:solidFill>
                  <a:schemeClr val="bg1"/>
                </a:solidFill>
              </a:rPr>
              <a:t>c. 5 foot </a:t>
            </a:r>
            <a:r>
              <a:rPr lang="en-GB" dirty="0" smtClean="0">
                <a:solidFill>
                  <a:schemeClr val="bg1"/>
                </a:solidFill>
              </a:rPr>
              <a:t>6 </a:t>
            </a:r>
            <a:r>
              <a:rPr lang="en-GB" dirty="0">
                <a:solidFill>
                  <a:schemeClr val="bg1"/>
                </a:solidFill>
              </a:rPr>
              <a:t>inches</a:t>
            </a:r>
            <a:r>
              <a:rPr lang="en-GB" dirty="0" smtClean="0">
                <a:solidFill>
                  <a:schemeClr val="bg1"/>
                </a:solidFill>
              </a:rPr>
              <a:t>], </a:t>
            </a:r>
            <a:r>
              <a:rPr lang="en-GB" dirty="0">
                <a:solidFill>
                  <a:schemeClr val="bg1"/>
                </a:solidFill>
              </a:rPr>
              <a:t>Women 158.5 cm</a:t>
            </a:r>
          </a:p>
          <a:p>
            <a:pPr lvl="1"/>
            <a:endParaRPr lang="en-GB" sz="500" dirty="0" smtClean="0">
              <a:solidFill>
                <a:schemeClr val="bg1"/>
              </a:solidFill>
            </a:endParaRPr>
          </a:p>
          <a:p>
            <a:r>
              <a:rPr lang="en-GB" dirty="0" smtClean="0">
                <a:solidFill>
                  <a:schemeClr val="bg1"/>
                </a:solidFill>
              </a:rPr>
              <a:t>Skeletons on shoreline of Herculaneum:</a:t>
            </a:r>
          </a:p>
          <a:p>
            <a:pPr lvl="1"/>
            <a:r>
              <a:rPr lang="en-GB" dirty="0" smtClean="0">
                <a:solidFill>
                  <a:schemeClr val="bg1"/>
                </a:solidFill>
              </a:rPr>
              <a:t>Men 169 cm, Women 155 cm.</a:t>
            </a:r>
          </a:p>
          <a:p>
            <a:pPr lvl="1"/>
            <a:r>
              <a:rPr lang="en-GB" dirty="0" smtClean="0">
                <a:solidFill>
                  <a:schemeClr val="bg1"/>
                </a:solidFill>
              </a:rPr>
              <a:t>Figures on reached in England by eighteenth century. </a:t>
            </a:r>
          </a:p>
          <a:p>
            <a:pPr lvl="1"/>
            <a:endParaRPr lang="en-GB" sz="500" dirty="0">
              <a:solidFill>
                <a:schemeClr val="bg1"/>
              </a:solidFill>
            </a:endParaRPr>
          </a:p>
          <a:p>
            <a:r>
              <a:rPr lang="en-GB" dirty="0">
                <a:solidFill>
                  <a:schemeClr val="bg1"/>
                </a:solidFill>
              </a:rPr>
              <a:t>A</a:t>
            </a:r>
            <a:r>
              <a:rPr lang="en-GB" dirty="0" smtClean="0">
                <a:solidFill>
                  <a:schemeClr val="bg1"/>
                </a:solidFill>
              </a:rPr>
              <a:t>nalysis of </a:t>
            </a:r>
            <a:r>
              <a:rPr lang="en-GB" dirty="0">
                <a:solidFill>
                  <a:schemeClr val="bg1"/>
                </a:solidFill>
              </a:rPr>
              <a:t>bones </a:t>
            </a:r>
            <a:r>
              <a:rPr lang="en-GB" dirty="0" smtClean="0">
                <a:solidFill>
                  <a:schemeClr val="bg1"/>
                </a:solidFill>
              </a:rPr>
              <a:t>from Herculaneum:</a:t>
            </a:r>
          </a:p>
          <a:p>
            <a:pPr lvl="1"/>
            <a:r>
              <a:rPr lang="en-GB" dirty="0" smtClean="0">
                <a:solidFill>
                  <a:schemeClr val="bg1"/>
                </a:solidFill>
              </a:rPr>
              <a:t>evidently rich fish, but low meat diet</a:t>
            </a:r>
          </a:p>
          <a:p>
            <a:pPr lvl="1"/>
            <a:r>
              <a:rPr lang="en-GB" dirty="0" smtClean="0">
                <a:solidFill>
                  <a:schemeClr val="bg1"/>
                </a:solidFill>
              </a:rPr>
              <a:t>Lack of signs of bone flattening, which is indicative of malnutrition. </a:t>
            </a:r>
            <a:endParaRPr lang="en-GB" dirty="0">
              <a:solidFill>
                <a:schemeClr val="bg1"/>
              </a:solidFill>
            </a:endParaRPr>
          </a:p>
        </p:txBody>
      </p:sp>
      <p:pic>
        <p:nvPicPr>
          <p:cNvPr id="6" name="Content Placeholder 5"/>
          <p:cNvPicPr>
            <a:picLocks noGrp="1" noChangeAspect="1"/>
          </p:cNvPicPr>
          <p:nvPr>
            <p:ph sz="half" idx="4294967295"/>
          </p:nvPr>
        </p:nvPicPr>
        <p:blipFill>
          <a:blip r:embed="rId2"/>
          <a:stretch>
            <a:fillRect/>
          </a:stretch>
        </p:blipFill>
        <p:spPr>
          <a:xfrm>
            <a:off x="5278582" y="1748461"/>
            <a:ext cx="3557570" cy="2370288"/>
          </a:xfrm>
          <a:prstGeom prst="rect">
            <a:avLst/>
          </a:prstGeom>
        </p:spPr>
      </p:pic>
      <p:pic>
        <p:nvPicPr>
          <p:cNvPr id="7" name="Picture 6"/>
          <p:cNvPicPr>
            <a:picLocks noChangeAspect="1"/>
          </p:cNvPicPr>
          <p:nvPr/>
        </p:nvPicPr>
        <p:blipFill>
          <a:blip r:embed="rId3"/>
          <a:stretch>
            <a:fillRect/>
          </a:stretch>
        </p:blipFill>
        <p:spPr>
          <a:xfrm>
            <a:off x="5278582" y="4238378"/>
            <a:ext cx="3557570" cy="1968594"/>
          </a:xfrm>
          <a:prstGeom prst="rect">
            <a:avLst/>
          </a:prstGeom>
        </p:spPr>
      </p:pic>
    </p:spTree>
    <p:extLst>
      <p:ext uri="{BB962C8B-B14F-4D97-AF65-F5344CB8AC3E}">
        <p14:creationId xmlns:p14="http://schemas.microsoft.com/office/powerpoint/2010/main" val="20034300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Material Comfort</a:t>
            </a:r>
            <a:endParaRPr lang="en-GB" dirty="0">
              <a:solidFill>
                <a:schemeClr val="bg1"/>
              </a:solidFill>
            </a:endParaRPr>
          </a:p>
        </p:txBody>
      </p:sp>
      <p:sp>
        <p:nvSpPr>
          <p:cNvPr id="3" name="Content Placeholder 2"/>
          <p:cNvSpPr>
            <a:spLocks noGrp="1"/>
          </p:cNvSpPr>
          <p:nvPr>
            <p:ph sz="quarter" idx="1"/>
          </p:nvPr>
        </p:nvSpPr>
        <p:spPr>
          <a:xfrm>
            <a:off x="0" y="1527048"/>
            <a:ext cx="5306096" cy="5330952"/>
          </a:xfrm>
        </p:spPr>
        <p:txBody>
          <a:bodyPr>
            <a:normAutofit fontScale="77500" lnSpcReduction="20000"/>
          </a:bodyPr>
          <a:lstStyle/>
          <a:p>
            <a:r>
              <a:rPr lang="en-GB" dirty="0" smtClean="0">
                <a:solidFill>
                  <a:schemeClr val="bg1"/>
                </a:solidFill>
              </a:rPr>
              <a:t>Clothing production arguably second most important economic activity in ancient world after food production.</a:t>
            </a:r>
          </a:p>
          <a:p>
            <a:pPr lvl="1"/>
            <a:r>
              <a:rPr lang="en-GB" dirty="0" smtClean="0">
                <a:solidFill>
                  <a:schemeClr val="bg1"/>
                </a:solidFill>
              </a:rPr>
              <a:t>Evidence for textiles craft activity in most urban centres in the Empire. </a:t>
            </a:r>
          </a:p>
          <a:p>
            <a:pPr lvl="1"/>
            <a:endParaRPr lang="en-GB" sz="600" dirty="0">
              <a:solidFill>
                <a:schemeClr val="bg1"/>
              </a:solidFill>
            </a:endParaRPr>
          </a:p>
          <a:p>
            <a:r>
              <a:rPr lang="en-GB" dirty="0" smtClean="0">
                <a:solidFill>
                  <a:schemeClr val="bg1"/>
                </a:solidFill>
              </a:rPr>
              <a:t>Tombstones</a:t>
            </a:r>
            <a:r>
              <a:rPr lang="en-GB" dirty="0">
                <a:solidFill>
                  <a:schemeClr val="bg1"/>
                </a:solidFill>
              </a:rPr>
              <a:t>, sarcophagi, inscriptions and </a:t>
            </a:r>
            <a:r>
              <a:rPr lang="en-GB" dirty="0" smtClean="0">
                <a:solidFill>
                  <a:schemeClr val="bg1"/>
                </a:solidFill>
              </a:rPr>
              <a:t>100s </a:t>
            </a:r>
            <a:r>
              <a:rPr lang="en-GB" dirty="0">
                <a:solidFill>
                  <a:schemeClr val="bg1"/>
                </a:solidFill>
              </a:rPr>
              <a:t>of nicely decorated houses in places like Pompeii, show patterns that could be understood as indicative or shared cultural </a:t>
            </a:r>
            <a:r>
              <a:rPr lang="en-GB" dirty="0" smtClean="0">
                <a:solidFill>
                  <a:schemeClr val="bg1"/>
                </a:solidFill>
              </a:rPr>
              <a:t>habits – Mayer (2012</a:t>
            </a:r>
            <a:r>
              <a:rPr lang="en-GB" dirty="0">
                <a:solidFill>
                  <a:schemeClr val="bg1"/>
                </a:solidFill>
              </a:rPr>
              <a:t>); </a:t>
            </a:r>
            <a:r>
              <a:rPr lang="en-GB" i="1" dirty="0">
                <a:solidFill>
                  <a:schemeClr val="bg1"/>
                </a:solidFill>
              </a:rPr>
              <a:t>contra</a:t>
            </a:r>
            <a:r>
              <a:rPr lang="en-GB" dirty="0">
                <a:solidFill>
                  <a:schemeClr val="bg1"/>
                </a:solidFill>
              </a:rPr>
              <a:t> </a:t>
            </a:r>
            <a:r>
              <a:rPr lang="en-GB" dirty="0" err="1">
                <a:solidFill>
                  <a:schemeClr val="bg1"/>
                </a:solidFill>
              </a:rPr>
              <a:t>Zuiderhoek</a:t>
            </a:r>
            <a:r>
              <a:rPr lang="en-GB" dirty="0">
                <a:solidFill>
                  <a:schemeClr val="bg1"/>
                </a:solidFill>
              </a:rPr>
              <a:t> (</a:t>
            </a:r>
            <a:r>
              <a:rPr lang="en-GB" dirty="0" smtClean="0">
                <a:solidFill>
                  <a:schemeClr val="bg1"/>
                </a:solidFill>
              </a:rPr>
              <a:t>2017).</a:t>
            </a:r>
          </a:p>
          <a:p>
            <a:endParaRPr lang="en-GB" sz="600" dirty="0">
              <a:solidFill>
                <a:schemeClr val="bg1"/>
              </a:solidFill>
            </a:endParaRPr>
          </a:p>
          <a:p>
            <a:r>
              <a:rPr lang="en-GB" dirty="0" smtClean="0">
                <a:solidFill>
                  <a:schemeClr val="bg1"/>
                </a:solidFill>
              </a:rPr>
              <a:t>Imitation</a:t>
            </a:r>
            <a:r>
              <a:rPr lang="en-GB" dirty="0">
                <a:solidFill>
                  <a:schemeClr val="bg1"/>
                </a:solidFill>
              </a:rPr>
              <a:t>, or rather diffusion of tastes across the </a:t>
            </a:r>
            <a:r>
              <a:rPr lang="en-GB" dirty="0" smtClean="0">
                <a:solidFill>
                  <a:schemeClr val="bg1"/>
                </a:solidFill>
              </a:rPr>
              <a:t>population – types of metal wares, pottery, glasswares etc. Also art / wall-painting – Wallace-Hadrill (2008).</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302434" y="1417638"/>
            <a:ext cx="3631618" cy="2407568"/>
          </a:xfrm>
          <a:prstGeom prst="rect">
            <a:avLst/>
          </a:prstGeom>
        </p:spPr>
      </p:pic>
      <p:pic>
        <p:nvPicPr>
          <p:cNvPr id="5" name="Picture 4"/>
          <p:cNvPicPr>
            <a:picLocks noChangeAspect="1"/>
          </p:cNvPicPr>
          <p:nvPr/>
        </p:nvPicPr>
        <p:blipFill>
          <a:blip r:embed="rId3"/>
          <a:stretch>
            <a:fillRect/>
          </a:stretch>
        </p:blipFill>
        <p:spPr>
          <a:xfrm>
            <a:off x="5557652" y="3964132"/>
            <a:ext cx="3129148" cy="2738004"/>
          </a:xfrm>
          <a:prstGeom prst="rect">
            <a:avLst/>
          </a:prstGeom>
        </p:spPr>
      </p:pic>
    </p:spTree>
    <p:extLst>
      <p:ext uri="{BB962C8B-B14F-4D97-AF65-F5344CB8AC3E}">
        <p14:creationId xmlns:p14="http://schemas.microsoft.com/office/powerpoint/2010/main" val="20111147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976704"/>
          </a:xfrm>
        </p:spPr>
        <p:txBody>
          <a:bodyPr>
            <a:normAutofit/>
          </a:bodyPr>
          <a:lstStyle/>
          <a:p>
            <a:pPr marL="137160" indent="0" algn="ctr">
              <a:buNone/>
            </a:pPr>
            <a:endParaRPr lang="en-GB" sz="6000" dirty="0" smtClean="0"/>
          </a:p>
          <a:p>
            <a:pPr marL="137160" indent="0" algn="ctr">
              <a:buNone/>
            </a:pPr>
            <a:endParaRPr lang="en-GB" sz="6000" dirty="0" smtClean="0"/>
          </a:p>
          <a:p>
            <a:pPr marL="137160" indent="0" algn="ctr">
              <a:buNone/>
            </a:pPr>
            <a:r>
              <a:rPr lang="en-GB" sz="6000" b="1" dirty="0" smtClean="0">
                <a:solidFill>
                  <a:schemeClr val="bg1"/>
                </a:solidFill>
              </a:rPr>
              <a:t>Elite Consumption</a:t>
            </a:r>
          </a:p>
        </p:txBody>
      </p:sp>
    </p:spTree>
    <p:extLst>
      <p:ext uri="{BB962C8B-B14F-4D97-AF65-F5344CB8AC3E}">
        <p14:creationId xmlns:p14="http://schemas.microsoft.com/office/powerpoint/2010/main" val="7189781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Life Styles of the Elite</a:t>
            </a:r>
            <a:endParaRPr lang="en-GB" dirty="0">
              <a:solidFill>
                <a:schemeClr val="bg1"/>
              </a:solidFill>
            </a:endParaRPr>
          </a:p>
        </p:txBody>
      </p:sp>
      <p:sp>
        <p:nvSpPr>
          <p:cNvPr id="6" name="Content Placeholder 4"/>
          <p:cNvSpPr>
            <a:spLocks noGrp="1"/>
          </p:cNvSpPr>
          <p:nvPr>
            <p:ph sz="quarter" idx="1"/>
          </p:nvPr>
        </p:nvSpPr>
        <p:spPr>
          <a:xfrm>
            <a:off x="103031" y="1527048"/>
            <a:ext cx="6400800" cy="2581313"/>
          </a:xfrm>
        </p:spPr>
        <p:txBody>
          <a:bodyPr>
            <a:normAutofit fontScale="70000" lnSpcReduction="20000"/>
          </a:bodyPr>
          <a:lstStyle/>
          <a:p>
            <a:r>
              <a:rPr lang="en-GB" dirty="0" smtClean="0">
                <a:solidFill>
                  <a:schemeClr val="bg1"/>
                </a:solidFill>
              </a:rPr>
              <a:t>Competition among the elite for status important aspect of Roman culture.</a:t>
            </a:r>
          </a:p>
          <a:p>
            <a:endParaRPr lang="en-GB" sz="1200" dirty="0" smtClean="0">
              <a:solidFill>
                <a:schemeClr val="bg1"/>
              </a:solidFill>
            </a:endParaRPr>
          </a:p>
          <a:p>
            <a:r>
              <a:rPr lang="en-GB" dirty="0" smtClean="0">
                <a:solidFill>
                  <a:schemeClr val="bg1"/>
                </a:solidFill>
              </a:rPr>
              <a:t>Private “extravagance” alongside public munificence.</a:t>
            </a:r>
          </a:p>
          <a:p>
            <a:pPr>
              <a:buNone/>
            </a:pPr>
            <a:endParaRPr lang="en-GB" sz="1200" dirty="0" smtClean="0">
              <a:solidFill>
                <a:schemeClr val="bg1"/>
              </a:solidFill>
            </a:endParaRPr>
          </a:p>
          <a:p>
            <a:r>
              <a:rPr lang="en-GB" dirty="0" smtClean="0">
                <a:solidFill>
                  <a:schemeClr val="bg1"/>
                </a:solidFill>
              </a:rPr>
              <a:t>Social and political prestige interwoven. </a:t>
            </a:r>
          </a:p>
          <a:p>
            <a:pPr>
              <a:buNone/>
            </a:pPr>
            <a:endParaRPr lang="en-GB" sz="1200" dirty="0" smtClean="0">
              <a:solidFill>
                <a:schemeClr val="bg1"/>
              </a:solidFill>
            </a:endParaRPr>
          </a:p>
          <a:p>
            <a:r>
              <a:rPr lang="en-GB" dirty="0" smtClean="0">
                <a:solidFill>
                  <a:schemeClr val="bg1"/>
                </a:solidFill>
              </a:rPr>
              <a:t>Moralising against decadence by traditionalists (often by stoics). </a:t>
            </a:r>
          </a:p>
          <a:p>
            <a:endParaRPr lang="en-GB" dirty="0"/>
          </a:p>
        </p:txBody>
      </p:sp>
      <p:pic>
        <p:nvPicPr>
          <p:cNvPr id="7" name="Content Placeholder 6"/>
          <p:cNvPicPr>
            <a:picLocks noGrp="1" noChangeAspect="1"/>
          </p:cNvPicPr>
          <p:nvPr>
            <p:ph sz="half" idx="4294967295"/>
          </p:nvPr>
        </p:nvPicPr>
        <p:blipFill>
          <a:blip r:embed="rId2"/>
          <a:stretch>
            <a:fillRect/>
          </a:stretch>
        </p:blipFill>
        <p:spPr>
          <a:xfrm>
            <a:off x="6615155" y="1527048"/>
            <a:ext cx="2094583" cy="2391643"/>
          </a:xfrm>
          <a:prstGeom prst="rect">
            <a:avLst/>
          </a:prstGeom>
        </p:spPr>
      </p:pic>
      <p:sp>
        <p:nvSpPr>
          <p:cNvPr id="8" name="Content Placeholder 2"/>
          <p:cNvSpPr txBox="1">
            <a:spLocks/>
          </p:cNvSpPr>
          <p:nvPr/>
        </p:nvSpPr>
        <p:spPr>
          <a:xfrm>
            <a:off x="193183" y="4108361"/>
            <a:ext cx="8796271" cy="2749639"/>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dirty="0" smtClean="0">
                <a:solidFill>
                  <a:schemeClr val="bg1"/>
                </a:solidFill>
              </a:rPr>
              <a:t>“The consulate of Gaius </a:t>
            </a:r>
            <a:r>
              <a:rPr lang="en-GB" dirty="0" err="1" smtClean="0">
                <a:solidFill>
                  <a:schemeClr val="bg1"/>
                </a:solidFill>
              </a:rPr>
              <a:t>Sulpicius</a:t>
            </a:r>
            <a:r>
              <a:rPr lang="en-GB" dirty="0" smtClean="0">
                <a:solidFill>
                  <a:schemeClr val="bg1"/>
                </a:solidFill>
              </a:rPr>
              <a:t> and </a:t>
            </a:r>
            <a:r>
              <a:rPr lang="en-GB" dirty="0" err="1" smtClean="0">
                <a:solidFill>
                  <a:schemeClr val="bg1"/>
                </a:solidFill>
              </a:rPr>
              <a:t>Decimus</a:t>
            </a:r>
            <a:r>
              <a:rPr lang="en-GB" dirty="0" smtClean="0">
                <a:solidFill>
                  <a:schemeClr val="bg1"/>
                </a:solidFill>
              </a:rPr>
              <a:t> </a:t>
            </a:r>
            <a:r>
              <a:rPr lang="en-GB" dirty="0" err="1" smtClean="0">
                <a:solidFill>
                  <a:schemeClr val="bg1"/>
                </a:solidFill>
              </a:rPr>
              <a:t>Haterius</a:t>
            </a:r>
            <a:r>
              <a:rPr lang="en-GB" dirty="0" smtClean="0">
                <a:solidFill>
                  <a:schemeClr val="bg1"/>
                </a:solidFill>
              </a:rPr>
              <a:t> followed [AD 22]: a year of quiet abroad, though at home there was uneasiness against the luxury which had broken all bounds and extended to every object on which money can be squandered… For, when the point was mooted by Gaius </a:t>
            </a:r>
            <a:r>
              <a:rPr lang="en-GB" dirty="0" err="1" smtClean="0">
                <a:solidFill>
                  <a:schemeClr val="bg1"/>
                </a:solidFill>
              </a:rPr>
              <a:t>Bibulus</a:t>
            </a:r>
            <a:r>
              <a:rPr lang="en-GB" dirty="0" smtClean="0">
                <a:solidFill>
                  <a:schemeClr val="bg1"/>
                </a:solidFill>
              </a:rPr>
              <a:t>, it had been maintained by his fellow-aediles also that the sumptuary law was a dead letter; that the prohibited prices for articles of food were rising daily; and that the advance could not be checked by moderate methods.” – </a:t>
            </a:r>
            <a:r>
              <a:rPr lang="en-GB" b="1" dirty="0" smtClean="0">
                <a:solidFill>
                  <a:schemeClr val="bg1"/>
                </a:solidFill>
              </a:rPr>
              <a:t>Tacitus </a:t>
            </a:r>
            <a:r>
              <a:rPr lang="en-GB" b="1" i="1" dirty="0" smtClean="0">
                <a:solidFill>
                  <a:schemeClr val="bg1"/>
                </a:solidFill>
              </a:rPr>
              <a:t>Annals </a:t>
            </a:r>
            <a:r>
              <a:rPr lang="en-GB" b="1" dirty="0" smtClean="0">
                <a:solidFill>
                  <a:schemeClr val="bg1"/>
                </a:solidFill>
              </a:rPr>
              <a:t>3.52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1422357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Summer Season</a:t>
            </a:r>
            <a:endParaRPr lang="en-GB" dirty="0">
              <a:solidFill>
                <a:schemeClr val="bg1"/>
              </a:solidFill>
            </a:endParaRPr>
          </a:p>
        </p:txBody>
      </p:sp>
      <p:sp>
        <p:nvSpPr>
          <p:cNvPr id="4" name="Content Placeholder 3"/>
          <p:cNvSpPr>
            <a:spLocks noGrp="1"/>
          </p:cNvSpPr>
          <p:nvPr>
            <p:ph sz="half" idx="1"/>
          </p:nvPr>
        </p:nvSpPr>
        <p:spPr>
          <a:xfrm>
            <a:off x="-1" y="1600200"/>
            <a:ext cx="8905741" cy="5257800"/>
          </a:xfrm>
        </p:spPr>
        <p:txBody>
          <a:bodyPr>
            <a:normAutofit/>
          </a:bodyPr>
          <a:lstStyle/>
          <a:p>
            <a:r>
              <a:rPr lang="en-GB" dirty="0" smtClean="0">
                <a:solidFill>
                  <a:schemeClr val="bg1"/>
                </a:solidFill>
              </a:rPr>
              <a:t>High incidents of malaria in Rome in height of summer. </a:t>
            </a:r>
          </a:p>
          <a:p>
            <a:endParaRPr lang="en-GB" sz="500" dirty="0">
              <a:solidFill>
                <a:schemeClr val="bg1"/>
              </a:solidFill>
            </a:endParaRPr>
          </a:p>
          <a:p>
            <a:r>
              <a:rPr lang="en-GB" dirty="0" smtClean="0">
                <a:solidFill>
                  <a:schemeClr val="bg1"/>
                </a:solidFill>
              </a:rPr>
              <a:t>“Summer recess” for the elite in September to October.</a:t>
            </a:r>
          </a:p>
          <a:p>
            <a:pPr lvl="1"/>
            <a:r>
              <a:rPr lang="en-GB" dirty="0" smtClean="0">
                <a:solidFill>
                  <a:schemeClr val="bg1"/>
                </a:solidFill>
              </a:rPr>
              <a:t>“caretaker senate”.</a:t>
            </a:r>
          </a:p>
          <a:p>
            <a:pPr lvl="1"/>
            <a:r>
              <a:rPr lang="en-GB" dirty="0" smtClean="0">
                <a:solidFill>
                  <a:schemeClr val="bg1"/>
                </a:solidFill>
              </a:rPr>
              <a:t>Elites going off to countryside estates. </a:t>
            </a:r>
          </a:p>
          <a:p>
            <a:pPr lvl="1"/>
            <a:r>
              <a:rPr lang="en-GB" dirty="0" smtClean="0">
                <a:solidFill>
                  <a:schemeClr val="bg1"/>
                </a:solidFill>
              </a:rPr>
              <a:t>Also key team in agrarian calendar. </a:t>
            </a:r>
          </a:p>
          <a:p>
            <a:pPr lvl="1"/>
            <a:endParaRPr lang="en-GB" sz="500" dirty="0">
              <a:solidFill>
                <a:schemeClr val="bg1"/>
              </a:solidFill>
            </a:endParaRPr>
          </a:p>
          <a:p>
            <a:r>
              <a:rPr lang="en-GB" dirty="0" smtClean="0">
                <a:solidFill>
                  <a:schemeClr val="bg1"/>
                </a:solidFill>
              </a:rPr>
              <a:t>Knock-on economic effects in Rome (spending power of elite). </a:t>
            </a:r>
            <a:endParaRPr lang="en-GB" dirty="0">
              <a:solidFill>
                <a:schemeClr val="bg1"/>
              </a:solidFill>
            </a:endParaRPr>
          </a:p>
        </p:txBody>
      </p:sp>
      <p:pic>
        <p:nvPicPr>
          <p:cNvPr id="6" name="Picture 3"/>
          <p:cNvPicPr>
            <a:picLocks noGrp="1" noChangeAspect="1" noChangeArrowheads="1"/>
          </p:cNvPicPr>
          <p:nvPr>
            <p:ph sz="half" idx="2"/>
          </p:nvPr>
        </p:nvPicPr>
        <p:blipFill>
          <a:blip r:embed="rId2" cstate="print"/>
          <a:srcRect/>
          <a:stretch>
            <a:fillRect/>
          </a:stretch>
        </p:blipFill>
        <p:spPr bwMode="auto">
          <a:xfrm>
            <a:off x="5203064" y="4605602"/>
            <a:ext cx="3702676" cy="2157961"/>
          </a:xfrm>
          <a:prstGeom prst="rect">
            <a:avLst/>
          </a:prstGeom>
          <a:noFill/>
          <a:ln w="9525">
            <a:noFill/>
            <a:miter lim="800000"/>
            <a:headEnd/>
            <a:tailEnd/>
          </a:ln>
        </p:spPr>
      </p:pic>
      <p:sp>
        <p:nvSpPr>
          <p:cNvPr id="7" name="Rectangle 6"/>
          <p:cNvSpPr/>
          <p:nvPr/>
        </p:nvSpPr>
        <p:spPr>
          <a:xfrm>
            <a:off x="160986" y="5009237"/>
            <a:ext cx="5042078" cy="1754326"/>
          </a:xfrm>
          <a:prstGeom prst="rect">
            <a:avLst/>
          </a:prstGeom>
        </p:spPr>
        <p:txBody>
          <a:bodyPr wrap="square">
            <a:spAutoFit/>
          </a:bodyPr>
          <a:lstStyle/>
          <a:p>
            <a:r>
              <a:rPr lang="en-GB" dirty="0">
                <a:solidFill>
                  <a:schemeClr val="bg1"/>
                </a:solidFill>
              </a:rPr>
              <a:t>“It is true that the side of Tuscany, which extends along the coast, is unwholesome and pestilential; but this property of mine is a long way from the sea, and, moreover, underlies the Apennine range, the most salubrious of mountains. – </a:t>
            </a:r>
            <a:r>
              <a:rPr lang="en-GB" b="1" dirty="0">
                <a:solidFill>
                  <a:schemeClr val="bg1"/>
                </a:solidFill>
              </a:rPr>
              <a:t>Pliny the Younger </a:t>
            </a:r>
            <a:r>
              <a:rPr lang="en-GB" b="1" i="1" dirty="0">
                <a:solidFill>
                  <a:schemeClr val="bg1"/>
                </a:solidFill>
              </a:rPr>
              <a:t>Letters</a:t>
            </a:r>
            <a:r>
              <a:rPr lang="en-GB" b="1" dirty="0">
                <a:solidFill>
                  <a:schemeClr val="bg1"/>
                </a:solidFill>
              </a:rPr>
              <a:t> 5.6</a:t>
            </a:r>
            <a:r>
              <a:rPr lang="en-GB" dirty="0">
                <a:solidFill>
                  <a:schemeClr val="bg1"/>
                </a:solidFill>
              </a:rPr>
              <a:t>.</a:t>
            </a:r>
          </a:p>
        </p:txBody>
      </p:sp>
    </p:spTree>
    <p:extLst>
      <p:ext uri="{BB962C8B-B14F-4D97-AF65-F5344CB8AC3E}">
        <p14:creationId xmlns:p14="http://schemas.microsoft.com/office/powerpoint/2010/main" val="42008514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28789" y="1600200"/>
            <a:ext cx="8834907" cy="5096814"/>
          </a:xfrm>
        </p:spPr>
        <p:txBody>
          <a:bodyPr>
            <a:normAutofit fontScale="92500" lnSpcReduction="20000"/>
          </a:bodyPr>
          <a:lstStyle/>
          <a:p>
            <a:r>
              <a:rPr lang="en-GB" dirty="0">
                <a:solidFill>
                  <a:schemeClr val="bg1"/>
                </a:solidFill>
              </a:rPr>
              <a:t>Allen, R. C. (2009) ‘How Prosperous were the Romans? Evidence from Diocletian’s Price Edict (AD 301)’. In Bowman, A. and Wilson, A. (eds.), </a:t>
            </a:r>
            <a:r>
              <a:rPr lang="en-GB" i="1" dirty="0">
                <a:solidFill>
                  <a:schemeClr val="bg1"/>
                </a:solidFill>
              </a:rPr>
              <a:t>Quantifying the Roman Economy: Methods and Problems. </a:t>
            </a:r>
            <a:r>
              <a:rPr lang="en-GB" dirty="0">
                <a:solidFill>
                  <a:schemeClr val="bg1"/>
                </a:solidFill>
              </a:rPr>
              <a:t>Oxford: OUP: 327-345.</a:t>
            </a:r>
          </a:p>
          <a:p>
            <a:endParaRPr lang="en-GB" sz="600" dirty="0" smtClean="0">
              <a:solidFill>
                <a:schemeClr val="bg1"/>
              </a:solidFill>
            </a:endParaRPr>
          </a:p>
          <a:p>
            <a:r>
              <a:rPr lang="en-GB" dirty="0" err="1">
                <a:solidFill>
                  <a:schemeClr val="bg1"/>
                </a:solidFill>
              </a:rPr>
              <a:t>DeLaine</a:t>
            </a:r>
            <a:r>
              <a:rPr lang="en-GB" dirty="0">
                <a:solidFill>
                  <a:schemeClr val="bg1"/>
                </a:solidFill>
              </a:rPr>
              <a:t> J. (2000) ‘Building the Eternal City: The Construction Industry of Imperial Rome’. In </a:t>
            </a:r>
            <a:r>
              <a:rPr lang="en-GB" dirty="0" err="1">
                <a:solidFill>
                  <a:schemeClr val="bg1"/>
                </a:solidFill>
              </a:rPr>
              <a:t>Coulston</a:t>
            </a:r>
            <a:r>
              <a:rPr lang="en-GB" dirty="0">
                <a:solidFill>
                  <a:schemeClr val="bg1"/>
                </a:solidFill>
              </a:rPr>
              <a:t>, J., and Dodge, H. (eds.), </a:t>
            </a:r>
            <a:r>
              <a:rPr lang="en-GB" i="1" dirty="0">
                <a:solidFill>
                  <a:schemeClr val="bg1"/>
                </a:solidFill>
              </a:rPr>
              <a:t>Ancient Rome: The Archaeology of the Eternal City </a:t>
            </a:r>
            <a:r>
              <a:rPr lang="en-GB" dirty="0">
                <a:solidFill>
                  <a:schemeClr val="bg1"/>
                </a:solidFill>
              </a:rPr>
              <a:t>(Oxford: Oxford University School of Archaeology): 119-141.</a:t>
            </a:r>
          </a:p>
          <a:p>
            <a:endParaRPr lang="en-GB" sz="600" dirty="0" smtClean="0">
              <a:solidFill>
                <a:schemeClr val="bg1"/>
              </a:solidFill>
            </a:endParaRPr>
          </a:p>
          <a:p>
            <a:r>
              <a:rPr lang="en-GB" dirty="0" smtClean="0">
                <a:solidFill>
                  <a:schemeClr val="bg1"/>
                </a:solidFill>
              </a:rPr>
              <a:t>Rathbone</a:t>
            </a:r>
            <a:r>
              <a:rPr lang="en-GB" dirty="0">
                <a:solidFill>
                  <a:schemeClr val="bg1"/>
                </a:solidFill>
              </a:rPr>
              <a:t>, D. (2009) ‘Earnings and Costs: Living Standards and the Roman Economy’. In Bowman, A. and Wilson, A. (eds.), </a:t>
            </a:r>
            <a:r>
              <a:rPr lang="en-GB" i="1" dirty="0">
                <a:solidFill>
                  <a:schemeClr val="bg1"/>
                </a:solidFill>
              </a:rPr>
              <a:t>Quantifying the Roman Economy: Methods and Problems. </a:t>
            </a:r>
            <a:r>
              <a:rPr lang="en-GB" dirty="0">
                <a:solidFill>
                  <a:schemeClr val="bg1"/>
                </a:solidFill>
              </a:rPr>
              <a:t>Oxford: OUP: 299-326.</a:t>
            </a:r>
            <a:r>
              <a:rPr lang="en-GB" i="1" dirty="0">
                <a:solidFill>
                  <a:schemeClr val="bg1"/>
                </a:solidFill>
              </a:rPr>
              <a:t> </a:t>
            </a:r>
          </a:p>
          <a:p>
            <a:endParaRPr lang="en-GB" dirty="0"/>
          </a:p>
        </p:txBody>
      </p:sp>
    </p:spTree>
    <p:extLst>
      <p:ext uri="{BB962C8B-B14F-4D97-AF65-F5344CB8AC3E}">
        <p14:creationId xmlns:p14="http://schemas.microsoft.com/office/powerpoint/2010/main" val="13783453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127</TotalTime>
  <Words>1576</Words>
  <Application>Microsoft Office PowerPoint</Application>
  <PresentationFormat>On-screen Show (4:3)</PresentationFormat>
  <Paragraphs>145</Paragraphs>
  <Slides>17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Book Antiqua</vt:lpstr>
      <vt:lpstr>Calibri</vt:lpstr>
      <vt:lpstr>Lucida Sans</vt:lpstr>
      <vt:lpstr>Times New Roman</vt:lpstr>
      <vt:lpstr>Wingdings</vt:lpstr>
      <vt:lpstr>Wingdings 2</vt:lpstr>
      <vt:lpstr>Wingdings 3</vt:lpstr>
      <vt:lpstr>Apex</vt:lpstr>
      <vt:lpstr>Creating Culture</vt:lpstr>
      <vt:lpstr>PowerPoint Presentation</vt:lpstr>
      <vt:lpstr>Wheat Prices</vt:lpstr>
      <vt:lpstr>Earning Power</vt:lpstr>
      <vt:lpstr>Skilled and Unskilled labourers</vt:lpstr>
      <vt:lpstr>Guilds at Ostia</vt:lpstr>
      <vt:lpstr>Major Building Projects - Rome</vt:lpstr>
      <vt:lpstr>Comparative Living Standards</vt:lpstr>
      <vt:lpstr>PowerPoint Presentation</vt:lpstr>
      <vt:lpstr>Baseline Needs</vt:lpstr>
      <vt:lpstr>Incomes and Diet</vt:lpstr>
      <vt:lpstr>Biological Evidence</vt:lpstr>
      <vt:lpstr>Material Comfort</vt:lpstr>
      <vt:lpstr>PowerPoint Presentation</vt:lpstr>
      <vt:lpstr>Life Styles of the Elite</vt:lpstr>
      <vt:lpstr>The Summer Season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Culture</dc:title>
  <dc:creator>Matthew Cobb</dc:creator>
  <cp:lastModifiedBy>Matthew Cobb</cp:lastModifiedBy>
  <cp:revision>16</cp:revision>
  <dcterms:created xsi:type="dcterms:W3CDTF">2021-05-14T11:22:53Z</dcterms:created>
  <dcterms:modified xsi:type="dcterms:W3CDTF">2021-05-20T09:29:10Z</dcterms:modified>
</cp:coreProperties>
</file>