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18"/>
  </p:notesMasterIdLst>
  <p:handoutMasterIdLst>
    <p:handoutMasterId r:id="rId19"/>
  </p:handoutMasterIdLst>
  <p:sldIdLst>
    <p:sldId id="307" r:id="rId3"/>
    <p:sldId id="268" r:id="rId4"/>
    <p:sldId id="295" r:id="rId5"/>
    <p:sldId id="296" r:id="rId6"/>
    <p:sldId id="297" r:id="rId7"/>
    <p:sldId id="298" r:id="rId8"/>
    <p:sldId id="299" r:id="rId9"/>
    <p:sldId id="300" r:id="rId10"/>
    <p:sldId id="301" r:id="rId11"/>
    <p:sldId id="302" r:id="rId12"/>
    <p:sldId id="303" r:id="rId13"/>
    <p:sldId id="304" r:id="rId14"/>
    <p:sldId id="305" r:id="rId15"/>
    <p:sldId id="306" r:id="rId16"/>
    <p:sldId id="294"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IIM8QcFEr4OsRGjDH0Befw==" hashData="SkBb8xaugnzvkzYaXD1rKC+8s3jkKAu2mr/qW/8NwSkkulcHJAFU2QDlmBOuTEZPQ0afVec9EJKI6ZbUJioy/Q=="/>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D1141"/>
    <a:srgbClr val="42516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2" autoAdjust="0"/>
    <p:restoredTop sz="47442" autoAdjust="0"/>
  </p:normalViewPr>
  <p:slideViewPr>
    <p:cSldViewPr snapToGrid="0">
      <p:cViewPr varScale="1">
        <p:scale>
          <a:sx n="27" d="100"/>
          <a:sy n="27" d="100"/>
        </p:scale>
        <p:origin x="2188" y="56"/>
      </p:cViewPr>
      <p:guideLst/>
    </p:cSldViewPr>
  </p:slideViewPr>
  <p:notesTextViewPr>
    <p:cViewPr>
      <p:scale>
        <a:sx n="1" d="1"/>
        <a:sy n="1" d="1"/>
      </p:scale>
      <p:origin x="0" y="0"/>
    </p:cViewPr>
  </p:notesTextViewPr>
  <p:notesViewPr>
    <p:cSldViewPr snapToGrid="0">
      <p:cViewPr varScale="1">
        <p:scale>
          <a:sx n="88" d="100"/>
          <a:sy n="88" d="100"/>
        </p:scale>
        <p:origin x="3822" y="6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notesMaster" Target="notesMasters/notesMaster1.xml"/><Relationship Id="rId3" Type="http://schemas.openxmlformats.org/officeDocument/2006/relationships/slide" Target="slides/slide1.xml"/><Relationship Id="rId21"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handoutMaster" Target="handoutMasters/handout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A62DB9A-5B63-4CFE-92A7-7F54C9D82B98}" type="datetimeFigureOut">
              <a:rPr lang="en-GB" smtClean="0"/>
              <a:t>01/07/2022</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429E3C3-FC54-409C-BE13-23C7F6CB9CE4}" type="slidenum">
              <a:rPr lang="en-GB" smtClean="0"/>
              <a:t>‹#›</a:t>
            </a:fld>
            <a:endParaRPr lang="en-GB"/>
          </a:p>
        </p:txBody>
      </p:sp>
    </p:spTree>
    <p:extLst>
      <p:ext uri="{BB962C8B-B14F-4D97-AF65-F5344CB8AC3E}">
        <p14:creationId xmlns:p14="http://schemas.microsoft.com/office/powerpoint/2010/main" val="2130070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6C8754-5A55-4C64-8D25-5FBC3AA3A3D0}" type="datetimeFigureOut">
              <a:rPr lang="en-GB" smtClean="0"/>
              <a:t>01/07/2022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99293F-F3C1-4DBE-9ABE-39D87F4D905F}" type="slidenum">
              <a:rPr lang="en-GB" smtClean="0"/>
              <a:t>‹#›</a:t>
            </a:fld>
            <a:endParaRPr lang="en-GB"/>
          </a:p>
        </p:txBody>
      </p:sp>
    </p:spTree>
    <p:extLst>
      <p:ext uri="{BB962C8B-B14F-4D97-AF65-F5344CB8AC3E}">
        <p14:creationId xmlns:p14="http://schemas.microsoft.com/office/powerpoint/2010/main" val="18578563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a:t>
            </a:fld>
            <a:endParaRPr lang="en-GB"/>
          </a:p>
        </p:txBody>
      </p:sp>
    </p:spTree>
    <p:extLst>
      <p:ext uri="{BB962C8B-B14F-4D97-AF65-F5344CB8AC3E}">
        <p14:creationId xmlns:p14="http://schemas.microsoft.com/office/powerpoint/2010/main" val="36350366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250825"/>
            <a:ext cx="5486400" cy="3086100"/>
          </a:xfrm>
        </p:spPr>
      </p:sp>
      <p:sp>
        <p:nvSpPr>
          <p:cNvPr id="4" name="Slide Number Placeholder 3"/>
          <p:cNvSpPr>
            <a:spLocks noGrp="1"/>
          </p:cNvSpPr>
          <p:nvPr>
            <p:ph type="sldNum" sz="quarter" idx="10"/>
          </p:nvPr>
        </p:nvSpPr>
        <p:spPr/>
        <p:txBody>
          <a:bodyPr/>
          <a:lstStyle/>
          <a:p>
            <a:fld id="{9399293F-F3C1-4DBE-9ABE-39D87F4D905F}" type="slidenum">
              <a:rPr lang="en-GB" smtClean="0"/>
              <a:t>2</a:t>
            </a:fld>
            <a:endParaRPr lang="en-GB"/>
          </a:p>
        </p:txBody>
      </p:sp>
      <p:sp>
        <p:nvSpPr>
          <p:cNvPr id="5" name="Notes Placeholder 4"/>
          <p:cNvSpPr>
            <a:spLocks noGrp="1"/>
          </p:cNvSpPr>
          <p:nvPr>
            <p:ph type="body" sz="quarter" idx="11"/>
          </p:nvPr>
        </p:nvSpPr>
        <p:spPr>
          <a:xfrm>
            <a:off x="685800" y="3595008"/>
            <a:ext cx="5486400" cy="3600450"/>
          </a:xfrm>
        </p:spPr>
        <p:txBody>
          <a:bodyPr/>
          <a:lstStyle/>
          <a:p>
            <a:pPr>
              <a:defRPr/>
            </a:pPr>
            <a:r>
              <a:rPr lang="en-GB" altLang="en-US" sz="1100" dirty="0">
                <a:latin typeface="Arial" panose="020B0604020202020204" pitchFamily="34" charset="0"/>
                <a:ea typeface="ＭＳ Ｐゴシック" pitchFamily="34" charset="-128"/>
                <a:cs typeface="Arial" panose="020B0604020202020204" pitchFamily="34" charset="0"/>
              </a:rPr>
              <a:t>When you detect a road traffic offence to which a fixed penalty notice applies, you have the below options available to you:</a:t>
            </a:r>
          </a:p>
          <a:p>
            <a:pPr marL="171450" indent="-171450">
              <a:buFont typeface="Arial" panose="020B0604020202020204" pitchFamily="34" charset="0"/>
              <a:buChar char="•"/>
              <a:defRPr/>
            </a:pPr>
            <a:r>
              <a:rPr lang="en-GB" altLang="en-US" sz="1100" dirty="0">
                <a:latin typeface="Arial" panose="020B0604020202020204" pitchFamily="34" charset="0"/>
                <a:ea typeface="ＭＳ Ｐゴシック" pitchFamily="34" charset="-128"/>
                <a:cs typeface="Arial" panose="020B0604020202020204" pitchFamily="34" charset="0"/>
              </a:rPr>
              <a:t>Give verbal advice/warning</a:t>
            </a:r>
          </a:p>
          <a:p>
            <a:pPr marL="171450" indent="-171450">
              <a:buFont typeface="Arial" panose="020B0604020202020204" pitchFamily="34" charset="0"/>
              <a:buChar char="•"/>
              <a:defRPr/>
            </a:pPr>
            <a:r>
              <a:rPr lang="en-GB" altLang="en-US" sz="1100" dirty="0">
                <a:latin typeface="Arial" panose="020B0604020202020204" pitchFamily="34" charset="0"/>
                <a:ea typeface="ＭＳ Ｐゴシック" pitchFamily="34" charset="-128"/>
                <a:cs typeface="Arial" panose="020B0604020202020204" pitchFamily="34" charset="0"/>
              </a:rPr>
              <a:t>Traffic offence report (TOR) or Vehicle Defect Rectification Scheme (VDRs)</a:t>
            </a:r>
          </a:p>
          <a:p>
            <a:pPr marL="171450" indent="-171450">
              <a:buFont typeface="Arial" panose="020B0604020202020204" pitchFamily="34" charset="0"/>
              <a:buChar char="•"/>
              <a:defRPr/>
            </a:pPr>
            <a:r>
              <a:rPr lang="en-GB" altLang="en-US" sz="1100" dirty="0">
                <a:latin typeface="Arial" panose="020B0604020202020204" pitchFamily="34" charset="0"/>
                <a:ea typeface="ＭＳ Ｐゴシック" pitchFamily="34" charset="-128"/>
                <a:cs typeface="Arial" panose="020B0604020202020204" pitchFamily="34" charset="0"/>
              </a:rPr>
              <a:t>Report the person for summons</a:t>
            </a:r>
          </a:p>
          <a:p>
            <a:pPr marL="171450" indent="-171450">
              <a:buFont typeface="Arial" panose="020B0604020202020204" pitchFamily="34" charset="0"/>
              <a:buChar char="•"/>
              <a:defRPr/>
            </a:pPr>
            <a:r>
              <a:rPr lang="en-GB" altLang="en-US" sz="1100" dirty="0">
                <a:latin typeface="Arial" panose="020B0604020202020204" pitchFamily="34" charset="0"/>
                <a:ea typeface="ＭＳ Ｐゴシック" pitchFamily="34" charset="-128"/>
                <a:cs typeface="Arial" panose="020B0604020202020204" pitchFamily="34" charset="0"/>
              </a:rPr>
              <a:t>Issue a Fixed Penalty Notice (FPN)</a:t>
            </a:r>
          </a:p>
          <a:p>
            <a:pPr>
              <a:defRPr/>
            </a:pPr>
            <a:endParaRPr lang="en-GB" altLang="en-US" sz="1100" dirty="0">
              <a:latin typeface="Arial" panose="020B0604020202020204" pitchFamily="34" charset="0"/>
              <a:ea typeface="ＭＳ Ｐゴシック" pitchFamily="34" charset="-128"/>
              <a:cs typeface="Arial" panose="020B0604020202020204" pitchFamily="34" charset="0"/>
            </a:endParaRPr>
          </a:p>
          <a:p>
            <a:pPr>
              <a:defRPr/>
            </a:pPr>
            <a:endParaRPr lang="en-GB" altLang="en-US" sz="1100" dirty="0">
              <a:latin typeface="Arial" panose="020B0604020202020204" pitchFamily="34" charset="0"/>
              <a:ea typeface="ＭＳ Ｐゴシック" pitchFamily="34" charset="-128"/>
              <a:cs typeface="Arial" panose="020B0604020202020204" pitchFamily="34" charset="0"/>
            </a:endParaRPr>
          </a:p>
          <a:p>
            <a:pPr>
              <a:defRPr/>
            </a:pPr>
            <a:r>
              <a:rPr lang="en-GB" altLang="en-US" sz="1100" dirty="0">
                <a:latin typeface="Arial" panose="020B0604020202020204" pitchFamily="34" charset="0"/>
                <a:ea typeface="ＭＳ Ｐゴシック" pitchFamily="34" charset="-128"/>
                <a:cs typeface="Arial" panose="020B0604020202020204" pitchFamily="34" charset="0"/>
              </a:rPr>
              <a:t>Usually one fixed penalty notice may be issued for one offence and on one occasion. </a:t>
            </a:r>
          </a:p>
          <a:p>
            <a:pPr>
              <a:defRPr/>
            </a:pPr>
            <a:endParaRPr lang="en-GB" altLang="en-US" dirty="0">
              <a:ea typeface="ＭＳ Ｐゴシック" pitchFamily="34" charset="-128"/>
            </a:endParaRPr>
          </a:p>
          <a:p>
            <a:pPr>
              <a:defRPr/>
            </a:pPr>
            <a:endParaRPr lang="en-US" altLang="en-US" dirty="0">
              <a:latin typeface="Arial" pitchFamily="34" charset="0"/>
              <a:ea typeface="ＭＳ Ｐゴシック" pitchFamily="34" charset="-128"/>
            </a:endParaRPr>
          </a:p>
          <a:p>
            <a:endParaRPr lang="en-GB" dirty="0"/>
          </a:p>
        </p:txBody>
      </p:sp>
    </p:spTree>
    <p:extLst>
      <p:ext uri="{BB962C8B-B14F-4D97-AF65-F5344CB8AC3E}">
        <p14:creationId xmlns:p14="http://schemas.microsoft.com/office/powerpoint/2010/main" val="23721940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250825"/>
            <a:ext cx="5486400" cy="3086100"/>
          </a:xfrm>
        </p:spPr>
      </p:sp>
      <p:sp>
        <p:nvSpPr>
          <p:cNvPr id="4" name="Slide Number Placeholder 3"/>
          <p:cNvSpPr>
            <a:spLocks noGrp="1"/>
          </p:cNvSpPr>
          <p:nvPr>
            <p:ph type="sldNum" sz="quarter" idx="10"/>
          </p:nvPr>
        </p:nvSpPr>
        <p:spPr/>
        <p:txBody>
          <a:bodyPr/>
          <a:lstStyle/>
          <a:p>
            <a:fld id="{9399293F-F3C1-4DBE-9ABE-39D87F4D905F}" type="slidenum">
              <a:rPr lang="en-GB" smtClean="0"/>
              <a:t>3</a:t>
            </a:fld>
            <a:endParaRPr lang="en-GB"/>
          </a:p>
        </p:txBody>
      </p:sp>
      <p:sp>
        <p:nvSpPr>
          <p:cNvPr id="5" name="Notes Placeholder 4"/>
          <p:cNvSpPr>
            <a:spLocks noGrp="1"/>
          </p:cNvSpPr>
          <p:nvPr>
            <p:ph type="body" sz="quarter" idx="11"/>
          </p:nvPr>
        </p:nvSpPr>
        <p:spPr>
          <a:xfrm>
            <a:off x="685800" y="3595008"/>
            <a:ext cx="5486400" cy="3600450"/>
          </a:xfrm>
        </p:spPr>
        <p:txBody>
          <a:bodyPr/>
          <a:lstStyle/>
          <a:p>
            <a:r>
              <a:rPr lang="en-GB" altLang="en-US" sz="1100" dirty="0">
                <a:latin typeface="Arial" panose="020B0604020202020204" pitchFamily="34" charset="0"/>
                <a:ea typeface="ＭＳ Ｐゴシック" panose="020B0600070205080204" pitchFamily="34" charset="-128"/>
              </a:rPr>
              <a:t>A fixed penalty notice is an </a:t>
            </a:r>
            <a:r>
              <a:rPr lang="en-GB" altLang="en-US" sz="1100" b="1" dirty="0">
                <a:latin typeface="Arial" panose="020B0604020202020204" pitchFamily="34" charset="0"/>
                <a:ea typeface="ＭＳ Ｐゴシック" panose="020B0600070205080204" pitchFamily="34" charset="-128"/>
              </a:rPr>
              <a:t>alternative </a:t>
            </a:r>
            <a:r>
              <a:rPr lang="en-GB" altLang="en-US" sz="1100" dirty="0">
                <a:latin typeface="Arial" panose="020B0604020202020204" pitchFamily="34" charset="0"/>
                <a:ea typeface="ＭＳ Ｐゴシック" panose="020B0600070205080204" pitchFamily="34" charset="-128"/>
              </a:rPr>
              <a:t>to reporting for summons. It is </a:t>
            </a:r>
            <a:r>
              <a:rPr lang="en-GB" altLang="en-US" sz="1100" b="1" dirty="0">
                <a:latin typeface="Arial" panose="020B0604020202020204" pitchFamily="34" charset="0"/>
                <a:ea typeface="ＭＳ Ｐゴシック" panose="020B0600070205080204" pitchFamily="34" charset="-128"/>
              </a:rPr>
              <a:t>not </a:t>
            </a:r>
            <a:r>
              <a:rPr lang="en-GB" altLang="en-US" sz="1100" dirty="0">
                <a:latin typeface="Arial" panose="020B0604020202020204" pitchFamily="34" charset="0"/>
                <a:ea typeface="ＭＳ Ｐゴシック" panose="020B0600070205080204" pitchFamily="34" charset="-128"/>
              </a:rPr>
              <a:t>an alternative to a verbal warning.</a:t>
            </a:r>
          </a:p>
          <a:p>
            <a:endParaRPr lang="en-GB" altLang="en-US" sz="1100"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It replaces the need for a possible court appearance with the payment of a fixed amount of money – the fixed penalty</a:t>
            </a:r>
          </a:p>
          <a:p>
            <a:endParaRPr lang="en-GB" altLang="en-US" sz="1100"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The fixed penalty procedure reduces the administrative and judicial burden on the police and the court system by allowing officers to deal with offences at the roadside.</a:t>
            </a:r>
          </a:p>
          <a:p>
            <a:endParaRPr lang="en-US" altLang="en-US" dirty="0">
              <a:latin typeface="Arial" panose="020B0604020202020204" pitchFamily="34" charset="0"/>
              <a:ea typeface="ＭＳ Ｐゴシック" panose="020B0600070205080204" pitchFamily="34" charset="-128"/>
            </a:endParaRPr>
          </a:p>
          <a:p>
            <a:endParaRPr lang="en-GB" dirty="0"/>
          </a:p>
        </p:txBody>
      </p:sp>
    </p:spTree>
    <p:extLst>
      <p:ext uri="{BB962C8B-B14F-4D97-AF65-F5344CB8AC3E}">
        <p14:creationId xmlns:p14="http://schemas.microsoft.com/office/powerpoint/2010/main" val="128591093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250825"/>
            <a:ext cx="5486400" cy="3086100"/>
          </a:xfrm>
        </p:spPr>
      </p:sp>
      <p:sp>
        <p:nvSpPr>
          <p:cNvPr id="4" name="Slide Number Placeholder 3"/>
          <p:cNvSpPr>
            <a:spLocks noGrp="1"/>
          </p:cNvSpPr>
          <p:nvPr>
            <p:ph type="sldNum" sz="quarter" idx="10"/>
          </p:nvPr>
        </p:nvSpPr>
        <p:spPr/>
        <p:txBody>
          <a:bodyPr/>
          <a:lstStyle/>
          <a:p>
            <a:fld id="{9399293F-F3C1-4DBE-9ABE-39D87F4D905F}" type="slidenum">
              <a:rPr lang="en-GB" smtClean="0"/>
              <a:t>4</a:t>
            </a:fld>
            <a:endParaRPr lang="en-GB"/>
          </a:p>
        </p:txBody>
      </p:sp>
      <p:sp>
        <p:nvSpPr>
          <p:cNvPr id="5" name="Notes Placeholder 4"/>
          <p:cNvSpPr>
            <a:spLocks noGrp="1"/>
          </p:cNvSpPr>
          <p:nvPr>
            <p:ph type="body" sz="quarter" idx="11"/>
          </p:nvPr>
        </p:nvSpPr>
        <p:spPr>
          <a:xfrm>
            <a:off x="685800" y="3595008"/>
            <a:ext cx="5486400" cy="4329792"/>
          </a:xfrm>
        </p:spPr>
        <p:txBody>
          <a:bodyPr/>
          <a:lstStyle/>
          <a:p>
            <a:pPr>
              <a:lnSpc>
                <a:spcPct val="100000"/>
              </a:lnSpc>
            </a:pPr>
            <a:r>
              <a:rPr lang="en-GB" altLang="en-US" sz="1100" dirty="0">
                <a:latin typeface="Arial" panose="020B0604020202020204" pitchFamily="34" charset="0"/>
                <a:ea typeface="ＭＳ Ｐゴシック" panose="020B0600070205080204" pitchFamily="34" charset="-128"/>
              </a:rPr>
              <a:t>The fixed penalty procedure covers a large amount of road traffic law.</a:t>
            </a:r>
          </a:p>
          <a:p>
            <a:pPr>
              <a:lnSpc>
                <a:spcPct val="100000"/>
              </a:lnSpc>
            </a:pPr>
            <a:endParaRPr lang="en-GB" altLang="en-US" sz="1100" dirty="0">
              <a:latin typeface="Arial" panose="020B0604020202020204" pitchFamily="34" charset="0"/>
              <a:ea typeface="ＭＳ Ｐゴシック" panose="020B0600070205080204" pitchFamily="34" charset="-128"/>
            </a:endParaRPr>
          </a:p>
          <a:p>
            <a:pPr>
              <a:lnSpc>
                <a:spcPct val="100000"/>
              </a:lnSpc>
            </a:pPr>
            <a:r>
              <a:rPr lang="en-GB" altLang="en-US" sz="1100" dirty="0">
                <a:latin typeface="Arial" panose="020B0604020202020204" pitchFamily="34" charset="0"/>
                <a:ea typeface="ＭＳ Ｐゴシック" panose="020B0600070205080204" pitchFamily="34" charset="-128"/>
              </a:rPr>
              <a:t>The fixed penalty notice itself is a pro forma document, usually produced as a pad, with one or a number of carbonated copies</a:t>
            </a:r>
          </a:p>
          <a:p>
            <a:pPr>
              <a:lnSpc>
                <a:spcPct val="100000"/>
              </a:lnSpc>
            </a:pPr>
            <a:endParaRPr lang="en-GB" altLang="en-US" sz="1100" dirty="0">
              <a:latin typeface="Arial" panose="020B0604020202020204" pitchFamily="34" charset="0"/>
              <a:ea typeface="ＭＳ Ｐゴシック" panose="020B0600070205080204" pitchFamily="34" charset="-128"/>
            </a:endParaRPr>
          </a:p>
          <a:p>
            <a:pPr>
              <a:lnSpc>
                <a:spcPct val="100000"/>
              </a:lnSpc>
            </a:pPr>
            <a:r>
              <a:rPr lang="en-GB" altLang="en-US" sz="1100" dirty="0">
                <a:latin typeface="Arial" panose="020B0604020202020204" pitchFamily="34" charset="0"/>
                <a:ea typeface="ＭＳ Ｐゴシック" panose="020B0600070205080204" pitchFamily="34" charset="-128"/>
              </a:rPr>
              <a:t>Traffic wardens, police officers and PCSOs can issue fixed penalty notices, however the powers regarding their issue will vary.</a:t>
            </a:r>
          </a:p>
          <a:p>
            <a:pPr>
              <a:lnSpc>
                <a:spcPct val="100000"/>
              </a:lnSpc>
            </a:pPr>
            <a:endParaRPr lang="en-GB" altLang="en-US" sz="1100" dirty="0">
              <a:latin typeface="Arial" panose="020B0604020202020204" pitchFamily="34" charset="0"/>
              <a:ea typeface="ＭＳ Ｐゴシック" panose="020B0600070205080204" pitchFamily="34" charset="-128"/>
            </a:endParaRPr>
          </a:p>
          <a:p>
            <a:pPr>
              <a:lnSpc>
                <a:spcPct val="100000"/>
              </a:lnSpc>
            </a:pPr>
            <a:r>
              <a:rPr lang="en-GB" altLang="en-US" sz="1100" dirty="0">
                <a:latin typeface="Arial" panose="020B0604020202020204" pitchFamily="34" charset="0"/>
                <a:ea typeface="ＭＳ Ｐゴシック" panose="020B0600070205080204" pitchFamily="34" charset="-128"/>
              </a:rPr>
              <a:t>There are a number of different types of penalty notice</a:t>
            </a:r>
          </a:p>
          <a:p>
            <a:pPr>
              <a:lnSpc>
                <a:spcPct val="100000"/>
              </a:lnSpc>
            </a:pPr>
            <a:r>
              <a:rPr lang="en-GB" altLang="en-US" sz="1100" dirty="0">
                <a:latin typeface="Arial" panose="020B0604020202020204" pitchFamily="34" charset="0"/>
                <a:ea typeface="ＭＳ Ｐゴシック" panose="020B0600070205080204" pitchFamily="34" charset="-128"/>
              </a:rPr>
              <a:t>Non-endorsable</a:t>
            </a:r>
          </a:p>
          <a:p>
            <a:pPr>
              <a:lnSpc>
                <a:spcPct val="100000"/>
              </a:lnSpc>
            </a:pPr>
            <a:r>
              <a:rPr lang="en-GB" altLang="en-US" sz="1100" dirty="0">
                <a:latin typeface="Arial" panose="020B0604020202020204" pitchFamily="34" charset="0"/>
                <a:ea typeface="ＭＳ Ｐゴシック" panose="020B0600070205080204" pitchFamily="34" charset="-128"/>
              </a:rPr>
              <a:t>Endorsable</a:t>
            </a:r>
          </a:p>
          <a:p>
            <a:pPr>
              <a:lnSpc>
                <a:spcPct val="100000"/>
              </a:lnSpc>
            </a:pPr>
            <a:r>
              <a:rPr lang="en-GB" altLang="en-US" sz="1100" dirty="0">
                <a:latin typeface="Arial" panose="020B0604020202020204" pitchFamily="34" charset="0"/>
                <a:ea typeface="ＭＳ Ｐゴシック" panose="020B0600070205080204" pitchFamily="34" charset="-128"/>
              </a:rPr>
              <a:t>Conditional offer*</a:t>
            </a:r>
          </a:p>
          <a:p>
            <a:pPr>
              <a:lnSpc>
                <a:spcPct val="100000"/>
              </a:lnSpc>
            </a:pPr>
            <a:endParaRPr lang="en-GB" altLang="en-US" sz="1100" dirty="0">
              <a:latin typeface="Arial" panose="020B0604020202020204" pitchFamily="34" charset="0"/>
              <a:ea typeface="ＭＳ Ｐゴシック" panose="020B0600070205080204" pitchFamily="34" charset="-128"/>
            </a:endParaRPr>
          </a:p>
          <a:p>
            <a:pPr>
              <a:lnSpc>
                <a:spcPct val="100000"/>
              </a:lnSpc>
            </a:pPr>
            <a:r>
              <a:rPr lang="en-GB" altLang="en-US" sz="1100" dirty="0">
                <a:latin typeface="Arial" panose="020B0604020202020204" pitchFamily="34" charset="0"/>
                <a:ea typeface="ＭＳ Ｐゴシック" panose="020B0600070205080204" pitchFamily="34" charset="-128"/>
              </a:rPr>
              <a:t>*Section 75 of the Road Traffic Offenders Act 1988 allows a conditional offer of a Fixed Penalty Notice (FPN) when one is not issued at the time of the offence.</a:t>
            </a:r>
          </a:p>
          <a:p>
            <a:pPr>
              <a:lnSpc>
                <a:spcPct val="100000"/>
              </a:lnSpc>
            </a:pPr>
            <a:r>
              <a:rPr lang="en-GB" altLang="en-US" sz="1100" dirty="0">
                <a:latin typeface="Arial" panose="020B0604020202020204" pitchFamily="34" charset="0"/>
                <a:ea typeface="ＭＳ Ｐゴシック" panose="020B0600070205080204" pitchFamily="34" charset="-128"/>
              </a:rPr>
              <a:t>The alleged offender receives correspondence by or on behalf of the chief officer of police and is offered the opportunity to pay the fine to avoid a court appearance.</a:t>
            </a:r>
          </a:p>
          <a:p>
            <a:pPr>
              <a:lnSpc>
                <a:spcPct val="100000"/>
              </a:lnSpc>
            </a:pPr>
            <a:r>
              <a:rPr lang="en-GB" altLang="en-US" sz="1100" dirty="0">
                <a:latin typeface="Arial" panose="020B0604020202020204" pitchFamily="34" charset="0"/>
                <a:ea typeface="ＭＳ Ｐゴシック" panose="020B0600070205080204" pitchFamily="34" charset="-128"/>
              </a:rPr>
              <a:t>This process is usually undertaken in respect of offences such as excess speeding when identified by a speed camera</a:t>
            </a:r>
          </a:p>
          <a:p>
            <a:endParaRPr lang="en-US" altLang="en-US" dirty="0">
              <a:latin typeface="Arial" panose="020B0604020202020204" pitchFamily="34" charset="0"/>
              <a:ea typeface="ＭＳ Ｐゴシック" panose="020B0600070205080204" pitchFamily="34" charset="-128"/>
            </a:endParaRPr>
          </a:p>
          <a:p>
            <a:endParaRPr lang="en-GB" dirty="0"/>
          </a:p>
        </p:txBody>
      </p:sp>
    </p:spTree>
    <p:extLst>
      <p:ext uri="{BB962C8B-B14F-4D97-AF65-F5344CB8AC3E}">
        <p14:creationId xmlns:p14="http://schemas.microsoft.com/office/powerpoint/2010/main" val="12024663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250825"/>
            <a:ext cx="5486400" cy="3086100"/>
          </a:xfrm>
        </p:spPr>
      </p:sp>
      <p:sp>
        <p:nvSpPr>
          <p:cNvPr id="4" name="Slide Number Placeholder 3"/>
          <p:cNvSpPr>
            <a:spLocks noGrp="1"/>
          </p:cNvSpPr>
          <p:nvPr>
            <p:ph type="sldNum" sz="quarter" idx="10"/>
          </p:nvPr>
        </p:nvSpPr>
        <p:spPr/>
        <p:txBody>
          <a:bodyPr/>
          <a:lstStyle/>
          <a:p>
            <a:fld id="{9399293F-F3C1-4DBE-9ABE-39D87F4D905F}" type="slidenum">
              <a:rPr lang="en-GB" smtClean="0"/>
              <a:t>5</a:t>
            </a:fld>
            <a:endParaRPr lang="en-GB"/>
          </a:p>
        </p:txBody>
      </p:sp>
      <p:sp>
        <p:nvSpPr>
          <p:cNvPr id="5" name="Notes Placeholder 4"/>
          <p:cNvSpPr>
            <a:spLocks noGrp="1"/>
          </p:cNvSpPr>
          <p:nvPr>
            <p:ph type="body" sz="quarter" idx="11"/>
          </p:nvPr>
        </p:nvSpPr>
        <p:spPr>
          <a:xfrm>
            <a:off x="685800" y="3595008"/>
            <a:ext cx="5486400" cy="3600450"/>
          </a:xfrm>
        </p:spPr>
        <p:txBody>
          <a:bodyPr/>
          <a:lstStyle/>
          <a:p>
            <a:r>
              <a:rPr lang="en-US" altLang="en-US" sz="1100" dirty="0">
                <a:latin typeface="Arial" panose="020B0604020202020204" pitchFamily="34" charset="0"/>
                <a:ea typeface="ＭＳ Ｐゴシック" panose="020B0600070205080204" pitchFamily="34" charset="-128"/>
              </a:rPr>
              <a:t>Whilst traffic offences detected where the driver is present are likely to be dealt with by the use of a Traffic Offence Report (TOR), which are covered in another session, </a:t>
            </a:r>
            <a:r>
              <a:rPr lang="en-US" altLang="en-US" sz="1100" b="1" dirty="0">
                <a:latin typeface="Arial" panose="020B0604020202020204" pitchFamily="34" charset="0"/>
                <a:ea typeface="ＭＳ Ｐゴシック" panose="020B0600070205080204" pitchFamily="34" charset="-128"/>
              </a:rPr>
              <a:t>this process is not suitable for offences where the driver was not seen or offences involving unattended vehicles</a:t>
            </a:r>
            <a:r>
              <a:rPr lang="en-US" altLang="en-US" sz="1100" dirty="0">
                <a:latin typeface="Arial" panose="020B0604020202020204" pitchFamily="34" charset="0"/>
                <a:ea typeface="ＭＳ Ｐゴシック" panose="020B0600070205080204" pitchFamily="34" charset="-128"/>
              </a:rPr>
              <a:t>.</a:t>
            </a:r>
          </a:p>
          <a:p>
            <a:endParaRPr lang="en-US" altLang="en-US" sz="1100" dirty="0">
              <a:latin typeface="Arial" panose="020B0604020202020204" pitchFamily="34" charset="0"/>
              <a:ea typeface="ＭＳ Ｐゴシック" panose="020B0600070205080204" pitchFamily="34" charset="-128"/>
            </a:endParaRPr>
          </a:p>
          <a:p>
            <a:r>
              <a:rPr lang="en-US" altLang="en-US" sz="1100" dirty="0">
                <a:latin typeface="Arial" panose="020B0604020202020204" pitchFamily="34" charset="0"/>
                <a:ea typeface="ＭＳ Ｐゴシック" panose="020B0600070205080204" pitchFamily="34" charset="-128"/>
              </a:rPr>
              <a:t>In these circumstances, an officer should consider disposing of the offences by some other means e.g. Fixed Penalty Notice (non-endorsable)</a:t>
            </a:r>
          </a:p>
          <a:p>
            <a:endParaRPr lang="en-GB" dirty="0"/>
          </a:p>
        </p:txBody>
      </p:sp>
    </p:spTree>
    <p:extLst>
      <p:ext uri="{BB962C8B-B14F-4D97-AF65-F5344CB8AC3E}">
        <p14:creationId xmlns:p14="http://schemas.microsoft.com/office/powerpoint/2010/main" val="32174477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250825"/>
            <a:ext cx="5486400" cy="3086100"/>
          </a:xfrm>
        </p:spPr>
      </p:sp>
      <p:sp>
        <p:nvSpPr>
          <p:cNvPr id="4" name="Slide Number Placeholder 3"/>
          <p:cNvSpPr>
            <a:spLocks noGrp="1"/>
          </p:cNvSpPr>
          <p:nvPr>
            <p:ph type="sldNum" sz="quarter" idx="10"/>
          </p:nvPr>
        </p:nvSpPr>
        <p:spPr/>
        <p:txBody>
          <a:bodyPr/>
          <a:lstStyle/>
          <a:p>
            <a:fld id="{9399293F-F3C1-4DBE-9ABE-39D87F4D905F}" type="slidenum">
              <a:rPr lang="en-GB" smtClean="0"/>
              <a:t>6</a:t>
            </a:fld>
            <a:endParaRPr lang="en-GB"/>
          </a:p>
        </p:txBody>
      </p:sp>
      <p:sp>
        <p:nvSpPr>
          <p:cNvPr id="3" name="Notes Placeholder 2"/>
          <p:cNvSpPr>
            <a:spLocks noGrp="1"/>
          </p:cNvSpPr>
          <p:nvPr>
            <p:ph type="body" sz="quarter" idx="11"/>
          </p:nvPr>
        </p:nvSpPr>
        <p:spPr>
          <a:xfrm>
            <a:off x="685800" y="3627664"/>
            <a:ext cx="5486400" cy="3600450"/>
          </a:xfrm>
        </p:spPr>
        <p:txBody>
          <a:bodyPr/>
          <a:lstStyle/>
          <a:p>
            <a:pPr>
              <a:lnSpc>
                <a:spcPct val="100000"/>
              </a:lnSpc>
              <a:defRPr/>
            </a:pPr>
            <a:r>
              <a:rPr lang="en-GB" altLang="en-US" sz="1100" kern="0" dirty="0">
                <a:latin typeface="Arial" pitchFamily="34" charset="0"/>
                <a:ea typeface="ＭＳ Ｐゴシック" pitchFamily="34" charset="-128"/>
              </a:rPr>
              <a:t>Where more than one offence is identified, the officer has a number of options available to them:</a:t>
            </a:r>
          </a:p>
          <a:p>
            <a:pPr>
              <a:lnSpc>
                <a:spcPct val="100000"/>
              </a:lnSpc>
              <a:defRPr/>
            </a:pPr>
            <a:endParaRPr lang="en-GB" altLang="en-US" sz="1100" kern="0" dirty="0">
              <a:latin typeface="Arial" pitchFamily="34" charset="0"/>
              <a:ea typeface="ＭＳ Ｐゴシック" pitchFamily="34" charset="-128"/>
            </a:endParaRPr>
          </a:p>
          <a:p>
            <a:pPr marL="171450" indent="-171450">
              <a:lnSpc>
                <a:spcPct val="100000"/>
              </a:lnSpc>
              <a:buFont typeface="Arial" panose="020B0604020202020204" pitchFamily="34" charset="0"/>
              <a:buChar char="•"/>
              <a:defRPr/>
            </a:pPr>
            <a:r>
              <a:rPr lang="en-GB" altLang="en-US" sz="1100" kern="0" dirty="0">
                <a:latin typeface="Arial" pitchFamily="34" charset="0"/>
                <a:ea typeface="ＭＳ Ｐゴシック" pitchFamily="34" charset="-128"/>
              </a:rPr>
              <a:t>Verbally warn for all offences</a:t>
            </a:r>
          </a:p>
          <a:p>
            <a:pPr>
              <a:lnSpc>
                <a:spcPct val="100000"/>
              </a:lnSpc>
              <a:defRPr/>
            </a:pPr>
            <a:endParaRPr lang="en-GB" altLang="en-US" sz="1100" kern="0" dirty="0">
              <a:latin typeface="Arial" pitchFamily="34" charset="0"/>
              <a:ea typeface="ＭＳ Ｐゴシック" pitchFamily="34" charset="-128"/>
            </a:endParaRPr>
          </a:p>
          <a:p>
            <a:pPr marL="171450" indent="-171450">
              <a:lnSpc>
                <a:spcPct val="100000"/>
              </a:lnSpc>
              <a:buFont typeface="Arial" panose="020B0604020202020204" pitchFamily="34" charset="0"/>
              <a:buChar char="•"/>
              <a:defRPr/>
            </a:pPr>
            <a:r>
              <a:rPr lang="en-GB" altLang="en-US" sz="1100" kern="0" dirty="0">
                <a:latin typeface="Arial" pitchFamily="34" charset="0"/>
                <a:ea typeface="ＭＳ Ｐゴシック" pitchFamily="34" charset="-128"/>
              </a:rPr>
              <a:t>Report for summons for all offences</a:t>
            </a:r>
          </a:p>
          <a:p>
            <a:pPr>
              <a:lnSpc>
                <a:spcPct val="100000"/>
              </a:lnSpc>
              <a:defRPr/>
            </a:pPr>
            <a:endParaRPr lang="en-GB" altLang="en-US" sz="1100" kern="0" dirty="0">
              <a:latin typeface="Arial" pitchFamily="34" charset="0"/>
              <a:ea typeface="ＭＳ Ｐゴシック" pitchFamily="34" charset="-128"/>
            </a:endParaRPr>
          </a:p>
          <a:p>
            <a:pPr marL="171450" indent="-171450">
              <a:lnSpc>
                <a:spcPct val="100000"/>
              </a:lnSpc>
              <a:buFont typeface="Arial" panose="020B0604020202020204" pitchFamily="34" charset="0"/>
              <a:buChar char="•"/>
              <a:defRPr/>
            </a:pPr>
            <a:r>
              <a:rPr lang="en-GB" altLang="en-US" sz="1100" kern="0" dirty="0">
                <a:latin typeface="Arial" pitchFamily="34" charset="0"/>
                <a:ea typeface="ＭＳ Ｐゴシック" pitchFamily="34" charset="-128"/>
              </a:rPr>
              <a:t>Verbally warn for some offences and report  for summons for the others</a:t>
            </a:r>
          </a:p>
          <a:p>
            <a:pPr>
              <a:lnSpc>
                <a:spcPct val="100000"/>
              </a:lnSpc>
              <a:defRPr/>
            </a:pPr>
            <a:endParaRPr lang="en-GB" altLang="en-US" sz="1100" kern="0" dirty="0">
              <a:latin typeface="Arial" pitchFamily="34" charset="0"/>
              <a:ea typeface="ＭＳ Ｐゴシック" pitchFamily="34" charset="-128"/>
            </a:endParaRPr>
          </a:p>
          <a:p>
            <a:pPr marL="171450" indent="-171450">
              <a:lnSpc>
                <a:spcPct val="100000"/>
              </a:lnSpc>
              <a:buFont typeface="Arial" panose="020B0604020202020204" pitchFamily="34" charset="0"/>
              <a:buChar char="•"/>
              <a:defRPr/>
            </a:pPr>
            <a:r>
              <a:rPr lang="en-GB" altLang="en-US" sz="1100" kern="0" dirty="0">
                <a:latin typeface="Arial" pitchFamily="34" charset="0"/>
                <a:ea typeface="ＭＳ Ｐゴシック" pitchFamily="34" charset="-128"/>
              </a:rPr>
              <a:t>Issue Fixed Penalty for one offence and warn for others</a:t>
            </a:r>
          </a:p>
          <a:p>
            <a:pPr>
              <a:lnSpc>
                <a:spcPct val="100000"/>
              </a:lnSpc>
              <a:defRPr/>
            </a:pPr>
            <a:endParaRPr lang="en-GB" altLang="en-US" sz="1100" kern="0" dirty="0">
              <a:latin typeface="Arial" pitchFamily="34" charset="0"/>
              <a:ea typeface="ＭＳ Ｐゴシック" pitchFamily="34" charset="-128"/>
            </a:endParaRPr>
          </a:p>
          <a:p>
            <a:pPr marL="171450" indent="-171450">
              <a:lnSpc>
                <a:spcPct val="100000"/>
              </a:lnSpc>
              <a:buFont typeface="Arial" panose="020B0604020202020204" pitchFamily="34" charset="0"/>
              <a:buChar char="•"/>
              <a:defRPr/>
            </a:pPr>
            <a:r>
              <a:rPr lang="en-GB" altLang="en-US" sz="1100" kern="0" dirty="0">
                <a:latin typeface="Arial" pitchFamily="34" charset="0"/>
                <a:ea typeface="ＭＳ Ｐゴシック" pitchFamily="34" charset="-128"/>
              </a:rPr>
              <a:t>Issue TOR/VDRS for multiple offences and warn for others</a:t>
            </a:r>
          </a:p>
          <a:p>
            <a:pPr marL="171450" indent="-171450">
              <a:lnSpc>
                <a:spcPct val="100000"/>
              </a:lnSpc>
              <a:buFont typeface="Arial" panose="020B0604020202020204" pitchFamily="34" charset="0"/>
              <a:buChar char="•"/>
              <a:defRPr/>
            </a:pPr>
            <a:endParaRPr lang="en-GB" altLang="en-US" sz="1100" kern="0" dirty="0">
              <a:latin typeface="Arial" pitchFamily="34" charset="0"/>
              <a:ea typeface="ＭＳ Ｐゴシック" pitchFamily="34" charset="-128"/>
            </a:endParaRPr>
          </a:p>
          <a:p>
            <a:pPr>
              <a:lnSpc>
                <a:spcPct val="100000"/>
              </a:lnSpc>
              <a:defRPr/>
            </a:pPr>
            <a:r>
              <a:rPr lang="en-GB" altLang="en-US" sz="1100" b="1" kern="0" dirty="0">
                <a:latin typeface="Arial" pitchFamily="34" charset="0"/>
                <a:ea typeface="ＭＳ Ｐゴシック" pitchFamily="34" charset="-128"/>
              </a:rPr>
              <a:t>Note that a FPN can only be issued for one offence</a:t>
            </a:r>
          </a:p>
          <a:p>
            <a:endParaRPr lang="en-GB" dirty="0"/>
          </a:p>
        </p:txBody>
      </p:sp>
    </p:spTree>
    <p:extLst>
      <p:ext uri="{BB962C8B-B14F-4D97-AF65-F5344CB8AC3E}">
        <p14:creationId xmlns:p14="http://schemas.microsoft.com/office/powerpoint/2010/main" val="421381825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250825"/>
            <a:ext cx="5486400" cy="3086100"/>
          </a:xfrm>
        </p:spPr>
      </p:sp>
      <p:sp>
        <p:nvSpPr>
          <p:cNvPr id="4" name="Slide Number Placeholder 3"/>
          <p:cNvSpPr>
            <a:spLocks noGrp="1"/>
          </p:cNvSpPr>
          <p:nvPr>
            <p:ph type="sldNum" sz="quarter" idx="10"/>
          </p:nvPr>
        </p:nvSpPr>
        <p:spPr/>
        <p:txBody>
          <a:bodyPr/>
          <a:lstStyle/>
          <a:p>
            <a:fld id="{9399293F-F3C1-4DBE-9ABE-39D87F4D905F}" type="slidenum">
              <a:rPr lang="en-GB" smtClean="0"/>
              <a:t>7</a:t>
            </a:fld>
            <a:endParaRPr lang="en-GB"/>
          </a:p>
        </p:txBody>
      </p:sp>
      <p:sp>
        <p:nvSpPr>
          <p:cNvPr id="3" name="Notes Placeholder 2"/>
          <p:cNvSpPr>
            <a:spLocks noGrp="1"/>
          </p:cNvSpPr>
          <p:nvPr>
            <p:ph type="body" sz="quarter" idx="11"/>
          </p:nvPr>
        </p:nvSpPr>
        <p:spPr>
          <a:xfrm>
            <a:off x="685800" y="3627664"/>
            <a:ext cx="5486400" cy="3600450"/>
          </a:xfrm>
        </p:spPr>
        <p:txBody>
          <a:bodyPr/>
          <a:lstStyle/>
          <a:p>
            <a:pPr>
              <a:lnSpc>
                <a:spcPct val="100000"/>
              </a:lnSpc>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offences for which this type of notice can be issued are set out on the cover of the Fixed Penalty book.</a:t>
            </a:r>
          </a:p>
          <a:p>
            <a:pPr>
              <a:lnSpc>
                <a:spcPct val="100000"/>
              </a:lnSpc>
            </a:pP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They include minor offences such as:</a:t>
            </a:r>
          </a:p>
          <a:p>
            <a:pPr>
              <a:lnSpc>
                <a:spcPct val="100000"/>
              </a:lnSpc>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Lighting offences – headlights</a:t>
            </a:r>
          </a:p>
          <a:p>
            <a:pPr>
              <a:lnSpc>
                <a:spcPct val="100000"/>
              </a:lnSpc>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Seatbelt offences</a:t>
            </a:r>
          </a:p>
          <a:p>
            <a:pPr>
              <a:lnSpc>
                <a:spcPct val="100000"/>
              </a:lnSpc>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Fail to stop engine running when stationary</a:t>
            </a:r>
          </a:p>
          <a:p>
            <a:pPr>
              <a:lnSpc>
                <a:spcPct val="100000"/>
              </a:lnSpc>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Parking vehicle without displaying a permit</a:t>
            </a:r>
          </a:p>
          <a:p>
            <a:pPr>
              <a:lnSpc>
                <a:spcPct val="100000"/>
              </a:lnSpc>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Parking on the offside at night</a:t>
            </a:r>
          </a:p>
          <a:p>
            <a:pPr>
              <a:lnSpc>
                <a:spcPct val="100000"/>
              </a:lnSpc>
            </a:pP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Sufficient evidence to prove the offence must be present before a notice is issued.</a:t>
            </a:r>
          </a:p>
          <a:p>
            <a:pPr>
              <a:lnSpc>
                <a:spcPct val="100000"/>
              </a:lnSpc>
            </a:pP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Care must be taken when issuing notices, particularly where there is no motor vehicle involved, e.g. pedal cyclists (offence of cycling on a footpath), to verify the particulars of the person concerned</a:t>
            </a:r>
          </a:p>
          <a:p>
            <a:pPr>
              <a:lnSpc>
                <a:spcPct val="100000"/>
              </a:lnSpc>
            </a:pP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All details are recorded on the ticket and anything recorded on the notice will be your ‘notes made at the time’ for evidential purposes should they be required at Court.</a:t>
            </a:r>
          </a:p>
          <a:p>
            <a:pPr>
              <a:lnSpc>
                <a:spcPct val="90000"/>
              </a:lnSpc>
            </a:pPr>
            <a:endParaRPr lang="en-GB" altLang="en-US" dirty="0">
              <a:ea typeface="ＭＳ Ｐゴシック" panose="020B0600070205080204" pitchFamily="34" charset="-128"/>
            </a:endParaRPr>
          </a:p>
          <a:p>
            <a:pPr>
              <a:lnSpc>
                <a:spcPct val="90000"/>
              </a:lnSpc>
            </a:pPr>
            <a:endParaRPr lang="en-GB" altLang="en-US" dirty="0">
              <a:ea typeface="ＭＳ Ｐゴシック" panose="020B0600070205080204" pitchFamily="34" charset="-128"/>
            </a:endParaRPr>
          </a:p>
          <a:p>
            <a:endParaRPr lang="en-GB" dirty="0"/>
          </a:p>
        </p:txBody>
      </p:sp>
    </p:spTree>
    <p:extLst>
      <p:ext uri="{BB962C8B-B14F-4D97-AF65-F5344CB8AC3E}">
        <p14:creationId xmlns:p14="http://schemas.microsoft.com/office/powerpoint/2010/main" val="16602350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250825"/>
            <a:ext cx="5486400" cy="3086100"/>
          </a:xfrm>
        </p:spPr>
      </p:sp>
      <p:sp>
        <p:nvSpPr>
          <p:cNvPr id="4" name="Slide Number Placeholder 3"/>
          <p:cNvSpPr>
            <a:spLocks noGrp="1"/>
          </p:cNvSpPr>
          <p:nvPr>
            <p:ph type="sldNum" sz="quarter" idx="10"/>
          </p:nvPr>
        </p:nvSpPr>
        <p:spPr/>
        <p:txBody>
          <a:bodyPr/>
          <a:lstStyle/>
          <a:p>
            <a:fld id="{9399293F-F3C1-4DBE-9ABE-39D87F4D905F}" type="slidenum">
              <a:rPr lang="en-GB" smtClean="0"/>
              <a:t>8</a:t>
            </a:fld>
            <a:endParaRPr lang="en-GB"/>
          </a:p>
        </p:txBody>
      </p:sp>
      <p:sp>
        <p:nvSpPr>
          <p:cNvPr id="3" name="Notes Placeholder 2"/>
          <p:cNvSpPr>
            <a:spLocks noGrp="1"/>
          </p:cNvSpPr>
          <p:nvPr>
            <p:ph type="body" sz="quarter" idx="11"/>
          </p:nvPr>
        </p:nvSpPr>
        <p:spPr>
          <a:xfrm>
            <a:off x="685800" y="3627664"/>
            <a:ext cx="5486400" cy="3600450"/>
          </a:xfrm>
        </p:spPr>
        <p:txBody>
          <a:bodyPr/>
          <a:lstStyle/>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rear of the ‘Payment Slip Copy’ explains the options in respect of the notice.</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Individuals have an option to either:</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1) Pay the notice within </a:t>
            </a: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28 days of issue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by post, telephone or online</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2) Dispute the offence at court.</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If the individual wishes to take the second option and dispute the matter then it will be necessary for them to complete Part 4 of the notice to indicate that they wish to do so.</a:t>
            </a:r>
          </a:p>
          <a:p>
            <a:pPr>
              <a:lnSpc>
                <a:spcPct val="90000"/>
              </a:lnSpc>
            </a:pPr>
            <a:endParaRPr lang="en-GB" altLang="en-US" dirty="0">
              <a:ea typeface="ＭＳ Ｐゴシック" panose="020B0600070205080204" pitchFamily="34" charset="-128"/>
            </a:endParaRPr>
          </a:p>
          <a:p>
            <a:pPr>
              <a:lnSpc>
                <a:spcPct val="90000"/>
              </a:lnSpc>
            </a:pPr>
            <a:endParaRPr lang="en-GB" altLang="en-US" dirty="0">
              <a:ea typeface="ＭＳ Ｐゴシック" panose="020B0600070205080204" pitchFamily="34" charset="-128"/>
            </a:endParaRPr>
          </a:p>
          <a:p>
            <a:endParaRPr lang="en-GB" dirty="0"/>
          </a:p>
        </p:txBody>
      </p:sp>
    </p:spTree>
    <p:extLst>
      <p:ext uri="{BB962C8B-B14F-4D97-AF65-F5344CB8AC3E}">
        <p14:creationId xmlns:p14="http://schemas.microsoft.com/office/powerpoint/2010/main" val="109177404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250825"/>
            <a:ext cx="5486400" cy="3086100"/>
          </a:xfrm>
        </p:spPr>
      </p:sp>
      <p:sp>
        <p:nvSpPr>
          <p:cNvPr id="4" name="Slide Number Placeholder 3"/>
          <p:cNvSpPr>
            <a:spLocks noGrp="1"/>
          </p:cNvSpPr>
          <p:nvPr>
            <p:ph type="sldNum" sz="quarter" idx="10"/>
          </p:nvPr>
        </p:nvSpPr>
        <p:spPr/>
        <p:txBody>
          <a:bodyPr/>
          <a:lstStyle/>
          <a:p>
            <a:fld id="{9399293F-F3C1-4DBE-9ABE-39D87F4D905F}" type="slidenum">
              <a:rPr lang="en-GB" smtClean="0"/>
              <a:t>9</a:t>
            </a:fld>
            <a:endParaRPr lang="en-GB"/>
          </a:p>
        </p:txBody>
      </p:sp>
      <p:sp>
        <p:nvSpPr>
          <p:cNvPr id="3" name="Notes Placeholder 2"/>
          <p:cNvSpPr>
            <a:spLocks noGrp="1"/>
          </p:cNvSpPr>
          <p:nvPr>
            <p:ph type="body" sz="quarter" idx="11"/>
          </p:nvPr>
        </p:nvSpPr>
        <p:spPr>
          <a:xfrm>
            <a:off x="685800" y="3627664"/>
            <a:ext cx="5486400" cy="3600450"/>
          </a:xfrm>
        </p:spPr>
        <p:txBody>
          <a:bodyPr/>
          <a:lstStyle/>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endorsable FPN system is used to deal with more serious road traffic offences, for which penalty points may be awarded and endorsed on the offender’s licence</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Examples include:</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Failing to conform to a stop sign</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Contravening a red traffic light</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Parking in a controlled area of a pedestrian crossing</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Speeding</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Defective tyres</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Using mobile phone whilst driving</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Officer must be in possession of sufficient  evidence to prove offence at time of issue</a:t>
            </a:r>
          </a:p>
          <a:p>
            <a:endParaRPr lang="en-GB" altLang="en-US" dirty="0">
              <a:ea typeface="ＭＳ Ｐゴシック" panose="020B0600070205080204" pitchFamily="34" charset="-128"/>
            </a:endParaRPr>
          </a:p>
          <a:p>
            <a:r>
              <a:rPr lang="en-GB" altLang="en-US" dirty="0">
                <a:ea typeface="ＭＳ Ｐゴシック" panose="020B0600070205080204" pitchFamily="34" charset="-128"/>
              </a:rPr>
              <a:t>At the time of issue the notice can be ‘full’ or ‘provisional’</a:t>
            </a:r>
          </a:p>
          <a:p>
            <a:endParaRPr lang="en-GB" altLang="en-US" dirty="0">
              <a:ea typeface="ＭＳ Ｐゴシック" panose="020B0600070205080204" pitchFamily="34" charset="-128"/>
            </a:endParaRPr>
          </a:p>
          <a:p>
            <a:endParaRPr lang="en-GB" dirty="0"/>
          </a:p>
        </p:txBody>
      </p:sp>
    </p:spTree>
    <p:extLst>
      <p:ext uri="{BB962C8B-B14F-4D97-AF65-F5344CB8AC3E}">
        <p14:creationId xmlns:p14="http://schemas.microsoft.com/office/powerpoint/2010/main" val="286848712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250825"/>
            <a:ext cx="5486400" cy="3086100"/>
          </a:xfrm>
        </p:spPr>
      </p:sp>
      <p:sp>
        <p:nvSpPr>
          <p:cNvPr id="4" name="Slide Number Placeholder 3"/>
          <p:cNvSpPr>
            <a:spLocks noGrp="1"/>
          </p:cNvSpPr>
          <p:nvPr>
            <p:ph type="sldNum" sz="quarter" idx="10"/>
          </p:nvPr>
        </p:nvSpPr>
        <p:spPr/>
        <p:txBody>
          <a:bodyPr/>
          <a:lstStyle/>
          <a:p>
            <a:fld id="{9399293F-F3C1-4DBE-9ABE-39D87F4D905F}" type="slidenum">
              <a:rPr lang="en-GB" smtClean="0"/>
              <a:t>10</a:t>
            </a:fld>
            <a:endParaRPr lang="en-GB"/>
          </a:p>
        </p:txBody>
      </p:sp>
      <p:sp>
        <p:nvSpPr>
          <p:cNvPr id="5" name="Notes Placeholder 4"/>
          <p:cNvSpPr>
            <a:spLocks noGrp="1"/>
          </p:cNvSpPr>
          <p:nvPr>
            <p:ph type="body" sz="quarter" idx="11"/>
          </p:nvPr>
        </p:nvSpPr>
        <p:spPr>
          <a:xfrm>
            <a:off x="685800" y="3736521"/>
            <a:ext cx="5486400" cy="3600450"/>
          </a:xfrm>
        </p:spPr>
        <p:txBody>
          <a:bodyPr/>
          <a:lstStyle/>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An endorsable fixed penalty notice:</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Can </a:t>
            </a:r>
            <a:r>
              <a:rPr lang="en-GB" altLang="en-US" sz="1100" b="1" u="sng"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only</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be issued where offender is present</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b="1" u="sng"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Cannot</a:t>
            </a:r>
            <a:r>
              <a:rPr lang="en-GB" altLang="en-US" sz="1100"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be attached to a vehicle</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offences for which this type of notice can be issued are set out on the cover of the Fixed Penalty book.</a:t>
            </a:r>
          </a:p>
          <a:p>
            <a:endParaRPr lang="en-GB" dirty="0"/>
          </a:p>
        </p:txBody>
      </p:sp>
    </p:spTree>
    <p:extLst>
      <p:ext uri="{BB962C8B-B14F-4D97-AF65-F5344CB8AC3E}">
        <p14:creationId xmlns:p14="http://schemas.microsoft.com/office/powerpoint/2010/main" val="369055854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250825"/>
            <a:ext cx="5486400" cy="3086100"/>
          </a:xfrm>
        </p:spPr>
      </p:sp>
      <p:sp>
        <p:nvSpPr>
          <p:cNvPr id="4" name="Slide Number Placeholder 3"/>
          <p:cNvSpPr>
            <a:spLocks noGrp="1"/>
          </p:cNvSpPr>
          <p:nvPr>
            <p:ph type="sldNum" sz="quarter" idx="10"/>
          </p:nvPr>
        </p:nvSpPr>
        <p:spPr/>
        <p:txBody>
          <a:bodyPr/>
          <a:lstStyle/>
          <a:p>
            <a:fld id="{9399293F-F3C1-4DBE-9ABE-39D87F4D905F}" type="slidenum">
              <a:rPr lang="en-GB" smtClean="0"/>
              <a:t>11</a:t>
            </a:fld>
            <a:endParaRPr lang="en-GB"/>
          </a:p>
        </p:txBody>
      </p:sp>
      <p:sp>
        <p:nvSpPr>
          <p:cNvPr id="5" name="Notes Placeholder 4"/>
          <p:cNvSpPr>
            <a:spLocks noGrp="1"/>
          </p:cNvSpPr>
          <p:nvPr>
            <p:ph type="body" sz="quarter" idx="11"/>
          </p:nvPr>
        </p:nvSpPr>
        <p:spPr>
          <a:xfrm>
            <a:off x="685800" y="3605893"/>
            <a:ext cx="5486400" cy="4743450"/>
          </a:xfrm>
        </p:spPr>
        <p:txBody>
          <a:bodyPr/>
          <a:lstStyle/>
          <a:p>
            <a:pPr>
              <a:lnSpc>
                <a:spcPct val="100000"/>
              </a:lnSpc>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In order to proceed with a ‘full’ fixed penalty notice:</a:t>
            </a:r>
          </a:p>
          <a:p>
            <a:pPr>
              <a:lnSpc>
                <a:spcPct val="100000"/>
              </a:lnSpc>
            </a:pP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driver </a:t>
            </a:r>
            <a:r>
              <a:rPr lang="en-GB" altLang="en-US" sz="1100" b="1" u="sng" dirty="0">
                <a:latin typeface="Arial" panose="020B0604020202020204" pitchFamily="34" charset="0"/>
                <a:ea typeface="ＭＳ Ｐゴシック" panose="020B0600070205080204" pitchFamily="34" charset="-128"/>
                <a:cs typeface="Arial" panose="020B0604020202020204" pitchFamily="34" charset="0"/>
              </a:rPr>
              <a:t>must</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be able to produce their licence to the officer on request for inspection.</a:t>
            </a:r>
          </a:p>
          <a:p>
            <a:pPr>
              <a:lnSpc>
                <a:spcPct val="100000"/>
              </a:lnSpc>
            </a:pP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Officer </a:t>
            </a:r>
            <a:r>
              <a:rPr lang="en-GB" altLang="en-US" sz="1100" b="1" u="sng" dirty="0">
                <a:latin typeface="Arial" panose="020B0604020202020204" pitchFamily="34" charset="0"/>
                <a:ea typeface="ＭＳ Ｐゴシック" panose="020B0600070205080204" pitchFamily="34" charset="-128"/>
                <a:cs typeface="Arial" panose="020B0604020202020204" pitchFamily="34" charset="0"/>
              </a:rPr>
              <a:t>must</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ascertain that any penalty points on the licence are sufficiently low enough to enable a FPN to be issued – if too many points FPN cannot be issued and offender should be reported for summons</a:t>
            </a:r>
          </a:p>
          <a:p>
            <a:pPr>
              <a:lnSpc>
                <a:spcPct val="100000"/>
              </a:lnSpc>
            </a:pP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offender </a:t>
            </a:r>
            <a:r>
              <a:rPr lang="en-GB" altLang="en-US" sz="1100" b="1" u="sng" dirty="0">
                <a:latin typeface="Arial" panose="020B0604020202020204" pitchFamily="34" charset="0"/>
                <a:ea typeface="ＭＳ Ｐゴシック" panose="020B0600070205080204" pitchFamily="34" charset="-128"/>
                <a:cs typeface="Arial" panose="020B0604020202020204" pitchFamily="34" charset="0"/>
              </a:rPr>
              <a:t>must</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agree to surrender their licence – </a:t>
            </a:r>
            <a:r>
              <a:rPr lang="en-GB" altLang="en-US" sz="1100" b="1" u="sng" dirty="0">
                <a:latin typeface="Arial" panose="020B0604020202020204" pitchFamily="34" charset="0"/>
                <a:ea typeface="ＭＳ Ｐゴシック" panose="020B0600070205080204" pitchFamily="34" charset="-128"/>
                <a:cs typeface="Arial" panose="020B0604020202020204" pitchFamily="34" charset="0"/>
              </a:rPr>
              <a:t>this is voluntary</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and there is </a:t>
            </a:r>
            <a:r>
              <a:rPr lang="en-GB" altLang="en-US" sz="1100" b="1" u="sng" dirty="0">
                <a:latin typeface="Arial" panose="020B0604020202020204" pitchFamily="34" charset="0"/>
                <a:ea typeface="ＭＳ Ｐゴシック" panose="020B0600070205080204" pitchFamily="34" charset="-128"/>
                <a:cs typeface="Arial" panose="020B0604020202020204" pitchFamily="34" charset="0"/>
              </a:rPr>
              <a:t>no power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to seize a licence under normal circumstances.</a:t>
            </a:r>
          </a:p>
          <a:p>
            <a:pPr>
              <a:lnSpc>
                <a:spcPct val="100000"/>
              </a:lnSpc>
            </a:pP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If the offender refuses to surrender their licence then you should report for summons.</a:t>
            </a:r>
          </a:p>
          <a:p>
            <a:pPr>
              <a:lnSpc>
                <a:spcPct val="100000"/>
              </a:lnSpc>
            </a:pP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Issue FPN and complete the driving licence receipt section which is then valid for two months and takes the place of a driving licence</a:t>
            </a:r>
          </a:p>
          <a:p>
            <a:pPr>
              <a:lnSpc>
                <a:spcPct val="100000"/>
              </a:lnSpc>
            </a:pP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Take possession of a driving licence which should be kept with the copies of the notice until they can be handed to a supervisory officer</a:t>
            </a:r>
          </a:p>
          <a:p>
            <a:pPr>
              <a:lnSpc>
                <a:spcPct val="100000"/>
              </a:lnSpc>
              <a:buFontTx/>
              <a:buChar char="•"/>
            </a:pP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If, for any of the above reasons, the FPN cannot be completed in full or all the requirements of the scheme cannot be complied with it will be regarded as a PROVISIONAL fixed penalty notice </a:t>
            </a:r>
          </a:p>
          <a:p>
            <a:pPr>
              <a:lnSpc>
                <a:spcPct val="90000"/>
              </a:lnSpc>
            </a:pPr>
            <a:endParaRPr lang="en-GB" altLang="en-US" dirty="0">
              <a:ea typeface="ＭＳ Ｐゴシック" panose="020B0600070205080204" pitchFamily="34" charset="-128"/>
            </a:endParaRPr>
          </a:p>
          <a:p>
            <a:endParaRPr lang="en-GB" altLang="en-US" dirty="0">
              <a:ea typeface="ＭＳ Ｐゴシック" panose="020B0600070205080204" pitchFamily="34" charset="-128"/>
            </a:endParaRPr>
          </a:p>
          <a:p>
            <a:endParaRPr lang="en-GB" dirty="0"/>
          </a:p>
        </p:txBody>
      </p:sp>
    </p:spTree>
    <p:extLst>
      <p:ext uri="{BB962C8B-B14F-4D97-AF65-F5344CB8AC3E}">
        <p14:creationId xmlns:p14="http://schemas.microsoft.com/office/powerpoint/2010/main" val="424464699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250825"/>
            <a:ext cx="5486400" cy="3086100"/>
          </a:xfrm>
        </p:spPr>
      </p:sp>
      <p:sp>
        <p:nvSpPr>
          <p:cNvPr id="4" name="Slide Number Placeholder 3"/>
          <p:cNvSpPr>
            <a:spLocks noGrp="1"/>
          </p:cNvSpPr>
          <p:nvPr>
            <p:ph type="sldNum" sz="quarter" idx="10"/>
          </p:nvPr>
        </p:nvSpPr>
        <p:spPr/>
        <p:txBody>
          <a:bodyPr/>
          <a:lstStyle/>
          <a:p>
            <a:fld id="{9399293F-F3C1-4DBE-9ABE-39D87F4D905F}" type="slidenum">
              <a:rPr lang="en-GB" smtClean="0"/>
              <a:t>12</a:t>
            </a:fld>
            <a:endParaRPr lang="en-GB"/>
          </a:p>
        </p:txBody>
      </p:sp>
      <p:sp>
        <p:nvSpPr>
          <p:cNvPr id="3" name="Notes Placeholder 2"/>
          <p:cNvSpPr>
            <a:spLocks noGrp="1"/>
          </p:cNvSpPr>
          <p:nvPr>
            <p:ph type="body" sz="quarter" idx="11"/>
          </p:nvPr>
        </p:nvSpPr>
        <p:spPr>
          <a:xfrm>
            <a:off x="685800" y="3562349"/>
            <a:ext cx="5486400" cy="4841421"/>
          </a:xfrm>
        </p:spPr>
        <p:txBody>
          <a:bodyPr/>
          <a:lstStyle/>
          <a:p>
            <a:pPr>
              <a:lnSpc>
                <a:spcPct val="100000"/>
              </a:lnSpc>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A ‘Provisional’ Endorsable Fixed Penalty  Notice will apply where:</a:t>
            </a:r>
          </a:p>
          <a:p>
            <a:pPr>
              <a:lnSpc>
                <a:spcPct val="100000"/>
              </a:lnSpc>
            </a:pP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driver is unable to produce driving licence for inspection</a:t>
            </a:r>
          </a:p>
          <a:p>
            <a:pPr>
              <a:lnSpc>
                <a:spcPct val="100000"/>
              </a:lnSpc>
            </a:pP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When issuing a ‘provisional’ Endorsable Fixed Penalty Notice</a:t>
            </a:r>
          </a:p>
          <a:p>
            <a:pPr>
              <a:lnSpc>
                <a:spcPct val="100000"/>
              </a:lnSpc>
            </a:pPr>
            <a:endParaRPr lang="en-GB" altLang="en-US" sz="1100" b="1"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buFontTx/>
              <a:buChar char="•"/>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 Officer will complete the HORT/1 section of the FPN</a:t>
            </a:r>
          </a:p>
          <a:p>
            <a:pPr>
              <a:lnSpc>
                <a:spcPct val="100000"/>
              </a:lnSpc>
              <a:buFontTx/>
              <a:buChar char="•"/>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 Driver has 7 days to produce driving licence at a police station</a:t>
            </a:r>
          </a:p>
          <a:p>
            <a:pPr>
              <a:lnSpc>
                <a:spcPct val="100000"/>
              </a:lnSpc>
            </a:pP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On production the licence will be inspected </a:t>
            </a:r>
          </a:p>
          <a:p>
            <a:pPr>
              <a:lnSpc>
                <a:spcPct val="100000"/>
              </a:lnSpc>
            </a:pP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If penalty points are low enough to enable the FPN process to continue, the driver will be asked to surrender their licence.</a:t>
            </a:r>
          </a:p>
          <a:p>
            <a:pPr>
              <a:lnSpc>
                <a:spcPct val="100000"/>
              </a:lnSpc>
            </a:pP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If person agrees, the receipt section of the FPN will be completed and this will be valid for two months taking the place of the driving licence</a:t>
            </a:r>
          </a:p>
          <a:p>
            <a:pPr>
              <a:lnSpc>
                <a:spcPct val="100000"/>
              </a:lnSpc>
            </a:pP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If person refuses to surrender licence or the penalty points do not allow the FPN process to continue – report for summons</a:t>
            </a:r>
          </a:p>
          <a:p>
            <a:pPr>
              <a:lnSpc>
                <a:spcPct val="100000"/>
              </a:lnSpc>
            </a:pP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If the person fails to produce driving licence within 7 days, the FPN process cannot be substantiated and the offender will be reported for summons</a:t>
            </a:r>
          </a:p>
          <a:p>
            <a:pPr>
              <a:lnSpc>
                <a:spcPct val="90000"/>
              </a:lnSpc>
            </a:pPr>
            <a:endParaRPr lang="en-GB" altLang="en-US" b="1" dirty="0">
              <a:ea typeface="ＭＳ Ｐゴシック" panose="020B0600070205080204" pitchFamily="34" charset="-128"/>
            </a:endParaRPr>
          </a:p>
          <a:p>
            <a:endParaRPr lang="en-GB" dirty="0"/>
          </a:p>
        </p:txBody>
      </p:sp>
    </p:spTree>
    <p:extLst>
      <p:ext uri="{BB962C8B-B14F-4D97-AF65-F5344CB8AC3E}">
        <p14:creationId xmlns:p14="http://schemas.microsoft.com/office/powerpoint/2010/main" val="191976511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250825"/>
            <a:ext cx="5486400" cy="3086100"/>
          </a:xfrm>
        </p:spPr>
      </p:sp>
      <p:sp>
        <p:nvSpPr>
          <p:cNvPr id="4" name="Slide Number Placeholder 3"/>
          <p:cNvSpPr>
            <a:spLocks noGrp="1"/>
          </p:cNvSpPr>
          <p:nvPr>
            <p:ph type="sldNum" sz="quarter" idx="10"/>
          </p:nvPr>
        </p:nvSpPr>
        <p:spPr/>
        <p:txBody>
          <a:bodyPr/>
          <a:lstStyle/>
          <a:p>
            <a:fld id="{9399293F-F3C1-4DBE-9ABE-39D87F4D905F}" type="slidenum">
              <a:rPr lang="en-GB" smtClean="0"/>
              <a:t>13</a:t>
            </a:fld>
            <a:endParaRPr lang="en-GB"/>
          </a:p>
        </p:txBody>
      </p:sp>
      <p:sp>
        <p:nvSpPr>
          <p:cNvPr id="3" name="Notes Placeholder 2"/>
          <p:cNvSpPr>
            <a:spLocks noGrp="1"/>
          </p:cNvSpPr>
          <p:nvPr>
            <p:ph type="body" sz="quarter" idx="11"/>
          </p:nvPr>
        </p:nvSpPr>
        <p:spPr>
          <a:xfrm>
            <a:off x="685800" y="3562349"/>
            <a:ext cx="5486400" cy="4841421"/>
          </a:xfrm>
        </p:spPr>
        <p:txBody>
          <a:bodyPr/>
          <a:lstStyle/>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For both non-endorsable and endorsable FPNs, the offender has </a:t>
            </a: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28 days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to pay the fixed fine.</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For a </a:t>
            </a:r>
            <a:r>
              <a:rPr lang="en-GB" altLang="en-US" sz="11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non-endorsable FPN</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the fine is payable within 28 days from the </a:t>
            </a: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date of issue</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of the notice.</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For an </a:t>
            </a:r>
            <a:r>
              <a:rPr lang="en-GB" altLang="en-US" sz="11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endorsable FPN</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the fine is payable within 28 days from the </a:t>
            </a: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date of surrender of driving licence</a:t>
            </a: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It is therefore payable within 28 days of the FPN being substantiated, or of becoming a FULL endorsable FPN.</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place to which the payment should be sent is specified on the FPN</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Offers of payment for issued notices made to Police Officers, Special Constables, PCSOs will be refused and the offender advised to follow the instructions for payment on the notice</a:t>
            </a:r>
          </a:p>
          <a:p>
            <a:endParaRPr lang="en-GB" altLang="en-US" dirty="0">
              <a:ea typeface="ＭＳ Ｐゴシック" panose="020B0600070205080204" pitchFamily="34" charset="-128"/>
            </a:endParaRPr>
          </a:p>
          <a:p>
            <a:pPr>
              <a:lnSpc>
                <a:spcPct val="90000"/>
              </a:lnSpc>
            </a:pPr>
            <a:endParaRPr lang="en-GB" altLang="en-US" b="1" dirty="0">
              <a:ea typeface="ＭＳ Ｐゴシック" panose="020B0600070205080204" pitchFamily="34" charset="-128"/>
            </a:endParaRPr>
          </a:p>
          <a:p>
            <a:endParaRPr lang="en-GB" dirty="0"/>
          </a:p>
        </p:txBody>
      </p:sp>
    </p:spTree>
    <p:extLst>
      <p:ext uri="{BB962C8B-B14F-4D97-AF65-F5344CB8AC3E}">
        <p14:creationId xmlns:p14="http://schemas.microsoft.com/office/powerpoint/2010/main" val="399537731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250825"/>
            <a:ext cx="5486400" cy="3086100"/>
          </a:xfrm>
        </p:spPr>
      </p:sp>
      <p:sp>
        <p:nvSpPr>
          <p:cNvPr id="4" name="Slide Number Placeholder 3"/>
          <p:cNvSpPr>
            <a:spLocks noGrp="1"/>
          </p:cNvSpPr>
          <p:nvPr>
            <p:ph type="sldNum" sz="quarter" idx="10"/>
          </p:nvPr>
        </p:nvSpPr>
        <p:spPr/>
        <p:txBody>
          <a:bodyPr/>
          <a:lstStyle/>
          <a:p>
            <a:fld id="{9399293F-F3C1-4DBE-9ABE-39D87F4D905F}" type="slidenum">
              <a:rPr lang="en-GB" smtClean="0"/>
              <a:t>14</a:t>
            </a:fld>
            <a:endParaRPr lang="en-GB"/>
          </a:p>
        </p:txBody>
      </p:sp>
      <p:sp>
        <p:nvSpPr>
          <p:cNvPr id="5" name="Notes Placeholder 4"/>
          <p:cNvSpPr>
            <a:spLocks noGrp="1"/>
          </p:cNvSpPr>
          <p:nvPr>
            <p:ph type="body" sz="quarter" idx="11"/>
          </p:nvPr>
        </p:nvSpPr>
        <p:spPr>
          <a:xfrm>
            <a:off x="685800" y="3671207"/>
            <a:ext cx="5486400" cy="3600450"/>
          </a:xfrm>
        </p:spPr>
        <p:txBody>
          <a:bodyPr/>
          <a:lstStyle/>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Having received any type of fixed penalty notice, the offender has </a:t>
            </a: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three</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options:</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a:buFontTx/>
              <a:buChar char="•"/>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 Pay the full amount within the 28 day period</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a:buFontTx/>
              <a:buChar char="•"/>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 Elect within the 28 day period for the case to be heard by a court</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a:buFontTx/>
              <a:buChar char="•"/>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 Do nothing</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If the offender chooses the last option and does nothing, after 28 days from the issue of the fixed penalty notice, the value of the fixed penalty notice is increased by 50% and registered with the court in the area where the offender lives.</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court then enforces the enhanced penalty as a fine.</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This can result in the issue of a warrant should the individual fail to pay the required amount.</a:t>
            </a:r>
          </a:p>
          <a:p>
            <a:endParaRPr lang="en-GB" altLang="en-US" dirty="0">
              <a:ea typeface="ＭＳ Ｐゴシック" panose="020B0600070205080204" pitchFamily="34" charset="-128"/>
            </a:endParaRPr>
          </a:p>
          <a:p>
            <a:endParaRPr lang="en-GB" dirty="0"/>
          </a:p>
        </p:txBody>
      </p:sp>
    </p:spTree>
    <p:extLst>
      <p:ext uri="{BB962C8B-B14F-4D97-AF65-F5344CB8AC3E}">
        <p14:creationId xmlns:p14="http://schemas.microsoft.com/office/powerpoint/2010/main" val="416853723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31963" y="214313"/>
            <a:ext cx="2970212" cy="1670050"/>
          </a:xfrm>
        </p:spPr>
      </p:sp>
      <p:sp>
        <p:nvSpPr>
          <p:cNvPr id="3" name="Notes Placeholder 2"/>
          <p:cNvSpPr>
            <a:spLocks noGrp="1"/>
          </p:cNvSpPr>
          <p:nvPr>
            <p:ph type="body" idx="1"/>
          </p:nvPr>
        </p:nvSpPr>
        <p:spPr>
          <a:xfrm>
            <a:off x="696685" y="2027465"/>
            <a:ext cx="5486400" cy="3600450"/>
          </a:xfrm>
        </p:spPr>
        <p:txBody>
          <a:bodyPr/>
          <a:lstStyle/>
          <a:p>
            <a:endParaRPr lang="en-GB" sz="1100"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275642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6057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82658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508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01/07/2022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1462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01/07/2022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92477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01/07/2022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049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01/07/2022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01/07/2022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06947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01/07/2022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88781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3978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57253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980333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07259206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94622039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01/07/2022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12100986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01/07/2022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2953571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01/07/2022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50069527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01/07/2022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1804004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01/07/2022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67474526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01/07/2022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26204458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54776111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7507816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01/07/2022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01/07/2022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65424424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8.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ext, sky, outdoor, silhouette&#10;&#10;Description automatically generated">
            <a:extLst>
              <a:ext uri="{FF2B5EF4-FFF2-40B4-BE49-F238E27FC236}">
                <a16:creationId xmlns:a16="http://schemas.microsoft.com/office/drawing/2014/main" id="{27C766DE-5A6F-47BB-A75B-0A869F5FF5B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263471"/>
            <a:ext cx="12192000" cy="6857999"/>
          </a:xfrm>
          <a:prstGeom prst="rect">
            <a:avLst/>
          </a:prstGeom>
        </p:spPr>
      </p:pic>
      <p:pic>
        <p:nvPicPr>
          <p:cNvPr id="3" name="Picture 2">
            <a:extLst>
              <a:ext uri="{FF2B5EF4-FFF2-40B4-BE49-F238E27FC236}">
                <a16:creationId xmlns:a16="http://schemas.microsoft.com/office/drawing/2014/main" id="{2C699B1C-38D3-437B-ACD1-4D50A7AD5B2E}"/>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2" y="0"/>
            <a:ext cx="12191996" cy="2161031"/>
          </a:xfrm>
          <a:prstGeom prst="rect">
            <a:avLst/>
          </a:prstGeom>
        </p:spPr>
      </p:pic>
      <p:sp>
        <p:nvSpPr>
          <p:cNvPr id="10" name="TextBox 9">
            <a:extLst>
              <a:ext uri="{FF2B5EF4-FFF2-40B4-BE49-F238E27FC236}">
                <a16:creationId xmlns:a16="http://schemas.microsoft.com/office/drawing/2014/main" id="{D11BBBE3-89BD-4392-B5CB-F459ACD19BC8}"/>
              </a:ext>
            </a:extLst>
          </p:cNvPr>
          <p:cNvSpPr txBox="1"/>
          <p:nvPr/>
        </p:nvSpPr>
        <p:spPr>
          <a:xfrm>
            <a:off x="0" y="2077417"/>
            <a:ext cx="4271221" cy="1477328"/>
          </a:xfrm>
          <a:prstGeom prst="rect">
            <a:avLst/>
          </a:prstGeom>
          <a:solidFill>
            <a:schemeClr val="bg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3500" b="1" dirty="0">
                <a:solidFill>
                  <a:srgbClr val="002A68"/>
                </a:solidFill>
                <a:latin typeface="Arial Nova Cond" panose="020B0604020202020204" pitchFamily="34" charset="0"/>
                <a:ea typeface="Tahoma" panose="020B0604030504040204" pitchFamily="34" charset="0"/>
                <a:cs typeface="Tahoma" panose="020B0604030504040204" pitchFamily="34" charset="0"/>
              </a:rPr>
              <a:t>Fixed Penalty Notices (FPNs)</a:t>
            </a:r>
            <a:endParaRPr kumimoji="0" lang="en-GB" sz="1600" b="0" i="0" u="none" strike="noStrike" kern="1200" cap="none" spc="0" normalizeH="0" baseline="0" noProof="0" dirty="0">
              <a:ln>
                <a:noFill/>
              </a:ln>
              <a:solidFill>
                <a:prstClr val="black"/>
              </a:solidFill>
              <a:effectLst/>
              <a:uLnTx/>
              <a:uFillTx/>
              <a:latin typeface="Arial Nova" panose="020B0504020202020204" pitchFamily="34" charset="0"/>
              <a:ea typeface="Tahoma" panose="020B0604030504040204" pitchFamily="34" charset="0"/>
              <a:cs typeface="Tahoma" panose="020B060403050404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42516F"/>
              </a:solidFill>
              <a:effectLst/>
              <a:uLnTx/>
              <a:uFillTx/>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11590300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167204" y="333090"/>
            <a:ext cx="9626302" cy="584775"/>
          </a:xfrm>
          <a:prstGeom prst="rect">
            <a:avLst/>
          </a:prstGeom>
          <a:solidFill>
            <a:schemeClr val="accent5">
              <a:lumMod val="50000"/>
            </a:schemeClr>
          </a:solidFill>
        </p:spPr>
        <p:txBody>
          <a:bodyPr wrap="square" rtlCol="0">
            <a:spAutoFit/>
          </a:bodyPr>
          <a:lstStyle/>
          <a:p>
            <a:pPr algn="ctr"/>
            <a:r>
              <a:rPr lang="en-GB" sz="3200" b="1" dirty="0">
                <a:solidFill>
                  <a:schemeClr val="bg1"/>
                </a:solidFill>
              </a:rPr>
              <a:t>Road Traffic Offences - Options</a:t>
            </a:r>
          </a:p>
        </p:txBody>
      </p:sp>
      <p:pic>
        <p:nvPicPr>
          <p:cNvPr id="4" name="Picture 3" descr="\\Client\G$\Roger Images\Images\Photos\Dscf0063.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78749" y="1469497"/>
            <a:ext cx="3158837" cy="37989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Rectangle 7"/>
          <p:cNvSpPr/>
          <p:nvPr/>
        </p:nvSpPr>
        <p:spPr>
          <a:xfrm>
            <a:off x="1364427" y="1845461"/>
            <a:ext cx="6962642" cy="3046988"/>
          </a:xfrm>
          <a:prstGeom prst="rect">
            <a:avLst/>
          </a:prstGeom>
        </p:spPr>
        <p:txBody>
          <a:bodyPr wrap="square">
            <a:spAutoFit/>
          </a:bodyPr>
          <a:lstStyle/>
          <a:p>
            <a:pPr>
              <a:defRPr/>
            </a:pPr>
            <a:r>
              <a:rPr lang="en-GB" altLang="en-US" sz="2400" kern="0" dirty="0">
                <a:latin typeface="Arial" panose="020B0604020202020204" pitchFamily="34" charset="0"/>
                <a:ea typeface="ＭＳ Ｐゴシック" pitchFamily="34" charset="-128"/>
                <a:cs typeface="Arial" panose="020B0604020202020204" pitchFamily="34" charset="0"/>
              </a:rPr>
              <a:t>Verbal advice/warning</a:t>
            </a:r>
          </a:p>
          <a:p>
            <a:pPr>
              <a:defRPr/>
            </a:pPr>
            <a:endParaRPr lang="en-GB" altLang="en-US" sz="2400" kern="0" dirty="0">
              <a:latin typeface="Arial" panose="020B0604020202020204" pitchFamily="34" charset="0"/>
              <a:ea typeface="ＭＳ Ｐゴシック" pitchFamily="34" charset="-128"/>
              <a:cs typeface="Arial" panose="020B0604020202020204" pitchFamily="34" charset="0"/>
            </a:endParaRPr>
          </a:p>
          <a:p>
            <a:pPr>
              <a:defRPr/>
            </a:pPr>
            <a:r>
              <a:rPr lang="en-GB" altLang="en-US" sz="2400" kern="0" dirty="0">
                <a:latin typeface="Arial" panose="020B0604020202020204" pitchFamily="34" charset="0"/>
                <a:ea typeface="ＭＳ Ｐゴシック" pitchFamily="34" charset="-128"/>
                <a:cs typeface="Arial" panose="020B0604020202020204" pitchFamily="34" charset="0"/>
              </a:rPr>
              <a:t>Traffic offence report (TOR) /Vehicle Defect Rectification Scheme (VDRS)</a:t>
            </a:r>
          </a:p>
          <a:p>
            <a:pPr>
              <a:defRPr/>
            </a:pPr>
            <a:endParaRPr lang="en-GB" altLang="en-US" sz="2400" kern="0" dirty="0">
              <a:latin typeface="Arial" panose="020B0604020202020204" pitchFamily="34" charset="0"/>
              <a:ea typeface="ＭＳ Ｐゴシック" pitchFamily="34" charset="-128"/>
              <a:cs typeface="Arial" panose="020B0604020202020204" pitchFamily="34" charset="0"/>
            </a:endParaRPr>
          </a:p>
          <a:p>
            <a:pPr>
              <a:defRPr/>
            </a:pPr>
            <a:r>
              <a:rPr lang="en-GB" altLang="en-US" sz="2400" kern="0" dirty="0">
                <a:latin typeface="Arial" panose="020B0604020202020204" pitchFamily="34" charset="0"/>
                <a:ea typeface="ＭＳ Ｐゴシック" pitchFamily="34" charset="-128"/>
                <a:cs typeface="Arial" panose="020B0604020202020204" pitchFamily="34" charset="0"/>
              </a:rPr>
              <a:t>Report for summons</a:t>
            </a:r>
          </a:p>
          <a:p>
            <a:pPr>
              <a:defRPr/>
            </a:pPr>
            <a:endParaRPr lang="en-GB" altLang="en-US" sz="2400" kern="0" dirty="0">
              <a:latin typeface="Arial" panose="020B0604020202020204" pitchFamily="34" charset="0"/>
              <a:ea typeface="ＭＳ Ｐゴシック" pitchFamily="34" charset="-128"/>
              <a:cs typeface="Arial" panose="020B0604020202020204" pitchFamily="34" charset="0"/>
            </a:endParaRPr>
          </a:p>
          <a:p>
            <a:pPr>
              <a:defRPr/>
            </a:pPr>
            <a:r>
              <a:rPr lang="en-GB" altLang="en-US" sz="2400" kern="0" dirty="0">
                <a:latin typeface="Arial" panose="020B0604020202020204" pitchFamily="34" charset="0"/>
                <a:ea typeface="ＭＳ Ｐゴシック" pitchFamily="34" charset="-128"/>
                <a:cs typeface="Arial" panose="020B0604020202020204" pitchFamily="34" charset="0"/>
              </a:rPr>
              <a:t>Fixed Penalty Notice</a:t>
            </a:r>
          </a:p>
        </p:txBody>
      </p:sp>
    </p:spTree>
    <p:extLst>
      <p:ext uri="{BB962C8B-B14F-4D97-AF65-F5344CB8AC3E}">
        <p14:creationId xmlns:p14="http://schemas.microsoft.com/office/powerpoint/2010/main" val="1047483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fade">
                                      <p:cBhvr>
                                        <p:cTn id="7" dur="500"/>
                                        <p:tgtEl>
                                          <p:spTgt spid="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8">
                                            <p:txEl>
                                              <p:pRg st="2" end="2"/>
                                            </p:txEl>
                                          </p:spTgt>
                                        </p:tgtEl>
                                        <p:attrNameLst>
                                          <p:attrName>style.visibility</p:attrName>
                                        </p:attrNameLst>
                                      </p:cBhvr>
                                      <p:to>
                                        <p:strVal val="visible"/>
                                      </p:to>
                                    </p:set>
                                    <p:animEffect transition="in" filter="fade">
                                      <p:cBhvr>
                                        <p:cTn id="12" dur="500"/>
                                        <p:tgtEl>
                                          <p:spTgt spid="8">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8">
                                            <p:txEl>
                                              <p:pRg st="4" end="4"/>
                                            </p:txEl>
                                          </p:spTgt>
                                        </p:tgtEl>
                                        <p:attrNameLst>
                                          <p:attrName>style.visibility</p:attrName>
                                        </p:attrNameLst>
                                      </p:cBhvr>
                                      <p:to>
                                        <p:strVal val="visible"/>
                                      </p:to>
                                    </p:set>
                                    <p:animEffect transition="in" filter="fade">
                                      <p:cBhvr>
                                        <p:cTn id="17" dur="500"/>
                                        <p:tgtEl>
                                          <p:spTgt spid="8">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8">
                                            <p:txEl>
                                              <p:pRg st="6" end="6"/>
                                            </p:txEl>
                                          </p:spTgt>
                                        </p:tgtEl>
                                        <p:attrNameLst>
                                          <p:attrName>style.visibility</p:attrName>
                                        </p:attrNameLst>
                                      </p:cBhvr>
                                      <p:to>
                                        <p:strVal val="visible"/>
                                      </p:to>
                                    </p:set>
                                    <p:animEffect transition="in" filter="fade">
                                      <p:cBhvr>
                                        <p:cTn id="22" dur="500"/>
                                        <p:tgtEl>
                                          <p:spTgt spid="8">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45460" y="458597"/>
            <a:ext cx="11083798" cy="584775"/>
          </a:xfrm>
          <a:prstGeom prst="rect">
            <a:avLst/>
          </a:prstGeom>
          <a:solidFill>
            <a:srgbClr val="002060"/>
          </a:solidFill>
        </p:spPr>
        <p:txBody>
          <a:bodyPr wrap="square" rtlCol="0">
            <a:spAutoFit/>
          </a:bodyPr>
          <a:lstStyle/>
          <a:p>
            <a:pPr algn="ctr"/>
            <a:r>
              <a:rPr lang="en-GB" sz="3200" b="1" dirty="0">
                <a:solidFill>
                  <a:schemeClr val="bg1"/>
                </a:solidFill>
              </a:rPr>
              <a:t>Advantages of Fixed Penalty Notices (F.P.Ns)</a:t>
            </a:r>
          </a:p>
        </p:txBody>
      </p:sp>
      <p:pic>
        <p:nvPicPr>
          <p:cNvPr id="4" name="Picture 3" descr="\\Client\G$\Roger Images\Images\Photos\Dscf0063.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319410" y="1659326"/>
            <a:ext cx="3158837" cy="37989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3"/>
          <p:cNvSpPr txBox="1">
            <a:spLocks noChangeArrowheads="1"/>
          </p:cNvSpPr>
          <p:nvPr/>
        </p:nvSpPr>
        <p:spPr bwMode="auto">
          <a:xfrm>
            <a:off x="1344706" y="1295803"/>
            <a:ext cx="6652137"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0" indent="0" algn="ctr" rtl="0" eaLnBrk="0" fontAlgn="base" hangingPunct="0">
              <a:spcBef>
                <a:spcPct val="20000"/>
              </a:spcBef>
              <a:spcAft>
                <a:spcPct val="0"/>
              </a:spcAft>
              <a:buFontTx/>
              <a:buNone/>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a:defRPr/>
            </a:pPr>
            <a:endParaRPr lang="en-GB" altLang="en-US" b="0" kern="0" dirty="0">
              <a:ea typeface="ＭＳ Ｐゴシック" pitchFamily="34" charset="-128"/>
            </a:endParaRPr>
          </a:p>
          <a:p>
            <a:pPr>
              <a:defRPr/>
            </a:pPr>
            <a:r>
              <a:rPr lang="en-GB" altLang="en-US" sz="2800" b="0" kern="0" dirty="0">
                <a:solidFill>
                  <a:schemeClr val="tx1"/>
                </a:solidFill>
                <a:latin typeface="Arial" panose="020B0604020202020204" pitchFamily="34" charset="0"/>
                <a:ea typeface="ＭＳ Ｐゴシック" pitchFamily="34" charset="-128"/>
                <a:cs typeface="Arial" panose="020B0604020202020204" pitchFamily="34" charset="0"/>
              </a:rPr>
              <a:t>Alternative to court proceedings</a:t>
            </a:r>
          </a:p>
          <a:p>
            <a:pPr>
              <a:defRPr/>
            </a:pPr>
            <a:endParaRPr lang="en-GB" altLang="en-US" sz="2800" b="0" kern="0" dirty="0">
              <a:solidFill>
                <a:schemeClr val="tx1"/>
              </a:solidFill>
              <a:latin typeface="Arial" panose="020B0604020202020204" pitchFamily="34" charset="0"/>
              <a:ea typeface="ＭＳ Ｐゴシック" pitchFamily="34" charset="-128"/>
              <a:cs typeface="Arial" panose="020B0604020202020204" pitchFamily="34" charset="0"/>
            </a:endParaRPr>
          </a:p>
          <a:p>
            <a:pPr>
              <a:defRPr/>
            </a:pPr>
            <a:r>
              <a:rPr lang="en-GB" altLang="en-US" sz="2800" b="0" kern="0" dirty="0">
                <a:solidFill>
                  <a:schemeClr val="tx1"/>
                </a:solidFill>
                <a:latin typeface="Arial" panose="020B0604020202020204" pitchFamily="34" charset="0"/>
                <a:ea typeface="ＭＳ Ｐゴシック" pitchFamily="34" charset="-128"/>
                <a:cs typeface="Arial" panose="020B0604020202020204" pitchFamily="34" charset="0"/>
              </a:rPr>
              <a:t>Fixed fine</a:t>
            </a:r>
          </a:p>
          <a:p>
            <a:pPr>
              <a:defRPr/>
            </a:pPr>
            <a:endParaRPr lang="en-GB" altLang="en-US" sz="2800" b="0" kern="0" dirty="0">
              <a:solidFill>
                <a:schemeClr val="tx1"/>
              </a:solidFill>
              <a:latin typeface="Arial" panose="020B0604020202020204" pitchFamily="34" charset="0"/>
              <a:ea typeface="ＭＳ Ｐゴシック" pitchFamily="34" charset="-128"/>
              <a:cs typeface="Arial" panose="020B0604020202020204" pitchFamily="34" charset="0"/>
            </a:endParaRPr>
          </a:p>
          <a:p>
            <a:pPr>
              <a:defRPr/>
            </a:pPr>
            <a:r>
              <a:rPr lang="en-GB" altLang="en-US" sz="2800" b="0" kern="0" dirty="0">
                <a:solidFill>
                  <a:schemeClr val="tx1"/>
                </a:solidFill>
                <a:latin typeface="Arial" panose="020B0604020202020204" pitchFamily="34" charset="0"/>
                <a:ea typeface="ＭＳ Ｐゴシック" pitchFamily="34" charset="-128"/>
                <a:cs typeface="Arial" panose="020B0604020202020204" pitchFamily="34" charset="0"/>
              </a:rPr>
              <a:t>Reduces burden on police and justice</a:t>
            </a:r>
          </a:p>
          <a:p>
            <a:pPr>
              <a:defRPr/>
            </a:pPr>
            <a:r>
              <a:rPr lang="en-GB" altLang="en-US" sz="2800" b="0" kern="0" dirty="0">
                <a:solidFill>
                  <a:schemeClr val="tx1"/>
                </a:solidFill>
                <a:latin typeface="Arial" panose="020B0604020202020204" pitchFamily="34" charset="0"/>
                <a:ea typeface="ＭＳ Ｐゴシック" pitchFamily="34" charset="-128"/>
                <a:cs typeface="Arial" panose="020B0604020202020204" pitchFamily="34" charset="0"/>
              </a:rPr>
              <a:t>  system</a:t>
            </a:r>
          </a:p>
        </p:txBody>
      </p:sp>
    </p:spTree>
    <p:extLst>
      <p:ext uri="{BB962C8B-B14F-4D97-AF65-F5344CB8AC3E}">
        <p14:creationId xmlns:p14="http://schemas.microsoft.com/office/powerpoint/2010/main" val="40843834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4" presetClass="entr" presetSubtype="0" fill="hold" grpId="0" nodeType="clickEffect">
                                  <p:stCondLst>
                                    <p:cond delay="0"/>
                                  </p:stCondLst>
                                  <p:childTnLst>
                                    <p:set>
                                      <p:cBhvr>
                                        <p:cTn id="10" dur="1" fill="hold">
                                          <p:stCondLst>
                                            <p:cond delay="0"/>
                                          </p:stCondLst>
                                        </p:cTn>
                                        <p:tgtEl>
                                          <p:spTgt spid="6">
                                            <p:txEl>
                                              <p:pRg st="3" end="3"/>
                                            </p:txEl>
                                          </p:spTgt>
                                        </p:tgtEl>
                                        <p:attrNameLst>
                                          <p:attrName>style.visibility</p:attrName>
                                        </p:attrNameLst>
                                      </p:cBhvr>
                                      <p:to>
                                        <p:strVal val="visible"/>
                                      </p:to>
                                    </p:set>
                                    <p:animEffect transition="in" filter="fade">
                                      <p:cBhvr>
                                        <p:cTn id="11" dur="500"/>
                                        <p:tgtEl>
                                          <p:spTgt spid="6">
                                            <p:txEl>
                                              <p:pRg st="3" end="3"/>
                                            </p:txEl>
                                          </p:spTgt>
                                        </p:tgtEl>
                                      </p:cBhvr>
                                    </p:animEffect>
                                    <p:anim calcmode="lin" valueType="num">
                                      <p:cBhvr>
                                        <p:cTn id="12"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13" dur="500" fill="hold"/>
                                        <p:tgtEl>
                                          <p:spTgt spid="6">
                                            <p:txEl>
                                              <p:pRg st="3" end="3"/>
                                            </p:txEl>
                                          </p:spTgt>
                                        </p:tgtEl>
                                        <p:attrNameLst>
                                          <p:attrName>ppt_y</p:attrName>
                                        </p:attrNameLst>
                                      </p:cBhvr>
                                      <p:tavLst>
                                        <p:tav tm="0">
                                          <p:val>
                                            <p:strVal val="#ppt_y+.05"/>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44" presetClass="entr" presetSubtype="0" fill="hold" grpId="0" nodeType="clickEffect">
                                  <p:stCondLst>
                                    <p:cond delay="0"/>
                                  </p:stCondLst>
                                  <p:childTnLst>
                                    <p:set>
                                      <p:cBhvr>
                                        <p:cTn id="17" dur="1" fill="hold">
                                          <p:stCondLst>
                                            <p:cond delay="0"/>
                                          </p:stCondLst>
                                        </p:cTn>
                                        <p:tgtEl>
                                          <p:spTgt spid="6">
                                            <p:txEl>
                                              <p:pRg st="5" end="5"/>
                                            </p:txEl>
                                          </p:spTgt>
                                        </p:tgtEl>
                                        <p:attrNameLst>
                                          <p:attrName>style.visibility</p:attrName>
                                        </p:attrNameLst>
                                      </p:cBhvr>
                                      <p:to>
                                        <p:strVal val="visible"/>
                                      </p:to>
                                    </p:set>
                                    <p:animEffect transition="in" filter="fade">
                                      <p:cBhvr>
                                        <p:cTn id="18" dur="500"/>
                                        <p:tgtEl>
                                          <p:spTgt spid="6">
                                            <p:txEl>
                                              <p:pRg st="5" end="5"/>
                                            </p:txEl>
                                          </p:spTgt>
                                        </p:tgtEl>
                                      </p:cBhvr>
                                    </p:animEffect>
                                    <p:anim calcmode="lin" valueType="num">
                                      <p:cBhvr>
                                        <p:cTn id="19"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20" dur="500" fill="hold"/>
                                        <p:tgtEl>
                                          <p:spTgt spid="6">
                                            <p:txEl>
                                              <p:pRg st="5" end="5"/>
                                            </p:txEl>
                                          </p:spTgt>
                                        </p:tgtEl>
                                        <p:attrNameLst>
                                          <p:attrName>ppt_y</p:attrName>
                                        </p:attrNameLst>
                                      </p:cBhvr>
                                      <p:tavLst>
                                        <p:tav tm="0">
                                          <p:val>
                                            <p:strVal val="#ppt_y+.05"/>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45459" y="619961"/>
            <a:ext cx="7376322" cy="584775"/>
          </a:xfrm>
          <a:prstGeom prst="rect">
            <a:avLst/>
          </a:prstGeom>
          <a:solidFill>
            <a:srgbClr val="002060"/>
          </a:solidFill>
        </p:spPr>
        <p:txBody>
          <a:bodyPr wrap="square" rtlCol="0">
            <a:spAutoFit/>
          </a:bodyPr>
          <a:lstStyle/>
          <a:p>
            <a:pPr algn="ctr"/>
            <a:r>
              <a:rPr lang="en-GB" sz="3200" b="1" dirty="0">
                <a:solidFill>
                  <a:schemeClr val="bg1"/>
                </a:solidFill>
              </a:rPr>
              <a:t> Fixed Penalty Notices (F.P.Ns)</a:t>
            </a:r>
          </a:p>
        </p:txBody>
      </p:sp>
      <p:pic>
        <p:nvPicPr>
          <p:cNvPr id="4" name="Picture 3" descr="\\Client\G$\Roger Images\Images\Photos\Dscf0063.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99456" y="1738335"/>
            <a:ext cx="3158837" cy="37989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3"/>
          <p:cNvSpPr txBox="1">
            <a:spLocks noChangeArrowheads="1"/>
          </p:cNvSpPr>
          <p:nvPr/>
        </p:nvSpPr>
        <p:spPr bwMode="auto">
          <a:xfrm>
            <a:off x="354560" y="1738335"/>
            <a:ext cx="7667221" cy="355084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0" indent="0" algn="ctr" rtl="0" eaLnBrk="0" fontAlgn="base" hangingPunct="0">
              <a:spcBef>
                <a:spcPct val="20000"/>
              </a:spcBef>
              <a:spcAft>
                <a:spcPct val="0"/>
              </a:spcAft>
              <a:buFontTx/>
              <a:buNone/>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a:defRPr/>
            </a:pPr>
            <a:endParaRPr lang="en-GB" altLang="en-US" b="0" kern="0" dirty="0">
              <a:ea typeface="ＭＳ Ｐゴシック" pitchFamily="34" charset="-128"/>
            </a:endParaRPr>
          </a:p>
          <a:p>
            <a:pPr>
              <a:defRPr/>
            </a:pPr>
            <a:r>
              <a:rPr lang="en-GB" altLang="en-US" sz="2800" b="0" kern="0" dirty="0">
                <a:solidFill>
                  <a:schemeClr val="tx1"/>
                </a:solidFill>
                <a:latin typeface="Arial" panose="020B0604020202020204" pitchFamily="34" charset="0"/>
                <a:ea typeface="ＭＳ Ｐゴシック" pitchFamily="34" charset="-128"/>
                <a:cs typeface="Arial" panose="020B0604020202020204" pitchFamily="34" charset="0"/>
              </a:rPr>
              <a:t>Non-endorsable</a:t>
            </a:r>
          </a:p>
          <a:p>
            <a:pPr>
              <a:defRPr/>
            </a:pPr>
            <a:endParaRPr lang="en-GB" altLang="en-US" sz="2800" b="0" kern="0" dirty="0">
              <a:solidFill>
                <a:schemeClr val="tx1"/>
              </a:solidFill>
              <a:latin typeface="Arial" panose="020B0604020202020204" pitchFamily="34" charset="0"/>
              <a:ea typeface="ＭＳ Ｐゴシック" pitchFamily="34" charset="-128"/>
              <a:cs typeface="Arial" panose="020B0604020202020204" pitchFamily="34" charset="0"/>
            </a:endParaRPr>
          </a:p>
          <a:p>
            <a:pPr>
              <a:defRPr/>
            </a:pPr>
            <a:r>
              <a:rPr lang="en-GB" altLang="en-US" sz="2800" b="0" kern="0" dirty="0">
                <a:solidFill>
                  <a:schemeClr val="tx1"/>
                </a:solidFill>
                <a:latin typeface="Arial" panose="020B0604020202020204" pitchFamily="34" charset="0"/>
                <a:ea typeface="ＭＳ Ｐゴシック" pitchFamily="34" charset="-128"/>
                <a:cs typeface="Arial" panose="020B0604020202020204" pitchFamily="34" charset="0"/>
              </a:rPr>
              <a:t>Endorsable</a:t>
            </a:r>
          </a:p>
          <a:p>
            <a:pPr>
              <a:defRPr/>
            </a:pPr>
            <a:endParaRPr lang="en-GB" altLang="en-US" sz="2800" b="0" kern="0" dirty="0">
              <a:solidFill>
                <a:schemeClr val="tx1"/>
              </a:solidFill>
              <a:latin typeface="Arial" panose="020B0604020202020204" pitchFamily="34" charset="0"/>
              <a:ea typeface="ＭＳ Ｐゴシック" pitchFamily="34" charset="-128"/>
              <a:cs typeface="Arial" panose="020B0604020202020204" pitchFamily="34" charset="0"/>
            </a:endParaRPr>
          </a:p>
          <a:p>
            <a:pPr>
              <a:defRPr/>
            </a:pPr>
            <a:r>
              <a:rPr lang="en-GB" altLang="en-US" sz="2800" b="0" kern="0" dirty="0">
                <a:solidFill>
                  <a:schemeClr val="tx1"/>
                </a:solidFill>
                <a:latin typeface="Arial" panose="020B0604020202020204" pitchFamily="34" charset="0"/>
                <a:ea typeface="ＭＳ Ｐゴシック" pitchFamily="34" charset="-128"/>
                <a:cs typeface="Arial" panose="020B0604020202020204" pitchFamily="34" charset="0"/>
              </a:rPr>
              <a:t>Conditional offer*</a:t>
            </a:r>
          </a:p>
        </p:txBody>
      </p:sp>
    </p:spTree>
    <p:extLst>
      <p:ext uri="{BB962C8B-B14F-4D97-AF65-F5344CB8AC3E}">
        <p14:creationId xmlns:p14="http://schemas.microsoft.com/office/powerpoint/2010/main" val="20842551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4" presetClass="entr" presetSubtype="0" fill="hold" grpId="0" nodeType="clickEffect">
                                  <p:stCondLst>
                                    <p:cond delay="0"/>
                                  </p:stCondLst>
                                  <p:childTnLst>
                                    <p:set>
                                      <p:cBhvr>
                                        <p:cTn id="6" dur="1" fill="hold">
                                          <p:stCondLst>
                                            <p:cond delay="0"/>
                                          </p:stCondLst>
                                        </p:cTn>
                                        <p:tgtEl>
                                          <p:spTgt spid="6">
                                            <p:txEl>
                                              <p:pRg st="1" end="1"/>
                                            </p:txEl>
                                          </p:spTgt>
                                        </p:tgtEl>
                                        <p:attrNameLst>
                                          <p:attrName>style.visibility</p:attrName>
                                        </p:attrNameLst>
                                      </p:cBhvr>
                                      <p:to>
                                        <p:strVal val="visible"/>
                                      </p:to>
                                    </p:set>
                                    <p:animEffect transition="in" filter="fade">
                                      <p:cBhvr>
                                        <p:cTn id="7" dur="500"/>
                                        <p:tgtEl>
                                          <p:spTgt spid="6">
                                            <p:txEl>
                                              <p:pRg st="1" end="1"/>
                                            </p:txEl>
                                          </p:spTgt>
                                        </p:tgtEl>
                                      </p:cBhvr>
                                    </p:animEffect>
                                    <p:anim calcmode="lin" valueType="num">
                                      <p:cBhvr>
                                        <p:cTn id="8"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9" dur="500" fill="hold"/>
                                        <p:tgtEl>
                                          <p:spTgt spid="6">
                                            <p:txEl>
                                              <p:pRg st="1" end="1"/>
                                            </p:txEl>
                                          </p:spTgt>
                                        </p:tgtEl>
                                        <p:attrNameLst>
                                          <p:attrName>ppt_y</p:attrName>
                                        </p:attrNameLst>
                                      </p:cBhvr>
                                      <p:tavLst>
                                        <p:tav tm="0">
                                          <p:val>
                                            <p:strVal val="#ppt_y+.05"/>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4" presetClass="entr" presetSubtype="0" fill="hold" grpId="0" nodeType="clickEffect">
                                  <p:stCondLst>
                                    <p:cond delay="0"/>
                                  </p:stCondLst>
                                  <p:childTnLst>
                                    <p:set>
                                      <p:cBhvr>
                                        <p:cTn id="13" dur="1" fill="hold">
                                          <p:stCondLst>
                                            <p:cond delay="0"/>
                                          </p:stCondLst>
                                        </p:cTn>
                                        <p:tgtEl>
                                          <p:spTgt spid="6">
                                            <p:txEl>
                                              <p:pRg st="3" end="3"/>
                                            </p:txEl>
                                          </p:spTgt>
                                        </p:tgtEl>
                                        <p:attrNameLst>
                                          <p:attrName>style.visibility</p:attrName>
                                        </p:attrNameLst>
                                      </p:cBhvr>
                                      <p:to>
                                        <p:strVal val="visible"/>
                                      </p:to>
                                    </p:set>
                                    <p:animEffect transition="in" filter="fade">
                                      <p:cBhvr>
                                        <p:cTn id="14" dur="500"/>
                                        <p:tgtEl>
                                          <p:spTgt spid="6">
                                            <p:txEl>
                                              <p:pRg st="3" end="3"/>
                                            </p:txEl>
                                          </p:spTgt>
                                        </p:tgtEl>
                                      </p:cBhvr>
                                    </p:animEffect>
                                    <p:anim calcmode="lin" valueType="num">
                                      <p:cBhvr>
                                        <p:cTn id="1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16" dur="500" fill="hold"/>
                                        <p:tgtEl>
                                          <p:spTgt spid="6">
                                            <p:txEl>
                                              <p:pRg st="3" end="3"/>
                                            </p:txEl>
                                          </p:spTgt>
                                        </p:tgtEl>
                                        <p:attrNameLst>
                                          <p:attrName>ppt_y</p:attrName>
                                        </p:attrNameLst>
                                      </p:cBhvr>
                                      <p:tavLst>
                                        <p:tav tm="0">
                                          <p:val>
                                            <p:strVal val="#ppt_y+.05"/>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4" presetClass="entr" presetSubtype="0" fill="hold" grpId="0" nodeType="clickEffect">
                                  <p:stCondLst>
                                    <p:cond delay="0"/>
                                  </p:stCondLst>
                                  <p:childTnLst>
                                    <p:set>
                                      <p:cBhvr>
                                        <p:cTn id="20" dur="1" fill="hold">
                                          <p:stCondLst>
                                            <p:cond delay="0"/>
                                          </p:stCondLst>
                                        </p:cTn>
                                        <p:tgtEl>
                                          <p:spTgt spid="6">
                                            <p:txEl>
                                              <p:pRg st="5" end="5"/>
                                            </p:txEl>
                                          </p:spTgt>
                                        </p:tgtEl>
                                        <p:attrNameLst>
                                          <p:attrName>style.visibility</p:attrName>
                                        </p:attrNameLst>
                                      </p:cBhvr>
                                      <p:to>
                                        <p:strVal val="visible"/>
                                      </p:to>
                                    </p:set>
                                    <p:animEffect transition="in" filter="fade">
                                      <p:cBhvr>
                                        <p:cTn id="21" dur="500"/>
                                        <p:tgtEl>
                                          <p:spTgt spid="6">
                                            <p:txEl>
                                              <p:pRg st="5" end="5"/>
                                            </p:txEl>
                                          </p:spTgt>
                                        </p:tgtEl>
                                      </p:cBhvr>
                                    </p:animEffect>
                                    <p:anim calcmode="lin" valueType="num">
                                      <p:cBhvr>
                                        <p:cTn id="22"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23" dur="500" fill="hold"/>
                                        <p:tgtEl>
                                          <p:spTgt spid="6">
                                            <p:txEl>
                                              <p:pRg st="5" end="5"/>
                                            </p:txEl>
                                          </p:spTgt>
                                        </p:tgtEl>
                                        <p:attrNameLst>
                                          <p:attrName>ppt_y</p:attrName>
                                        </p:attrNameLst>
                                      </p:cBhvr>
                                      <p:tavLst>
                                        <p:tav tm="0">
                                          <p:val>
                                            <p:strVal val="#ppt_y+.05"/>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045122" y="297231"/>
            <a:ext cx="7409900" cy="584775"/>
          </a:xfrm>
          <a:prstGeom prst="rect">
            <a:avLst/>
          </a:prstGeom>
          <a:solidFill>
            <a:srgbClr val="002060"/>
          </a:solidFill>
        </p:spPr>
        <p:txBody>
          <a:bodyPr wrap="square" rtlCol="0">
            <a:spAutoFit/>
          </a:bodyPr>
          <a:lstStyle/>
          <a:p>
            <a:pPr algn="ctr"/>
            <a:r>
              <a:rPr lang="en-GB" sz="3200" b="1" dirty="0">
                <a:solidFill>
                  <a:schemeClr val="bg1"/>
                </a:solidFill>
              </a:rPr>
              <a:t>Fixed Penalty Notices (F.P.Ns)</a:t>
            </a:r>
          </a:p>
        </p:txBody>
      </p:sp>
      <p:pic>
        <p:nvPicPr>
          <p:cNvPr id="4" name="Picture 3" descr="\\Client\G$\Roger Images\Images\Photos\Dscf0063.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55022" y="1685365"/>
            <a:ext cx="2724530" cy="32766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ectangle 6"/>
          <p:cNvSpPr/>
          <p:nvPr/>
        </p:nvSpPr>
        <p:spPr>
          <a:xfrm>
            <a:off x="1045122" y="1182299"/>
            <a:ext cx="7076902" cy="4708981"/>
          </a:xfrm>
          <a:prstGeom prst="rect">
            <a:avLst/>
          </a:prstGeom>
        </p:spPr>
        <p:txBody>
          <a:bodyPr wrap="square">
            <a:spAutoFit/>
          </a:bodyPr>
          <a:lstStyle/>
          <a:p>
            <a:pPr>
              <a:defRPr/>
            </a:pPr>
            <a:r>
              <a:rPr lang="en-GB" altLang="en-US" sz="2000" kern="0" dirty="0">
                <a:latin typeface="Arial" pitchFamily="34" charset="0"/>
                <a:ea typeface="ＭＳ Ｐゴシック" pitchFamily="34" charset="-128"/>
              </a:rPr>
              <a:t>A police constable in uniform can issue a fixed penalty notice to:</a:t>
            </a:r>
          </a:p>
          <a:p>
            <a:pPr>
              <a:defRPr/>
            </a:pPr>
            <a:endParaRPr lang="en-GB" altLang="en-US" sz="2000" kern="0" dirty="0">
              <a:latin typeface="Arial" pitchFamily="34" charset="0"/>
              <a:ea typeface="ＭＳ Ｐゴシック" pitchFamily="34" charset="-128"/>
            </a:endParaRPr>
          </a:p>
          <a:p>
            <a:pPr>
              <a:defRPr/>
            </a:pPr>
            <a:r>
              <a:rPr lang="en-GB" altLang="en-US" sz="2000" kern="0" dirty="0">
                <a:latin typeface="Arial" pitchFamily="34" charset="0"/>
                <a:ea typeface="ＭＳ Ｐゴシック" pitchFamily="34" charset="-128"/>
              </a:rPr>
              <a:t>Any person where they have reason to believe the person is committing or has committed a relevant offence</a:t>
            </a:r>
          </a:p>
          <a:p>
            <a:pPr>
              <a:defRPr/>
            </a:pPr>
            <a:endParaRPr lang="en-GB" altLang="en-US" sz="2000" kern="0" dirty="0">
              <a:latin typeface="Arial" pitchFamily="34" charset="0"/>
              <a:ea typeface="ＭＳ Ｐゴシック" pitchFamily="34" charset="-128"/>
            </a:endParaRPr>
          </a:p>
          <a:p>
            <a:pPr>
              <a:defRPr/>
            </a:pPr>
            <a:r>
              <a:rPr lang="en-GB" altLang="en-US" sz="2000" dirty="0">
                <a:latin typeface="Arial" pitchFamily="34" charset="0"/>
                <a:ea typeface="ＭＳ Ｐゴシック" pitchFamily="34" charset="-128"/>
              </a:rPr>
              <a:t>Endorsable FPNs can only be issued where offender is present and cannot be attached to a vehicle</a:t>
            </a:r>
          </a:p>
          <a:p>
            <a:pPr>
              <a:defRPr/>
            </a:pPr>
            <a:endParaRPr lang="en-GB" altLang="en-US" sz="2000" dirty="0">
              <a:latin typeface="Arial" pitchFamily="34" charset="0"/>
              <a:ea typeface="ＭＳ Ｐゴシック" pitchFamily="34" charset="-128"/>
            </a:endParaRPr>
          </a:p>
          <a:p>
            <a:pPr>
              <a:defRPr/>
            </a:pPr>
            <a:r>
              <a:rPr lang="en-GB" altLang="en-US" sz="2000" dirty="0">
                <a:latin typeface="Arial" pitchFamily="34" charset="0"/>
                <a:ea typeface="ＭＳ Ｐゴシック" pitchFamily="34" charset="-128"/>
              </a:rPr>
              <a:t>Non-endorsable FPNs can be affixed to any vehicle which a police constable has reason to believe has committed a relevant offence</a:t>
            </a:r>
          </a:p>
          <a:p>
            <a:pPr>
              <a:defRPr/>
            </a:pPr>
            <a:endParaRPr lang="en-GB" altLang="en-US" sz="2000" dirty="0">
              <a:latin typeface="Arial" pitchFamily="34" charset="0"/>
              <a:ea typeface="ＭＳ Ｐゴシック" pitchFamily="34" charset="-128"/>
            </a:endParaRPr>
          </a:p>
          <a:p>
            <a:pPr>
              <a:defRPr/>
            </a:pPr>
            <a:r>
              <a:rPr lang="en-GB" altLang="en-US" sz="2000" dirty="0">
                <a:latin typeface="Arial" pitchFamily="34" charset="0"/>
                <a:ea typeface="ＭＳ Ｐゴシック" pitchFamily="34" charset="-128"/>
              </a:rPr>
              <a:t>Officer must be in possession of sufficient evidence to prove the offence at time of issue</a:t>
            </a:r>
          </a:p>
        </p:txBody>
      </p:sp>
    </p:spTree>
    <p:extLst>
      <p:ext uri="{BB962C8B-B14F-4D97-AF65-F5344CB8AC3E}">
        <p14:creationId xmlns:p14="http://schemas.microsoft.com/office/powerpoint/2010/main" val="41213841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500"/>
                                        <p:tgtEl>
                                          <p:spTgt spid="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xEl>
                                              <p:pRg st="2" end="2"/>
                                            </p:txEl>
                                          </p:spTgt>
                                        </p:tgtEl>
                                        <p:attrNameLst>
                                          <p:attrName>style.visibility</p:attrName>
                                        </p:attrNameLst>
                                      </p:cBhvr>
                                      <p:to>
                                        <p:strVal val="visible"/>
                                      </p:to>
                                    </p:set>
                                    <p:animEffect transition="in" filter="fade">
                                      <p:cBhvr>
                                        <p:cTn id="12" dur="500"/>
                                        <p:tgtEl>
                                          <p:spTgt spid="7">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xEl>
                                              <p:pRg st="4" end="4"/>
                                            </p:txEl>
                                          </p:spTgt>
                                        </p:tgtEl>
                                        <p:attrNameLst>
                                          <p:attrName>style.visibility</p:attrName>
                                        </p:attrNameLst>
                                      </p:cBhvr>
                                      <p:to>
                                        <p:strVal val="visible"/>
                                      </p:to>
                                    </p:set>
                                    <p:animEffect transition="in" filter="fade">
                                      <p:cBhvr>
                                        <p:cTn id="17" dur="500"/>
                                        <p:tgtEl>
                                          <p:spTgt spid="7">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7">
                                            <p:txEl>
                                              <p:pRg st="6" end="6"/>
                                            </p:txEl>
                                          </p:spTgt>
                                        </p:tgtEl>
                                        <p:attrNameLst>
                                          <p:attrName>style.visibility</p:attrName>
                                        </p:attrNameLst>
                                      </p:cBhvr>
                                      <p:to>
                                        <p:strVal val="visible"/>
                                      </p:to>
                                    </p:set>
                                    <p:animEffect transition="in" filter="fade">
                                      <p:cBhvr>
                                        <p:cTn id="22" dur="500"/>
                                        <p:tgtEl>
                                          <p:spTgt spid="7">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7">
                                            <p:txEl>
                                              <p:pRg st="8" end="8"/>
                                            </p:txEl>
                                          </p:spTgt>
                                        </p:tgtEl>
                                        <p:attrNameLst>
                                          <p:attrName>style.visibility</p:attrName>
                                        </p:attrNameLst>
                                      </p:cBhvr>
                                      <p:to>
                                        <p:strVal val="visible"/>
                                      </p:to>
                                    </p:set>
                                    <p:animEffect transition="in" filter="fade">
                                      <p:cBhvr>
                                        <p:cTn id="27" dur="500"/>
                                        <p:tgtEl>
                                          <p:spTgt spid="7">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909077" y="476526"/>
            <a:ext cx="10494028" cy="584775"/>
          </a:xfrm>
          <a:prstGeom prst="rect">
            <a:avLst/>
          </a:prstGeom>
          <a:solidFill>
            <a:srgbClr val="002060"/>
          </a:solidFill>
        </p:spPr>
        <p:txBody>
          <a:bodyPr wrap="square" rtlCol="0">
            <a:spAutoFit/>
          </a:bodyPr>
          <a:lstStyle/>
          <a:p>
            <a:pPr algn="ctr"/>
            <a:r>
              <a:rPr lang="en-GB" sz="3200" b="1" dirty="0">
                <a:solidFill>
                  <a:schemeClr val="bg1"/>
                </a:solidFill>
              </a:rPr>
              <a:t>Fixed Penalty Notices (F.P.Ns) – Multiple offences</a:t>
            </a:r>
          </a:p>
        </p:txBody>
      </p:sp>
      <p:pic>
        <p:nvPicPr>
          <p:cNvPr id="4" name="Picture 3" descr="\\Client\G$\Roger Images\Images\Photos\Dscf0063.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91954" y="1801800"/>
            <a:ext cx="3158837" cy="3539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4"/>
          <p:cNvSpPr/>
          <p:nvPr/>
        </p:nvSpPr>
        <p:spPr>
          <a:xfrm>
            <a:off x="1308846" y="1712108"/>
            <a:ext cx="6295343" cy="4081117"/>
          </a:xfrm>
          <a:prstGeom prst="rect">
            <a:avLst/>
          </a:prstGeom>
        </p:spPr>
        <p:txBody>
          <a:bodyPr wrap="square">
            <a:spAutoFit/>
          </a:bodyPr>
          <a:lstStyle/>
          <a:p>
            <a:pPr algn="ctr">
              <a:lnSpc>
                <a:spcPct val="90000"/>
              </a:lnSpc>
              <a:defRPr/>
            </a:pPr>
            <a:r>
              <a:rPr lang="en-GB" altLang="en-US" sz="2400" kern="0" dirty="0">
                <a:ea typeface="ＭＳ Ｐゴシック" pitchFamily="34" charset="-128"/>
              </a:rPr>
              <a:t>Verbally warn for all offences</a:t>
            </a:r>
          </a:p>
          <a:p>
            <a:pPr algn="ctr">
              <a:lnSpc>
                <a:spcPct val="90000"/>
              </a:lnSpc>
              <a:defRPr/>
            </a:pPr>
            <a:endParaRPr lang="en-GB" altLang="en-US" sz="2400" kern="0" dirty="0">
              <a:ea typeface="ＭＳ Ｐゴシック" pitchFamily="34" charset="-128"/>
            </a:endParaRPr>
          </a:p>
          <a:p>
            <a:pPr algn="ctr">
              <a:lnSpc>
                <a:spcPct val="90000"/>
              </a:lnSpc>
              <a:defRPr/>
            </a:pPr>
            <a:r>
              <a:rPr lang="en-GB" altLang="en-US" sz="2400" kern="0" dirty="0">
                <a:ea typeface="ＭＳ Ｐゴシック" pitchFamily="34" charset="-128"/>
              </a:rPr>
              <a:t>Report for summons for all offences</a:t>
            </a:r>
          </a:p>
          <a:p>
            <a:pPr algn="ctr">
              <a:lnSpc>
                <a:spcPct val="90000"/>
              </a:lnSpc>
              <a:defRPr/>
            </a:pPr>
            <a:endParaRPr lang="en-GB" altLang="en-US" sz="2400" kern="0" dirty="0">
              <a:ea typeface="ＭＳ Ｐゴシック" pitchFamily="34" charset="-128"/>
            </a:endParaRPr>
          </a:p>
          <a:p>
            <a:pPr algn="ctr">
              <a:lnSpc>
                <a:spcPct val="90000"/>
              </a:lnSpc>
              <a:defRPr/>
            </a:pPr>
            <a:r>
              <a:rPr lang="en-GB" altLang="en-US" sz="2400" kern="0" dirty="0">
                <a:ea typeface="ＭＳ Ｐゴシック" pitchFamily="34" charset="-128"/>
              </a:rPr>
              <a:t>Verbally warn for some offences and report </a:t>
            </a:r>
          </a:p>
          <a:p>
            <a:pPr algn="ctr">
              <a:lnSpc>
                <a:spcPct val="90000"/>
              </a:lnSpc>
              <a:defRPr/>
            </a:pPr>
            <a:r>
              <a:rPr lang="en-GB" altLang="en-US" sz="2400" kern="0" dirty="0">
                <a:ea typeface="ＭＳ Ｐゴシック" pitchFamily="34" charset="-128"/>
              </a:rPr>
              <a:t>   for summons for the others</a:t>
            </a:r>
          </a:p>
          <a:p>
            <a:pPr algn="ctr">
              <a:lnSpc>
                <a:spcPct val="90000"/>
              </a:lnSpc>
              <a:defRPr/>
            </a:pPr>
            <a:endParaRPr lang="en-GB" altLang="en-US" sz="2400" kern="0" dirty="0">
              <a:ea typeface="ＭＳ Ｐゴシック" pitchFamily="34" charset="-128"/>
            </a:endParaRPr>
          </a:p>
          <a:p>
            <a:pPr algn="ctr">
              <a:lnSpc>
                <a:spcPct val="90000"/>
              </a:lnSpc>
              <a:defRPr/>
            </a:pPr>
            <a:r>
              <a:rPr lang="en-GB" altLang="en-US" sz="2400" kern="0" dirty="0">
                <a:ea typeface="ＭＳ Ｐゴシック" pitchFamily="34" charset="-128"/>
              </a:rPr>
              <a:t>Issue Fixed Penalty for one offence and warn </a:t>
            </a:r>
          </a:p>
          <a:p>
            <a:pPr algn="ctr">
              <a:lnSpc>
                <a:spcPct val="90000"/>
              </a:lnSpc>
              <a:defRPr/>
            </a:pPr>
            <a:r>
              <a:rPr lang="en-GB" altLang="en-US" sz="2400" kern="0" dirty="0">
                <a:ea typeface="ＭＳ Ｐゴシック" pitchFamily="34" charset="-128"/>
              </a:rPr>
              <a:t>   for others</a:t>
            </a:r>
          </a:p>
          <a:p>
            <a:pPr algn="ctr">
              <a:lnSpc>
                <a:spcPct val="90000"/>
              </a:lnSpc>
              <a:defRPr/>
            </a:pPr>
            <a:endParaRPr lang="en-GB" altLang="en-US" sz="2400" kern="0" dirty="0">
              <a:ea typeface="ＭＳ Ｐゴシック" pitchFamily="34" charset="-128"/>
            </a:endParaRPr>
          </a:p>
          <a:p>
            <a:pPr algn="ctr">
              <a:lnSpc>
                <a:spcPct val="90000"/>
              </a:lnSpc>
              <a:defRPr/>
            </a:pPr>
            <a:r>
              <a:rPr lang="en-GB" altLang="en-US" sz="2400" kern="0" dirty="0">
                <a:ea typeface="ＭＳ Ｐゴシック" pitchFamily="34" charset="-128"/>
              </a:rPr>
              <a:t>Issue TOR/VDRS for multiple offences and warn </a:t>
            </a:r>
          </a:p>
          <a:p>
            <a:pPr algn="ctr">
              <a:lnSpc>
                <a:spcPct val="90000"/>
              </a:lnSpc>
              <a:defRPr/>
            </a:pPr>
            <a:r>
              <a:rPr lang="en-GB" altLang="en-US" sz="2400" kern="0" dirty="0">
                <a:ea typeface="ＭＳ Ｐゴシック" pitchFamily="34" charset="-128"/>
              </a:rPr>
              <a:t>   for others</a:t>
            </a:r>
          </a:p>
        </p:txBody>
      </p:sp>
    </p:spTree>
    <p:extLst>
      <p:ext uri="{BB962C8B-B14F-4D97-AF65-F5344CB8AC3E}">
        <p14:creationId xmlns:p14="http://schemas.microsoft.com/office/powerpoint/2010/main" val="4926542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2" end="2"/>
                                            </p:txEl>
                                          </p:spTgt>
                                        </p:tgtEl>
                                        <p:attrNameLst>
                                          <p:attrName>style.visibility</p:attrName>
                                        </p:attrNameLst>
                                      </p:cBhvr>
                                      <p:to>
                                        <p:strVal val="visible"/>
                                      </p:to>
                                    </p:set>
                                    <p:animEffect transition="in" filter="fade">
                                      <p:cBhvr>
                                        <p:cTn id="12" dur="500"/>
                                        <p:tgtEl>
                                          <p:spTgt spid="5">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xEl>
                                              <p:pRg st="4" end="4"/>
                                            </p:txEl>
                                          </p:spTgt>
                                        </p:tgtEl>
                                        <p:attrNameLst>
                                          <p:attrName>style.visibility</p:attrName>
                                        </p:attrNameLst>
                                      </p:cBhvr>
                                      <p:to>
                                        <p:strVal val="visible"/>
                                      </p:to>
                                    </p:set>
                                    <p:animEffect transition="in" filter="fade">
                                      <p:cBhvr>
                                        <p:cTn id="17" dur="500"/>
                                        <p:tgtEl>
                                          <p:spTgt spid="5">
                                            <p:txEl>
                                              <p:pRg st="4" end="4"/>
                                            </p:txEl>
                                          </p:spTgt>
                                        </p:tgtEl>
                                      </p:cBhvr>
                                    </p:animEffect>
                                  </p:childTnLst>
                                </p:cTn>
                              </p:par>
                              <p:par>
                                <p:cTn id="18" presetID="10" presetClass="entr" presetSubtype="0" fill="hold" nodeType="withEffect">
                                  <p:stCondLst>
                                    <p:cond delay="0"/>
                                  </p:stCondLst>
                                  <p:childTnLst>
                                    <p:set>
                                      <p:cBhvr>
                                        <p:cTn id="19" dur="1" fill="hold">
                                          <p:stCondLst>
                                            <p:cond delay="0"/>
                                          </p:stCondLst>
                                        </p:cTn>
                                        <p:tgtEl>
                                          <p:spTgt spid="5">
                                            <p:txEl>
                                              <p:pRg st="5" end="5"/>
                                            </p:txEl>
                                          </p:spTgt>
                                        </p:tgtEl>
                                        <p:attrNameLst>
                                          <p:attrName>style.visibility</p:attrName>
                                        </p:attrNameLst>
                                      </p:cBhvr>
                                      <p:to>
                                        <p:strVal val="visible"/>
                                      </p:to>
                                    </p:set>
                                    <p:animEffect transition="in" filter="fade">
                                      <p:cBhvr>
                                        <p:cTn id="20" dur="500"/>
                                        <p:tgtEl>
                                          <p:spTgt spid="5">
                                            <p:txEl>
                                              <p:pRg st="5" end="5"/>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5">
                                            <p:txEl>
                                              <p:pRg st="7" end="7"/>
                                            </p:txEl>
                                          </p:spTgt>
                                        </p:tgtEl>
                                        <p:attrNameLst>
                                          <p:attrName>style.visibility</p:attrName>
                                        </p:attrNameLst>
                                      </p:cBhvr>
                                      <p:to>
                                        <p:strVal val="visible"/>
                                      </p:to>
                                    </p:set>
                                    <p:animEffect transition="in" filter="fade">
                                      <p:cBhvr>
                                        <p:cTn id="25" dur="500"/>
                                        <p:tgtEl>
                                          <p:spTgt spid="5">
                                            <p:txEl>
                                              <p:pRg st="7" end="7"/>
                                            </p:txEl>
                                          </p:spTgt>
                                        </p:tgtEl>
                                      </p:cBhvr>
                                    </p:animEffect>
                                  </p:childTnLst>
                                </p:cTn>
                              </p:par>
                              <p:par>
                                <p:cTn id="26" presetID="10" presetClass="entr" presetSubtype="0" fill="hold" nodeType="withEffect">
                                  <p:stCondLst>
                                    <p:cond delay="0"/>
                                  </p:stCondLst>
                                  <p:childTnLst>
                                    <p:set>
                                      <p:cBhvr>
                                        <p:cTn id="27" dur="1" fill="hold">
                                          <p:stCondLst>
                                            <p:cond delay="0"/>
                                          </p:stCondLst>
                                        </p:cTn>
                                        <p:tgtEl>
                                          <p:spTgt spid="5">
                                            <p:txEl>
                                              <p:pRg st="8" end="8"/>
                                            </p:txEl>
                                          </p:spTgt>
                                        </p:tgtEl>
                                        <p:attrNameLst>
                                          <p:attrName>style.visibility</p:attrName>
                                        </p:attrNameLst>
                                      </p:cBhvr>
                                      <p:to>
                                        <p:strVal val="visible"/>
                                      </p:to>
                                    </p:set>
                                    <p:animEffect transition="in" filter="fade">
                                      <p:cBhvr>
                                        <p:cTn id="28" dur="500"/>
                                        <p:tgtEl>
                                          <p:spTgt spid="5">
                                            <p:txEl>
                                              <p:pRg st="8" end="8"/>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5">
                                            <p:txEl>
                                              <p:pRg st="10" end="10"/>
                                            </p:txEl>
                                          </p:spTgt>
                                        </p:tgtEl>
                                        <p:attrNameLst>
                                          <p:attrName>style.visibility</p:attrName>
                                        </p:attrNameLst>
                                      </p:cBhvr>
                                      <p:to>
                                        <p:strVal val="visible"/>
                                      </p:to>
                                    </p:set>
                                    <p:animEffect transition="in" filter="fade">
                                      <p:cBhvr>
                                        <p:cTn id="33" dur="500"/>
                                        <p:tgtEl>
                                          <p:spTgt spid="5">
                                            <p:txEl>
                                              <p:pRg st="10" end="10"/>
                                            </p:txEl>
                                          </p:spTgt>
                                        </p:tgtEl>
                                      </p:cBhvr>
                                    </p:animEffect>
                                  </p:childTnLst>
                                </p:cTn>
                              </p:par>
                              <p:par>
                                <p:cTn id="34" presetID="10" presetClass="entr" presetSubtype="0" fill="hold" nodeType="withEffect">
                                  <p:stCondLst>
                                    <p:cond delay="0"/>
                                  </p:stCondLst>
                                  <p:childTnLst>
                                    <p:set>
                                      <p:cBhvr>
                                        <p:cTn id="35" dur="1" fill="hold">
                                          <p:stCondLst>
                                            <p:cond delay="0"/>
                                          </p:stCondLst>
                                        </p:cTn>
                                        <p:tgtEl>
                                          <p:spTgt spid="5">
                                            <p:txEl>
                                              <p:pRg st="11" end="11"/>
                                            </p:txEl>
                                          </p:spTgt>
                                        </p:tgtEl>
                                        <p:attrNameLst>
                                          <p:attrName>style.visibility</p:attrName>
                                        </p:attrNameLst>
                                      </p:cBhvr>
                                      <p:to>
                                        <p:strVal val="visible"/>
                                      </p:to>
                                    </p:set>
                                    <p:animEffect transition="in" filter="fade">
                                      <p:cBhvr>
                                        <p:cTn id="36" dur="500"/>
                                        <p:tgtEl>
                                          <p:spTgt spid="5">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788894" y="619961"/>
            <a:ext cx="10183906" cy="584775"/>
          </a:xfrm>
          <a:prstGeom prst="rect">
            <a:avLst/>
          </a:prstGeom>
          <a:solidFill>
            <a:srgbClr val="002060"/>
          </a:solidFill>
        </p:spPr>
        <p:txBody>
          <a:bodyPr wrap="square" rtlCol="0">
            <a:spAutoFit/>
          </a:bodyPr>
          <a:lstStyle/>
          <a:p>
            <a:pPr algn="ctr"/>
            <a:r>
              <a:rPr lang="en-GB" sz="3200" b="1" dirty="0">
                <a:solidFill>
                  <a:schemeClr val="bg1"/>
                </a:solidFill>
              </a:rPr>
              <a:t>Fixed Penalty Notices (F.P.Ns) – Non-endorsable</a:t>
            </a:r>
          </a:p>
        </p:txBody>
      </p:sp>
      <p:pic>
        <p:nvPicPr>
          <p:cNvPr id="6" name="Picture 3" descr="\\Client\G$\CKP Images\Traffic\Non endorsable offences.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02823" y="2065004"/>
            <a:ext cx="3716399" cy="35110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3"/>
          <p:cNvSpPr txBox="1">
            <a:spLocks noChangeArrowheads="1"/>
          </p:cNvSpPr>
          <p:nvPr/>
        </p:nvSpPr>
        <p:spPr bwMode="auto">
          <a:xfrm>
            <a:off x="1430815" y="2710463"/>
            <a:ext cx="4679950" cy="18158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2800" dirty="0">
                <a:solidFill>
                  <a:schemeClr val="tx1"/>
                </a:solidFill>
                <a:latin typeface="+mn-lt"/>
              </a:rPr>
              <a:t>The offences for which this type of notice can be issued are set out on the cover of the Fixed Penalty booklet</a:t>
            </a:r>
          </a:p>
        </p:txBody>
      </p:sp>
    </p:spTree>
    <p:extLst>
      <p:ext uri="{BB962C8B-B14F-4D97-AF65-F5344CB8AC3E}">
        <p14:creationId xmlns:p14="http://schemas.microsoft.com/office/powerpoint/2010/main" val="12420917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555812" y="619961"/>
            <a:ext cx="11080376" cy="584775"/>
          </a:xfrm>
          <a:prstGeom prst="rect">
            <a:avLst/>
          </a:prstGeom>
          <a:solidFill>
            <a:srgbClr val="002060"/>
          </a:solidFill>
        </p:spPr>
        <p:txBody>
          <a:bodyPr wrap="square" rtlCol="0">
            <a:spAutoFit/>
          </a:bodyPr>
          <a:lstStyle/>
          <a:p>
            <a:pPr algn="ctr"/>
            <a:r>
              <a:rPr lang="en-GB" sz="3200" b="1" dirty="0">
                <a:solidFill>
                  <a:schemeClr val="bg1"/>
                </a:solidFill>
              </a:rPr>
              <a:t>Fixed Penalty Notices (F.P.Ns) – Non-endorsable</a:t>
            </a:r>
          </a:p>
        </p:txBody>
      </p:sp>
      <p:pic>
        <p:nvPicPr>
          <p:cNvPr id="8" name="Picture 4" descr="\\Client\G$\CKP Images\Traffic\Payment slip 1.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96987" y="1790437"/>
            <a:ext cx="2799026" cy="3462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5" descr="\\Client\G$\CKP Images\Traffic\Payment slip 2.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71968" y="1790437"/>
            <a:ext cx="2808955" cy="35400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582085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484094" y="440666"/>
            <a:ext cx="11223812" cy="584775"/>
          </a:xfrm>
          <a:prstGeom prst="rect">
            <a:avLst/>
          </a:prstGeom>
          <a:solidFill>
            <a:srgbClr val="002060"/>
          </a:solidFill>
        </p:spPr>
        <p:txBody>
          <a:bodyPr wrap="square" rtlCol="0">
            <a:spAutoFit/>
          </a:bodyPr>
          <a:lstStyle/>
          <a:p>
            <a:pPr algn="ctr"/>
            <a:r>
              <a:rPr lang="en-GB" sz="3200" b="1" dirty="0">
                <a:solidFill>
                  <a:schemeClr val="bg1"/>
                </a:solidFill>
              </a:rPr>
              <a:t>Fixed Penalty Notices (F.P.Ns) – Endorsable</a:t>
            </a:r>
          </a:p>
        </p:txBody>
      </p:sp>
      <p:sp>
        <p:nvSpPr>
          <p:cNvPr id="6" name="Content Placeholder 2"/>
          <p:cNvSpPr txBox="1">
            <a:spLocks/>
          </p:cNvSpPr>
          <p:nvPr/>
        </p:nvSpPr>
        <p:spPr>
          <a:xfrm>
            <a:off x="3005214" y="1459627"/>
            <a:ext cx="8229600" cy="4588452"/>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spcBef>
                <a:spcPct val="0"/>
              </a:spcBef>
              <a:buFontTx/>
              <a:buNone/>
              <a:defRPr/>
            </a:pPr>
            <a:r>
              <a:rPr lang="en-GB" altLang="en-US" sz="2400" dirty="0"/>
              <a:t>More serious road traffic offences:</a:t>
            </a:r>
          </a:p>
          <a:p>
            <a:pPr>
              <a:spcBef>
                <a:spcPct val="0"/>
              </a:spcBef>
              <a:defRPr/>
            </a:pPr>
            <a:endParaRPr lang="en-GB" altLang="en-US" sz="2400" dirty="0"/>
          </a:p>
          <a:p>
            <a:pPr>
              <a:spcBef>
                <a:spcPct val="0"/>
              </a:spcBef>
              <a:defRPr/>
            </a:pPr>
            <a:r>
              <a:rPr lang="en-GB" altLang="en-US" sz="2400" dirty="0"/>
              <a:t>Failing to conform to a stop sign</a:t>
            </a:r>
          </a:p>
          <a:p>
            <a:pPr>
              <a:spcBef>
                <a:spcPct val="0"/>
              </a:spcBef>
              <a:defRPr/>
            </a:pPr>
            <a:endParaRPr lang="en-GB" altLang="en-US" sz="2400" dirty="0"/>
          </a:p>
          <a:p>
            <a:pPr>
              <a:spcBef>
                <a:spcPct val="0"/>
              </a:spcBef>
              <a:defRPr/>
            </a:pPr>
            <a:r>
              <a:rPr lang="en-GB" altLang="en-US" sz="2400" dirty="0"/>
              <a:t>Contravening a red traffic light</a:t>
            </a:r>
          </a:p>
          <a:p>
            <a:pPr>
              <a:spcBef>
                <a:spcPct val="0"/>
              </a:spcBef>
              <a:defRPr/>
            </a:pPr>
            <a:endParaRPr lang="en-GB" altLang="en-US" sz="2400" dirty="0"/>
          </a:p>
          <a:p>
            <a:pPr>
              <a:spcBef>
                <a:spcPct val="0"/>
              </a:spcBef>
              <a:defRPr/>
            </a:pPr>
            <a:r>
              <a:rPr lang="en-GB" altLang="en-US" sz="2400" dirty="0"/>
              <a:t>Parking in the controlled zone of a pedestrian crossing</a:t>
            </a:r>
          </a:p>
          <a:p>
            <a:pPr>
              <a:spcBef>
                <a:spcPct val="0"/>
              </a:spcBef>
              <a:defRPr/>
            </a:pPr>
            <a:endParaRPr lang="en-GB" altLang="en-US" sz="2400" dirty="0"/>
          </a:p>
          <a:p>
            <a:pPr>
              <a:spcBef>
                <a:spcPct val="0"/>
              </a:spcBef>
              <a:defRPr/>
            </a:pPr>
            <a:r>
              <a:rPr lang="en-GB" altLang="en-US" sz="2400" dirty="0"/>
              <a:t>Speeding</a:t>
            </a:r>
          </a:p>
          <a:p>
            <a:pPr>
              <a:spcBef>
                <a:spcPct val="0"/>
              </a:spcBef>
              <a:defRPr/>
            </a:pPr>
            <a:endParaRPr lang="en-GB" altLang="en-US" sz="2400" dirty="0"/>
          </a:p>
          <a:p>
            <a:pPr>
              <a:spcBef>
                <a:spcPct val="0"/>
              </a:spcBef>
              <a:defRPr/>
            </a:pPr>
            <a:r>
              <a:rPr lang="en-GB" altLang="en-US" sz="2400" dirty="0"/>
              <a:t>Defective tyres</a:t>
            </a:r>
          </a:p>
          <a:p>
            <a:pPr>
              <a:spcBef>
                <a:spcPct val="0"/>
              </a:spcBef>
              <a:defRPr/>
            </a:pPr>
            <a:endParaRPr lang="en-GB" altLang="en-US" sz="2400" dirty="0"/>
          </a:p>
          <a:p>
            <a:pPr>
              <a:spcBef>
                <a:spcPct val="0"/>
              </a:spcBef>
              <a:defRPr/>
            </a:pPr>
            <a:r>
              <a:rPr lang="en-GB" altLang="en-US" sz="2400" dirty="0"/>
              <a:t>Using a mobile phone whilst driving</a:t>
            </a:r>
          </a:p>
          <a:p>
            <a:pPr>
              <a:defRPr/>
            </a:pPr>
            <a:endParaRPr lang="en-GB" sz="2400" dirty="0"/>
          </a:p>
        </p:txBody>
      </p:sp>
    </p:spTree>
    <p:extLst>
      <p:ext uri="{BB962C8B-B14F-4D97-AF65-F5344CB8AC3E}">
        <p14:creationId xmlns:p14="http://schemas.microsoft.com/office/powerpoint/2010/main" val="22928858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2" end="2"/>
                                            </p:txEl>
                                          </p:spTgt>
                                        </p:tgtEl>
                                        <p:attrNameLst>
                                          <p:attrName>style.visibility</p:attrName>
                                        </p:attrNameLst>
                                      </p:cBhvr>
                                      <p:to>
                                        <p:strVal val="visible"/>
                                      </p:to>
                                    </p:set>
                                    <p:animEffect transition="in" filter="fade">
                                      <p:cBhvr>
                                        <p:cTn id="7" dur="500"/>
                                        <p:tgtEl>
                                          <p:spTgt spid="6">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4" end="4"/>
                                            </p:txEl>
                                          </p:spTgt>
                                        </p:tgtEl>
                                        <p:attrNameLst>
                                          <p:attrName>style.visibility</p:attrName>
                                        </p:attrNameLst>
                                      </p:cBhvr>
                                      <p:to>
                                        <p:strVal val="visible"/>
                                      </p:to>
                                    </p:set>
                                    <p:animEffect transition="in" filter="fade">
                                      <p:cBhvr>
                                        <p:cTn id="12" dur="500"/>
                                        <p:tgtEl>
                                          <p:spTgt spid="6">
                                            <p:txEl>
                                              <p:pRg st="4" end="4"/>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6" end="6"/>
                                            </p:txEl>
                                          </p:spTgt>
                                        </p:tgtEl>
                                        <p:attrNameLst>
                                          <p:attrName>style.visibility</p:attrName>
                                        </p:attrNameLst>
                                      </p:cBhvr>
                                      <p:to>
                                        <p:strVal val="visible"/>
                                      </p:to>
                                    </p:set>
                                    <p:animEffect transition="in" filter="fade">
                                      <p:cBhvr>
                                        <p:cTn id="17" dur="500"/>
                                        <p:tgtEl>
                                          <p:spTgt spid="6">
                                            <p:txEl>
                                              <p:pRg st="6" end="6"/>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8" end="8"/>
                                            </p:txEl>
                                          </p:spTgt>
                                        </p:tgtEl>
                                        <p:attrNameLst>
                                          <p:attrName>style.visibility</p:attrName>
                                        </p:attrNameLst>
                                      </p:cBhvr>
                                      <p:to>
                                        <p:strVal val="visible"/>
                                      </p:to>
                                    </p:set>
                                    <p:animEffect transition="in" filter="fade">
                                      <p:cBhvr>
                                        <p:cTn id="22" dur="500"/>
                                        <p:tgtEl>
                                          <p:spTgt spid="6">
                                            <p:txEl>
                                              <p:pRg st="8" end="8"/>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10" end="10"/>
                                            </p:txEl>
                                          </p:spTgt>
                                        </p:tgtEl>
                                        <p:attrNameLst>
                                          <p:attrName>style.visibility</p:attrName>
                                        </p:attrNameLst>
                                      </p:cBhvr>
                                      <p:to>
                                        <p:strVal val="visible"/>
                                      </p:to>
                                    </p:set>
                                    <p:animEffect transition="in" filter="fade">
                                      <p:cBhvr>
                                        <p:cTn id="27" dur="500"/>
                                        <p:tgtEl>
                                          <p:spTgt spid="6">
                                            <p:txEl>
                                              <p:pRg st="10" end="10"/>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xEl>
                                              <p:pRg st="12" end="12"/>
                                            </p:txEl>
                                          </p:spTgt>
                                        </p:tgtEl>
                                        <p:attrNameLst>
                                          <p:attrName>style.visibility</p:attrName>
                                        </p:attrNameLst>
                                      </p:cBhvr>
                                      <p:to>
                                        <p:strVal val="visible"/>
                                      </p:to>
                                    </p:set>
                                    <p:animEffect transition="in" filter="fade">
                                      <p:cBhvr>
                                        <p:cTn id="32" dur="500"/>
                                        <p:tgtEl>
                                          <p:spTgt spid="6">
                                            <p:txEl>
                                              <p:pRg st="12" end="1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81318" y="619961"/>
            <a:ext cx="10901082" cy="584775"/>
          </a:xfrm>
          <a:prstGeom prst="rect">
            <a:avLst/>
          </a:prstGeom>
          <a:solidFill>
            <a:srgbClr val="002060"/>
          </a:solidFill>
        </p:spPr>
        <p:txBody>
          <a:bodyPr wrap="square" rtlCol="0">
            <a:spAutoFit/>
          </a:bodyPr>
          <a:lstStyle/>
          <a:p>
            <a:pPr algn="ctr"/>
            <a:r>
              <a:rPr lang="en-GB" sz="3200" b="1" dirty="0">
                <a:solidFill>
                  <a:schemeClr val="bg1"/>
                </a:solidFill>
              </a:rPr>
              <a:t>Fixed Penalty Notices (F.P.Ns) – Endorsable</a:t>
            </a:r>
          </a:p>
        </p:txBody>
      </p:sp>
      <p:pic>
        <p:nvPicPr>
          <p:cNvPr id="5" name="Picture 8" descr="\\Client\G$\CKP Images\Traffic\FPN Page 1 - part 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63069" y="1887640"/>
            <a:ext cx="3012275" cy="334219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6"/>
          <p:cNvSpPr txBox="1">
            <a:spLocks noChangeArrowheads="1"/>
          </p:cNvSpPr>
          <p:nvPr/>
        </p:nvSpPr>
        <p:spPr bwMode="auto">
          <a:xfrm>
            <a:off x="4963334" y="2068084"/>
            <a:ext cx="6156353" cy="26776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2800" b="0" dirty="0">
                <a:solidFill>
                  <a:schemeClr val="tx1"/>
                </a:solidFill>
                <a:latin typeface="Calibri" panose="020F0502020204030204" pitchFamily="34" charset="0"/>
                <a:cs typeface="Calibri" panose="020F0502020204030204" pitchFamily="34" charset="0"/>
              </a:rPr>
              <a:t>Offender </a:t>
            </a:r>
            <a:r>
              <a:rPr lang="en-GB" altLang="en-US" sz="2800" u="sng" dirty="0">
                <a:solidFill>
                  <a:srgbClr val="FF0000"/>
                </a:solidFill>
                <a:latin typeface="Calibri" panose="020F0502020204030204" pitchFamily="34" charset="0"/>
                <a:cs typeface="Calibri" panose="020F0502020204030204" pitchFamily="34" charset="0"/>
              </a:rPr>
              <a:t>MUST</a:t>
            </a:r>
            <a:r>
              <a:rPr lang="en-GB" altLang="en-US" sz="2800" b="0" dirty="0">
                <a:solidFill>
                  <a:schemeClr val="tx1"/>
                </a:solidFill>
                <a:latin typeface="Calibri" panose="020F0502020204030204" pitchFamily="34" charset="0"/>
                <a:cs typeface="Calibri" panose="020F0502020204030204" pitchFamily="34" charset="0"/>
              </a:rPr>
              <a:t> be present</a:t>
            </a:r>
          </a:p>
          <a:p>
            <a:pPr algn="ctr" eaLnBrk="1" hangingPunct="1">
              <a:spcBef>
                <a:spcPct val="0"/>
              </a:spcBef>
              <a:buFontTx/>
              <a:buNone/>
            </a:pPr>
            <a:endParaRPr lang="en-GB" altLang="en-US" sz="2800" b="0" dirty="0">
              <a:solidFill>
                <a:schemeClr val="tx1"/>
              </a:solidFill>
              <a:latin typeface="Calibri" panose="020F0502020204030204" pitchFamily="34" charset="0"/>
              <a:cs typeface="Calibri" panose="020F0502020204030204" pitchFamily="34" charset="0"/>
            </a:endParaRPr>
          </a:p>
          <a:p>
            <a:pPr algn="ctr" eaLnBrk="1" hangingPunct="1">
              <a:spcBef>
                <a:spcPct val="0"/>
              </a:spcBef>
              <a:buFontTx/>
              <a:buNone/>
            </a:pPr>
            <a:endParaRPr lang="en-GB" altLang="en-US" sz="2800" b="0" dirty="0">
              <a:solidFill>
                <a:schemeClr val="tx1"/>
              </a:solidFill>
              <a:latin typeface="Calibri" panose="020F0502020204030204" pitchFamily="34" charset="0"/>
              <a:cs typeface="Calibri" panose="020F0502020204030204" pitchFamily="34" charset="0"/>
            </a:endParaRPr>
          </a:p>
          <a:p>
            <a:pPr algn="ctr" eaLnBrk="1" hangingPunct="1">
              <a:spcBef>
                <a:spcPct val="0"/>
              </a:spcBef>
              <a:buFontTx/>
              <a:buNone/>
            </a:pPr>
            <a:r>
              <a:rPr lang="en-GB" altLang="en-US" sz="2800" u="sng" dirty="0">
                <a:solidFill>
                  <a:srgbClr val="FF0000"/>
                </a:solidFill>
                <a:latin typeface="Calibri" panose="020F0502020204030204" pitchFamily="34" charset="0"/>
                <a:cs typeface="Calibri" panose="020F0502020204030204" pitchFamily="34" charset="0"/>
              </a:rPr>
              <a:t>Cannot</a:t>
            </a:r>
            <a:r>
              <a:rPr lang="en-GB" altLang="en-US" sz="2800" b="0" dirty="0">
                <a:solidFill>
                  <a:schemeClr val="tx1"/>
                </a:solidFill>
                <a:latin typeface="Calibri" panose="020F0502020204030204" pitchFamily="34" charset="0"/>
                <a:cs typeface="Calibri" panose="020F0502020204030204" pitchFamily="34" charset="0"/>
              </a:rPr>
              <a:t> be affixed to the vehicle</a:t>
            </a:r>
          </a:p>
          <a:p>
            <a:pPr algn="ctr" eaLnBrk="1" hangingPunct="1">
              <a:spcBef>
                <a:spcPct val="0"/>
              </a:spcBef>
              <a:buFontTx/>
              <a:buNone/>
            </a:pPr>
            <a:endParaRPr lang="en-GB" altLang="en-US" sz="2800" b="0" dirty="0">
              <a:solidFill>
                <a:schemeClr val="tx1"/>
              </a:solidFill>
              <a:latin typeface="Calibri" panose="020F0502020204030204" pitchFamily="34" charset="0"/>
              <a:cs typeface="Calibri" panose="020F0502020204030204" pitchFamily="34" charset="0"/>
            </a:endParaRPr>
          </a:p>
          <a:p>
            <a:pPr algn="ctr" eaLnBrk="1" hangingPunct="1">
              <a:spcBef>
                <a:spcPct val="0"/>
              </a:spcBef>
              <a:buFontTx/>
              <a:buNone/>
            </a:pPr>
            <a:r>
              <a:rPr lang="en-GB" altLang="en-US" sz="2800" b="0" dirty="0">
                <a:solidFill>
                  <a:schemeClr val="tx1"/>
                </a:solidFill>
                <a:latin typeface="Calibri" panose="020F0502020204030204" pitchFamily="34" charset="0"/>
                <a:cs typeface="Calibri" panose="020F0502020204030204" pitchFamily="34" charset="0"/>
              </a:rPr>
              <a:t>2 types – </a:t>
            </a:r>
            <a:r>
              <a:rPr lang="en-GB" altLang="en-US" sz="2800" dirty="0">
                <a:solidFill>
                  <a:schemeClr val="tx1"/>
                </a:solidFill>
                <a:latin typeface="Calibri" panose="020F0502020204030204" pitchFamily="34" charset="0"/>
                <a:cs typeface="Calibri" panose="020F0502020204030204" pitchFamily="34" charset="0"/>
              </a:rPr>
              <a:t>‘Full’ </a:t>
            </a:r>
            <a:r>
              <a:rPr lang="en-GB" altLang="en-US" sz="2800" b="0" dirty="0">
                <a:solidFill>
                  <a:schemeClr val="tx1"/>
                </a:solidFill>
                <a:latin typeface="Calibri" panose="020F0502020204030204" pitchFamily="34" charset="0"/>
                <a:cs typeface="Calibri" panose="020F0502020204030204" pitchFamily="34" charset="0"/>
              </a:rPr>
              <a:t>and </a:t>
            </a:r>
            <a:r>
              <a:rPr lang="en-GB" altLang="en-US" sz="2800" dirty="0">
                <a:solidFill>
                  <a:schemeClr val="tx1"/>
                </a:solidFill>
                <a:latin typeface="Calibri" panose="020F0502020204030204" pitchFamily="34" charset="0"/>
                <a:cs typeface="Calibri" panose="020F0502020204030204" pitchFamily="34" charset="0"/>
              </a:rPr>
              <a:t>‘Provisional’</a:t>
            </a:r>
          </a:p>
        </p:txBody>
      </p:sp>
    </p:spTree>
    <p:extLst>
      <p:ext uri="{BB962C8B-B14F-4D97-AF65-F5344CB8AC3E}">
        <p14:creationId xmlns:p14="http://schemas.microsoft.com/office/powerpoint/2010/main" val="31840792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500"/>
                                        <p:tgtEl>
                                          <p:spTgt spid="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nodeType="clickEffect">
                                  <p:stCondLst>
                                    <p:cond delay="0"/>
                                  </p:stCondLst>
                                  <p:childTnLst>
                                    <p:set>
                                      <p:cBhvr>
                                        <p:cTn id="15" dur="1" fill="hold">
                                          <p:stCondLst>
                                            <p:cond delay="0"/>
                                          </p:stCondLst>
                                        </p:cTn>
                                        <p:tgtEl>
                                          <p:spTgt spid="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453477" y="619961"/>
            <a:ext cx="11290288" cy="584775"/>
          </a:xfrm>
          <a:prstGeom prst="rect">
            <a:avLst/>
          </a:prstGeom>
          <a:solidFill>
            <a:srgbClr val="002060"/>
          </a:solidFill>
        </p:spPr>
        <p:txBody>
          <a:bodyPr wrap="square" rtlCol="0">
            <a:spAutoFit/>
          </a:bodyPr>
          <a:lstStyle/>
          <a:p>
            <a:pPr algn="ctr"/>
            <a:r>
              <a:rPr lang="en-GB" sz="3200" b="1" dirty="0">
                <a:solidFill>
                  <a:schemeClr val="bg1"/>
                </a:solidFill>
              </a:rPr>
              <a:t>Fixed Penalty Notices (F.P.Ns) – ‘Full’ Endorsable</a:t>
            </a:r>
          </a:p>
        </p:txBody>
      </p:sp>
      <p:pic>
        <p:nvPicPr>
          <p:cNvPr id="5" name="Picture 8" descr="\\Client\G$\CKP Images\Traffic\FPN Page 1 - part 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83388" y="2137064"/>
            <a:ext cx="2802367" cy="31092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p:cNvSpPr txBox="1">
            <a:spLocks noChangeArrowheads="1"/>
          </p:cNvSpPr>
          <p:nvPr/>
        </p:nvSpPr>
        <p:spPr bwMode="auto">
          <a:xfrm>
            <a:off x="1649505" y="2137064"/>
            <a:ext cx="5565941" cy="31085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2800" dirty="0">
                <a:solidFill>
                  <a:schemeClr val="tx1"/>
                </a:solidFill>
                <a:latin typeface="+mn-lt"/>
              </a:rPr>
              <a:t>Driver </a:t>
            </a:r>
            <a:r>
              <a:rPr lang="en-GB" altLang="en-US" sz="2800" u="sng" dirty="0">
                <a:solidFill>
                  <a:srgbClr val="FF0000"/>
                </a:solidFill>
                <a:latin typeface="+mn-lt"/>
              </a:rPr>
              <a:t>MUST</a:t>
            </a:r>
            <a:r>
              <a:rPr lang="en-GB" altLang="en-US" sz="2800" dirty="0">
                <a:solidFill>
                  <a:schemeClr val="tx1"/>
                </a:solidFill>
                <a:latin typeface="+mn-lt"/>
              </a:rPr>
              <a:t> be able to produce licence</a:t>
            </a:r>
          </a:p>
          <a:p>
            <a:pPr algn="ctr" eaLnBrk="1" hangingPunct="1">
              <a:spcBef>
                <a:spcPct val="0"/>
              </a:spcBef>
              <a:buFontTx/>
              <a:buNone/>
            </a:pPr>
            <a:endParaRPr lang="en-GB" altLang="en-US" sz="2800" dirty="0">
              <a:solidFill>
                <a:schemeClr val="tx1"/>
              </a:solidFill>
              <a:latin typeface="+mn-lt"/>
            </a:endParaRPr>
          </a:p>
          <a:p>
            <a:pPr algn="ctr" eaLnBrk="1" hangingPunct="1">
              <a:spcBef>
                <a:spcPct val="0"/>
              </a:spcBef>
              <a:buFontTx/>
              <a:buNone/>
            </a:pPr>
            <a:r>
              <a:rPr lang="en-GB" altLang="en-US" sz="2800" dirty="0">
                <a:solidFill>
                  <a:schemeClr val="tx1"/>
                </a:solidFill>
                <a:latin typeface="+mn-lt"/>
              </a:rPr>
              <a:t>Penalty points </a:t>
            </a:r>
            <a:r>
              <a:rPr lang="en-GB" altLang="en-US" sz="2800" u="sng" dirty="0">
                <a:solidFill>
                  <a:srgbClr val="FF0000"/>
                </a:solidFill>
                <a:latin typeface="+mn-lt"/>
              </a:rPr>
              <a:t>MUST</a:t>
            </a:r>
            <a:r>
              <a:rPr lang="en-GB" altLang="en-US" sz="2800" dirty="0">
                <a:solidFill>
                  <a:schemeClr val="tx1"/>
                </a:solidFill>
                <a:latin typeface="+mn-lt"/>
              </a:rPr>
              <a:t> be low enough for FPN</a:t>
            </a:r>
          </a:p>
          <a:p>
            <a:pPr algn="ctr" eaLnBrk="1" hangingPunct="1">
              <a:spcBef>
                <a:spcPct val="0"/>
              </a:spcBef>
              <a:buFontTx/>
              <a:buNone/>
            </a:pPr>
            <a:endParaRPr lang="en-GB" altLang="en-US" sz="2800" dirty="0">
              <a:solidFill>
                <a:schemeClr val="tx1"/>
              </a:solidFill>
              <a:latin typeface="+mn-lt"/>
            </a:endParaRPr>
          </a:p>
          <a:p>
            <a:pPr algn="ctr" eaLnBrk="1" hangingPunct="1">
              <a:spcBef>
                <a:spcPct val="0"/>
              </a:spcBef>
              <a:buFontTx/>
              <a:buNone/>
            </a:pPr>
            <a:r>
              <a:rPr lang="en-GB" altLang="en-US" sz="2800" dirty="0">
                <a:solidFill>
                  <a:schemeClr val="tx1"/>
                </a:solidFill>
                <a:latin typeface="+mn-lt"/>
              </a:rPr>
              <a:t>Offender </a:t>
            </a:r>
            <a:r>
              <a:rPr lang="en-GB" altLang="en-US" sz="2800" u="sng" dirty="0">
                <a:solidFill>
                  <a:srgbClr val="FF0000"/>
                </a:solidFill>
                <a:latin typeface="+mn-lt"/>
              </a:rPr>
              <a:t>agrees</a:t>
            </a:r>
            <a:r>
              <a:rPr lang="en-GB" altLang="en-US" sz="2800" dirty="0">
                <a:solidFill>
                  <a:schemeClr val="tx1"/>
                </a:solidFill>
                <a:latin typeface="+mn-lt"/>
              </a:rPr>
              <a:t> to surrender licence</a:t>
            </a:r>
          </a:p>
        </p:txBody>
      </p:sp>
    </p:spTree>
    <p:extLst>
      <p:ext uri="{BB962C8B-B14F-4D97-AF65-F5344CB8AC3E}">
        <p14:creationId xmlns:p14="http://schemas.microsoft.com/office/powerpoint/2010/main" val="27325475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788894" y="584102"/>
            <a:ext cx="10685930" cy="584775"/>
          </a:xfrm>
          <a:prstGeom prst="rect">
            <a:avLst/>
          </a:prstGeom>
          <a:solidFill>
            <a:srgbClr val="002060"/>
          </a:solidFill>
        </p:spPr>
        <p:txBody>
          <a:bodyPr wrap="square" rtlCol="0">
            <a:spAutoFit/>
          </a:bodyPr>
          <a:lstStyle/>
          <a:p>
            <a:pPr algn="ctr"/>
            <a:r>
              <a:rPr lang="en-GB" sz="3200" b="1" dirty="0">
                <a:solidFill>
                  <a:schemeClr val="bg1"/>
                </a:solidFill>
              </a:rPr>
              <a:t>Fixed Penalty Notices (F.P.Ns) – ‘Provisional’ Endorsable</a:t>
            </a:r>
          </a:p>
        </p:txBody>
      </p:sp>
      <p:pic>
        <p:nvPicPr>
          <p:cNvPr id="5" name="Picture 8" descr="\\Client\G$\CKP Images\Traffic\FPN Page 1 - part 2.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54541" y="2024699"/>
            <a:ext cx="3040016" cy="33729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TextBox 6"/>
          <p:cNvSpPr txBox="1">
            <a:spLocks noChangeArrowheads="1"/>
          </p:cNvSpPr>
          <p:nvPr/>
        </p:nvSpPr>
        <p:spPr bwMode="auto">
          <a:xfrm>
            <a:off x="5313137" y="2657137"/>
            <a:ext cx="6010102" cy="27392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2800" dirty="0">
                <a:solidFill>
                  <a:schemeClr val="tx1"/>
                </a:solidFill>
                <a:latin typeface="+mn-lt"/>
              </a:rPr>
              <a:t>Driver </a:t>
            </a:r>
            <a:r>
              <a:rPr lang="en-GB" altLang="en-US" sz="2800" dirty="0">
                <a:solidFill>
                  <a:srgbClr val="FF0000"/>
                </a:solidFill>
                <a:latin typeface="+mn-lt"/>
              </a:rPr>
              <a:t>unable</a:t>
            </a:r>
            <a:r>
              <a:rPr lang="en-GB" altLang="en-US" sz="2800" dirty="0">
                <a:solidFill>
                  <a:schemeClr val="tx1"/>
                </a:solidFill>
                <a:latin typeface="+mn-lt"/>
              </a:rPr>
              <a:t> or </a:t>
            </a:r>
            <a:r>
              <a:rPr lang="en-GB" altLang="en-US" sz="2800" dirty="0">
                <a:solidFill>
                  <a:srgbClr val="FF0000"/>
                </a:solidFill>
                <a:latin typeface="+mn-lt"/>
              </a:rPr>
              <a:t>unwilling</a:t>
            </a:r>
            <a:r>
              <a:rPr lang="en-GB" altLang="en-US" sz="2800" dirty="0">
                <a:solidFill>
                  <a:schemeClr val="tx1"/>
                </a:solidFill>
                <a:latin typeface="+mn-lt"/>
              </a:rPr>
              <a:t> to produce licence</a:t>
            </a:r>
          </a:p>
          <a:p>
            <a:pPr algn="ctr" eaLnBrk="1" hangingPunct="1">
              <a:spcBef>
                <a:spcPct val="0"/>
              </a:spcBef>
              <a:buFontTx/>
              <a:buNone/>
            </a:pPr>
            <a:endParaRPr lang="en-GB" altLang="en-US" sz="2800" dirty="0">
              <a:solidFill>
                <a:schemeClr val="tx1"/>
              </a:solidFill>
              <a:latin typeface="+mn-lt"/>
            </a:endParaRPr>
          </a:p>
          <a:p>
            <a:pPr algn="ctr" eaLnBrk="1" hangingPunct="1">
              <a:spcBef>
                <a:spcPct val="0"/>
              </a:spcBef>
              <a:buFontTx/>
              <a:buNone/>
            </a:pPr>
            <a:endParaRPr lang="en-GB" altLang="en-US" sz="2800" b="0" dirty="0">
              <a:solidFill>
                <a:schemeClr val="tx1"/>
              </a:solidFill>
              <a:latin typeface="+mn-lt"/>
            </a:endParaRPr>
          </a:p>
          <a:p>
            <a:pPr algn="ctr" eaLnBrk="1" hangingPunct="1">
              <a:spcBef>
                <a:spcPct val="0"/>
              </a:spcBef>
              <a:buFontTx/>
              <a:buNone/>
            </a:pPr>
            <a:r>
              <a:rPr lang="en-GB" altLang="en-US" sz="2800" u="sng" dirty="0">
                <a:solidFill>
                  <a:srgbClr val="FF0000"/>
                </a:solidFill>
                <a:latin typeface="+mn-lt"/>
              </a:rPr>
              <a:t>Cannot</a:t>
            </a:r>
            <a:r>
              <a:rPr lang="en-GB" altLang="en-US" sz="2800" dirty="0">
                <a:solidFill>
                  <a:schemeClr val="tx1"/>
                </a:solidFill>
                <a:latin typeface="+mn-lt"/>
              </a:rPr>
              <a:t> be affixed to the vehicle</a:t>
            </a:r>
          </a:p>
          <a:p>
            <a:pPr eaLnBrk="1" hangingPunct="1">
              <a:spcBef>
                <a:spcPct val="0"/>
              </a:spcBef>
              <a:buFontTx/>
              <a:buNone/>
            </a:pPr>
            <a:endParaRPr lang="en-GB" altLang="en-US" sz="3200" b="0" dirty="0">
              <a:solidFill>
                <a:schemeClr val="tx1"/>
              </a:solidFill>
            </a:endParaRPr>
          </a:p>
        </p:txBody>
      </p:sp>
    </p:spTree>
    <p:extLst>
      <p:ext uri="{BB962C8B-B14F-4D97-AF65-F5344CB8AC3E}">
        <p14:creationId xmlns:p14="http://schemas.microsoft.com/office/powerpoint/2010/main" val="41066296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546167" y="619961"/>
            <a:ext cx="9892798" cy="584775"/>
          </a:xfrm>
          <a:prstGeom prst="rect">
            <a:avLst/>
          </a:prstGeom>
          <a:solidFill>
            <a:srgbClr val="002060"/>
          </a:solidFill>
        </p:spPr>
        <p:txBody>
          <a:bodyPr wrap="square" rtlCol="0">
            <a:spAutoFit/>
          </a:bodyPr>
          <a:lstStyle/>
          <a:p>
            <a:pPr algn="ctr"/>
            <a:r>
              <a:rPr lang="en-GB" sz="3200" b="1" dirty="0">
                <a:solidFill>
                  <a:schemeClr val="bg1"/>
                </a:solidFill>
              </a:rPr>
              <a:t>Fixed Penalty Notices (F.P.Ns) – Payment</a:t>
            </a:r>
          </a:p>
        </p:txBody>
      </p:sp>
      <p:sp>
        <p:nvSpPr>
          <p:cNvPr id="6" name="Rectangle 5"/>
          <p:cNvSpPr>
            <a:spLocks noChangeArrowheads="1"/>
          </p:cNvSpPr>
          <p:nvPr/>
        </p:nvSpPr>
        <p:spPr bwMode="auto">
          <a:xfrm>
            <a:off x="2425299" y="2245199"/>
            <a:ext cx="4572000" cy="26776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2800" dirty="0">
                <a:solidFill>
                  <a:srgbClr val="FF0000"/>
                </a:solidFill>
                <a:latin typeface="+mn-lt"/>
              </a:rPr>
              <a:t>Non-Endorsable</a:t>
            </a:r>
            <a:r>
              <a:rPr lang="en-GB" altLang="en-US" sz="2800" dirty="0">
                <a:solidFill>
                  <a:schemeClr val="tx1"/>
                </a:solidFill>
                <a:latin typeface="+mn-lt"/>
              </a:rPr>
              <a:t> – 28 days from date of issue</a:t>
            </a:r>
          </a:p>
          <a:p>
            <a:pPr algn="ctr" eaLnBrk="1" hangingPunct="1">
              <a:spcBef>
                <a:spcPct val="0"/>
              </a:spcBef>
              <a:buFontTx/>
              <a:buNone/>
            </a:pPr>
            <a:endParaRPr lang="en-GB" altLang="en-US" sz="2800" dirty="0">
              <a:solidFill>
                <a:schemeClr val="tx1"/>
              </a:solidFill>
              <a:latin typeface="+mn-lt"/>
            </a:endParaRPr>
          </a:p>
          <a:p>
            <a:pPr algn="ctr" eaLnBrk="1" hangingPunct="1">
              <a:spcBef>
                <a:spcPct val="0"/>
              </a:spcBef>
              <a:buFontTx/>
              <a:buNone/>
            </a:pPr>
            <a:r>
              <a:rPr lang="en-GB" altLang="en-US" sz="2800" dirty="0">
                <a:solidFill>
                  <a:srgbClr val="FF0000"/>
                </a:solidFill>
                <a:latin typeface="+mn-lt"/>
              </a:rPr>
              <a:t>Endorsable</a:t>
            </a:r>
            <a:r>
              <a:rPr lang="en-GB" altLang="en-US" sz="2800" dirty="0">
                <a:solidFill>
                  <a:schemeClr val="tx1"/>
                </a:solidFill>
                <a:latin typeface="+mn-lt"/>
              </a:rPr>
              <a:t> – 28 days from the date of surrender of driving licence</a:t>
            </a:r>
          </a:p>
        </p:txBody>
      </p:sp>
      <p:pic>
        <p:nvPicPr>
          <p:cNvPr id="8" name="Picture 3" descr="\\Client\G$\CKP Images\Traffic\Payment.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90486" y="1999702"/>
            <a:ext cx="3248025" cy="31686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6023450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68941" y="619961"/>
            <a:ext cx="11335627" cy="584775"/>
          </a:xfrm>
          <a:prstGeom prst="rect">
            <a:avLst/>
          </a:prstGeom>
          <a:solidFill>
            <a:srgbClr val="002060"/>
          </a:solidFill>
        </p:spPr>
        <p:txBody>
          <a:bodyPr wrap="square" rtlCol="0">
            <a:spAutoFit/>
          </a:bodyPr>
          <a:lstStyle/>
          <a:p>
            <a:pPr algn="ctr"/>
            <a:r>
              <a:rPr lang="en-GB" sz="3200" b="1" dirty="0">
                <a:solidFill>
                  <a:schemeClr val="bg1"/>
                </a:solidFill>
              </a:rPr>
              <a:t>Fixed Penalty Notices (F.P.Ns) – Offender Options?</a:t>
            </a:r>
          </a:p>
        </p:txBody>
      </p:sp>
      <p:pic>
        <p:nvPicPr>
          <p:cNvPr id="7" name="Picture 2" descr="\\Client\G$\CKP Images\NIM\Question 1.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4777" y="1571510"/>
            <a:ext cx="4248150" cy="37486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TextBox 8"/>
          <p:cNvSpPr txBox="1">
            <a:spLocks noChangeArrowheads="1"/>
          </p:cNvSpPr>
          <p:nvPr/>
        </p:nvSpPr>
        <p:spPr bwMode="auto">
          <a:xfrm>
            <a:off x="5206001" y="1891556"/>
            <a:ext cx="6129626" cy="31085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gn="ctr" eaLnBrk="1" hangingPunct="1">
              <a:spcBef>
                <a:spcPct val="0"/>
              </a:spcBef>
              <a:buFontTx/>
              <a:buNone/>
            </a:pPr>
            <a:r>
              <a:rPr lang="en-GB" altLang="en-US" sz="2800" dirty="0">
                <a:solidFill>
                  <a:schemeClr val="tx1"/>
                </a:solidFill>
                <a:latin typeface="+mn-lt"/>
              </a:rPr>
              <a:t>Pay full amount within 28 days</a:t>
            </a:r>
          </a:p>
          <a:p>
            <a:pPr algn="ctr" eaLnBrk="1" hangingPunct="1">
              <a:spcBef>
                <a:spcPct val="0"/>
              </a:spcBef>
              <a:buFontTx/>
              <a:buNone/>
            </a:pPr>
            <a:endParaRPr lang="en-GB" altLang="en-US" sz="2800" dirty="0">
              <a:solidFill>
                <a:schemeClr val="tx1"/>
              </a:solidFill>
              <a:latin typeface="+mn-lt"/>
            </a:endParaRPr>
          </a:p>
          <a:p>
            <a:pPr algn="ctr" eaLnBrk="1" hangingPunct="1">
              <a:spcBef>
                <a:spcPct val="0"/>
              </a:spcBef>
              <a:buFontTx/>
              <a:buNone/>
            </a:pPr>
            <a:endParaRPr lang="en-GB" altLang="en-US" sz="2800" b="0" dirty="0">
              <a:solidFill>
                <a:schemeClr val="tx1"/>
              </a:solidFill>
              <a:latin typeface="+mn-lt"/>
            </a:endParaRPr>
          </a:p>
          <a:p>
            <a:pPr algn="ctr" eaLnBrk="1" hangingPunct="1">
              <a:spcBef>
                <a:spcPct val="0"/>
              </a:spcBef>
              <a:buFontTx/>
              <a:buNone/>
            </a:pPr>
            <a:r>
              <a:rPr lang="en-GB" altLang="en-US" sz="2800" dirty="0">
                <a:solidFill>
                  <a:schemeClr val="tx1"/>
                </a:solidFill>
                <a:latin typeface="+mn-lt"/>
              </a:rPr>
              <a:t>Elect Court within the 28 day period</a:t>
            </a:r>
          </a:p>
          <a:p>
            <a:pPr algn="ctr" eaLnBrk="1" hangingPunct="1">
              <a:spcBef>
                <a:spcPct val="0"/>
              </a:spcBef>
              <a:buFontTx/>
              <a:buNone/>
            </a:pPr>
            <a:endParaRPr lang="en-GB" altLang="en-US" sz="2800" b="0" dirty="0">
              <a:solidFill>
                <a:schemeClr val="tx1"/>
              </a:solidFill>
              <a:latin typeface="+mn-lt"/>
            </a:endParaRPr>
          </a:p>
          <a:p>
            <a:pPr algn="ctr" eaLnBrk="1" hangingPunct="1">
              <a:spcBef>
                <a:spcPct val="0"/>
              </a:spcBef>
              <a:buFontTx/>
              <a:buNone/>
            </a:pPr>
            <a:endParaRPr lang="en-GB" altLang="en-US" sz="2800" b="0" dirty="0">
              <a:solidFill>
                <a:schemeClr val="tx1"/>
              </a:solidFill>
              <a:latin typeface="+mn-lt"/>
            </a:endParaRPr>
          </a:p>
          <a:p>
            <a:pPr algn="ctr" eaLnBrk="1" hangingPunct="1">
              <a:spcBef>
                <a:spcPct val="0"/>
              </a:spcBef>
              <a:buFontTx/>
              <a:buNone/>
            </a:pPr>
            <a:r>
              <a:rPr lang="en-GB" altLang="en-US" sz="2800" dirty="0">
                <a:solidFill>
                  <a:schemeClr val="tx1"/>
                </a:solidFill>
                <a:latin typeface="+mn-lt"/>
              </a:rPr>
              <a:t>Do nothing</a:t>
            </a:r>
          </a:p>
        </p:txBody>
      </p:sp>
    </p:spTree>
    <p:extLst>
      <p:ext uri="{BB962C8B-B14F-4D97-AF65-F5344CB8AC3E}">
        <p14:creationId xmlns:p14="http://schemas.microsoft.com/office/powerpoint/2010/main" val="34177076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3"/>
          <a:stretch>
            <a:fillRect/>
          </a:stretch>
        </p:blipFill>
        <p:spPr>
          <a:xfrm>
            <a:off x="3707202" y="1074763"/>
            <a:ext cx="5235323" cy="3818513"/>
          </a:xfrm>
          <a:prstGeom prst="rect">
            <a:avLst/>
          </a:prstGeom>
        </p:spPr>
      </p:pic>
    </p:spTree>
    <p:extLst>
      <p:ext uri="{BB962C8B-B14F-4D97-AF65-F5344CB8AC3E}">
        <p14:creationId xmlns:p14="http://schemas.microsoft.com/office/powerpoint/2010/main" val="191020789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701</TotalTime>
  <Words>1917</Words>
  <Application>Microsoft Office PowerPoint</Application>
  <PresentationFormat>Widescreen</PresentationFormat>
  <Paragraphs>257</Paragraphs>
  <Slides>15</Slides>
  <Notes>15</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15</vt:i4>
      </vt:variant>
    </vt:vector>
  </HeadingPairs>
  <TitlesOfParts>
    <vt:vector size="25" baseType="lpstr">
      <vt:lpstr>Arial</vt:lpstr>
      <vt:lpstr>Arial Nova</vt:lpstr>
      <vt:lpstr>Arial Nova Cond</vt:lpstr>
      <vt:lpstr>Calibri</vt:lpstr>
      <vt:lpstr>Calibri Light</vt:lpstr>
      <vt:lpstr>Microsoft Sans Serif</vt:lpstr>
      <vt:lpstr>Tahoma</vt:lpstr>
      <vt:lpstr>Verdana</vt:lpstr>
      <vt:lpstr>Office Theme</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Jones,Sarah swp5354</dc:creator>
  <cp:lastModifiedBy>Neil,Sharon swp3514</cp:lastModifiedBy>
  <cp:revision>81</cp:revision>
  <dcterms:created xsi:type="dcterms:W3CDTF">2018-01-30T11:09:50Z</dcterms:created>
  <dcterms:modified xsi:type="dcterms:W3CDTF">2022-07-01T12:24:07Z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0e5233a2-02bd-475e-ab65-006b631733b6</vt:lpwstr>
  </property>
  <property fmtid="{D5CDD505-2E9C-101B-9397-08002B2CF9AE}" pid="3" name="MSIP_Label_66cf8fe5-b7b7-4df7-b38d-1c61ac2f6639_Enabled">
    <vt:lpwstr>true</vt:lpwstr>
  </property>
  <property fmtid="{D5CDD505-2E9C-101B-9397-08002B2CF9AE}" pid="4" name="MSIP_Label_66cf8fe5-b7b7-4df7-b38d-1c61ac2f6639_SetDate">
    <vt:lpwstr>2022-06-23T09:51:49Z</vt:lpwstr>
  </property>
  <property fmtid="{D5CDD505-2E9C-101B-9397-08002B2CF9AE}" pid="5" name="MSIP_Label_66cf8fe5-b7b7-4df7-b38d-1c61ac2f6639_Method">
    <vt:lpwstr>Standard</vt:lpwstr>
  </property>
  <property fmtid="{D5CDD505-2E9C-101B-9397-08002B2CF9AE}" pid="6" name="MSIP_Label_66cf8fe5-b7b7-4df7-b38d-1c61ac2f6639_Name">
    <vt:lpwstr>66cf8fe5-b7b7-4df7-b38d-1c61ac2f6639</vt:lpwstr>
  </property>
  <property fmtid="{D5CDD505-2E9C-101B-9397-08002B2CF9AE}" pid="7" name="MSIP_Label_66cf8fe5-b7b7-4df7-b38d-1c61ac2f6639_SiteId">
    <vt:lpwstr>270c2f4d-fd0c-4f08-92a9-e5bdd8a87e09</vt:lpwstr>
  </property>
  <property fmtid="{D5CDD505-2E9C-101B-9397-08002B2CF9AE}" pid="8" name="MSIP_Label_66cf8fe5-b7b7-4df7-b38d-1c61ac2f6639_ActionId">
    <vt:lpwstr>55af0bad-0f6b-4c4e-b601-84f1bb9eaa40</vt:lpwstr>
  </property>
  <property fmtid="{D5CDD505-2E9C-101B-9397-08002B2CF9AE}" pid="9" name="MSIP_Label_66cf8fe5-b7b7-4df7-b38d-1c61ac2f6639_ContentBits">
    <vt:lpwstr>0</vt:lpwstr>
  </property>
  <property fmtid="{D5CDD505-2E9C-101B-9397-08002B2CF9AE}" pid="10" name="Classification">
    <vt:lpwstr>OFFICIAL</vt:lpwstr>
  </property>
  <property fmtid="{D5CDD505-2E9C-101B-9397-08002B2CF9AE}" pid="11" name="Visibility">
    <vt:lpwstr>NOT VISIBLE</vt:lpwstr>
  </property>
</Properties>
</file>