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sldIdLst>
    <p:sldId id="256" r:id="rId5"/>
    <p:sldId id="258" r:id="rId6"/>
    <p:sldId id="310" r:id="rId7"/>
    <p:sldId id="314" r:id="rId8"/>
    <p:sldId id="315" r:id="rId9"/>
    <p:sldId id="316" r:id="rId10"/>
    <p:sldId id="322" r:id="rId11"/>
    <p:sldId id="324" r:id="rId12"/>
    <p:sldId id="326" r:id="rId13"/>
    <p:sldId id="317" r:id="rId14"/>
    <p:sldId id="319" r:id="rId15"/>
    <p:sldId id="330" r:id="rId16"/>
    <p:sldId id="331" r:id="rId17"/>
    <p:sldId id="332" r:id="rId18"/>
    <p:sldId id="325" r:id="rId19"/>
    <p:sldId id="320" r:id="rId20"/>
    <p:sldId id="327" r:id="rId21"/>
    <p:sldId id="321" r:id="rId22"/>
    <p:sldId id="328" r:id="rId23"/>
    <p:sldId id="329" r:id="rId24"/>
    <p:sldId id="334" r:id="rId25"/>
    <p:sldId id="335" r:id="rId26"/>
    <p:sldId id="338" r:id="rId27"/>
    <p:sldId id="339" r:id="rId28"/>
    <p:sldId id="337" r:id="rId29"/>
    <p:sldId id="340" r:id="rId30"/>
    <p:sldId id="333" r:id="rId31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20" autoAdjust="0"/>
    <p:restoredTop sz="94660"/>
  </p:normalViewPr>
  <p:slideViewPr>
    <p:cSldViewPr>
      <p:cViewPr>
        <p:scale>
          <a:sx n="99" d="100"/>
          <a:sy n="99" d="100"/>
        </p:scale>
        <p:origin x="712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20CE31-B1F1-4251-A86F-6CC390AB4F25}" type="slidenum">
              <a:rPr lang="en-GB" altLang="en-US" smtClean="0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2120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6457A-C3BC-4A70-B36B-7A9D1E7340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14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05/12/2023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851648" cy="1828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draws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rhychwant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across the lifespan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4804" y="4653136"/>
            <a:ext cx="7854696" cy="1752600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2/ Session 2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Physical development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endParaRPr lang="fr-CA" altLang="en-US" sz="3200" dirty="0">
              <a:solidFill>
                <a:schemeClr val="tx1"/>
              </a:solidFill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Ffactorau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effeithio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dyfiant</a:t>
            </a:r>
            <a:r>
              <a:rPr lang="en-GB" altLang="en-US" dirty="0"/>
              <a:t> a </a:t>
            </a:r>
            <a:r>
              <a:rPr lang="en-GB" altLang="en-US" dirty="0" err="1"/>
              <a:t>datblygiad</a:t>
            </a:r>
            <a:r>
              <a:rPr lang="en-GB" altLang="en-US" dirty="0"/>
              <a:t>…..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Bwyd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Tai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Amgylchedd</a:t>
            </a:r>
            <a:r>
              <a:rPr lang="en-GB" altLang="en-US" dirty="0"/>
              <a:t>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Mynediad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ofal</a:t>
            </a:r>
            <a:r>
              <a:rPr lang="en-GB" altLang="en-US" dirty="0"/>
              <a:t> </a:t>
            </a:r>
            <a:r>
              <a:rPr lang="en-GB" altLang="en-US" dirty="0" err="1"/>
              <a:t>iechyd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Tlodi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???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5124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i="1" dirty="0"/>
              <a:t>Factors that influence growth and development...</a:t>
            </a:r>
          </a:p>
          <a:p>
            <a:endParaRPr lang="en-US" altLang="en-US" i="1" dirty="0"/>
          </a:p>
          <a:p>
            <a:r>
              <a:rPr lang="en-US" altLang="en-US" i="1" dirty="0"/>
              <a:t>Diet</a:t>
            </a:r>
          </a:p>
          <a:p>
            <a:r>
              <a:rPr lang="en-US" altLang="en-US" i="1" dirty="0"/>
              <a:t>Housing</a:t>
            </a:r>
          </a:p>
          <a:p>
            <a:r>
              <a:rPr lang="en-US" altLang="en-US" i="1" dirty="0"/>
              <a:t>Environment</a:t>
            </a:r>
          </a:p>
          <a:p>
            <a:r>
              <a:rPr lang="en-US" altLang="en-US" i="1" dirty="0"/>
              <a:t>Access to healthcare</a:t>
            </a:r>
          </a:p>
          <a:p>
            <a:r>
              <a:rPr lang="en-US" altLang="en-US" i="1" dirty="0"/>
              <a:t>Poverty</a:t>
            </a:r>
          </a:p>
          <a:p>
            <a:r>
              <a:rPr lang="en-US" altLang="en-US" i="1" dirty="0"/>
              <a:t>??? </a:t>
            </a:r>
          </a:p>
          <a:p>
            <a:endParaRPr lang="en-GB" altLang="en-US" dirty="0"/>
          </a:p>
        </p:txBody>
      </p:sp>
      <p:pic>
        <p:nvPicPr>
          <p:cNvPr id="5125" name="Picture 5" descr="C:\Documents and Settings\ESSIuser1\Local Settings\Temporary Internet Files\Content.IE5\ZU6JY6EX\MM9003544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37112"/>
            <a:ext cx="1385888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10" descr="C:\Documents and Settings\ESSIuser1\Local Settings\Temporary Internet Files\Content.IE5\E6PC8TJF\MM90028363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888" y="2859088"/>
            <a:ext cx="12827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011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2088232"/>
          </a:xfrm>
        </p:spPr>
        <p:txBody>
          <a:bodyPr>
            <a:normAutofit/>
          </a:bodyPr>
          <a:lstStyle/>
          <a:p>
            <a:pPr algn="r"/>
            <a:r>
              <a:rPr lang="en-GB" altLang="en-US" sz="4000" dirty="0" err="1"/>
              <a:t>Datblygiad</a:t>
            </a:r>
            <a:r>
              <a:rPr lang="en-GB" altLang="en-US" sz="4000" dirty="0"/>
              <a:t> </a:t>
            </a:r>
            <a:r>
              <a:rPr lang="en-GB" altLang="en-US" sz="4000" dirty="0" err="1"/>
              <a:t>corfforol</a:t>
            </a:r>
            <a:br>
              <a:rPr lang="en-GB" altLang="en-US" sz="4000" dirty="0"/>
            </a:br>
            <a:r>
              <a:rPr lang="en-GB" altLang="en-US" sz="4000" i="1" dirty="0">
                <a:solidFill>
                  <a:srgbClr val="323232"/>
                </a:solidFill>
              </a:rPr>
              <a:t>Physical development</a:t>
            </a:r>
            <a:br>
              <a:rPr lang="en-GB" altLang="en-US" sz="4000" dirty="0">
                <a:solidFill>
                  <a:srgbClr val="323232"/>
                </a:solidFill>
              </a:rPr>
            </a:br>
            <a:endParaRPr lang="en-GB" altLang="en-US" sz="40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125" y="2414600"/>
            <a:ext cx="4038600" cy="4434840"/>
          </a:xfrm>
        </p:spPr>
        <p:txBody>
          <a:bodyPr/>
          <a:lstStyle/>
          <a:p>
            <a:pPr eaLnBrk="1" hangingPunct="1"/>
            <a:r>
              <a:rPr lang="en-GB" altLang="en-US" sz="2400" dirty="0" err="1"/>
              <a:t>Datblygiad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dramatig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mlwyddyn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cyntaf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bywyd</a:t>
            </a:r>
            <a:r>
              <a:rPr lang="en-GB" altLang="en-US" sz="2400" dirty="0"/>
              <a:t>- </a:t>
            </a:r>
            <a:r>
              <a:rPr lang="en-GB" altLang="en-US" sz="2400" dirty="0" err="1"/>
              <a:t>archwilio’r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amgylchedd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wrth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edrych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symud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ynddo</a:t>
            </a:r>
            <a:endParaRPr lang="en-GB" altLang="en-US" sz="2400" dirty="0"/>
          </a:p>
          <a:p>
            <a:pPr eaLnBrk="1" hangingPunct="1"/>
            <a:r>
              <a:rPr lang="en-GB" altLang="en-US" sz="2400" dirty="0" err="1"/>
              <a:t>Babanod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canfod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gwybodaeth</a:t>
            </a:r>
            <a:r>
              <a:rPr lang="en-GB" altLang="en-US" sz="2400" dirty="0"/>
              <a:t> am </a:t>
            </a:r>
            <a:r>
              <a:rPr lang="en-GB" altLang="en-US" sz="2400" dirty="0" err="1"/>
              <a:t>sut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ymddwyn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wedyn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ymddwyn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wybodaeth</a:t>
            </a:r>
            <a:endParaRPr lang="en-GB" altLang="en-US" sz="2400" dirty="0"/>
          </a:p>
        </p:txBody>
      </p:sp>
      <p:sp>
        <p:nvSpPr>
          <p:cNvPr id="9220" name="Content Placeholder 4"/>
          <p:cNvSpPr>
            <a:spLocks noGrp="1"/>
          </p:cNvSpPr>
          <p:nvPr>
            <p:ph sz="half" idx="2"/>
          </p:nvPr>
        </p:nvSpPr>
        <p:spPr>
          <a:xfrm>
            <a:off x="4773413" y="2276872"/>
            <a:ext cx="4038600" cy="4329683"/>
          </a:xfrm>
        </p:spPr>
        <p:txBody>
          <a:bodyPr/>
          <a:lstStyle/>
          <a:p>
            <a:r>
              <a:rPr lang="en-US" altLang="en-US" sz="2400" i="1" dirty="0"/>
              <a:t>One of the most dramatic developments of the first year of life – exploring their environments by looking and moving around it.</a:t>
            </a:r>
          </a:p>
          <a:p>
            <a:r>
              <a:rPr lang="en-US" altLang="en-US" sz="2400" i="1" dirty="0"/>
              <a:t>Infants perceive in order to obtain information about how to act and then act in order obtain more information.</a:t>
            </a:r>
          </a:p>
          <a:p>
            <a:endParaRPr lang="en-GB" altLang="en-US" sz="2400" dirty="0"/>
          </a:p>
        </p:txBody>
      </p:sp>
      <p:pic>
        <p:nvPicPr>
          <p:cNvPr id="1026" name="Picture 2" descr="C:\Users\l.roberts\AppData\Local\Microsoft\Windows\Temporary Internet Files\Content.IE5\EME09GLO\2302743171_6b5fd5210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096344" cy="16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20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6"/>
          <p:cNvSpPr>
            <a:spLocks noGrp="1"/>
          </p:cNvSpPr>
          <p:nvPr>
            <p:ph type="title"/>
          </p:nvPr>
        </p:nvSpPr>
        <p:spPr>
          <a:xfrm>
            <a:off x="457200" y="1017115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US" altLang="en-US" sz="2800" dirty="0" err="1"/>
              <a:t>Deiet</a:t>
            </a:r>
            <a:r>
              <a:rPr lang="en-US" altLang="en-US" sz="2800" dirty="0"/>
              <a:t>, </a:t>
            </a:r>
            <a:r>
              <a:rPr lang="en-US" altLang="en-US" sz="2800" dirty="0" err="1"/>
              <a:t>ymarfer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corff</a:t>
            </a:r>
            <a:r>
              <a:rPr lang="en-US" altLang="en-US" sz="2800" dirty="0"/>
              <a:t> a </a:t>
            </a:r>
            <a:r>
              <a:rPr lang="en-US" altLang="en-US" sz="2800" dirty="0" err="1"/>
              <a:t>ffactorau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amgylcheddol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effeithio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dyfiant</a:t>
            </a:r>
            <a:br>
              <a:rPr lang="en-US" altLang="en-US" sz="2800" dirty="0"/>
            </a:br>
            <a:r>
              <a:rPr lang="en-US" altLang="en-US" sz="2800" dirty="0"/>
              <a:t>Diet, exercise and environmental factors affect growth</a:t>
            </a:r>
            <a:endParaRPr lang="en-GB" altLang="en-US" sz="2800" dirty="0"/>
          </a:p>
        </p:txBody>
      </p:sp>
      <p:sp>
        <p:nvSpPr>
          <p:cNvPr id="11267" name="Content Placeholder 7"/>
          <p:cNvSpPr>
            <a:spLocks noGrp="1"/>
          </p:cNvSpPr>
          <p:nvPr>
            <p:ph sz="half" idx="1"/>
          </p:nvPr>
        </p:nvSpPr>
        <p:spPr>
          <a:xfrm>
            <a:off x="457200" y="2507724"/>
            <a:ext cx="4038600" cy="4434840"/>
          </a:xfrm>
        </p:spPr>
        <p:txBody>
          <a:bodyPr/>
          <a:lstStyle/>
          <a:p>
            <a:r>
              <a:rPr lang="en-GB" altLang="en-US" dirty="0" err="1"/>
              <a:t>Rydym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byw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hirach</a:t>
            </a:r>
            <a:r>
              <a:rPr lang="en-GB" altLang="en-US" dirty="0"/>
              <a:t>,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dalach</a:t>
            </a:r>
            <a:endParaRPr lang="en-GB" altLang="en-US" dirty="0"/>
          </a:p>
          <a:p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salwch</a:t>
            </a:r>
            <a:r>
              <a:rPr lang="en-GB" altLang="en-US" dirty="0"/>
              <a:t>,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 </a:t>
            </a:r>
            <a:r>
              <a:rPr lang="en-GB" altLang="en-US" dirty="0" err="1"/>
              <a:t>sy’n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achosi</a:t>
            </a:r>
            <a:r>
              <a:rPr lang="en-GB" altLang="en-US" dirty="0"/>
              <a:t>, a </a:t>
            </a:r>
            <a:r>
              <a:rPr lang="en-GB" altLang="en-US" dirty="0" err="1"/>
              <a:t>gwelliannau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arwain</a:t>
            </a:r>
            <a:r>
              <a:rPr lang="en-GB" altLang="en-US" dirty="0"/>
              <a:t> at </a:t>
            </a:r>
            <a:r>
              <a:rPr lang="en-GB" altLang="en-US" dirty="0" err="1"/>
              <a:t>fyw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hriach</a:t>
            </a:r>
            <a:endParaRPr lang="en-GB" altLang="en-US" dirty="0"/>
          </a:p>
        </p:txBody>
      </p:sp>
      <p:sp>
        <p:nvSpPr>
          <p:cNvPr id="11268" name="Content Placeholder 8"/>
          <p:cNvSpPr>
            <a:spLocks noGrp="1"/>
          </p:cNvSpPr>
          <p:nvPr>
            <p:ph sz="half" idx="2"/>
          </p:nvPr>
        </p:nvSpPr>
        <p:spPr>
          <a:xfrm>
            <a:off x="4716016" y="2423160"/>
            <a:ext cx="4038600" cy="4434840"/>
          </a:xfrm>
        </p:spPr>
        <p:txBody>
          <a:bodyPr/>
          <a:lstStyle/>
          <a:p>
            <a:r>
              <a:rPr lang="en-US" altLang="en-US" sz="2400" i="1" dirty="0"/>
              <a:t>We live longer, inches taller</a:t>
            </a:r>
          </a:p>
          <a:p>
            <a:r>
              <a:rPr lang="en-US" altLang="en-US" sz="2400" i="1" dirty="0"/>
              <a:t>Understanding of disease, its causes and many cures have contributed to this longevity</a:t>
            </a:r>
          </a:p>
          <a:p>
            <a:endParaRPr lang="en-US" altLang="en-US" sz="2400" i="1" dirty="0"/>
          </a:p>
          <a:p>
            <a:endParaRPr lang="en-GB" altLang="en-US" dirty="0"/>
          </a:p>
        </p:txBody>
      </p:sp>
      <p:pic>
        <p:nvPicPr>
          <p:cNvPr id="11269" name="Picture 13" descr="ANd9GcQ9R9nrnuqm_bt_BWtgEGZox2F0FKnHiaJUVJ3gD0_1rMIN2-q2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648" y="4765942"/>
            <a:ext cx="1368152" cy="1810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6805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6"/>
          <p:cNvSpPr>
            <a:spLocks noGrp="1"/>
          </p:cNvSpPr>
          <p:nvPr>
            <p:ph type="title"/>
          </p:nvPr>
        </p:nvSpPr>
        <p:spPr>
          <a:xfrm>
            <a:off x="611560" y="586162"/>
            <a:ext cx="853244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err="1"/>
              <a:t>Normau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1   </a:t>
            </a:r>
            <a:br>
              <a:rPr lang="en-GB" altLang="en-US" dirty="0"/>
            </a:br>
            <a:r>
              <a:rPr lang="en-GB" altLang="en-US" i="1" dirty="0"/>
              <a:t>Physical Norms 1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Eistedd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lan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Troi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drosodd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Cropian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Sefyll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yn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Cerdded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yn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Cicio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pel</a:t>
            </a:r>
            <a:endParaRPr lang="en-GB" altLang="en-US" sz="2400" kern="1200" dirty="0"/>
          </a:p>
          <a:p>
            <a:pPr>
              <a:defRPr/>
            </a:pP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Sit up on their own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Turn over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Crawl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Stand up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Walk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Kick a ball</a:t>
            </a: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2341562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l.roberts\AppData\Local\Microsoft\Windows\Temporary Internet Files\Content.IE5\6IDJCSBB\2137298474_483c1dba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2448272" cy="238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934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sz="4500" dirty="0" err="1">
                <a:solidFill>
                  <a:srgbClr val="323232"/>
                </a:solidFill>
              </a:rPr>
              <a:t>Normau</a:t>
            </a:r>
            <a:r>
              <a:rPr lang="en-GB" altLang="en-US" sz="4500" dirty="0">
                <a:solidFill>
                  <a:srgbClr val="323232"/>
                </a:solidFill>
              </a:rPr>
              <a:t> </a:t>
            </a:r>
            <a:r>
              <a:rPr lang="en-GB" altLang="en-US" sz="4500" dirty="0" err="1">
                <a:solidFill>
                  <a:srgbClr val="323232"/>
                </a:solidFill>
              </a:rPr>
              <a:t>Corfforol</a:t>
            </a:r>
            <a:r>
              <a:rPr lang="en-GB" altLang="en-US" sz="4500" dirty="0">
                <a:solidFill>
                  <a:srgbClr val="323232"/>
                </a:solidFill>
              </a:rPr>
              <a:t> 1   </a:t>
            </a:r>
            <a:br>
              <a:rPr lang="en-GB" altLang="en-US" sz="4500" dirty="0">
                <a:solidFill>
                  <a:srgbClr val="323232"/>
                </a:solidFill>
              </a:rPr>
            </a:br>
            <a:r>
              <a:rPr lang="en-GB" altLang="en-US" sz="4500" i="1" dirty="0">
                <a:solidFill>
                  <a:srgbClr val="323232"/>
                </a:solidFill>
              </a:rPr>
              <a:t>Physical Norms 1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Reidio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beic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pensil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siap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person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Ysgrifennu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enw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pel</a:t>
            </a:r>
            <a:r>
              <a:rPr lang="en-GB" altLang="en-US" sz="2400" dirty="0">
                <a:solidFill>
                  <a:prstClr val="black"/>
                </a:solidFill>
              </a:rPr>
              <a:t> ag un </a:t>
            </a:r>
            <a:r>
              <a:rPr lang="en-GB" altLang="en-US" sz="2400" dirty="0" err="1">
                <a:solidFill>
                  <a:prstClr val="black"/>
                </a:solidFill>
              </a:rPr>
              <a:t>llaw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Defnyddio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rhaff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sgipio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Clymu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lasys</a:t>
            </a:r>
            <a:endParaRPr lang="en-GB" altLang="en-US" sz="2400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Ride a bike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Hold a pencil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shape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recognisable person 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Write their name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Catch a ball with one hand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Use a skipping rope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Tie their own shoelaces</a:t>
            </a:r>
          </a:p>
          <a:p>
            <a:pPr lvl="0">
              <a:buClr>
                <a:srgbClr val="1B587C"/>
              </a:buClr>
              <a:defRPr/>
            </a:pPr>
            <a:endParaRPr lang="en-GB" sz="2400" i="1" dirty="0">
              <a:solidFill>
                <a:prstClr val="black"/>
              </a:solidFill>
            </a:endParaRPr>
          </a:p>
          <a:p>
            <a:endParaRPr lang="cy-GB" sz="2400" i="1" dirty="0"/>
          </a:p>
        </p:txBody>
      </p:sp>
      <p:pic>
        <p:nvPicPr>
          <p:cNvPr id="3075" name="Picture 3" descr="C:\Users\l.roberts\AppData\Local\Microsoft\Windows\Temporary Internet Files\Content.IE5\S9T0P2O1\Jump_Rope_Gir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611" y="4869160"/>
            <a:ext cx="1720405" cy="17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311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sz="quarter"/>
          </p:nvPr>
        </p:nvSpPr>
        <p:spPr>
          <a:xfrm>
            <a:off x="571500" y="-214313"/>
            <a:ext cx="8229600" cy="1143001"/>
          </a:xfrm>
        </p:spPr>
        <p:txBody>
          <a:bodyPr/>
          <a:lstStyle/>
          <a:p>
            <a:r>
              <a:rPr lang="en-US" altLang="en-US" sz="3200" dirty="0">
                <a:solidFill>
                  <a:schemeClr val="tx1"/>
                </a:solidFill>
              </a:rPr>
              <a:t>Motor Milestones</a:t>
            </a:r>
            <a:endParaRPr lang="en-GB" altLang="en-US" sz="3200" dirty="0">
              <a:solidFill>
                <a:schemeClr val="tx1"/>
              </a:solidFill>
            </a:endParaRPr>
          </a:p>
        </p:txBody>
      </p:sp>
      <p:sp>
        <p:nvSpPr>
          <p:cNvPr id="14340" name="Rectangle 7"/>
          <p:cNvSpPr>
            <a:spLocks noChangeArrowheads="1"/>
          </p:cNvSpPr>
          <p:nvPr/>
        </p:nvSpPr>
        <p:spPr bwMode="auto">
          <a:xfrm>
            <a:off x="428625" y="857250"/>
            <a:ext cx="8715375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en-US" sz="2400" dirty="0">
                <a:solidFill>
                  <a:schemeClr val="accent2"/>
                </a:solidFill>
              </a:rPr>
              <a:t>  </a:t>
            </a:r>
            <a:r>
              <a:rPr lang="en-US" altLang="en-US" sz="2400" dirty="0"/>
              <a:t>Early motor actions of the infant are limited to reflexes  </a:t>
            </a:r>
          </a:p>
          <a:p>
            <a:pPr eaLnBrk="1" hangingPunct="1">
              <a:spcBef>
                <a:spcPct val="0"/>
              </a:spcBef>
            </a:pPr>
            <a:endParaRPr lang="en-US" altLang="en-US" sz="900" dirty="0"/>
          </a:p>
          <a:p>
            <a:pPr eaLnBrk="1" hangingPunct="1">
              <a:spcBef>
                <a:spcPct val="0"/>
              </a:spcBef>
            </a:pPr>
            <a:r>
              <a:rPr lang="en-US" altLang="en-US" sz="2400" dirty="0"/>
              <a:t>  Myelination and further brain development allow for crawling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/>
              <a:t>   and then walking</a:t>
            </a:r>
          </a:p>
        </p:txBody>
      </p:sp>
      <p:pic>
        <p:nvPicPr>
          <p:cNvPr id="1026" name="Picture 2" descr="C:\Users\l.roberts\AppData\Local\Microsoft\Windows\Temporary Internet Files\Content.IE5\FX8L93BW\000f2121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528887"/>
            <a:ext cx="8607871" cy="4068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804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fedrai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impact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r>
              <a:rPr lang="en-GB" dirty="0" err="1"/>
              <a:t>Adrodd</a:t>
            </a:r>
            <a:r>
              <a:rPr lang="en-GB" dirty="0"/>
              <a:t> ‘</a:t>
            </a:r>
            <a:r>
              <a:rPr lang="en-GB" dirty="0" err="1"/>
              <a:t>nôl</a:t>
            </a:r>
            <a:endParaRPr lang="en-GB" dirty="0"/>
          </a:p>
          <a:p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In your groups, discuss what could impact physical development</a:t>
            </a:r>
          </a:p>
          <a:p>
            <a:r>
              <a:rPr lang="en-GB" i="1" dirty="0"/>
              <a:t>Feedback</a:t>
            </a:r>
            <a:endParaRPr lang="cy-GB" i="1" dirty="0"/>
          </a:p>
        </p:txBody>
      </p:sp>
      <p:pic>
        <p:nvPicPr>
          <p:cNvPr id="5122" name="Picture 2" descr="C:\Users\l.roberts\AppData\Local\Microsoft\Windows\Temporary Internet Files\Content.IE5\VGH11Z05\Little_girl_running_2_by_White_Fu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53136"/>
            <a:ext cx="352839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945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6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/>
              <a:t> </a:t>
            </a:r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br>
              <a:rPr lang="en-GB" altLang="en-US" dirty="0"/>
            </a:br>
            <a:r>
              <a:rPr lang="en-GB" altLang="en-US" i="1" dirty="0"/>
              <a:t>Physical Skills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13315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/>
              <a:t>Camau</a:t>
            </a:r>
            <a:r>
              <a:rPr lang="en-GB" altLang="en-US" dirty="0"/>
              <a:t> </a:t>
            </a:r>
            <a:r>
              <a:rPr lang="en-GB" altLang="en-US" dirty="0" err="1"/>
              <a:t>datblygiadol</a:t>
            </a:r>
            <a:r>
              <a:rPr lang="en-GB" altLang="en-US" dirty="0"/>
              <a:t> </a:t>
            </a:r>
            <a:r>
              <a:rPr lang="en-GB" altLang="en-US" dirty="0" err="1"/>
              <a:t>pwysig</a:t>
            </a:r>
            <a:r>
              <a:rPr lang="en-GB" altLang="en-US" dirty="0"/>
              <a:t> -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cael</a:t>
            </a:r>
            <a:r>
              <a:rPr lang="en-GB" altLang="en-US" dirty="0"/>
              <a:t> </a:t>
            </a:r>
            <a:r>
              <a:rPr lang="en-GB" altLang="en-US" dirty="0" err="1"/>
              <a:t>effaith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Gwaith (</a:t>
            </a:r>
            <a:r>
              <a:rPr lang="en-GB" altLang="en-US" dirty="0" err="1"/>
              <a:t>misglwyf</a:t>
            </a:r>
            <a:r>
              <a:rPr lang="en-GB" altLang="en-US" dirty="0"/>
              <a:t>, plant </a:t>
            </a:r>
            <a:r>
              <a:rPr lang="en-GB" altLang="en-US" dirty="0" err="1"/>
              <a:t>tal</a:t>
            </a:r>
            <a:r>
              <a:rPr lang="en-GB" altLang="en-US" dirty="0"/>
              <a:t>)</a:t>
            </a:r>
          </a:p>
          <a:p>
            <a:r>
              <a:rPr lang="en-GB" altLang="en-US" dirty="0" err="1"/>
              <a:t>Efallai</a:t>
            </a:r>
            <a:r>
              <a:rPr lang="en-GB" altLang="en-US" dirty="0"/>
              <a:t> bod </a:t>
            </a:r>
            <a:r>
              <a:rPr lang="en-GB" altLang="en-US" dirty="0" err="1"/>
              <a:t>anghenion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r>
              <a:rPr lang="en-GB" altLang="en-US" dirty="0" err="1"/>
              <a:t>penodol</a:t>
            </a:r>
            <a:r>
              <a:rPr lang="en-GB" altLang="en-US" dirty="0"/>
              <a:t>-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sut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ddelio</a:t>
            </a:r>
            <a:r>
              <a:rPr lang="en-GB" altLang="en-US" dirty="0"/>
              <a:t> </a:t>
            </a:r>
            <a:r>
              <a:rPr lang="en-GB" altLang="en-US" dirty="0" err="1"/>
              <a:t>gyda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endParaRPr lang="en-GB" alt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There are important physical development stages –impact on your work (menstruation, tall children)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Some may have particular physical needs – need to understand how best to deal with them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0"/>
            <a:ext cx="2341563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2220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Modur</a:t>
            </a:r>
            <a:r>
              <a:rPr lang="en-GB" altLang="en-US" dirty="0"/>
              <a:t> </a:t>
            </a:r>
            <a:r>
              <a:rPr lang="en-GB" altLang="en-US" dirty="0" err="1"/>
              <a:t>mân</a:t>
            </a:r>
            <a:br>
              <a:rPr lang="en-GB" altLang="en-US" dirty="0"/>
            </a:br>
            <a:r>
              <a:rPr lang="en-GB" altLang="en-US" i="1" dirty="0"/>
              <a:t>Fine Motor Skills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100" dirty="0" err="1">
                <a:solidFill>
                  <a:srgbClr val="000000"/>
                </a:solidFill>
              </a:rPr>
              <a:t>Sgiliau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modur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mân</a:t>
            </a:r>
            <a:endParaRPr lang="en-US" altLang="en-US" sz="21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>
                <a:solidFill>
                  <a:srgbClr val="000000"/>
                </a:solidFill>
              </a:rPr>
              <a:t>Defnyddio’r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cyhyrau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bach</a:t>
            </a:r>
            <a:r>
              <a:rPr lang="en-US" altLang="en-US" sz="1900" dirty="0">
                <a:solidFill>
                  <a:srgbClr val="000000"/>
                </a:solidFill>
              </a:rPr>
              <a:t>  </a:t>
            </a:r>
            <a:r>
              <a:rPr lang="en-US" altLang="en-US" sz="1900" dirty="0" err="1">
                <a:solidFill>
                  <a:srgbClr val="000000"/>
                </a:solidFill>
              </a:rPr>
              <a:t>i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drafod</a:t>
            </a:r>
            <a:r>
              <a:rPr lang="en-US" altLang="en-US" sz="1900" dirty="0">
                <a:solidFill>
                  <a:srgbClr val="000000"/>
                </a:solidFill>
              </a:rPr>
              <a:t> a </a:t>
            </a:r>
            <a:r>
              <a:rPr lang="en-US" altLang="en-US" sz="1900" dirty="0" err="1">
                <a:solidFill>
                  <a:srgbClr val="000000"/>
                </a:solidFill>
              </a:rPr>
              <a:t>chydgordio</a:t>
            </a:r>
            <a:endParaRPr lang="en-US" altLang="en-US" sz="19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>
                <a:solidFill>
                  <a:srgbClr val="000000"/>
                </a:solidFill>
              </a:rPr>
              <a:t>Clymu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lasyn</a:t>
            </a:r>
            <a:r>
              <a:rPr lang="en-US" altLang="en-US" sz="1900" dirty="0">
                <a:solidFill>
                  <a:srgbClr val="000000"/>
                </a:solidFill>
              </a:rPr>
              <a:t> a dal </a:t>
            </a:r>
            <a:r>
              <a:rPr lang="en-US" altLang="en-US" sz="1900" dirty="0" err="1">
                <a:solidFill>
                  <a:srgbClr val="000000"/>
                </a:solidFill>
              </a:rPr>
              <a:t>pensil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fel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oedolyn</a:t>
            </a:r>
            <a:endParaRPr lang="en-US" altLang="en-US" sz="1900" dirty="0">
              <a:solidFill>
                <a:srgbClr val="000000"/>
              </a:solidFill>
            </a:endParaRPr>
          </a:p>
          <a:p>
            <a:r>
              <a:rPr lang="en-US" altLang="en-US" sz="2100" dirty="0" err="1">
                <a:solidFill>
                  <a:srgbClr val="000000"/>
                </a:solidFill>
              </a:rPr>
              <a:t>Datblygiad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tynnu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llun</a:t>
            </a:r>
            <a:r>
              <a:rPr lang="en-US" altLang="en-US" sz="2100" dirty="0">
                <a:solidFill>
                  <a:srgbClr val="000000"/>
                </a:solidFill>
              </a:rPr>
              <a:t>-  </a:t>
            </a: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sgriblo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lleoli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siap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cynllunio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camau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llun</a:t>
            </a:r>
            <a:endParaRPr lang="en-US" altLang="en-US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100" i="1" dirty="0">
                <a:solidFill>
                  <a:srgbClr val="000000"/>
                </a:solidFill>
              </a:rPr>
              <a:t>Fine motor skills</a:t>
            </a:r>
          </a:p>
          <a:p>
            <a:pPr lvl="1" eaLnBrk="1" hangingPunct="1"/>
            <a:r>
              <a:rPr lang="en-US" altLang="en-US" sz="1900" i="1" dirty="0">
                <a:solidFill>
                  <a:srgbClr val="000000"/>
                </a:solidFill>
              </a:rPr>
              <a:t>Involve small muscles used in manipulation and coordination</a:t>
            </a:r>
          </a:p>
          <a:p>
            <a:pPr lvl="1" eaLnBrk="1" hangingPunct="1"/>
            <a:r>
              <a:rPr lang="en-US" altLang="en-US" sz="1900" i="1" dirty="0">
                <a:solidFill>
                  <a:srgbClr val="000000"/>
                </a:solidFill>
              </a:rPr>
              <a:t>Tie shoes and hold pencils as adults do</a:t>
            </a:r>
          </a:p>
          <a:p>
            <a:r>
              <a:rPr lang="en-US" altLang="en-US" sz="2100" i="1" dirty="0"/>
              <a:t>Children’s drawing </a:t>
            </a:r>
            <a:r>
              <a:rPr lang="en-US" altLang="en-US" sz="1900" i="1" dirty="0"/>
              <a:t>progression </a:t>
            </a:r>
          </a:p>
          <a:p>
            <a:pPr lvl="2"/>
            <a:r>
              <a:rPr lang="en-US" altLang="en-US" i="1" dirty="0"/>
              <a:t>scribbles</a:t>
            </a:r>
          </a:p>
          <a:p>
            <a:pPr lvl="2"/>
            <a:r>
              <a:rPr lang="en-US" altLang="en-US" i="1" dirty="0"/>
              <a:t>placement</a:t>
            </a:r>
          </a:p>
          <a:p>
            <a:pPr lvl="2"/>
            <a:r>
              <a:rPr lang="en-US" altLang="en-US" i="1" dirty="0"/>
              <a:t>shape</a:t>
            </a:r>
          </a:p>
          <a:p>
            <a:pPr lvl="2"/>
            <a:r>
              <a:rPr lang="en-US" altLang="en-US" i="1" dirty="0"/>
              <a:t>design</a:t>
            </a:r>
          </a:p>
          <a:p>
            <a:pPr lvl="2"/>
            <a:r>
              <a:rPr lang="en-US" altLang="en-US" i="1" dirty="0"/>
              <a:t>pictorial stages</a:t>
            </a:r>
          </a:p>
          <a:p>
            <a:pPr lvl="1" eaLnBrk="1" hangingPunct="1"/>
            <a:endParaRPr lang="en-US" altLang="en-US" sz="19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pic>
        <p:nvPicPr>
          <p:cNvPr id="12290" name="Picture 2" descr="C:\Users\l.roberts\AppData\Local\Microsoft\Windows\Temporary Internet Files\Content.IE5\5KQJEYQZ\children-person-draw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0243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619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/>
              <a:t>Datblygiad</a:t>
            </a:r>
            <a:r>
              <a:rPr lang="en-GB" sz="3600" dirty="0"/>
              <a:t> </a:t>
            </a:r>
            <a:r>
              <a:rPr lang="en-GB" sz="3600" dirty="0" err="1"/>
              <a:t>llawysgrifen</a:t>
            </a:r>
            <a:r>
              <a:rPr lang="en-GB" sz="3600" dirty="0"/>
              <a:t> 1</a:t>
            </a:r>
            <a:br>
              <a:rPr lang="en-GB" sz="3600" dirty="0"/>
            </a:br>
            <a:r>
              <a:rPr lang="en-GB" sz="3600" dirty="0"/>
              <a:t>Handwriting development 1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  <a:p>
            <a:pPr lvl="1"/>
            <a:r>
              <a:rPr lang="en-GB" dirty="0" err="1"/>
              <a:t>Sefydlu’r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gryf</a:t>
            </a:r>
            <a:endParaRPr lang="en-GB" dirty="0"/>
          </a:p>
          <a:p>
            <a:pPr lvl="1"/>
            <a:r>
              <a:rPr lang="en-GB" dirty="0" err="1"/>
              <a:t>Meistroli’r</a:t>
            </a:r>
            <a:r>
              <a:rPr lang="en-GB" dirty="0"/>
              <a:t> </a:t>
            </a:r>
            <a:r>
              <a:rPr lang="en-GB" dirty="0" err="1"/>
              <a:t>gafael</a:t>
            </a:r>
            <a:endParaRPr lang="en-GB" dirty="0"/>
          </a:p>
          <a:p>
            <a:pPr lvl="1"/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sylfaenol</a:t>
            </a:r>
            <a:endParaRPr lang="en-GB" dirty="0"/>
          </a:p>
          <a:p>
            <a:pPr lvl="1"/>
            <a:r>
              <a:rPr lang="en-GB" dirty="0" err="1"/>
              <a:t>Meistroli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pensil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pwysedd</a:t>
            </a:r>
            <a:r>
              <a:rPr lang="en-GB" dirty="0"/>
              <a:t> </a:t>
            </a:r>
            <a:r>
              <a:rPr lang="en-GB" dirty="0" err="1"/>
              <a:t>addas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Early phase-</a:t>
            </a:r>
          </a:p>
          <a:p>
            <a:pPr lvl="1"/>
            <a:r>
              <a:rPr lang="en-GB" dirty="0"/>
              <a:t>Establishing a dominant hand</a:t>
            </a:r>
          </a:p>
          <a:p>
            <a:pPr lvl="1"/>
            <a:r>
              <a:rPr lang="en-GB" dirty="0"/>
              <a:t>Mastering the grip </a:t>
            </a:r>
          </a:p>
          <a:p>
            <a:pPr lvl="1"/>
            <a:r>
              <a:rPr lang="en-GB" dirty="0"/>
              <a:t>Learning the basic movements</a:t>
            </a:r>
          </a:p>
          <a:p>
            <a:pPr lvl="1"/>
            <a:r>
              <a:rPr lang="en-GB" dirty="0"/>
              <a:t>Mastering pencil control and maintaining appropriate pressure</a:t>
            </a:r>
          </a:p>
          <a:p>
            <a:pPr marL="0" indent="0">
              <a:buNone/>
            </a:pPr>
            <a:r>
              <a:rPr lang="en-GB" sz="1600" dirty="0"/>
              <a:t>(Bentham 2011)</a:t>
            </a:r>
            <a:endParaRPr lang="cy-GB" sz="1600" dirty="0"/>
          </a:p>
        </p:txBody>
      </p:sp>
      <p:pic>
        <p:nvPicPr>
          <p:cNvPr id="9219" name="Picture 3" descr="C:\Users\l.roberts\AppData\Local\Microsoft\Windows\Temporary Internet Files\Content.IE5\FX8L93BW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44827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996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000" dirty="0" err="1"/>
              <a:t>Datblygiad</a:t>
            </a:r>
            <a:r>
              <a:rPr lang="en-GB" sz="4000" dirty="0"/>
              <a:t> </a:t>
            </a:r>
            <a:r>
              <a:rPr lang="en-GB" sz="4000" dirty="0" err="1"/>
              <a:t>llawysgrifen</a:t>
            </a:r>
            <a:r>
              <a:rPr lang="en-GB" sz="4000" dirty="0"/>
              <a:t> 2</a:t>
            </a:r>
            <a:br>
              <a:rPr lang="en-GB" sz="4000" dirty="0"/>
            </a:br>
            <a:r>
              <a:rPr lang="en-GB" sz="4000" dirty="0"/>
              <a:t>Handwriting development 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canol</a:t>
            </a:r>
            <a:endParaRPr lang="en-GB" dirty="0"/>
          </a:p>
          <a:p>
            <a:pPr lvl="1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llyfn</a:t>
            </a:r>
            <a:endParaRPr lang="en-GB" dirty="0"/>
          </a:p>
          <a:p>
            <a:pPr lvl="1"/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llythrennau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linell</a:t>
            </a:r>
            <a:endParaRPr lang="en-GB" dirty="0"/>
          </a:p>
          <a:p>
            <a:pPr lvl="1"/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declynnau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Middle phase</a:t>
            </a:r>
          </a:p>
          <a:p>
            <a:pPr lvl="1"/>
            <a:r>
              <a:rPr lang="en-GB" dirty="0"/>
              <a:t>Learning to maintain an even letter size</a:t>
            </a:r>
          </a:p>
          <a:p>
            <a:pPr lvl="1"/>
            <a:r>
              <a:rPr lang="en-GB" dirty="0"/>
              <a:t>Placing letters on a line</a:t>
            </a:r>
          </a:p>
          <a:p>
            <a:pPr lvl="1"/>
            <a:r>
              <a:rPr lang="en-GB" dirty="0"/>
              <a:t>Using a variety of writing tools</a:t>
            </a:r>
            <a:endParaRPr lang="cy-GB" dirty="0"/>
          </a:p>
          <a:p>
            <a:pPr marL="393192" lvl="1" indent="0">
              <a:buNone/>
            </a:pPr>
            <a:r>
              <a:rPr lang="en-GB" sz="1600" dirty="0"/>
              <a:t>( Bentham 2011)</a:t>
            </a:r>
          </a:p>
        </p:txBody>
      </p:sp>
      <p:pic>
        <p:nvPicPr>
          <p:cNvPr id="10242" name="Picture 2" descr="C:\Users\l.roberts\AppData\Local\Microsoft\Windows\Temporary Internet Files\Content.IE5\VT7L4AUG\colored_pencils.preview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0219"/>
            <a:ext cx="2160240" cy="144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511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>
                <a:solidFill>
                  <a:srgbClr val="323232"/>
                </a:solidFill>
              </a:rPr>
              <a:t>Datblygiad</a:t>
            </a:r>
            <a:r>
              <a:rPr lang="en-GB" sz="4000" dirty="0">
                <a:solidFill>
                  <a:srgbClr val="323232"/>
                </a:solidFill>
              </a:rPr>
              <a:t> </a:t>
            </a:r>
            <a:r>
              <a:rPr lang="en-GB" sz="4000" dirty="0" err="1">
                <a:solidFill>
                  <a:srgbClr val="323232"/>
                </a:solidFill>
              </a:rPr>
              <a:t>llawysgrifen</a:t>
            </a:r>
            <a:r>
              <a:rPr lang="en-GB" sz="4000" dirty="0">
                <a:solidFill>
                  <a:srgbClr val="323232"/>
                </a:solidFill>
              </a:rPr>
              <a:t> 3</a:t>
            </a:r>
            <a:br>
              <a:rPr lang="en-GB" sz="4000" dirty="0">
                <a:solidFill>
                  <a:srgbClr val="323232"/>
                </a:solidFill>
              </a:rPr>
            </a:br>
            <a:r>
              <a:rPr lang="en-GB" sz="4000" dirty="0">
                <a:solidFill>
                  <a:srgbClr val="323232"/>
                </a:solidFill>
              </a:rPr>
              <a:t>Handwriting development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olaf</a:t>
            </a:r>
            <a:endParaRPr lang="en-GB" dirty="0"/>
          </a:p>
          <a:p>
            <a:pPr lvl="1"/>
            <a:r>
              <a:rPr lang="en-GB" dirty="0" err="1"/>
              <a:t>Cyflymu</a:t>
            </a:r>
            <a:r>
              <a:rPr lang="en-GB" dirty="0"/>
              <a:t> </a:t>
            </a:r>
            <a:r>
              <a:rPr lang="en-GB" dirty="0" err="1"/>
              <a:t>ysgrifennu</a:t>
            </a:r>
            <a:endParaRPr lang="en-GB" dirty="0"/>
          </a:p>
          <a:p>
            <a:pPr lvl="1"/>
            <a:r>
              <a:rPr lang="en-GB" dirty="0"/>
              <a:t>5 </a:t>
            </a:r>
            <a:r>
              <a:rPr lang="en-GB" dirty="0" err="1"/>
              <a:t>oed</a:t>
            </a:r>
            <a:r>
              <a:rPr lang="en-GB" dirty="0"/>
              <a:t> - 1</a:t>
            </a:r>
            <a:r>
              <a:rPr lang="en-GB" dirty="0">
                <a:cs typeface="Lucida Sans Unicode"/>
              </a:rPr>
              <a:t>½ </a:t>
            </a:r>
            <a:r>
              <a:rPr lang="en-GB" dirty="0" err="1">
                <a:cs typeface="Lucida Sans Unicode"/>
              </a:rPr>
              <a:t>gair</a:t>
            </a:r>
            <a:r>
              <a:rPr lang="en-GB" dirty="0">
                <a:cs typeface="Lucida Sans Unicode"/>
              </a:rPr>
              <a:t> y </a:t>
            </a:r>
            <a:r>
              <a:rPr lang="en-GB" dirty="0" err="1">
                <a:cs typeface="Lucida Sans Unicode"/>
              </a:rPr>
              <a:t>funud</a:t>
            </a:r>
            <a:endParaRPr lang="en-GB" dirty="0">
              <a:cs typeface="Lucida Sans Unicode"/>
            </a:endParaRPr>
          </a:p>
          <a:p>
            <a:pPr lvl="1"/>
            <a:r>
              <a:rPr lang="en-GB" dirty="0">
                <a:cs typeface="Lucida Sans Unicode"/>
              </a:rPr>
              <a:t>16 </a:t>
            </a:r>
            <a:r>
              <a:rPr lang="en-GB" dirty="0" err="1">
                <a:cs typeface="Lucida Sans Unicode"/>
              </a:rPr>
              <a:t>oed</a:t>
            </a:r>
            <a:r>
              <a:rPr lang="en-GB" dirty="0">
                <a:cs typeface="Lucida Sans Unicode"/>
              </a:rPr>
              <a:t> – 18 </a:t>
            </a:r>
            <a:r>
              <a:rPr lang="en-GB" dirty="0" err="1">
                <a:cs typeface="Lucida Sans Unicode"/>
              </a:rPr>
              <a:t>gair</a:t>
            </a:r>
            <a:r>
              <a:rPr lang="en-GB" dirty="0">
                <a:cs typeface="Lucida Sans Unicode"/>
              </a:rPr>
              <a:t> y </a:t>
            </a:r>
            <a:r>
              <a:rPr lang="en-GB" dirty="0" err="1">
                <a:cs typeface="Lucida Sans Unicode"/>
              </a:rPr>
              <a:t>funud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Final phase</a:t>
            </a:r>
          </a:p>
          <a:p>
            <a:pPr lvl="1"/>
            <a:r>
              <a:rPr lang="en-GB" dirty="0"/>
              <a:t>Speeding up of writing </a:t>
            </a:r>
          </a:p>
          <a:p>
            <a:pPr lvl="1"/>
            <a:r>
              <a:rPr lang="en-GB" dirty="0"/>
              <a:t>Age 5 – 1</a:t>
            </a:r>
            <a:r>
              <a:rPr lang="en-GB" dirty="0">
                <a:cs typeface="Lucida Sans Unicode"/>
              </a:rPr>
              <a:t>½ wpm</a:t>
            </a:r>
          </a:p>
          <a:p>
            <a:pPr lvl="1"/>
            <a:r>
              <a:rPr lang="en-GB" dirty="0">
                <a:cs typeface="Lucida Sans Unicode"/>
              </a:rPr>
              <a:t>Age 16- 18 wpm</a:t>
            </a:r>
          </a:p>
          <a:p>
            <a:r>
              <a:rPr lang="en-GB" sz="1600" dirty="0">
                <a:cs typeface="Lucida Sans Unicode"/>
              </a:rPr>
              <a:t>(Dutton,1989 cited in Bentham,2011)</a:t>
            </a:r>
            <a:endParaRPr lang="cy-GB" sz="1600" dirty="0"/>
          </a:p>
        </p:txBody>
      </p:sp>
      <p:pic>
        <p:nvPicPr>
          <p:cNvPr id="11266" name="Picture 2" descr="C:\Users\l.roberts\AppData\Local\Microsoft\Windows\Temporary Internet Files\Content.IE5\VT7L4AUG\child_wri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472" y="4509120"/>
            <a:ext cx="38100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60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weithgareddau</a:t>
            </a:r>
            <a:r>
              <a:rPr lang="en-GB" dirty="0"/>
              <a:t> a </a:t>
            </a:r>
            <a:r>
              <a:rPr lang="en-GB" dirty="0" err="1"/>
              <a:t>fuasai’n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modur</a:t>
            </a:r>
            <a:r>
              <a:rPr lang="en-GB" dirty="0"/>
              <a:t> man</a:t>
            </a:r>
          </a:p>
          <a:p>
            <a:r>
              <a:rPr lang="en-GB" dirty="0" err="1"/>
              <a:t>Adrodd</a:t>
            </a:r>
            <a:r>
              <a:rPr lang="en-GB" dirty="0"/>
              <a:t> ‘</a:t>
            </a:r>
            <a:r>
              <a:rPr lang="en-GB" dirty="0" err="1"/>
              <a:t>nôl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your groups, discuss activities that would be appropriate to encourage the development of fine motor skills</a:t>
            </a:r>
          </a:p>
          <a:p>
            <a:r>
              <a:rPr lang="en-GB" dirty="0"/>
              <a:t>Feedback</a:t>
            </a: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UU4Z21D1\playing-with-perler-bea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57192"/>
            <a:ext cx="367240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94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/>
              <a:t>Gross Motor Skills</a:t>
            </a:r>
            <a:br>
              <a:rPr lang="en-US" altLang="en-US" dirty="0"/>
            </a:br>
            <a:r>
              <a:rPr lang="en-US" altLang="en-US" i="1" dirty="0" err="1"/>
              <a:t>Sgiliau</a:t>
            </a:r>
            <a:r>
              <a:rPr lang="en-US" altLang="en-US" i="1" dirty="0"/>
              <a:t> </a:t>
            </a:r>
            <a:r>
              <a:rPr lang="en-US" altLang="en-US" i="1" dirty="0" err="1"/>
              <a:t>Modur</a:t>
            </a:r>
            <a:r>
              <a:rPr lang="en-US" altLang="en-US" i="1" dirty="0"/>
              <a:t> </a:t>
            </a:r>
            <a:r>
              <a:rPr lang="en-US" altLang="en-US" i="1" dirty="0" err="1"/>
              <a:t>Mawr</a:t>
            </a:r>
            <a:endParaRPr lang="en-US" altLang="en-US" i="1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988840"/>
            <a:ext cx="4038600" cy="468052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 err="1">
                <a:solidFill>
                  <a:srgbClr val="000000"/>
                </a:solidFill>
              </a:rPr>
              <a:t>Sgiliau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Modur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Mawr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Cyhyrau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mawr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i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symud</a:t>
            </a:r>
            <a:endParaRPr lang="en-US" altLang="en-US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Cynnydd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mewn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balans</a:t>
            </a:r>
            <a:r>
              <a:rPr lang="en-US" altLang="en-US" dirty="0">
                <a:solidFill>
                  <a:srgbClr val="000000"/>
                </a:solidFill>
              </a:rPr>
              <a:t>, </a:t>
            </a:r>
            <a:r>
              <a:rPr lang="en-US" altLang="en-US" dirty="0" err="1">
                <a:solidFill>
                  <a:srgbClr val="000000"/>
                </a:solidFill>
              </a:rPr>
              <a:t>cyd-gordio</a:t>
            </a:r>
            <a:r>
              <a:rPr lang="en-US" altLang="en-US" dirty="0">
                <a:solidFill>
                  <a:srgbClr val="000000"/>
                </a:solidFill>
              </a:rPr>
              <a:t>, a </a:t>
            </a:r>
            <a:r>
              <a:rPr lang="en-US" altLang="en-US" dirty="0" err="1">
                <a:solidFill>
                  <a:srgbClr val="000000"/>
                </a:solidFill>
              </a:rPr>
              <a:t>chryfder</a:t>
            </a:r>
            <a:endParaRPr lang="en-US" altLang="en-US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Amser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ymateb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yn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gwella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</a:p>
          <a:p>
            <a:pPr eaLnBrk="1" hangingPunct="1"/>
            <a:r>
              <a:rPr lang="en-US" altLang="en-US" sz="2400" dirty="0" err="1">
                <a:solidFill>
                  <a:srgbClr val="000000"/>
                </a:solidFill>
              </a:rPr>
              <a:t>Gwahaniaethau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mewn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datblygiad</a:t>
            </a:r>
            <a:r>
              <a:rPr lang="en-US" altLang="en-US" sz="2400" dirty="0">
                <a:solidFill>
                  <a:srgbClr val="000000"/>
                </a:solidFill>
              </a:rPr>
              <a:t> motor </a:t>
            </a:r>
            <a:r>
              <a:rPr lang="en-US" altLang="en-US" sz="2400" dirty="0" err="1">
                <a:solidFill>
                  <a:srgbClr val="000000"/>
                </a:solidFill>
              </a:rPr>
              <a:t>mawr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</a:rPr>
              <a:t>Dim </a:t>
            </a:r>
            <a:r>
              <a:rPr lang="en-US" altLang="en-US" dirty="0" err="1">
                <a:solidFill>
                  <a:srgbClr val="000000"/>
                </a:solidFill>
              </a:rPr>
              <a:t>llawer</a:t>
            </a:r>
            <a:r>
              <a:rPr lang="en-US" altLang="en-US" dirty="0">
                <a:solidFill>
                  <a:srgbClr val="000000"/>
                </a:solidFill>
              </a:rPr>
              <a:t> o </a:t>
            </a:r>
            <a:r>
              <a:rPr lang="en-US" altLang="en-US" dirty="0" err="1">
                <a:solidFill>
                  <a:srgbClr val="000000"/>
                </a:solidFill>
              </a:rPr>
              <a:t>wahaniaeth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rhyw</a:t>
            </a:r>
            <a:endParaRPr lang="en-US" altLang="en-US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dirty="0" err="1">
                <a:solidFill>
                  <a:srgbClr val="000000"/>
                </a:solidFill>
              </a:rPr>
              <a:t>Mwy</a:t>
            </a:r>
            <a:r>
              <a:rPr lang="en-US" altLang="en-US" dirty="0">
                <a:solidFill>
                  <a:srgbClr val="000000"/>
                </a:solidFill>
              </a:rPr>
              <a:t> o </a:t>
            </a:r>
            <a:r>
              <a:rPr lang="en-US" altLang="en-US" dirty="0" err="1">
                <a:solidFill>
                  <a:srgbClr val="000000"/>
                </a:solidFill>
              </a:rPr>
              <a:t>wahaniaethau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unigol</a:t>
            </a:r>
            <a:endParaRPr lang="en-US" altLang="en-US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60851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Gross motor skills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Involve large muscles used in locomotion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Increase in balance, coordination, and strength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Reaction time gradually improves</a:t>
            </a: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Differences in gross motor development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Little sex differentiation</a:t>
            </a:r>
          </a:p>
          <a:p>
            <a:pPr lvl="1" eaLnBrk="1" hangingPunct="1"/>
            <a:r>
              <a:rPr lang="en-US" altLang="en-US" sz="2200" dirty="0">
                <a:solidFill>
                  <a:srgbClr val="000000"/>
                </a:solidFill>
              </a:rPr>
              <a:t>More individual differences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21052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Gweithgareddau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corfforol</a:t>
            </a:r>
            <a:endParaRPr lang="en-US" altLang="en-US" sz="2800" dirty="0">
              <a:solidFill>
                <a:srgbClr val="000000"/>
              </a:solidFill>
            </a:endParaRPr>
          </a:p>
          <a:p>
            <a:pPr lvl="1">
              <a:buClr>
                <a:srgbClr val="F07F09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Chwarae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Lefelau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gweithgaredd</a:t>
            </a:r>
            <a:endParaRPr lang="en-US" altLang="en-US" sz="2800" dirty="0">
              <a:solidFill>
                <a:srgbClr val="000000"/>
              </a:solidFill>
            </a:endParaRPr>
          </a:p>
          <a:p>
            <a:pPr lvl="2">
              <a:buClr>
                <a:srgbClr val="9F2936"/>
              </a:buClr>
            </a:pPr>
            <a:r>
              <a:rPr lang="en-US" altLang="en-US" sz="2800" dirty="0" err="1">
                <a:solidFill>
                  <a:srgbClr val="000000"/>
                </a:solidFill>
              </a:rPr>
              <a:t>Ffactorau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geneteg</a:t>
            </a:r>
            <a:r>
              <a:rPr lang="en-US" altLang="en-US" sz="2800" dirty="0">
                <a:solidFill>
                  <a:srgbClr val="000000"/>
                </a:solidFill>
              </a:rPr>
              <a:t> ac </a:t>
            </a:r>
            <a:r>
              <a:rPr lang="en-US" altLang="en-US" sz="2800" dirty="0" err="1">
                <a:solidFill>
                  <a:srgbClr val="000000"/>
                </a:solidFill>
              </a:rPr>
              <a:t>amgylcheddol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rhyngweithio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i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bennu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lefel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unigol</a:t>
            </a:r>
            <a:endParaRPr lang="en-US" altLang="en-US" sz="2800" dirty="0">
              <a:solidFill>
                <a:srgbClr val="000000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Physical activity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Rough and tumble play</a:t>
            </a:r>
          </a:p>
          <a:p>
            <a:pPr lvl="1">
              <a:buClr>
                <a:srgbClr val="F07F09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Activity levels</a:t>
            </a:r>
          </a:p>
          <a:p>
            <a:pPr lvl="2">
              <a:buClr>
                <a:srgbClr val="9F2936"/>
              </a:buClr>
            </a:pPr>
            <a:r>
              <a:rPr lang="en-US" altLang="en-US" sz="2800" dirty="0">
                <a:solidFill>
                  <a:srgbClr val="000000"/>
                </a:solidFill>
              </a:rPr>
              <a:t>Genetic and environmental factors interact to determine individual level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ChildrensMuseum_0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6524"/>
            <a:ext cx="633670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951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28741" y="908720"/>
            <a:ext cx="8229600" cy="1498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Gwahaniaethau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Rhyw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mewn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Sgiliau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Modur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mewn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Plentyndod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Canol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br>
              <a:rPr lang="en-US" altLang="en-US" sz="2400" b="1" dirty="0">
                <a:solidFill>
                  <a:srgbClr val="000000"/>
                </a:solidFill>
              </a:rPr>
            </a:br>
            <a:r>
              <a:rPr lang="en-US" altLang="en-US" sz="2400" b="1" dirty="0">
                <a:solidFill>
                  <a:srgbClr val="000000"/>
                </a:solidFill>
              </a:rPr>
              <a:t>Sex Differences in Motor Skills in Middle Childhood </a:t>
            </a:r>
            <a:br>
              <a:rPr lang="en-US" altLang="en-US" sz="4600" dirty="0">
                <a:solidFill>
                  <a:srgbClr val="000000"/>
                </a:solidFill>
              </a:rPr>
            </a:br>
            <a:r>
              <a:rPr lang="en-US" altLang="en-US" sz="4600" dirty="0">
                <a:solidFill>
                  <a:srgbClr val="000000"/>
                </a:solidFill>
              </a:rPr>
              <a:t>   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4448" y="1928812"/>
            <a:ext cx="4038600" cy="49291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dirty="0" err="1">
                <a:solidFill>
                  <a:srgbClr val="000000"/>
                </a:solidFill>
              </a:rPr>
              <a:t>Bechgyn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ychydig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gryfach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</a:p>
          <a:p>
            <a:pPr lvl="1">
              <a:defRPr/>
            </a:pPr>
            <a:r>
              <a:rPr lang="en-US" dirty="0" err="1">
                <a:solidFill>
                  <a:srgbClr val="000000"/>
                </a:solidFill>
              </a:rPr>
              <a:t>breichiau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cryfach</a:t>
            </a:r>
            <a:r>
              <a:rPr lang="en-US" dirty="0">
                <a:solidFill>
                  <a:srgbClr val="000000"/>
                </a:solidFill>
              </a:rPr>
              <a:t> </a:t>
            </a:r>
          </a:p>
          <a:p>
            <a:pPr lvl="1">
              <a:defRPr/>
            </a:pPr>
            <a:r>
              <a:rPr lang="en-US" dirty="0" err="1">
                <a:solidFill>
                  <a:srgbClr val="000000"/>
                </a:solidFill>
              </a:rPr>
              <a:t>batio</a:t>
            </a:r>
            <a:r>
              <a:rPr lang="en-US" dirty="0">
                <a:solidFill>
                  <a:srgbClr val="000000"/>
                </a:solidFill>
              </a:rPr>
              <a:t> a </a:t>
            </a:r>
            <a:r>
              <a:rPr lang="en-US" dirty="0" err="1">
                <a:solidFill>
                  <a:srgbClr val="000000"/>
                </a:solidFill>
              </a:rPr>
              <a:t>thaflu</a:t>
            </a:r>
            <a:endParaRPr lang="en-US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sz="2400" dirty="0" err="1">
                <a:solidFill>
                  <a:srgbClr val="000000"/>
                </a:solidFill>
              </a:rPr>
              <a:t>Merched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dangos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fwy</a:t>
            </a:r>
            <a:r>
              <a:rPr lang="en-US" sz="2400" dirty="0">
                <a:solidFill>
                  <a:srgbClr val="000000"/>
                </a:solidFill>
              </a:rPr>
              <a:t> o </a:t>
            </a:r>
            <a:r>
              <a:rPr lang="en-US" sz="2400" dirty="0" err="1">
                <a:solidFill>
                  <a:srgbClr val="000000"/>
                </a:solidFill>
              </a:rPr>
              <a:t>gydgordio</a:t>
            </a:r>
            <a:r>
              <a:rPr lang="en-US" sz="2400" dirty="0">
                <a:solidFill>
                  <a:srgbClr val="000000"/>
                </a:solidFill>
              </a:rPr>
              <a:t> a </a:t>
            </a:r>
            <a:r>
              <a:rPr lang="en-US" sz="2400" dirty="0" err="1">
                <a:solidFill>
                  <a:srgbClr val="000000"/>
                </a:solidFill>
              </a:rPr>
              <a:t>hyblygrwydd</a:t>
            </a:r>
            <a:endParaRPr lang="en-US" sz="2400" dirty="0">
              <a:solidFill>
                <a:srgbClr val="000000"/>
              </a:solidFill>
            </a:endParaRPr>
          </a:p>
          <a:p>
            <a:pPr lvl="1">
              <a:defRPr/>
            </a:pPr>
            <a:r>
              <a:rPr lang="en-US" dirty="0">
                <a:solidFill>
                  <a:srgbClr val="000000"/>
                </a:solidFill>
              </a:rPr>
              <a:t>  </a:t>
            </a:r>
            <a:r>
              <a:rPr lang="en-US" dirty="0" err="1">
                <a:solidFill>
                  <a:srgbClr val="000000"/>
                </a:solidFill>
              </a:rPr>
              <a:t>dawnsio</a:t>
            </a:r>
            <a:r>
              <a:rPr lang="en-US" dirty="0">
                <a:solidFill>
                  <a:srgbClr val="000000"/>
                </a:solidFill>
              </a:rPr>
              <a:t>, </a:t>
            </a:r>
            <a:r>
              <a:rPr lang="en-US" dirty="0" err="1">
                <a:solidFill>
                  <a:srgbClr val="000000"/>
                </a:solidFill>
              </a:rPr>
              <a:t>balans</a:t>
            </a:r>
            <a:r>
              <a:rPr lang="en-US" dirty="0">
                <a:solidFill>
                  <a:srgbClr val="000000"/>
                </a:solidFill>
              </a:rPr>
              <a:t>, </a:t>
            </a:r>
            <a:r>
              <a:rPr lang="en-US" dirty="0" err="1">
                <a:solidFill>
                  <a:srgbClr val="000000"/>
                </a:solidFill>
              </a:rPr>
              <a:t>gymnasteg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2276872"/>
            <a:ext cx="4038600" cy="464137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Boys show slightly greater overall strength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</a:rPr>
              <a:t>More forearm strength – batting and throwing</a:t>
            </a:r>
          </a:p>
          <a:p>
            <a:pPr lvl="1" eaLnBrk="1" hangingPunct="1"/>
            <a:endParaRPr lang="en-US" altLang="en-US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Girls show greater coordination and flexibility</a:t>
            </a:r>
          </a:p>
          <a:p>
            <a:pPr lvl="1" eaLnBrk="1" hangingPunct="1"/>
            <a:r>
              <a:rPr lang="en-US" altLang="en-US" dirty="0">
                <a:solidFill>
                  <a:srgbClr val="000000"/>
                </a:solidFill>
              </a:rPr>
              <a:t>Dance, balancing, gymnastics</a:t>
            </a:r>
          </a:p>
          <a:p>
            <a:pPr lvl="1" eaLnBrk="1" hangingPunct="1"/>
            <a:endParaRPr lang="en-US" altLang="en-US" sz="19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pic>
        <p:nvPicPr>
          <p:cNvPr id="7170" name="Picture 2" descr="C:\Users\l.roberts\AppData\Local\Microsoft\Windows\Temporary Internet Files\Content.IE5\EME09GLO\children-danc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158542"/>
            <a:ext cx="2520280" cy="158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320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Bechgyn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fwy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tebygol</a:t>
            </a:r>
            <a:r>
              <a:rPr lang="en-US" sz="2400" dirty="0">
                <a:solidFill>
                  <a:srgbClr val="000000"/>
                </a:solidFill>
              </a:rPr>
              <a:t> o </a:t>
            </a:r>
            <a:r>
              <a:rPr lang="en-US" sz="2400" dirty="0" err="1">
                <a:solidFill>
                  <a:srgbClr val="000000"/>
                </a:solidFill>
              </a:rPr>
              <a:t>gael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eu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hannog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wneud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athletau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</a:p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Ymarfer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corfforol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lleihau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gydag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oedran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ddau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rhyw</a:t>
            </a:r>
            <a:endParaRPr lang="en-US" sz="2400" dirty="0">
              <a:solidFill>
                <a:srgbClr val="000000"/>
              </a:solidFill>
            </a:endParaRPr>
          </a:p>
          <a:p>
            <a:pPr marL="0" lvl="0" indent="0">
              <a:buClr>
                <a:srgbClr val="1B587C"/>
              </a:buClr>
              <a:buNone/>
              <a:defRPr/>
            </a:pPr>
            <a:endParaRPr lang="en-GB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Boys more likely to be encouraged in athletics</a:t>
            </a:r>
          </a:p>
          <a:p>
            <a:pPr lvl="0">
              <a:buClr>
                <a:srgbClr val="1B587C"/>
              </a:buClr>
            </a:pPr>
            <a:endParaRPr lang="en-US" altLang="en-US" sz="2400" dirty="0">
              <a:solidFill>
                <a:srgbClr val="000000"/>
              </a:solidFill>
            </a:endParaRPr>
          </a:p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Physical activity decreases with age in both sexes</a:t>
            </a:r>
          </a:p>
          <a:p>
            <a:endParaRPr lang="cy-GB" dirty="0"/>
          </a:p>
        </p:txBody>
      </p:sp>
      <p:pic>
        <p:nvPicPr>
          <p:cNvPr id="8194" name="Picture 2" descr="C:\Users\l.roberts\AppData\Local\Microsoft\Windows\Temporary Internet Files\Content.IE5\S9T0P2O1\200px-Olympic_pictogram_Athletics_colored_flippe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36004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126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Trafodwch</a:t>
            </a:r>
            <a:endParaRPr lang="en-GB" dirty="0"/>
          </a:p>
          <a:p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o</a:t>
            </a:r>
          </a:p>
          <a:p>
            <a:pPr lvl="1"/>
            <a:r>
              <a:rPr lang="en-GB" dirty="0" err="1"/>
              <a:t>Wahaniaethau</a:t>
            </a:r>
            <a:r>
              <a:rPr lang="en-GB" dirty="0"/>
              <a:t> </a:t>
            </a:r>
            <a:r>
              <a:rPr lang="en-GB" dirty="0" err="1"/>
              <a:t>rhyw</a:t>
            </a:r>
            <a:endParaRPr lang="en-GB" dirty="0"/>
          </a:p>
          <a:p>
            <a:pPr lvl="1"/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oedran</a:t>
            </a:r>
            <a:endParaRPr lang="en-GB" dirty="0"/>
          </a:p>
          <a:p>
            <a:r>
              <a:rPr lang="en-GB" dirty="0" err="1"/>
              <a:t>Edrychwch</a:t>
            </a:r>
            <a:r>
              <a:rPr lang="en-GB" dirty="0"/>
              <a:t> am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/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Discuss</a:t>
            </a:r>
          </a:p>
          <a:p>
            <a:r>
              <a:rPr lang="en-GB" dirty="0"/>
              <a:t>Implications for a learning environment of </a:t>
            </a:r>
          </a:p>
          <a:p>
            <a:pPr lvl="1"/>
            <a:r>
              <a:rPr lang="en-GB" dirty="0"/>
              <a:t>Gender differences</a:t>
            </a:r>
          </a:p>
          <a:p>
            <a:pPr lvl="1"/>
            <a:r>
              <a:rPr lang="en-GB" dirty="0"/>
              <a:t>Decreasing activity with age</a:t>
            </a:r>
          </a:p>
          <a:p>
            <a:r>
              <a:rPr lang="en-GB" dirty="0"/>
              <a:t>Search for good practice / support for physical development 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1958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Gwenwynig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datblygiedig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dioddeg</a:t>
            </a:r>
            <a:r>
              <a:rPr lang="en-GB" dirty="0"/>
              <a:t> o </a:t>
            </a:r>
            <a:r>
              <a:rPr lang="en-GB" dirty="0" err="1"/>
              <a:t>epidemig</a:t>
            </a:r>
            <a:r>
              <a:rPr lang="en-GB" dirty="0"/>
              <a:t> o </a:t>
            </a:r>
            <a:r>
              <a:rPr lang="en-GB" dirty="0" err="1"/>
              <a:t>ddiflastod</a:t>
            </a:r>
            <a:r>
              <a:rPr lang="en-GB" dirty="0"/>
              <a:t> </a:t>
            </a:r>
            <a:r>
              <a:rPr lang="en-GB" dirty="0" err="1"/>
              <a:t>ymysg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Yr</a:t>
            </a:r>
            <a:r>
              <a:rPr lang="en-GB" dirty="0"/>
              <a:t> APA – 1 </a:t>
            </a:r>
            <a:r>
              <a:rPr lang="en-GB" dirty="0" err="1"/>
              <a:t>ymhob</a:t>
            </a:r>
            <a:r>
              <a:rPr lang="en-GB" dirty="0"/>
              <a:t> 5 o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dioddef</a:t>
            </a:r>
            <a:r>
              <a:rPr lang="en-GB" dirty="0"/>
              <a:t> o </a:t>
            </a:r>
            <a:r>
              <a:rPr lang="en-GB" dirty="0" err="1"/>
              <a:t>broblemau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WHO - </a:t>
            </a:r>
            <a:r>
              <a:rPr lang="en-GB" dirty="0" err="1"/>
              <a:t>erbyn</a:t>
            </a:r>
            <a:r>
              <a:rPr lang="en-GB" dirty="0"/>
              <a:t> 2020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anhwylderau</a:t>
            </a:r>
            <a:r>
              <a:rPr lang="en-GB" dirty="0"/>
              <a:t> </a:t>
            </a:r>
            <a:r>
              <a:rPr lang="en-GB" dirty="0" err="1"/>
              <a:t>niwroseiciatryddol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chwyddo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50%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developed world is suffering an epidemic of misery amongst its young</a:t>
            </a:r>
          </a:p>
          <a:p>
            <a:pPr>
              <a:lnSpc>
                <a:spcPct val="120000"/>
              </a:lnSpc>
            </a:pPr>
            <a:r>
              <a:rPr lang="en-GB" dirty="0"/>
              <a:t>American Psychological Association – 1 in 5 children and teens suffers from mental health problems</a:t>
            </a:r>
          </a:p>
          <a:p>
            <a:pPr>
              <a:lnSpc>
                <a:spcPct val="120000"/>
              </a:lnSpc>
            </a:pPr>
            <a:r>
              <a:rPr lang="en-GB" dirty="0"/>
              <a:t>World Health Organisation- by 2020 neuropsychiatric disorders in children will swell by 50%</a:t>
            </a:r>
          </a:p>
        </p:txBody>
      </p:sp>
    </p:spTree>
    <p:extLst>
      <p:ext uri="{BB962C8B-B14F-4D97-AF65-F5344CB8AC3E}">
        <p14:creationId xmlns:p14="http://schemas.microsoft.com/office/powerpoint/2010/main" val="2399096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>
                <a:solidFill>
                  <a:srgbClr val="323232"/>
                </a:solidFill>
              </a:rPr>
              <a:t>Plentyndod</a:t>
            </a:r>
            <a:r>
              <a:rPr lang="en-GB" dirty="0">
                <a:solidFill>
                  <a:srgbClr val="323232"/>
                </a:solidFill>
              </a:rPr>
              <a:t> </a:t>
            </a:r>
            <a:r>
              <a:rPr lang="en-GB" dirty="0" err="1">
                <a:solidFill>
                  <a:srgbClr val="323232"/>
                </a:solidFill>
              </a:rPr>
              <a:t>Gwnwynig</a:t>
            </a:r>
            <a:r>
              <a:rPr lang="en-GB" dirty="0">
                <a:solidFill>
                  <a:srgbClr val="323232"/>
                </a:solidFill>
              </a:rPr>
              <a:t>?</a:t>
            </a:r>
            <a:br>
              <a:rPr lang="en-GB" dirty="0">
                <a:solidFill>
                  <a:srgbClr val="323232"/>
                </a:solidFill>
              </a:rPr>
            </a:br>
            <a:r>
              <a:rPr lang="en-GB" dirty="0">
                <a:solidFill>
                  <a:srgbClr val="323232"/>
                </a:solidFill>
              </a:rPr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Ein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datbygu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gyflymach</a:t>
            </a:r>
            <a:r>
              <a:rPr lang="en-GB" dirty="0"/>
              <a:t> </a:t>
            </a:r>
            <a:r>
              <a:rPr lang="en-GB" dirty="0" err="1"/>
              <a:t>na’n</a:t>
            </a:r>
            <a:r>
              <a:rPr lang="en-GB" dirty="0"/>
              <a:t> </a:t>
            </a:r>
            <a:r>
              <a:rPr lang="en-GB" dirty="0" err="1"/>
              <a:t>bioleg</a:t>
            </a:r>
            <a:endParaRPr lang="en-GB" dirty="0"/>
          </a:p>
          <a:p>
            <a:r>
              <a:rPr lang="en-GB" dirty="0" err="1"/>
              <a:t>Gwrthdrawiad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diwylliant</a:t>
            </a:r>
            <a:r>
              <a:rPr lang="en-GB" dirty="0"/>
              <a:t> a </a:t>
            </a:r>
            <a:r>
              <a:rPr lang="en-GB" dirty="0" err="1"/>
              <a:t>yrrir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dechnoleg</a:t>
            </a:r>
            <a:r>
              <a:rPr lang="en-GB" dirty="0"/>
              <a:t> </a:t>
            </a:r>
            <a:r>
              <a:rPr lang="en-GB" dirty="0" err="1"/>
              <a:t>a’n</a:t>
            </a:r>
            <a:r>
              <a:rPr lang="en-GB" dirty="0"/>
              <a:t> </a:t>
            </a:r>
            <a:r>
              <a:rPr lang="en-GB" dirty="0" err="1"/>
              <a:t>treftadaeth</a:t>
            </a:r>
            <a:r>
              <a:rPr lang="en-GB" dirty="0"/>
              <a:t> </a:t>
            </a:r>
            <a:r>
              <a:rPr lang="en-GB" dirty="0" err="1"/>
              <a:t>biolegol</a:t>
            </a:r>
            <a:endParaRPr lang="en-GB" dirty="0"/>
          </a:p>
          <a:p>
            <a:r>
              <a:rPr lang="en-GB" dirty="0" err="1"/>
              <a:t>Niweidio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,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ymddwyn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Our culture has evolved faster than our biology</a:t>
            </a:r>
          </a:p>
          <a:p>
            <a:r>
              <a:rPr lang="en-GB" dirty="0"/>
              <a:t>Clash between technology-driven culture and our biological heritage</a:t>
            </a:r>
          </a:p>
          <a:p>
            <a:r>
              <a:rPr lang="en-GB" dirty="0"/>
              <a:t>Damaging children’s ability to think, learn and behave</a:t>
            </a:r>
          </a:p>
        </p:txBody>
      </p:sp>
      <p:pic>
        <p:nvPicPr>
          <p:cNvPr id="1026" name="Picture 2" descr="C:\Users\l.roberts\AppData\Local\Microsoft\Windows\Temporary Internet Files\Content.IE5\EEQLKL9O\mobile-phone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31091"/>
            <a:ext cx="2059565" cy="108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6142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br>
              <a:rPr lang="en-GB" dirty="0"/>
            </a:br>
            <a:r>
              <a:rPr lang="en-GB" dirty="0"/>
              <a:t>Food for thought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Sothach</a:t>
            </a:r>
            <a:r>
              <a:rPr lang="en-GB" dirty="0"/>
              <a:t>?</a:t>
            </a:r>
          </a:p>
          <a:p>
            <a:r>
              <a:rPr lang="en-GB" dirty="0" err="1"/>
              <a:t>Marchnata</a:t>
            </a:r>
            <a:r>
              <a:rPr lang="en-GB" dirty="0"/>
              <a:t>?</a:t>
            </a:r>
          </a:p>
          <a:p>
            <a:r>
              <a:rPr lang="en-GB" dirty="0" err="1"/>
              <a:t>Siwgwr</a:t>
            </a:r>
            <a:r>
              <a:rPr lang="en-GB" dirty="0"/>
              <a:t>?</a:t>
            </a:r>
          </a:p>
          <a:p>
            <a:r>
              <a:rPr lang="en-GB" dirty="0" err="1"/>
              <a:t>Ychwanegolion</a:t>
            </a:r>
            <a:r>
              <a:rPr lang="en-GB" dirty="0"/>
              <a:t>?</a:t>
            </a:r>
          </a:p>
          <a:p>
            <a:r>
              <a:rPr lang="en-GB" dirty="0"/>
              <a:t>Y </a:t>
            </a:r>
            <a:r>
              <a:rPr lang="en-GB" dirty="0" err="1"/>
              <a:t>fath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 o </a:t>
            </a:r>
            <a:r>
              <a:rPr lang="en-GB" dirty="0" err="1"/>
              <a:t>fraster</a:t>
            </a:r>
            <a:r>
              <a:rPr lang="en-GB" dirty="0"/>
              <a:t>?</a:t>
            </a:r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prydau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?</a:t>
            </a:r>
          </a:p>
          <a:p>
            <a:r>
              <a:rPr lang="en-GB" dirty="0" err="1"/>
              <a:t>Prydau</a:t>
            </a:r>
            <a:r>
              <a:rPr lang="en-GB" dirty="0"/>
              <a:t> a </a:t>
            </a:r>
            <a:r>
              <a:rPr lang="en-GB" dirty="0" err="1"/>
              <a:t>moesau</a:t>
            </a:r>
            <a:r>
              <a:rPr lang="en-GB" dirty="0"/>
              <a:t>?</a:t>
            </a:r>
          </a:p>
          <a:p>
            <a:r>
              <a:rPr lang="en-GB" dirty="0" err="1"/>
              <a:t>Byrbrydau</a:t>
            </a:r>
            <a:r>
              <a:rPr lang="en-GB" dirty="0"/>
              <a:t> di </a:t>
            </a:r>
            <a:r>
              <a:rPr lang="en-GB" dirty="0" err="1"/>
              <a:t>ri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Junk food?</a:t>
            </a:r>
          </a:p>
          <a:p>
            <a:r>
              <a:rPr lang="en-GB" dirty="0"/>
              <a:t>Marketing?</a:t>
            </a:r>
          </a:p>
          <a:p>
            <a:r>
              <a:rPr lang="en-GB" dirty="0"/>
              <a:t>Sugar rush?</a:t>
            </a:r>
          </a:p>
          <a:p>
            <a:r>
              <a:rPr lang="en-GB" dirty="0"/>
              <a:t>Additives?</a:t>
            </a:r>
          </a:p>
          <a:p>
            <a:r>
              <a:rPr lang="en-GB" dirty="0"/>
              <a:t>Wrong sort of fat?</a:t>
            </a:r>
          </a:p>
          <a:p>
            <a:r>
              <a:rPr lang="en-GB" dirty="0"/>
              <a:t>Decline of family meal?</a:t>
            </a:r>
          </a:p>
          <a:p>
            <a:r>
              <a:rPr lang="en-GB" dirty="0"/>
              <a:t>Meals and manners?</a:t>
            </a:r>
          </a:p>
          <a:p>
            <a:r>
              <a:rPr lang="en-GB" dirty="0"/>
              <a:t>Snack attack?</a:t>
            </a:r>
          </a:p>
          <a:p>
            <a:r>
              <a:rPr lang="en-GB" dirty="0"/>
              <a:t>( Palmer, 2006)</a:t>
            </a:r>
            <a:endParaRPr lang="cy-GB" dirty="0"/>
          </a:p>
        </p:txBody>
      </p:sp>
      <p:pic>
        <p:nvPicPr>
          <p:cNvPr id="3074" name="Picture 2" descr="C:\Users\l.roberts\AppData\Local\Microsoft\Windows\Temporary Internet Files\Content.IE5\VT7L4AUG\Beefburge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47864" cy="173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730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Allan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/Out to Play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r>
              <a:rPr lang="en-GB" dirty="0" err="1"/>
              <a:t>Taten</a:t>
            </a:r>
            <a:r>
              <a:rPr lang="en-GB" dirty="0"/>
              <a:t> </a:t>
            </a:r>
            <a:r>
              <a:rPr lang="en-GB" dirty="0" err="1"/>
              <a:t>soffa</a:t>
            </a:r>
            <a:endParaRPr lang="en-GB" dirty="0"/>
          </a:p>
          <a:p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,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 </a:t>
            </a:r>
            <a:r>
              <a:rPr lang="en-GB" dirty="0" err="1"/>
              <a:t>pharanoia</a:t>
            </a:r>
            <a:endParaRPr lang="en-GB" dirty="0"/>
          </a:p>
          <a:p>
            <a:r>
              <a:rPr lang="en-GB" dirty="0" err="1"/>
              <a:t>Cwymp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crwydrol</a:t>
            </a:r>
            <a:endParaRPr lang="en-GB" dirty="0"/>
          </a:p>
          <a:p>
            <a:r>
              <a:rPr lang="en-GB" dirty="0"/>
              <a:t>Lleoedd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endParaRPr lang="en-GB" dirty="0"/>
          </a:p>
          <a:p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grwydro</a:t>
            </a:r>
            <a:endParaRPr lang="en-GB" dirty="0"/>
          </a:p>
          <a:p>
            <a:r>
              <a:rPr lang="en-GB" dirty="0" err="1"/>
              <a:t>Strydoedd</a:t>
            </a:r>
            <a:r>
              <a:rPr lang="en-GB" dirty="0"/>
              <a:t> </a:t>
            </a:r>
            <a:r>
              <a:rPr lang="en-GB" dirty="0" err="1"/>
              <a:t>diogelach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fear of fear itself</a:t>
            </a:r>
          </a:p>
          <a:p>
            <a:r>
              <a:rPr lang="en-GB" dirty="0"/>
              <a:t>Couch potatoes</a:t>
            </a:r>
          </a:p>
          <a:p>
            <a:r>
              <a:rPr lang="en-GB" dirty="0"/>
              <a:t>PE, playtime &amp; paranoia</a:t>
            </a:r>
          </a:p>
          <a:p>
            <a:r>
              <a:rPr lang="en-GB" dirty="0"/>
              <a:t>Decline of the free-range child</a:t>
            </a:r>
          </a:p>
          <a:p>
            <a:r>
              <a:rPr lang="en-GB" dirty="0"/>
              <a:t>Places to play</a:t>
            </a:r>
          </a:p>
          <a:p>
            <a:r>
              <a:rPr lang="en-GB" dirty="0"/>
              <a:t>Right to roam</a:t>
            </a:r>
          </a:p>
          <a:p>
            <a:r>
              <a:rPr lang="en-GB" dirty="0"/>
              <a:t>Safer streets</a:t>
            </a:r>
          </a:p>
        </p:txBody>
      </p:sp>
      <p:pic>
        <p:nvPicPr>
          <p:cNvPr id="4098" name="Picture 2" descr="C:\Users\l.roberts\AppData\Local\Microsoft\Windows\Temporary Internet Files\Content.IE5\EME09GLO\kids_play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583864"/>
            <a:ext cx="2232248" cy="110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1284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/>
              <a:t>Y </a:t>
            </a:r>
            <a:r>
              <a:rPr lang="en-GB" dirty="0" err="1"/>
              <a:t>Pentref</a:t>
            </a:r>
            <a:r>
              <a:rPr lang="en-GB" dirty="0"/>
              <a:t> </a:t>
            </a:r>
            <a:r>
              <a:rPr lang="en-GB" dirty="0" err="1"/>
              <a:t>Electronig</a:t>
            </a:r>
            <a:br>
              <a:rPr lang="en-GB" dirty="0"/>
            </a:br>
            <a:r>
              <a:rPr lang="en-GB" dirty="0"/>
              <a:t>The Electronic Village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793493"/>
            <a:ext cx="4038600" cy="4434840"/>
          </a:xfrm>
        </p:spPr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gwarchodwr</a:t>
            </a:r>
            <a:r>
              <a:rPr lang="en-GB" dirty="0"/>
              <a:t> </a:t>
            </a:r>
            <a:r>
              <a:rPr lang="en-GB" dirty="0" err="1"/>
              <a:t>electronaidd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teulu’n</a:t>
            </a:r>
            <a:r>
              <a:rPr lang="en-GB" dirty="0"/>
              <a:t> </a:t>
            </a:r>
            <a:r>
              <a:rPr lang="en-GB" dirty="0" err="1"/>
              <a:t>arwahanu</a:t>
            </a:r>
            <a:endParaRPr lang="en-GB" dirty="0"/>
          </a:p>
          <a:p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dywyll</a:t>
            </a:r>
            <a:r>
              <a:rPr lang="en-GB" dirty="0"/>
              <a:t> y </a:t>
            </a:r>
            <a:r>
              <a:rPr lang="en-GB" dirty="0" err="1"/>
              <a:t>pentref</a:t>
            </a:r>
            <a:endParaRPr lang="en-GB" dirty="0"/>
          </a:p>
          <a:p>
            <a:r>
              <a:rPr lang="en-GB" dirty="0" err="1"/>
              <a:t>Hawliau</a:t>
            </a:r>
            <a:endParaRPr lang="en-GB" dirty="0"/>
          </a:p>
          <a:p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electronig</a:t>
            </a:r>
            <a:r>
              <a:rPr lang="en-GB" dirty="0"/>
              <a:t> – a </a:t>
            </a:r>
            <a:r>
              <a:rPr lang="en-GB" dirty="0" err="1"/>
              <a:t>gelynion</a:t>
            </a: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708920"/>
            <a:ext cx="4038600" cy="4434840"/>
          </a:xfrm>
        </p:spPr>
        <p:txBody>
          <a:bodyPr/>
          <a:lstStyle/>
          <a:p>
            <a:r>
              <a:rPr lang="en-GB" dirty="0"/>
              <a:t>The electronic babysitter</a:t>
            </a:r>
          </a:p>
          <a:p>
            <a:r>
              <a:rPr lang="en-GB" dirty="0"/>
              <a:t>The splintering family</a:t>
            </a:r>
          </a:p>
          <a:p>
            <a:r>
              <a:rPr lang="en-GB" dirty="0"/>
              <a:t>The dark side of the village</a:t>
            </a:r>
          </a:p>
          <a:p>
            <a:r>
              <a:rPr lang="en-GB" dirty="0"/>
              <a:t>A question of rights</a:t>
            </a:r>
          </a:p>
          <a:p>
            <a:r>
              <a:rPr lang="en-GB" dirty="0"/>
              <a:t>Electronic friends- and enemies</a:t>
            </a:r>
          </a:p>
        </p:txBody>
      </p:sp>
      <p:pic>
        <p:nvPicPr>
          <p:cNvPr id="5122" name="Picture 2" descr="C:\Users\l.roberts\AppData\Local\Microsoft\Windows\Temporary Internet Files\Content.IE5\6IDJCSBB\ipad-mini-oct2012-e1351036457468-1024x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095"/>
            <a:ext cx="2536208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676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Dadwenwyno’r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gwenwynig</a:t>
            </a:r>
            <a:endParaRPr lang="en-GB" dirty="0"/>
          </a:p>
          <a:p>
            <a:r>
              <a:rPr lang="en-GB" dirty="0" err="1"/>
              <a:t>Trafodaeth</a:t>
            </a:r>
            <a:r>
              <a:rPr lang="en-GB" dirty="0"/>
              <a:t> </a:t>
            </a:r>
          </a:p>
          <a:p>
            <a:r>
              <a:rPr lang="en-GB" dirty="0" err="1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Detoxing the Toxic Childhood</a:t>
            </a:r>
          </a:p>
          <a:p>
            <a:r>
              <a:rPr lang="en-GB" dirty="0"/>
              <a:t>Discuss</a:t>
            </a:r>
          </a:p>
          <a:p>
            <a:r>
              <a:rPr lang="en-GB" dirty="0"/>
              <a:t>Feedback</a:t>
            </a:r>
            <a:endParaRPr lang="cy-GB" dirty="0"/>
          </a:p>
        </p:txBody>
      </p:sp>
      <p:pic>
        <p:nvPicPr>
          <p:cNvPr id="6146" name="Picture 2" descr="C:\Users\l.roberts\AppData\Local\Microsoft\Windows\Temporary Internet Files\Content.IE5\UU4Z21D1\Children-Reading-13034189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1907"/>
            <a:ext cx="9144000" cy="206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838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Cyfeirnodau</a:t>
            </a:r>
            <a:r>
              <a:rPr lang="en-GB" dirty="0"/>
              <a:t> / 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Bee, H. And Boyd, D. ( 2012) </a:t>
            </a:r>
            <a:r>
              <a:rPr lang="en-GB" sz="1800" i="1" dirty="0"/>
              <a:t>The developing child </a:t>
            </a:r>
            <a:r>
              <a:rPr lang="en-GB" sz="1800" dirty="0"/>
              <a:t>( 12</a:t>
            </a:r>
            <a:r>
              <a:rPr lang="en-GB" sz="1800" baseline="30000" dirty="0"/>
              <a:t>th</a:t>
            </a:r>
            <a:r>
              <a:rPr lang="en-GB" sz="1800" dirty="0"/>
              <a:t> edition). London: </a:t>
            </a:r>
            <a:r>
              <a:rPr lang="en-GB" sz="1800" dirty="0" err="1"/>
              <a:t>Allyn</a:t>
            </a:r>
            <a:r>
              <a:rPr lang="en-GB" sz="1800" dirty="0"/>
              <a:t> and Bacon</a:t>
            </a:r>
          </a:p>
          <a:p>
            <a:r>
              <a:rPr lang="en-GB" sz="1800" dirty="0"/>
              <a:t>Bentham, S. ( 2011) </a:t>
            </a:r>
            <a:r>
              <a:rPr lang="en-GB" sz="1800" i="1" dirty="0"/>
              <a:t>A Teaching Assistant’s Guide to Child Development and Psychology in the Classroom. </a:t>
            </a:r>
            <a:r>
              <a:rPr lang="en-GB" sz="1800" dirty="0"/>
              <a:t>( 2</a:t>
            </a:r>
            <a:r>
              <a:rPr lang="en-GB" sz="1800" baseline="30000" dirty="0"/>
              <a:t>nd</a:t>
            </a:r>
            <a:r>
              <a:rPr lang="en-GB" sz="1800" dirty="0"/>
              <a:t> edition) Routledge: Oxon</a:t>
            </a:r>
          </a:p>
          <a:p>
            <a:r>
              <a:rPr lang="en-GB" sz="1800" dirty="0"/>
              <a:t>Palmer, S. ( 2006) </a:t>
            </a:r>
            <a:r>
              <a:rPr lang="en-GB" sz="1800" i="1" dirty="0"/>
              <a:t>Toxic Childhood. How the Modern World is Damaging Our Children and What We Can Do About It. </a:t>
            </a:r>
            <a:r>
              <a:rPr lang="en-GB" sz="1800" dirty="0"/>
              <a:t>Orion: London</a:t>
            </a:r>
          </a:p>
          <a:p>
            <a:endParaRPr lang="en-GB" sz="1800" dirty="0"/>
          </a:p>
          <a:p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34413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4" ma:contentTypeDescription="Create a new document." ma:contentTypeScope="" ma:versionID="2b5516d34734f6e892321c7dea6ac1ac">
  <xsd:schema xmlns:xsd="http://www.w3.org/2001/XMLSchema" xmlns:xs="http://www.w3.org/2001/XMLSchema" xmlns:p="http://schemas.microsoft.com/office/2006/metadata/properties" xmlns:ns2="74243a2f-f39c-4e43-9810-58f2f548e0d4" targetNamespace="http://schemas.microsoft.com/office/2006/metadata/properties" ma:root="true" ma:fieldsID="30e3265b07237823c8e30b310dff4b93" ns2:_="">
    <xsd:import namespace="74243a2f-f39c-4e43-9810-58f2f548e0d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A127FA-7925-455C-A03A-5F4F750323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C4D869F-67A7-4D1B-BF2C-FC57F1571F39}">
  <ds:schemaRefs>
    <ds:schemaRef ds:uri="http://purl.org/dc/dcmitype/"/>
    <ds:schemaRef ds:uri="74243a2f-f39c-4e43-9810-58f2f548e0d4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0C51952-1DC8-4A8B-9F56-B5E24680DC1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1803</TotalTime>
  <Words>1360</Words>
  <Application>Microsoft Office PowerPoint</Application>
  <PresentationFormat>On-screen Show (4:3)</PresentationFormat>
  <Paragraphs>257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 2</vt:lpstr>
      <vt:lpstr>Flow</vt:lpstr>
      <vt:lpstr>Datblygiad ar draws y rhychwant oes Development across the lifespan</vt:lpstr>
      <vt:lpstr>Gorolwg Sesiwn / Session Overview</vt:lpstr>
      <vt:lpstr>PowerPoint Presentation</vt:lpstr>
      <vt:lpstr>Datblygiad corfforol Physical development </vt:lpstr>
      <vt:lpstr>Deiet, ymarfer corff a ffactorau amgylcheddol yn effeithio ar dyfiant Diet, exercise and environmental factors affect growth</vt:lpstr>
      <vt:lpstr>Normau Corfforol 1    Physical Norms 1</vt:lpstr>
      <vt:lpstr>Normau Corfforol 1    Physical Norms 1</vt:lpstr>
      <vt:lpstr>Motor Milestones</vt:lpstr>
      <vt:lpstr>Tasg/ Task</vt:lpstr>
      <vt:lpstr> Sgiliau Corfforol  Physical Skills </vt:lpstr>
      <vt:lpstr>Sgiliau Modur mân Fine Motor Skills</vt:lpstr>
      <vt:lpstr>Datblygiad llawysgrifen 1 Handwriting development 1</vt:lpstr>
      <vt:lpstr>Datblygiad llawysgrifen 2 Handwriting development 2</vt:lpstr>
      <vt:lpstr>Datblygiad llawysgrifen 3 Handwriting development 3</vt:lpstr>
      <vt:lpstr>Tasg / Task</vt:lpstr>
      <vt:lpstr>Gross Motor Skills Sgiliau Modur Mawr</vt:lpstr>
      <vt:lpstr>PowerPoint Presentation</vt:lpstr>
      <vt:lpstr> Gwahaniaethau Rhyw mewn Sgiliau Modur mewn Plentyndod Canol  Sex Differences in Motor Skills in Middle Childhood     </vt:lpstr>
      <vt:lpstr>PowerPoint Presentation</vt:lpstr>
      <vt:lpstr>Tasg / Task</vt:lpstr>
      <vt:lpstr>Plentyndod Gwenwynig? A Toxic Childhood?</vt:lpstr>
      <vt:lpstr>Plentyndod Gwnwynig? A Toxic Childhood?</vt:lpstr>
      <vt:lpstr>Munud i feddwl Food for thought</vt:lpstr>
      <vt:lpstr>Allan i Chwarae/Out to Play</vt:lpstr>
      <vt:lpstr>Y Pentref Electronig The Electronic Village</vt:lpstr>
      <vt:lpstr>Tasg/ Task</vt:lpstr>
      <vt:lpstr>Cyfeirnodau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Helen A Griffiths</cp:lastModifiedBy>
  <cp:revision>69</cp:revision>
  <dcterms:created xsi:type="dcterms:W3CDTF">2015-01-21T10:50:09Z</dcterms:created>
  <dcterms:modified xsi:type="dcterms:W3CDTF">2023-12-05T23:57:49Z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