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63" r:id="rId5"/>
    <p:sldId id="264" r:id="rId6"/>
    <p:sldId id="260"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a:srgbClr val="FFCCC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2" autoAdjust="0"/>
    <p:restoredTop sz="73297" autoAdjust="0"/>
  </p:normalViewPr>
  <p:slideViewPr>
    <p:cSldViewPr>
      <p:cViewPr varScale="1">
        <p:scale>
          <a:sx n="52" d="100"/>
          <a:sy n="52" d="100"/>
        </p:scale>
        <p:origin x="-1884" y="-102"/>
      </p:cViewPr>
      <p:guideLst>
        <p:guide orient="horz" pos="2160"/>
        <p:guide pos="2880"/>
      </p:guideLst>
    </p:cSldViewPr>
  </p:slideViewPr>
  <p:outlineViewPr>
    <p:cViewPr>
      <p:scale>
        <a:sx n="33" d="100"/>
        <a:sy n="33" d="100"/>
      </p:scale>
      <p:origin x="42" y="6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8D3AA6-DE3A-48C6-BE95-1F7A16785E12}" type="datetimeFigureOut">
              <a:rPr lang="en-GB" smtClean="0"/>
              <a:pPr/>
              <a:t>29/01/2018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1F0789F-A4CD-4C3E-AB31-8614538D626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For</a:t>
            </a:r>
            <a:r>
              <a:rPr lang="en-GB" baseline="0" dirty="0" smtClean="0"/>
              <a:t> my presentation I chose to discuss the historical debate surrounding Medieval Visual Culture, this focuses on a quote from Celia M </a:t>
            </a:r>
            <a:r>
              <a:rPr lang="en-GB" baseline="0" dirty="0" err="1" smtClean="0"/>
              <a:t>Chazelle’s</a:t>
            </a:r>
            <a:r>
              <a:rPr lang="en-GB" baseline="0" dirty="0" smtClean="0"/>
              <a:t> journal ‘Pictures, Books and the Illiterate’  in which she analyses two letters sent by Pope Gregory the Great to Bishop </a:t>
            </a:r>
            <a:r>
              <a:rPr lang="en-GB" baseline="0" dirty="0" err="1" smtClean="0"/>
              <a:t>Serenus</a:t>
            </a:r>
            <a:r>
              <a:rPr lang="en-GB" baseline="0" dirty="0" smtClean="0"/>
              <a:t> of Marseilles.</a:t>
            </a:r>
            <a:endParaRPr lang="en-GB" dirty="0"/>
          </a:p>
        </p:txBody>
      </p:sp>
      <p:sp>
        <p:nvSpPr>
          <p:cNvPr id="4" name="Slide Number Placeholder 3"/>
          <p:cNvSpPr>
            <a:spLocks noGrp="1"/>
          </p:cNvSpPr>
          <p:nvPr>
            <p:ph type="sldNum" sz="quarter" idx="10"/>
          </p:nvPr>
        </p:nvSpPr>
        <p:spPr/>
        <p:txBody>
          <a:bodyPr/>
          <a:lstStyle/>
          <a:p>
            <a:fld id="{D1F0789F-A4CD-4C3E-AB31-8614538D626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Chazelle</a:t>
            </a:r>
            <a:r>
              <a:rPr lang="en-GB" baseline="0" dirty="0" smtClean="0"/>
              <a:t> specialises in Early Medieval History and therefore we can consider her work to be a trustworthy and valuable addition to the argument of Medieval Visual Culture.</a:t>
            </a:r>
          </a:p>
          <a:p>
            <a:r>
              <a:rPr lang="en-GB" baseline="0" dirty="0" err="1" smtClean="0"/>
              <a:t>Chazelle</a:t>
            </a:r>
            <a:r>
              <a:rPr lang="en-GB" baseline="0" dirty="0" smtClean="0"/>
              <a:t> thoroughly analyses the letters sent by Pope Gregory and breaks the texts down looking at some of the finer details throughout the letters.</a:t>
            </a:r>
          </a:p>
          <a:p>
            <a:endParaRPr lang="en-GB" baseline="0" dirty="0" smtClean="0"/>
          </a:p>
          <a:p>
            <a:r>
              <a:rPr lang="en-GB" baseline="0" dirty="0" err="1" smtClean="0"/>
              <a:t>Chazelle</a:t>
            </a:r>
            <a:r>
              <a:rPr lang="en-GB" baseline="0" dirty="0" smtClean="0"/>
              <a:t> is set on not wanting people </a:t>
            </a:r>
            <a:r>
              <a:rPr lang="en-GB" baseline="0" smtClean="0"/>
              <a:t>to misinterpret </a:t>
            </a:r>
            <a:r>
              <a:rPr lang="en-GB" baseline="0" dirty="0" smtClean="0"/>
              <a:t>what Pope Gregory has written in his letters. Therefore throughout her journal articles she picks up on and analyses particular words that Pope Gregory decided to use, she looks thoroughly at what the use of some particular words imply to help us better understand the piece of writing she’s analysing. “For this and other reasons remarks in the two letters have sometimes been misconstrued or loosely paraphrased in ways that leave them open to misinterpretation.”. This thorough investigation – along with the fact that </a:t>
            </a:r>
            <a:r>
              <a:rPr lang="en-GB" baseline="0" dirty="0" err="1" smtClean="0"/>
              <a:t>Chazelle</a:t>
            </a:r>
            <a:r>
              <a:rPr lang="en-GB" baseline="0" dirty="0" smtClean="0"/>
              <a:t> is an Early Medieval Historian – implies that she certainly knows what she’s talking about in her precise analysis of the letters.</a:t>
            </a:r>
          </a:p>
          <a:p>
            <a:endParaRPr lang="en-GB" baseline="0" dirty="0" smtClean="0"/>
          </a:p>
          <a:p>
            <a:r>
              <a:rPr lang="en-GB" baseline="0" dirty="0" smtClean="0"/>
              <a:t>From her article we establish that </a:t>
            </a:r>
            <a:r>
              <a:rPr lang="en-GB" baseline="0" dirty="0" err="1" smtClean="0"/>
              <a:t>Chazelle</a:t>
            </a:r>
            <a:r>
              <a:rPr lang="en-GB" baseline="0" dirty="0" smtClean="0"/>
              <a:t> believes that for someone to be able to “read” an image they had to of had some prior knowledge of the story that is being depicted and therefore seeing the image reminds them of something they already know.</a:t>
            </a:r>
            <a:endParaRPr lang="en-GB" dirty="0"/>
          </a:p>
        </p:txBody>
      </p:sp>
      <p:sp>
        <p:nvSpPr>
          <p:cNvPr id="4" name="Slide Number Placeholder 3"/>
          <p:cNvSpPr>
            <a:spLocks noGrp="1"/>
          </p:cNvSpPr>
          <p:nvPr>
            <p:ph type="sldNum" sz="quarter" idx="10"/>
          </p:nvPr>
        </p:nvSpPr>
        <p:spPr/>
        <p:txBody>
          <a:bodyPr/>
          <a:lstStyle/>
          <a:p>
            <a:fld id="{D1F0789F-A4CD-4C3E-AB31-8614538D6260}"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a:t>
            </a:r>
            <a:r>
              <a:rPr lang="en-GB" baseline="0" dirty="0" smtClean="0"/>
              <a:t> when first looking at this quote I decided to pick up on what I felt were the key words in the quote. I’ve picked up particularly on the words “educates” and “inspires” which I thought were important to note to clearly understand </a:t>
            </a:r>
            <a:r>
              <a:rPr lang="en-GB" baseline="0" dirty="0" err="1" smtClean="0"/>
              <a:t>Chazelle’s</a:t>
            </a:r>
            <a:r>
              <a:rPr lang="en-GB" baseline="0" dirty="0" smtClean="0"/>
              <a:t> stance on the argument. One word </a:t>
            </a:r>
            <a:r>
              <a:rPr lang="en-GB" baseline="0" dirty="0" err="1" smtClean="0"/>
              <a:t>Chazelle</a:t>
            </a:r>
            <a:r>
              <a:rPr lang="en-GB" baseline="0" dirty="0" smtClean="0"/>
              <a:t> really emphasises on throughout her article is Pope Gregory’s use of the word “adoration” and the implications meant by this word. “First it should be observed that neither letter uses any term besides ‘adoration’ (</a:t>
            </a:r>
            <a:r>
              <a:rPr lang="en-GB" baseline="0" dirty="0" err="1" smtClean="0"/>
              <a:t>adoratio</a:t>
            </a:r>
            <a:r>
              <a:rPr lang="en-GB" baseline="0" dirty="0" smtClean="0"/>
              <a:t>, </a:t>
            </a:r>
            <a:r>
              <a:rPr lang="en-GB" baseline="0" dirty="0" err="1" smtClean="0"/>
              <a:t>adorare</a:t>
            </a:r>
            <a:r>
              <a:rPr lang="en-GB" baseline="0" dirty="0" smtClean="0"/>
              <a:t>) to designate the worship which, as Gregory apparently understood it from his sources, had been bestowed on the works of art destroyed.” PAGE 140-141</a:t>
            </a:r>
          </a:p>
          <a:p>
            <a:endParaRPr lang="en-GB" baseline="0" dirty="0" smtClean="0"/>
          </a:p>
          <a:p>
            <a:r>
              <a:rPr lang="en-GB" baseline="0" dirty="0" err="1" smtClean="0"/>
              <a:t>Chazelle</a:t>
            </a:r>
            <a:r>
              <a:rPr lang="en-GB" baseline="0" dirty="0" smtClean="0"/>
              <a:t> does not believe that Gregory implies that images depict any new information, but she does believe that the types of images Pope Gregory is talking about teach the “reader” the devotion towards God, this is clear when she says “…inspires them to awareness of the adoration which….is owed solely to God.”</a:t>
            </a:r>
          </a:p>
          <a:p>
            <a:endParaRPr lang="en-GB" baseline="0" dirty="0" smtClean="0"/>
          </a:p>
          <a:p>
            <a:r>
              <a:rPr lang="en-GB" baseline="0" dirty="0" smtClean="0"/>
              <a:t>It seems for the illiterate images are not there to educate them on new information but they are there to educate them on the devotion to God and to inspire their worship.</a:t>
            </a:r>
            <a:endParaRPr lang="en-GB" dirty="0"/>
          </a:p>
        </p:txBody>
      </p:sp>
      <p:sp>
        <p:nvSpPr>
          <p:cNvPr id="4" name="Slide Number Placeholder 3"/>
          <p:cNvSpPr>
            <a:spLocks noGrp="1"/>
          </p:cNvSpPr>
          <p:nvPr>
            <p:ph type="sldNum" sz="quarter" idx="10"/>
          </p:nvPr>
        </p:nvSpPr>
        <p:spPr/>
        <p:txBody>
          <a:bodyPr/>
          <a:lstStyle/>
          <a:p>
            <a:fld id="{D1F0789F-A4CD-4C3E-AB31-8614538D6260}"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One</a:t>
            </a:r>
            <a:r>
              <a:rPr lang="en-GB" baseline="0" dirty="0" smtClean="0"/>
              <a:t> issue that is clear in this debate is the uncertainty of the translations that each historian uses, there are many varieties of what Pope Gregory’s said translated in different ways and so it’s unclear to judge what the true translation is and what translation to base your argument off of, so this is something important to note when looking at these works. The issue with the use of different translations brings up questions on how valid each argument is and also makes us question the different interpretations formed from the different translations. For instance, had historians and scholars used the same translation there’s the potential for their opinion the change and potentially have some similar opinions to one another, - obviously this is speculation, however if there was a standardised translation the comparisons of other scholars and historians work would be much stronger and certain.</a:t>
            </a:r>
          </a:p>
          <a:p>
            <a:endParaRPr lang="en-GB" baseline="0" dirty="0" smtClean="0"/>
          </a:p>
          <a:p>
            <a:r>
              <a:rPr lang="en-GB" dirty="0" smtClean="0"/>
              <a:t>On the board I have shown two different translations of part of the second of Pope Gregory’s letters sent</a:t>
            </a:r>
            <a:r>
              <a:rPr lang="en-GB" baseline="0" dirty="0" smtClean="0"/>
              <a:t> to Bishop </a:t>
            </a:r>
            <a:r>
              <a:rPr lang="en-GB" baseline="0" dirty="0" err="1" smtClean="0"/>
              <a:t>Serenus</a:t>
            </a:r>
            <a:r>
              <a:rPr lang="en-GB" baseline="0" dirty="0" smtClean="0"/>
              <a:t> of Marseilles, one from </a:t>
            </a:r>
            <a:r>
              <a:rPr lang="en-GB" baseline="0" dirty="0" err="1" smtClean="0"/>
              <a:t>Chazelle’s</a:t>
            </a:r>
            <a:r>
              <a:rPr lang="en-GB" baseline="0" dirty="0" smtClean="0"/>
              <a:t> journal and the other from </a:t>
            </a:r>
            <a:r>
              <a:rPr lang="en-GB" baseline="0" dirty="0" err="1" smtClean="0"/>
              <a:t>Lawerence</a:t>
            </a:r>
            <a:r>
              <a:rPr lang="en-GB" baseline="0" dirty="0" smtClean="0"/>
              <a:t> Duggan’s article ‘Was Art Really The ‘Book of the Illiterate?’ which was published in 1989. Although they use two different translations, both </a:t>
            </a:r>
            <a:r>
              <a:rPr lang="en-GB" baseline="0" dirty="0" err="1" smtClean="0"/>
              <a:t>Chazelle</a:t>
            </a:r>
            <a:r>
              <a:rPr lang="en-GB" baseline="0" dirty="0" smtClean="0"/>
              <a:t> and Duggan base their arguments on the assumption that “reading” means communicating and acquiring new information. </a:t>
            </a:r>
            <a:r>
              <a:rPr lang="en-GB" baseline="0" dirty="0" err="1" smtClean="0"/>
              <a:t>Chazelle</a:t>
            </a:r>
            <a:r>
              <a:rPr lang="en-GB" baseline="0" dirty="0" smtClean="0"/>
              <a:t> and Duggan’s ideas about the illiterate not being able to read images as a literate person could read text seem to agree with one another and they both appear to be in agreement that someone could only understand what’s going on in an image as long as they had some prior knowledge of the story the image depicts. However where their arguments differ is Duggan believes that nothing else is gained from someone reading an image, whereas </a:t>
            </a:r>
            <a:r>
              <a:rPr lang="en-GB" baseline="0" dirty="0" err="1" smtClean="0"/>
              <a:t>Chazelle</a:t>
            </a:r>
            <a:r>
              <a:rPr lang="en-GB" baseline="0" dirty="0" smtClean="0"/>
              <a:t> sees the images as being about inspiring their devotion to God and making their believe stronger.</a:t>
            </a:r>
          </a:p>
          <a:p>
            <a:endParaRPr lang="en-GB" baseline="0" dirty="0" smtClean="0"/>
          </a:p>
          <a:p>
            <a:r>
              <a:rPr lang="en-GB" baseline="0" dirty="0" smtClean="0"/>
              <a:t>The idea that people have to have some prior knowledge of the story an image depicts to be able to understand what’s happening in the image is very plausible.</a:t>
            </a:r>
            <a:endParaRPr lang="en-GB" dirty="0"/>
          </a:p>
        </p:txBody>
      </p:sp>
      <p:sp>
        <p:nvSpPr>
          <p:cNvPr id="4" name="Slide Number Placeholder 3"/>
          <p:cNvSpPr>
            <a:spLocks noGrp="1"/>
          </p:cNvSpPr>
          <p:nvPr>
            <p:ph type="sldNum" sz="quarter" idx="10"/>
          </p:nvPr>
        </p:nvSpPr>
        <p:spPr/>
        <p:txBody>
          <a:bodyPr/>
          <a:lstStyle/>
          <a:p>
            <a:fld id="{D1F0789F-A4CD-4C3E-AB31-8614538D6260}"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a:t>
            </a:r>
            <a:r>
              <a:rPr lang="en-GB" baseline="0" dirty="0" smtClean="0"/>
              <a:t> 1989 Herbert Kessler published his journal ‘Dictions in the ‘Bibles of the Illiterate’’. </a:t>
            </a:r>
          </a:p>
          <a:p>
            <a:endParaRPr lang="en-GB" baseline="0" dirty="0" smtClean="0"/>
          </a:p>
          <a:p>
            <a:r>
              <a:rPr lang="en-GB" baseline="0" dirty="0" smtClean="0"/>
              <a:t>Kessler believes that images are used alongside teaching to aid in learning.</a:t>
            </a:r>
          </a:p>
          <a:p>
            <a:endParaRPr lang="en-GB" baseline="0" dirty="0" smtClean="0"/>
          </a:p>
          <a:p>
            <a:r>
              <a:rPr lang="en-GB" baseline="0" dirty="0" smtClean="0"/>
              <a:t>Kessler does in some ways share a similar opinion to that of </a:t>
            </a:r>
            <a:r>
              <a:rPr lang="en-GB" baseline="0" dirty="0" err="1" smtClean="0"/>
              <a:t>Chazelle</a:t>
            </a:r>
            <a:r>
              <a:rPr lang="en-GB" baseline="0" dirty="0" smtClean="0"/>
              <a:t> and Duggan’s in the fact that he thinks that people could only come to understand images in two ways, the first being in the same way </a:t>
            </a:r>
            <a:r>
              <a:rPr lang="en-GB" baseline="0" dirty="0" err="1" smtClean="0"/>
              <a:t>Chazelle</a:t>
            </a:r>
            <a:r>
              <a:rPr lang="en-GB" baseline="0" dirty="0" smtClean="0"/>
              <a:t> and Duggan believe that illiterate viewing the image had to of had some sort of prior knowledge of the subjects being depicted, but, Kessler also claims that the illiterate could have had the images or subjects explained to them by someone who was literate. Either way, these two ideas were only able to happen Kessler claims, because the illiterate has heard someone reading the story before. “Beyond that, one must remember that the viewers for whom such medieval pictures were intended learned what they knew not by reading but by hearing; and it is in terms of the essentially oral nature of medieval culture that the ‘bibles of the illiterate’ are to be understood.” PAGE 34</a:t>
            </a:r>
            <a:endParaRPr lang="en-GB" dirty="0"/>
          </a:p>
        </p:txBody>
      </p:sp>
      <p:sp>
        <p:nvSpPr>
          <p:cNvPr id="4" name="Slide Number Placeholder 3"/>
          <p:cNvSpPr>
            <a:spLocks noGrp="1"/>
          </p:cNvSpPr>
          <p:nvPr>
            <p:ph type="sldNum" sz="quarter" idx="10"/>
          </p:nvPr>
        </p:nvSpPr>
        <p:spPr/>
        <p:txBody>
          <a:bodyPr/>
          <a:lstStyle/>
          <a:p>
            <a:fld id="{D1F0789F-A4CD-4C3E-AB31-8614538D6260}"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Michael</a:t>
            </a:r>
            <a:r>
              <a:rPr lang="en-GB" baseline="0" dirty="0" smtClean="0"/>
              <a:t> Camille is another historian who has written about the illiterate and their relationship to images, Camille uses Pope Gregory’s letters to Bishop </a:t>
            </a:r>
            <a:r>
              <a:rPr lang="en-GB" baseline="0" dirty="0" err="1" smtClean="0"/>
              <a:t>Serenus</a:t>
            </a:r>
            <a:r>
              <a:rPr lang="en-GB" baseline="0" dirty="0" smtClean="0"/>
              <a:t> of Marseilles as a starting point to his argument in his journal ‘Seeing and Reading: Some Visual Implications of Medieval Literacy and Illiteracy’ – going back to my first point about translations, he also uses another different translation of the article compared to </a:t>
            </a:r>
            <a:r>
              <a:rPr lang="en-GB" baseline="0" dirty="0" err="1" smtClean="0"/>
              <a:t>Chazelle</a:t>
            </a:r>
            <a:r>
              <a:rPr lang="en-GB" baseline="0" dirty="0" smtClean="0"/>
              <a:t> and Duggan.</a:t>
            </a:r>
          </a:p>
          <a:p>
            <a:endParaRPr lang="en-GB" baseline="0" dirty="0" smtClean="0"/>
          </a:p>
          <a:p>
            <a:r>
              <a:rPr lang="en-GB" baseline="0" dirty="0" smtClean="0"/>
              <a:t>Compared to </a:t>
            </a:r>
            <a:r>
              <a:rPr lang="en-GB" baseline="0" dirty="0" err="1" smtClean="0"/>
              <a:t>Chazelle’s</a:t>
            </a:r>
            <a:r>
              <a:rPr lang="en-GB" baseline="0" dirty="0" smtClean="0"/>
              <a:t> journal I personally found Camille’s article to be much more informative and thoroughly explained the argument on the topic at hand. I think compared to the other articles from </a:t>
            </a:r>
            <a:r>
              <a:rPr lang="en-GB" baseline="0" dirty="0" err="1" smtClean="0"/>
              <a:t>Chazelle</a:t>
            </a:r>
            <a:r>
              <a:rPr lang="en-GB" baseline="0" dirty="0" smtClean="0"/>
              <a:t>, Duggan and Kessler he spends much more time also contextualising what the letter is trying to say and so it helps you understand and form a better opinion yourself of the argument at hand. </a:t>
            </a:r>
          </a:p>
          <a:p>
            <a:endParaRPr lang="en-GB" baseline="0" dirty="0" smtClean="0"/>
          </a:p>
          <a:p>
            <a:r>
              <a:rPr lang="en-GB" baseline="0" dirty="0" smtClean="0"/>
              <a:t>Similarly to Kessler, Camille focuses and emphasises on reading being a vocal activity.</a:t>
            </a:r>
          </a:p>
          <a:p>
            <a:endParaRPr lang="en-GB" baseline="0" dirty="0" smtClean="0"/>
          </a:p>
          <a:p>
            <a:r>
              <a:rPr lang="en-GB" baseline="0" dirty="0" smtClean="0"/>
              <a:t>Camille splits the Medieval people into 3 categories – in this extract from his journal:</a:t>
            </a:r>
          </a:p>
          <a:p>
            <a:r>
              <a:rPr lang="en-GB" baseline="0" dirty="0" smtClean="0"/>
              <a:t>“Although a multiplicity of levels must have existed between, on the one hand, the clerical </a:t>
            </a:r>
            <a:r>
              <a:rPr lang="en-GB" baseline="0" dirty="0" err="1" smtClean="0"/>
              <a:t>litteratus</a:t>
            </a:r>
            <a:r>
              <a:rPr lang="en-GB" baseline="0" dirty="0" smtClean="0"/>
              <a:t> and, on the other, the totally illiterate peasant, it may be useful to make a broader theoretical division into three main groups</a:t>
            </a:r>
          </a:p>
          <a:p>
            <a:pPr marL="228600" indent="-228600">
              <a:buAutoNum type="arabicPeriod"/>
            </a:pPr>
            <a:r>
              <a:rPr lang="en-GB" baseline="0" dirty="0" smtClean="0"/>
              <a:t>The fully literate</a:t>
            </a:r>
          </a:p>
          <a:p>
            <a:pPr marL="228600" indent="-228600">
              <a:buAutoNum type="arabicPeriod"/>
            </a:pPr>
            <a:r>
              <a:rPr lang="en-GB" baseline="0" dirty="0" smtClean="0"/>
              <a:t>The individual who must rely on the literacy of another for access to written transmission </a:t>
            </a:r>
          </a:p>
          <a:p>
            <a:pPr marL="228600" indent="-228600">
              <a:buAutoNum type="arabicPeriod"/>
            </a:pPr>
            <a:r>
              <a:rPr lang="en-GB" baseline="0" dirty="0" smtClean="0"/>
              <a:t>The illiterate without means or needs of such reliance</a:t>
            </a:r>
          </a:p>
          <a:p>
            <a:pPr marL="228600" indent="-228600">
              <a:buNone/>
            </a:pPr>
            <a:r>
              <a:rPr lang="en-GB" baseline="0" dirty="0" smtClean="0"/>
              <a:t>The second of these is a crucial but often overlooked category of medieval perception – the person who must have relied on the literacy of another for access to pictorial art.”</a:t>
            </a:r>
          </a:p>
          <a:p>
            <a:pPr marL="228600" indent="-228600">
              <a:buNone/>
            </a:pPr>
            <a:endParaRPr lang="en-GB" baseline="0" dirty="0" smtClean="0"/>
          </a:p>
          <a:p>
            <a:pPr marL="228600" indent="-228600">
              <a:buNone/>
            </a:pPr>
            <a:r>
              <a:rPr lang="en-GB" baseline="0" dirty="0" smtClean="0"/>
              <a:t>As Camille says, the second of the categories is a crucial one and when reading this I found that it quite directly linked to </a:t>
            </a:r>
            <a:r>
              <a:rPr lang="en-GB" baseline="0" dirty="0" err="1" smtClean="0"/>
              <a:t>Chazelle’s</a:t>
            </a:r>
            <a:r>
              <a:rPr lang="en-GB" baseline="0" dirty="0" smtClean="0"/>
              <a:t> idea of the illiterate already having some prior knowledge of what’s happening in an image they’re looking at if they were able to “read” it. </a:t>
            </a:r>
            <a:endParaRPr lang="en-GB" dirty="0"/>
          </a:p>
        </p:txBody>
      </p:sp>
      <p:sp>
        <p:nvSpPr>
          <p:cNvPr id="4" name="Slide Number Placeholder 3"/>
          <p:cNvSpPr>
            <a:spLocks noGrp="1"/>
          </p:cNvSpPr>
          <p:nvPr>
            <p:ph type="sldNum" sz="quarter" idx="10"/>
          </p:nvPr>
        </p:nvSpPr>
        <p:spPr/>
        <p:txBody>
          <a:bodyPr/>
          <a:lstStyle/>
          <a:p>
            <a:fld id="{D1F0789F-A4CD-4C3E-AB31-8614538D6260}"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Georgia" pitchFamily="18" charset="0"/>
              </a:rPr>
              <a:t>So,</a:t>
            </a:r>
            <a:r>
              <a:rPr lang="en-GB" baseline="0" dirty="0" smtClean="0">
                <a:latin typeface="Georgia" pitchFamily="18" charset="0"/>
              </a:rPr>
              <a:t> my final thoughts are that I don’t believe Pope Gregory thought “reading” images was done in a similar way to the literate reading a piece of text, with the same implications reading a piece of text would have on someone’s knowledge in a subject, however I do believe that images could teach the illiterate about devotion to God, like </a:t>
            </a:r>
            <a:r>
              <a:rPr lang="en-GB" baseline="0" dirty="0" err="1" smtClean="0">
                <a:latin typeface="Georgia" pitchFamily="18" charset="0"/>
              </a:rPr>
              <a:t>Chazelle</a:t>
            </a:r>
            <a:r>
              <a:rPr lang="en-GB" baseline="0" dirty="0" smtClean="0">
                <a:latin typeface="Georgia" pitchFamily="18" charset="0"/>
              </a:rPr>
              <a:t> seems to be implying when saying “it inspires them to awareness of the adoration which….is owed solely to God.”</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Georgia"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Georgia" pitchFamily="18" charset="0"/>
              </a:rPr>
              <a:t>The illiterate could have some loosely formed impressions of what is happening in the images they viewed but I don’t believe they could have understood the whole picture.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Georgia"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Georgia" pitchFamily="18" charset="0"/>
              </a:rPr>
              <a:t>I believe that there is a high probability – like Camille and Kessler mention – that the illiterate could have heard a story before and then remembered it whilst viewing images depicting that story due to reading aloud being a prominent factor during the Medieval period.</a:t>
            </a:r>
          </a:p>
        </p:txBody>
      </p:sp>
      <p:sp>
        <p:nvSpPr>
          <p:cNvPr id="4" name="Slide Number Placeholder 3"/>
          <p:cNvSpPr>
            <a:spLocks noGrp="1"/>
          </p:cNvSpPr>
          <p:nvPr>
            <p:ph type="sldNum" sz="quarter" idx="10"/>
          </p:nvPr>
        </p:nvSpPr>
        <p:spPr/>
        <p:txBody>
          <a:bodyPr/>
          <a:lstStyle/>
          <a:p>
            <a:fld id="{D1F0789F-A4CD-4C3E-AB31-8614538D6260}"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FEDBDA-D0C2-4359-BD3E-11615BE62F68}" type="datetimeFigureOut">
              <a:rPr lang="en-GB" smtClean="0"/>
              <a:pPr/>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B8DE7-8D7B-4B6F-A880-B599BA6E4EE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ECFF">
            <a:alpha val="5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FEDBDA-D0C2-4359-BD3E-11615BE62F68}" type="datetimeFigureOut">
              <a:rPr lang="en-GB" smtClean="0"/>
              <a:pPr/>
              <a:t>29/01/2018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7B8DE7-8D7B-4B6F-A880-B599BA6E4EE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000" b="1" u="sng" dirty="0">
                <a:latin typeface="Georgia" pitchFamily="18" charset="0"/>
              </a:rPr>
              <a:t>Key Debate in Medieval History: Visual Culture</a:t>
            </a:r>
            <a:r>
              <a:rPr lang="en-GB" sz="2000" dirty="0">
                <a:latin typeface="Georgia" pitchFamily="18" charset="0"/>
              </a:rPr>
              <a:t/>
            </a:r>
            <a:br>
              <a:rPr lang="en-GB" sz="2000" dirty="0">
                <a:latin typeface="Georgia" pitchFamily="18" charset="0"/>
              </a:rPr>
            </a:br>
            <a:r>
              <a:rPr lang="en-GB" sz="2000" b="1" dirty="0">
                <a:latin typeface="Georgia" pitchFamily="18" charset="0"/>
              </a:rPr>
              <a:t>Historian Celia M. </a:t>
            </a:r>
            <a:r>
              <a:rPr lang="en-GB" sz="2000" b="1" dirty="0" err="1">
                <a:latin typeface="Georgia" pitchFamily="18" charset="0"/>
              </a:rPr>
              <a:t>Chazelle</a:t>
            </a:r>
            <a:r>
              <a:rPr lang="en-GB" sz="2000" b="1" dirty="0">
                <a:latin typeface="Georgia" pitchFamily="18" charset="0"/>
              </a:rPr>
              <a:t>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a:t>
            </a:r>
            <a:r>
              <a:rPr lang="en-GB" sz="2000" b="1" dirty="0" err="1">
                <a:latin typeface="Georgia" pitchFamily="18" charset="0"/>
              </a:rPr>
              <a:t>historiographical</a:t>
            </a:r>
            <a:r>
              <a:rPr lang="en-GB" sz="2000" b="1" dirty="0">
                <a:latin typeface="Georgia" pitchFamily="18" charset="0"/>
              </a:rPr>
              <a:t> debates surrounding the role of images in medieval religion? Refer to other scholars/historians’ work when answering.</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smtClean="0">
                <a:latin typeface="Georgia" pitchFamily="18" charset="0"/>
              </a:rPr>
              <a:t>Anastasia Sadler</a:t>
            </a:r>
            <a:endParaRPr lang="en-GB" dirty="0">
              <a:latin typeface="Georgia"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Georgia" pitchFamily="18" charset="0"/>
              </a:rPr>
              <a:t>Celia M. </a:t>
            </a:r>
            <a:r>
              <a:rPr lang="en-GB" dirty="0" err="1" smtClean="0">
                <a:latin typeface="Georgia" pitchFamily="18" charset="0"/>
              </a:rPr>
              <a:t>Chazelle</a:t>
            </a:r>
            <a:r>
              <a:rPr lang="en-GB" dirty="0" smtClean="0">
                <a:latin typeface="Georgia" pitchFamily="18" charset="0"/>
              </a:rPr>
              <a:t> </a:t>
            </a:r>
            <a:endParaRPr lang="en-GB" dirty="0">
              <a:latin typeface="Georgia" pitchFamily="18" charset="0"/>
            </a:endParaRPr>
          </a:p>
        </p:txBody>
      </p:sp>
      <p:sp>
        <p:nvSpPr>
          <p:cNvPr id="3" name="Content Placeholder 2"/>
          <p:cNvSpPr>
            <a:spLocks noGrp="1"/>
          </p:cNvSpPr>
          <p:nvPr>
            <p:ph idx="1"/>
          </p:nvPr>
        </p:nvSpPr>
        <p:spPr>
          <a:xfrm>
            <a:off x="179512" y="2060848"/>
            <a:ext cx="8229600" cy="4525963"/>
          </a:xfrm>
        </p:spPr>
        <p:txBody>
          <a:bodyPr>
            <a:normAutofit/>
          </a:bodyPr>
          <a:lstStyle/>
          <a:p>
            <a:r>
              <a:rPr lang="en-GB" dirty="0" smtClean="0">
                <a:latin typeface="Georgia" pitchFamily="18" charset="0"/>
              </a:rPr>
              <a:t>Specialises in Early Medieval History</a:t>
            </a:r>
          </a:p>
          <a:p>
            <a:r>
              <a:rPr lang="en-GB" dirty="0" smtClean="0">
                <a:latin typeface="Georgia" pitchFamily="18" charset="0"/>
              </a:rPr>
              <a:t>Published ‘Pictures, Book and the Illiterate’ - 1990</a:t>
            </a:r>
          </a:p>
          <a:p>
            <a:r>
              <a:rPr lang="en-GB" dirty="0" err="1" smtClean="0">
                <a:latin typeface="Georgia" pitchFamily="18" charset="0"/>
              </a:rPr>
              <a:t>Chazelle</a:t>
            </a:r>
            <a:r>
              <a:rPr lang="en-GB" dirty="0" smtClean="0">
                <a:latin typeface="Georgia" pitchFamily="18" charset="0"/>
              </a:rPr>
              <a:t> is set on people not misinterpreting what Pope Gregory is saying in his letters. </a:t>
            </a:r>
          </a:p>
          <a:p>
            <a:r>
              <a:rPr lang="en-GB" dirty="0" smtClean="0">
                <a:latin typeface="Georgia" pitchFamily="18" charset="0"/>
              </a:rPr>
              <a:t>Prior knowledge of the story depicted – reading usually happened out loud.</a:t>
            </a:r>
          </a:p>
        </p:txBody>
      </p:sp>
      <p:pic>
        <p:nvPicPr>
          <p:cNvPr id="1026" name="Picture 2" descr="Image result for celia m chazelle"/>
          <p:cNvPicPr>
            <a:picLocks noChangeAspect="1" noChangeArrowheads="1"/>
          </p:cNvPicPr>
          <p:nvPr/>
        </p:nvPicPr>
        <p:blipFill>
          <a:blip r:embed="rId3" cstate="print"/>
          <a:srcRect/>
          <a:stretch>
            <a:fillRect/>
          </a:stretch>
        </p:blipFill>
        <p:spPr bwMode="auto">
          <a:xfrm>
            <a:off x="7321996" y="116632"/>
            <a:ext cx="1714500" cy="2200275"/>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smtClean="0">
                <a:latin typeface="Georgia" pitchFamily="18" charset="0"/>
              </a:rPr>
              <a:t>“the [important] point is not that a picture </a:t>
            </a:r>
            <a:r>
              <a:rPr lang="en-GB" dirty="0" smtClean="0">
                <a:solidFill>
                  <a:srgbClr val="FF0000"/>
                </a:solidFill>
                <a:latin typeface="Georgia" pitchFamily="18" charset="0"/>
              </a:rPr>
              <a:t>educates </a:t>
            </a:r>
            <a:r>
              <a:rPr lang="en-GB" dirty="0" smtClean="0">
                <a:latin typeface="Georgia" pitchFamily="18" charset="0"/>
              </a:rPr>
              <a:t>its viewers about its subject but that it </a:t>
            </a:r>
            <a:r>
              <a:rPr lang="en-GB" dirty="0" smtClean="0">
                <a:solidFill>
                  <a:srgbClr val="FF0000"/>
                </a:solidFill>
                <a:latin typeface="Georgia" pitchFamily="18" charset="0"/>
              </a:rPr>
              <a:t>inspires </a:t>
            </a:r>
            <a:r>
              <a:rPr lang="en-GB" dirty="0" smtClean="0">
                <a:latin typeface="Georgia" pitchFamily="18" charset="0"/>
              </a:rPr>
              <a:t>them to awareness of the </a:t>
            </a:r>
            <a:r>
              <a:rPr lang="en-GB" dirty="0" smtClean="0">
                <a:solidFill>
                  <a:srgbClr val="FF0000"/>
                </a:solidFill>
                <a:latin typeface="Georgia" pitchFamily="18" charset="0"/>
              </a:rPr>
              <a:t>adoration</a:t>
            </a:r>
            <a:r>
              <a:rPr lang="en-GB" dirty="0" smtClean="0">
                <a:latin typeface="Georgia" pitchFamily="18" charset="0"/>
              </a:rPr>
              <a:t> which … </a:t>
            </a:r>
            <a:r>
              <a:rPr lang="en-GB" dirty="0" smtClean="0">
                <a:solidFill>
                  <a:srgbClr val="FF0000"/>
                </a:solidFill>
                <a:latin typeface="Georgia" pitchFamily="18" charset="0"/>
              </a:rPr>
              <a:t>is owed solely to God</a:t>
            </a:r>
            <a:r>
              <a:rPr lang="en-GB" dirty="0" smtClean="0">
                <a:latin typeface="Georgia" pitchFamily="18" charset="0"/>
              </a:rPr>
              <a:t>.”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err="1" smtClean="0">
                <a:latin typeface="Georgia" pitchFamily="18" charset="0"/>
              </a:rPr>
              <a:t>Chazelle’s</a:t>
            </a:r>
            <a:r>
              <a:rPr lang="en-GB" dirty="0" smtClean="0">
                <a:latin typeface="Georgia" pitchFamily="18" charset="0"/>
              </a:rPr>
              <a:t> translation:</a:t>
            </a:r>
            <a:r>
              <a:rPr lang="en-US" dirty="0" smtClean="0"/>
              <a:t> </a:t>
            </a:r>
            <a:r>
              <a:rPr lang="en-US" dirty="0" smtClean="0">
                <a:latin typeface="Georgia" pitchFamily="18" charset="0"/>
              </a:rPr>
              <a:t>“For it is one thing to adore a picture, another through a picture’s story to learn what must be adored.” </a:t>
            </a:r>
            <a:endParaRPr lang="en-GB" dirty="0" smtClean="0">
              <a:latin typeface="Georgia" pitchFamily="18" charset="0"/>
            </a:endParaRPr>
          </a:p>
          <a:p>
            <a:r>
              <a:rPr lang="en-GB" dirty="0" smtClean="0">
                <a:latin typeface="Georgia" pitchFamily="18" charset="0"/>
              </a:rPr>
              <a:t>Duggan’s translation:</a:t>
            </a:r>
            <a:r>
              <a:rPr lang="en-US" dirty="0" smtClean="0">
                <a:cs typeface="Arial" panose="020B0604020202020204" pitchFamily="34" charset="0"/>
              </a:rPr>
              <a:t> </a:t>
            </a:r>
            <a:r>
              <a:rPr lang="en-US" dirty="0" smtClean="0">
                <a:latin typeface="Georgia" pitchFamily="18" charset="0"/>
                <a:cs typeface="Arial" panose="020B0604020202020204" pitchFamily="34" charset="0"/>
              </a:rPr>
              <a:t>“To adore images is one thing; to teach with their help what should be adored is another.” </a:t>
            </a:r>
            <a:endParaRPr lang="en-GB" dirty="0" smtClean="0">
              <a:latin typeface="Georgia" pitchFamily="18" charset="0"/>
            </a:endParaRPr>
          </a:p>
          <a:p>
            <a:r>
              <a:rPr lang="en-GB" dirty="0" smtClean="0">
                <a:latin typeface="Georgia" pitchFamily="18" charset="0"/>
              </a:rPr>
              <a:t>However although their translations differ they do both have some agreeing opinions.</a:t>
            </a:r>
            <a:endParaRPr lang="en-GB" dirty="0">
              <a:latin typeface="Georgia"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latin typeface="Georgia" pitchFamily="18" charset="0"/>
              </a:rPr>
              <a:t>Herbert Kessler, ‘Dictions in the ‘Bibles of the Illiterate’’ (1989)</a:t>
            </a:r>
          </a:p>
          <a:p>
            <a:r>
              <a:rPr lang="en-GB" dirty="0" smtClean="0">
                <a:latin typeface="Georgia" pitchFamily="18" charset="0"/>
              </a:rPr>
              <a:t>Where </a:t>
            </a:r>
            <a:r>
              <a:rPr lang="en-GB" dirty="0" err="1" smtClean="0">
                <a:latin typeface="Georgia" pitchFamily="18" charset="0"/>
              </a:rPr>
              <a:t>Chazelle</a:t>
            </a:r>
            <a:r>
              <a:rPr lang="en-GB" dirty="0" smtClean="0">
                <a:latin typeface="Georgia" pitchFamily="18" charset="0"/>
              </a:rPr>
              <a:t> only lightly acknowledges the fact that reading during the medieval period generally happened out loud, Kessler picks up on that and explains why it would mean illiterate people would have had knowledge of these images.</a:t>
            </a:r>
            <a:endParaRPr lang="en-GB" dirty="0">
              <a:latin typeface="Georgia"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latin typeface="Georgia" pitchFamily="18" charset="0"/>
              </a:rPr>
              <a:t>Michael Camille, ‘Seeing and Reading: Some Visual Implications of Medieval Literacy and Illiteracy’ (1985) </a:t>
            </a:r>
          </a:p>
          <a:p>
            <a:r>
              <a:rPr lang="en-GB" dirty="0" smtClean="0">
                <a:latin typeface="Georgia" pitchFamily="18" charset="0"/>
              </a:rPr>
              <a:t>Goes </a:t>
            </a:r>
            <a:r>
              <a:rPr lang="en-GB" dirty="0" smtClean="0">
                <a:latin typeface="Georgia" pitchFamily="18" charset="0"/>
              </a:rPr>
              <a:t>on to </a:t>
            </a:r>
            <a:r>
              <a:rPr lang="en-GB" dirty="0" smtClean="0">
                <a:latin typeface="Georgia" pitchFamily="18" charset="0"/>
              </a:rPr>
              <a:t>put the literate and illiterate into 3 categories.</a:t>
            </a:r>
          </a:p>
          <a:p>
            <a:r>
              <a:rPr lang="en-GB" dirty="0" smtClean="0">
                <a:latin typeface="Georgia" pitchFamily="18" charset="0"/>
              </a:rPr>
              <a:t>Reading happened out loud – not in silent. </a:t>
            </a:r>
            <a:endParaRPr lang="en-GB" dirty="0">
              <a:latin typeface="Georgia"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latin typeface="Georgia" pitchFamily="18" charset="0"/>
              </a:rPr>
              <a:t>How could someone “read” an image just by looking at it? And then learn something from it?</a:t>
            </a:r>
          </a:p>
          <a:p>
            <a:r>
              <a:rPr lang="en-GB" dirty="0" smtClean="0">
                <a:latin typeface="Georgia" pitchFamily="18" charset="0"/>
              </a:rPr>
              <a:t>How could they decipher the specific story the image may depict?</a:t>
            </a:r>
          </a:p>
          <a:p>
            <a:r>
              <a:rPr lang="en-GB" dirty="0" smtClean="0">
                <a:latin typeface="Georgia" pitchFamily="18" charset="0"/>
              </a:rPr>
              <a:t>“Reading” images – not the same as reading a piece of text.</a:t>
            </a:r>
            <a:endParaRPr lang="en-GB" dirty="0">
              <a:latin typeface="Georgia" pitchFamily="18"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5494</TotalTime>
  <Words>1866</Words>
  <Application>Microsoft Office PowerPoint</Application>
  <PresentationFormat>On-screen Show (4:3)</PresentationFormat>
  <Paragraphs>67</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Key Debate in Medieval History: Visual Culture Historian Celia M. Chazelle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historiographical debates surrounding the role of images in medieval religion? Refer to other scholars/historians’ work when answering. </vt:lpstr>
      <vt:lpstr>Celia M. Chazelle </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Debate in Medieval History: Visual Culture Historian Celia M. Chazelle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historiographical debates surrounding the role of images in medieval religion? Refer to other scholars/historians’ work when answering. </dc:title>
  <dc:creator>Ana Sadler</dc:creator>
  <cp:lastModifiedBy>Ana Sadler</cp:lastModifiedBy>
  <cp:revision>225</cp:revision>
  <dcterms:created xsi:type="dcterms:W3CDTF">2017-12-30T23:12:36Z</dcterms:created>
  <dcterms:modified xsi:type="dcterms:W3CDTF">2018-01-29T22:18:18Z</dcterms:modified>
</cp:coreProperties>
</file>