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3"/>
  </p:notesMasterIdLst>
  <p:sldIdLst>
    <p:sldId id="257" r:id="rId2"/>
    <p:sldId id="297" r:id="rId3"/>
    <p:sldId id="272" r:id="rId4"/>
    <p:sldId id="298" r:id="rId5"/>
    <p:sldId id="273" r:id="rId6"/>
    <p:sldId id="318" r:id="rId7"/>
    <p:sldId id="320" r:id="rId8"/>
    <p:sldId id="321" r:id="rId9"/>
    <p:sldId id="302" r:id="rId10"/>
    <p:sldId id="303" r:id="rId11"/>
    <p:sldId id="313" r:id="rId12"/>
    <p:sldId id="307" r:id="rId13"/>
    <p:sldId id="308" r:id="rId14"/>
    <p:sldId id="314" r:id="rId15"/>
    <p:sldId id="309" r:id="rId16"/>
    <p:sldId id="290" r:id="rId17"/>
    <p:sldId id="322" r:id="rId18"/>
    <p:sldId id="304" r:id="rId19"/>
    <p:sldId id="319" r:id="rId20"/>
    <p:sldId id="301" r:id="rId21"/>
    <p:sldId id="284"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8799B23B-EC83-4686-B30A-512413B5E67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72"/>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1BD4573-58E7-4156-A133-2731F5F8D1A6}" type="datetimeFigureOut">
              <a:rPr lang="en-US" smtClean="0"/>
              <a:t>10/27/2018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3B0CF2-7F87-4E02-A248-870047730F99}" type="slidenum">
              <a:rPr lang="en-US" smtClean="0"/>
              <a:t>‹#›</a:t>
            </a:fld>
            <a:endParaRPr lang="en-US"/>
          </a:p>
        </p:txBody>
      </p:sp>
    </p:spTree>
    <p:extLst>
      <p:ext uri="{BB962C8B-B14F-4D97-AF65-F5344CB8AC3E}">
        <p14:creationId xmlns:p14="http://schemas.microsoft.com/office/powerpoint/2010/main" val="36149813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93B0CF2-7F87-4E02-A248-870047730F99}" type="slidenum">
              <a:rPr lang="en-US" smtClean="0"/>
              <a:t>3</a:t>
            </a:fld>
            <a:endParaRPr lang="en-US"/>
          </a:p>
        </p:txBody>
      </p:sp>
    </p:spTree>
    <p:extLst>
      <p:ext uri="{BB962C8B-B14F-4D97-AF65-F5344CB8AC3E}">
        <p14:creationId xmlns:p14="http://schemas.microsoft.com/office/powerpoint/2010/main" val="14951338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grpSp>
        <p:nvGrpSpPr>
          <p:cNvPr id="10" name="Group 9"/>
          <p:cNvGrpSpPr/>
          <p:nvPr/>
        </p:nvGrpSpPr>
        <p:grpSpPr>
          <a:xfrm>
            <a:off x="0" y="6208894"/>
            <a:ext cx="12192000" cy="649106"/>
            <a:chOff x="0" y="6208894"/>
            <a:chExt cx="12192000" cy="649106"/>
          </a:xfrm>
        </p:grpSpPr>
        <p:sp>
          <p:nvSpPr>
            <p:cNvPr id="2" name="Rectangle 1"/>
            <p:cNvSpPr/>
            <p:nvPr/>
          </p:nvSpPr>
          <p:spPr>
            <a:xfrm>
              <a:off x="3048" y="6220178"/>
              <a:ext cx="12188952" cy="637822"/>
            </a:xfrm>
            <a:prstGeom prst="rect">
              <a:avLst/>
            </a:prstGeom>
            <a:ln>
              <a:noFill/>
            </a:ln>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a:p>
          </p:txBody>
        </p:sp>
        <p:cxnSp>
          <p:nvCxnSpPr>
            <p:cNvPr id="7" name="Straight Connector 6"/>
            <p:cNvCxnSpPr/>
            <p:nvPr/>
          </p:nvCxnSpPr>
          <p:spPr>
            <a:xfrm>
              <a:off x="0" y="6208894"/>
              <a:ext cx="12192000"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cxnSp>
        <p:nvCxnSpPr>
          <p:cNvPr id="5" name="Straight Connector 4"/>
          <p:cNvCxnSpPr/>
          <p:nvPr userDrawn="1"/>
        </p:nvCxnSpPr>
        <p:spPr>
          <a:xfrm flipV="1">
            <a:off x="3048" y="5937956"/>
            <a:ext cx="8241" cy="5644"/>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userDrawn="1"/>
        </p:nvCxnSpPr>
        <p:spPr>
          <a:xfrm flipV="1">
            <a:off x="3048" y="5937956"/>
            <a:ext cx="8241" cy="5644"/>
          </a:xfrm>
          <a:prstGeom prst="line">
            <a:avLst/>
          </a:prstGeom>
        </p:spPr>
        <p:style>
          <a:lnRef idx="1">
            <a:schemeClr val="accent1"/>
          </a:lnRef>
          <a:fillRef idx="0">
            <a:schemeClr val="accent1"/>
          </a:fillRef>
          <a:effectRef idx="0">
            <a:schemeClr val="accent1"/>
          </a:effectRef>
          <a:fontRef idx="minor">
            <a:schemeClr val="tx1"/>
          </a:fontRef>
        </p:style>
      </p:cxnSp>
      <p:sp>
        <p:nvSpPr>
          <p:cNvPr id="9" name="Title 8"/>
          <p:cNvSpPr>
            <a:spLocks noGrp="1"/>
          </p:cNvSpPr>
          <p:nvPr>
            <p:ph type="ctrTitle"/>
          </p:nvPr>
        </p:nvSpPr>
        <p:spPr>
          <a:xfrm>
            <a:off x="711200" y="1371600"/>
            <a:ext cx="10468864"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tx2"/>
                </a:solidFill>
                <a:effectLst/>
                <a:latin typeface="+mj-lt"/>
                <a:ea typeface="+mj-ea"/>
                <a:cs typeface="+mj-cs"/>
              </a:defRPr>
            </a:lvl1pPr>
          </a:lstStyle>
          <a:p>
            <a:r>
              <a:rPr kumimoji="0" lang="en-US"/>
              <a:t>Click to edit Master title style</a:t>
            </a:r>
            <a:endParaRPr kumimoji="0" lang="en-US" dirty="0"/>
          </a:p>
        </p:txBody>
      </p:sp>
      <p:sp>
        <p:nvSpPr>
          <p:cNvPr id="17" name="Subtitle 16"/>
          <p:cNvSpPr>
            <a:spLocks noGrp="1"/>
          </p:cNvSpPr>
          <p:nvPr>
            <p:ph type="subTitle" idx="1"/>
          </p:nvPr>
        </p:nvSpPr>
        <p:spPr>
          <a:xfrm>
            <a:off x="711200" y="3228536"/>
            <a:ext cx="10472928"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021A1D30-C0A0-4124-A783-34D9F15FA0FE}" type="datetime1">
              <a:rPr lang="en-US" smtClean="0"/>
              <a:t>10/27/2018</a:t>
            </a:fld>
            <a:endParaRPr lang="en-US"/>
          </a:p>
        </p:txBody>
      </p:sp>
      <p:sp>
        <p:nvSpPr>
          <p:cNvPr id="19" name="Footer Placeholder 18"/>
          <p:cNvSpPr>
            <a:spLocks noGrp="1"/>
          </p:cNvSpPr>
          <p:nvPr>
            <p:ph type="ftr" sz="quarter" idx="11"/>
          </p:nvPr>
        </p:nvSpPr>
        <p:spPr/>
        <p:txBody>
          <a:bodyPr/>
          <a:lstStyle/>
          <a:p>
            <a:r>
              <a:rPr lang="en-US" dirty="0"/>
              <a:t>Add a footer</a:t>
            </a:r>
          </a:p>
        </p:txBody>
      </p:sp>
      <p:sp>
        <p:nvSpPr>
          <p:cNvPr id="27" name="Slide Number Placeholder 26"/>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29808200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5F28077-7188-48C5-8679-2287FAC952E9}" type="datetime1">
              <a:rPr lang="en-US" smtClean="0"/>
              <a:t>10/27/2018</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4816821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07136" y="1316736"/>
            <a:ext cx="103632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707136" y="2704664"/>
            <a:ext cx="103632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Edit Master text styles</a:t>
            </a:r>
          </a:p>
        </p:txBody>
      </p:sp>
      <p:sp>
        <p:nvSpPr>
          <p:cNvPr id="4" name="Date Placeholder 3"/>
          <p:cNvSpPr>
            <a:spLocks noGrp="1"/>
          </p:cNvSpPr>
          <p:nvPr>
            <p:ph type="dt" sz="half" idx="10"/>
          </p:nvPr>
        </p:nvSpPr>
        <p:spPr/>
        <p:txBody>
          <a:bodyPr/>
          <a:lstStyle/>
          <a:p>
            <a:fld id="{D2DCB740-6776-4EE9-99FD-96D592FA5A23}" type="datetime1">
              <a:rPr lang="en-US" smtClean="0"/>
              <a:t>10/27/2018</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531933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a:lstStyle/>
          <a:p>
            <a:r>
              <a:rPr kumimoji="0" lang="en-US"/>
              <a:t>Click to edit Master title style</a:t>
            </a:r>
          </a:p>
        </p:txBody>
      </p:sp>
      <p:sp>
        <p:nvSpPr>
          <p:cNvPr id="3" name="Content Placeholder 2"/>
          <p:cNvSpPr>
            <a:spLocks noGrp="1"/>
          </p:cNvSpPr>
          <p:nvPr>
            <p:ph sz="half" idx="1"/>
          </p:nvPr>
        </p:nvSpPr>
        <p:spPr>
          <a:xfrm>
            <a:off x="609600" y="1920085"/>
            <a:ext cx="53848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197600" y="1920085"/>
            <a:ext cx="53848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05F6BD99-6FFD-46C5-B5E2-43A34BDA2566}" type="datetime1">
              <a:rPr lang="en-US" smtClean="0"/>
              <a:t>10/27/2018</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090186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609600" y="1855248"/>
            <a:ext cx="5386917" cy="659352"/>
          </a:xfrm>
        </p:spPr>
        <p:txBody>
          <a:bodyPr lIns="45720" tIns="0" rIns="45720" bIns="0" anchor="ctr">
            <a:noAutofit/>
          </a:bodyPr>
          <a:lstStyle>
            <a:lvl1pPr marL="0" indent="0">
              <a:buNone/>
              <a:defRPr sz="2400" b="1" cap="none" baseline="0">
                <a:solidFill>
                  <a:schemeClr val="tx1"/>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Edit Master text styles</a:t>
            </a:r>
          </a:p>
        </p:txBody>
      </p:sp>
      <p:sp>
        <p:nvSpPr>
          <p:cNvPr id="5" name="Content Placeholder 4"/>
          <p:cNvSpPr>
            <a:spLocks noGrp="1"/>
          </p:cNvSpPr>
          <p:nvPr>
            <p:ph sz="quarter" idx="2"/>
          </p:nvPr>
        </p:nvSpPr>
        <p:spPr>
          <a:xfrm>
            <a:off x="609600" y="2514600"/>
            <a:ext cx="5386917"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Text Placeholder 3"/>
          <p:cNvSpPr>
            <a:spLocks noGrp="1"/>
          </p:cNvSpPr>
          <p:nvPr>
            <p:ph type="body" sz="half" idx="3"/>
          </p:nvPr>
        </p:nvSpPr>
        <p:spPr>
          <a:xfrm>
            <a:off x="6193368" y="1859758"/>
            <a:ext cx="5389033" cy="654843"/>
          </a:xfrm>
        </p:spPr>
        <p:txBody>
          <a:bodyPr lIns="45720" tIns="0" rIns="45720" bIns="0" anchor="ctr"/>
          <a:lstStyle>
            <a:lvl1pPr marL="0" indent="0">
              <a:buNone/>
              <a:defRPr sz="2400" b="1" cap="none" baseline="0">
                <a:solidFill>
                  <a:schemeClr val="tx1"/>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Edit Master text styles</a:t>
            </a:r>
          </a:p>
        </p:txBody>
      </p:sp>
      <p:sp>
        <p:nvSpPr>
          <p:cNvPr id="6" name="Content Placeholder 5"/>
          <p:cNvSpPr>
            <a:spLocks noGrp="1"/>
          </p:cNvSpPr>
          <p:nvPr>
            <p:ph sz="quarter" idx="4"/>
          </p:nvPr>
        </p:nvSpPr>
        <p:spPr>
          <a:xfrm>
            <a:off x="6193368" y="2514600"/>
            <a:ext cx="5389033"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E022678E-214C-4CF8-97C7-95015FB02960}" type="datetime1">
              <a:rPr lang="en-US" smtClean="0"/>
              <a:t>10/27/2018</a:t>
            </a:fld>
            <a:endParaRPr lang="en-US"/>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2501885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10744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D55660E0-FA77-4473-A859-74127B089143}" type="datetime1">
              <a:rPr lang="en-US" smtClean="0"/>
              <a:t>10/27/2018</a:t>
            </a:fld>
            <a:endParaRPr lang="en-US"/>
          </a:p>
        </p:txBody>
      </p:sp>
      <p:sp>
        <p:nvSpPr>
          <p:cNvPr id="4" name="Footer Placeholder 3"/>
          <p:cNvSpPr>
            <a:spLocks noGrp="1"/>
          </p:cNvSpPr>
          <p:nvPr>
            <p:ph type="ftr" sz="quarter" idx="11"/>
          </p:nvPr>
        </p:nvSpPr>
        <p:spPr/>
        <p:txBody>
          <a:bodyPr/>
          <a:lstStyle/>
          <a:p>
            <a:r>
              <a:rPr lang="en-US" dirty="0"/>
              <a:t>Add a footer</a:t>
            </a:r>
          </a:p>
        </p:txBody>
      </p:sp>
      <p:sp>
        <p:nvSpPr>
          <p:cNvPr id="5" name="Slide Number Placeholder 4"/>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0718149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188D7B8-9F07-4899-827D-5F3CFDDEB574}" type="datetime1">
              <a:rPr lang="en-US" smtClean="0"/>
              <a:t>10/27/2018</a:t>
            </a:fld>
            <a:endParaRPr lang="en-US"/>
          </a:p>
        </p:txBody>
      </p:sp>
      <p:sp>
        <p:nvSpPr>
          <p:cNvPr id="3" name="Footer Placeholder 2"/>
          <p:cNvSpPr>
            <a:spLocks noGrp="1"/>
          </p:cNvSpPr>
          <p:nvPr>
            <p:ph type="ftr" sz="quarter" idx="11"/>
          </p:nvPr>
        </p:nvSpPr>
        <p:spPr/>
        <p:txBody>
          <a:bodyPr/>
          <a:lstStyle/>
          <a:p>
            <a:r>
              <a:rPr lang="en-US" dirty="0"/>
              <a:t>Add a footer</a:t>
            </a:r>
          </a:p>
        </p:txBody>
      </p:sp>
      <p:sp>
        <p:nvSpPr>
          <p:cNvPr id="4" name="Slide Number Placeholder 3"/>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2528821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514352"/>
            <a:ext cx="36576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4" name="Content Placeholder 3"/>
          <p:cNvSpPr>
            <a:spLocks noGrp="1"/>
          </p:cNvSpPr>
          <p:nvPr>
            <p:ph sz="half" idx="1"/>
          </p:nvPr>
        </p:nvSpPr>
        <p:spPr>
          <a:xfrm>
            <a:off x="4766733" y="1676400"/>
            <a:ext cx="6815667"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3" name="Text Placeholder 2"/>
          <p:cNvSpPr>
            <a:spLocks noGrp="1"/>
          </p:cNvSpPr>
          <p:nvPr>
            <p:ph type="body" idx="2"/>
          </p:nvPr>
        </p:nvSpPr>
        <p:spPr>
          <a:xfrm>
            <a:off x="914400" y="1676400"/>
            <a:ext cx="36576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Edit Master text styles</a:t>
            </a:r>
          </a:p>
        </p:txBody>
      </p:sp>
      <p:sp>
        <p:nvSpPr>
          <p:cNvPr id="5" name="Date Placeholder 4"/>
          <p:cNvSpPr>
            <a:spLocks noGrp="1"/>
          </p:cNvSpPr>
          <p:nvPr>
            <p:ph type="dt" sz="half" idx="10"/>
          </p:nvPr>
        </p:nvSpPr>
        <p:spPr/>
        <p:txBody>
          <a:bodyPr/>
          <a:lstStyle/>
          <a:p>
            <a:fld id="{B5197C5C-1CD1-417D-A89C-14747F5222C7}" type="datetime1">
              <a:rPr lang="en-US" smtClean="0"/>
              <a:t>10/27/2018</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9919267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4221004" y="1108077"/>
            <a:ext cx="70104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a:p>
        </p:txBody>
      </p:sp>
      <p:sp>
        <p:nvSpPr>
          <p:cNvPr id="12" name="Right Triangle 11"/>
          <p:cNvSpPr/>
          <p:nvPr/>
        </p:nvSpPr>
        <p:spPr>
          <a:xfrm rot="420000" flipV="1">
            <a:off x="10672179" y="5359769"/>
            <a:ext cx="207264"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a:p>
        </p:txBody>
      </p:sp>
      <p:sp>
        <p:nvSpPr>
          <p:cNvPr id="2" name="Title 1"/>
          <p:cNvSpPr>
            <a:spLocks noGrp="1"/>
          </p:cNvSpPr>
          <p:nvPr>
            <p:ph type="title"/>
          </p:nvPr>
        </p:nvSpPr>
        <p:spPr>
          <a:xfrm>
            <a:off x="812800" y="1176997"/>
            <a:ext cx="2950464"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3" name="Picture Placeholder 2" descr="An empty placeholder to add an image. Click on the placeholder and select the image that you wish to add"/>
          <p:cNvSpPr>
            <a:spLocks noGrp="1"/>
          </p:cNvSpPr>
          <p:nvPr>
            <p:ph type="pic" idx="1"/>
          </p:nvPr>
        </p:nvSpPr>
        <p:spPr>
          <a:xfrm rot="420000">
            <a:off x="4647724" y="1199517"/>
            <a:ext cx="615696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812800" y="2828785"/>
            <a:ext cx="29464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Edit Master text styles</a:t>
            </a:r>
          </a:p>
        </p:txBody>
      </p:sp>
      <p:sp>
        <p:nvSpPr>
          <p:cNvPr id="5" name="Date Placeholder 4"/>
          <p:cNvSpPr>
            <a:spLocks noGrp="1"/>
          </p:cNvSpPr>
          <p:nvPr>
            <p:ph type="dt" sz="half" idx="10"/>
          </p:nvPr>
        </p:nvSpPr>
        <p:spPr/>
        <p:txBody>
          <a:bodyPr/>
          <a:lstStyle/>
          <a:p>
            <a:fld id="{1359EFBB-CFA1-4AA8-9123-F0B52DBD84FE}" type="datetime1">
              <a:rPr lang="en-US" smtClean="0"/>
              <a:t>10/27/2018</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a:xfrm>
            <a:off x="10769600" y="6356351"/>
            <a:ext cx="812800" cy="365125"/>
          </a:xfrm>
        </p:spPr>
        <p:txBody>
          <a:bodyPr/>
          <a:lstStyle/>
          <a:p>
            <a:fld id="{401CF334-2D5C-4859-84A6-CA7E6E43FAEB}" type="slidenum">
              <a:rPr lang="en-US" smtClean="0"/>
              <a:t>‹#›</a:t>
            </a:fld>
            <a:endParaRPr lang="en-US"/>
          </a:p>
        </p:txBody>
      </p:sp>
      <p:sp>
        <p:nvSpPr>
          <p:cNvPr id="10" name="Freeform 9"/>
          <p:cNvSpPr>
            <a:spLocks/>
          </p:cNvSpPr>
          <p:nvPr/>
        </p:nvSpPr>
        <p:spPr bwMode="auto">
          <a:xfrm flipV="1">
            <a:off x="-12700" y="5816600"/>
            <a:ext cx="1221740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a:solidFill>
                <a:schemeClr val="tx1"/>
              </a:solidFill>
              <a:latin typeface="+mn-lt"/>
              <a:ea typeface="+mn-ea"/>
              <a:cs typeface="+mn-cs"/>
            </a:endParaRPr>
          </a:p>
        </p:txBody>
      </p:sp>
      <p:sp>
        <p:nvSpPr>
          <p:cNvPr id="11" name="Freeform 10"/>
          <p:cNvSpPr>
            <a:spLocks/>
          </p:cNvSpPr>
          <p:nvPr/>
        </p:nvSpPr>
        <p:spPr bwMode="auto">
          <a:xfrm flipV="1">
            <a:off x="5842000" y="6219826"/>
            <a:ext cx="63500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a:solidFill>
                <a:schemeClr val="tx1"/>
              </a:solidFill>
              <a:latin typeface="+mn-lt"/>
              <a:ea typeface="+mn-ea"/>
              <a:cs typeface="+mn-cs"/>
            </a:endParaRPr>
          </a:p>
        </p:txBody>
      </p:sp>
    </p:spTree>
    <p:extLst>
      <p:ext uri="{BB962C8B-B14F-4D97-AF65-F5344CB8AC3E}">
        <p14:creationId xmlns:p14="http://schemas.microsoft.com/office/powerpoint/2010/main" val="25196249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D2D5871-AB0F-4B3D-8861-97E78CB7B47E}" type="datetime1">
              <a:rPr lang="en-US" smtClean="0"/>
              <a:t>10/27/2018</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8777770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914402"/>
            <a:ext cx="27432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914402"/>
            <a:ext cx="8026400" cy="5211763"/>
          </a:xfrm>
        </p:spPr>
        <p:txBody>
          <a:bodyPr vert="eaVert"/>
          <a:lstStyle/>
          <a:p>
            <a:pPr lvl="0" eaLnBrk="1" latinLnBrk="0" hangingPunct="1"/>
            <a:r>
              <a:rPr lang="en-US"/>
              <a:t>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4418406-4C3F-4F3E-80BD-A22568EA37EB}" type="datetime1">
              <a:rPr lang="en-US" smtClean="0"/>
              <a:t>10/27/2018</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3697544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25" name="Group 24"/>
          <p:cNvGrpSpPr/>
          <p:nvPr/>
        </p:nvGrpSpPr>
        <p:grpSpPr>
          <a:xfrm>
            <a:off x="-29028" y="-7144"/>
            <a:ext cx="12240731" cy="6879658"/>
            <a:chOff x="0" y="-21658"/>
            <a:chExt cx="12240731" cy="6879658"/>
          </a:xfrm>
        </p:grpSpPr>
        <p:sp>
          <p:nvSpPr>
            <p:cNvPr id="26" name="Rectangle 25"/>
            <p:cNvSpPr/>
            <p:nvPr/>
          </p:nvSpPr>
          <p:spPr>
            <a:xfrm>
              <a:off x="31633"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p:cNvGrpSpPr/>
            <p:nvPr/>
          </p:nvGrpSpPr>
          <p:grpSpPr>
            <a:xfrm>
              <a:off x="0" y="-21658"/>
              <a:ext cx="12240731" cy="1041400"/>
              <a:chOff x="-25356" y="-7144"/>
              <a:chExt cx="12240731" cy="1041400"/>
            </a:xfrm>
          </p:grpSpPr>
          <p:sp>
            <p:nvSpPr>
              <p:cNvPr id="28" name="Freeform 27"/>
              <p:cNvSpPr>
                <a:spLocks/>
              </p:cNvSpPr>
              <p:nvPr/>
            </p:nvSpPr>
            <p:spPr bwMode="auto">
              <a:xfrm>
                <a:off x="-12700" y="-7144"/>
                <a:ext cx="1221740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a:solidFill>
                    <a:schemeClr val="tx1"/>
                  </a:solidFill>
                  <a:latin typeface="+mn-lt"/>
                  <a:ea typeface="+mn-ea"/>
                  <a:cs typeface="+mn-cs"/>
                </a:endParaRPr>
              </a:p>
            </p:txBody>
          </p:sp>
          <p:sp>
            <p:nvSpPr>
              <p:cNvPr id="29" name="Freeform 28"/>
              <p:cNvSpPr>
                <a:spLocks/>
              </p:cNvSpPr>
              <p:nvPr/>
            </p:nvSpPr>
            <p:spPr bwMode="auto">
              <a:xfrm>
                <a:off x="5842000" y="-7144"/>
                <a:ext cx="63500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a:solidFill>
                    <a:schemeClr val="tx1"/>
                  </a:solidFill>
                  <a:latin typeface="+mn-lt"/>
                  <a:ea typeface="+mn-ea"/>
                  <a:cs typeface="+mn-cs"/>
                </a:endParaRPr>
              </a:p>
            </p:txBody>
          </p:sp>
          <p:grpSp>
            <p:nvGrpSpPr>
              <p:cNvPr id="31" name="Group 30"/>
              <p:cNvGrpSpPr/>
              <p:nvPr/>
            </p:nvGrpSpPr>
            <p:grpSpPr>
              <a:xfrm>
                <a:off x="-25356" y="202408"/>
                <a:ext cx="12240731" cy="649224"/>
                <a:chOff x="-19045" y="216550"/>
                <a:chExt cx="9180548" cy="649224"/>
              </a:xfrm>
            </p:grpSpPr>
            <p:sp>
              <p:nvSpPr>
                <p:cNvPr id="32" name="Freeform 3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sz="1800"/>
                </a:p>
              </p:txBody>
            </p:sp>
            <p:sp>
              <p:nvSpPr>
                <p:cNvPr id="33" name="Freeform 3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sz="1800"/>
                </a:p>
              </p:txBody>
            </p:sp>
          </p:grpSp>
        </p:grpSp>
      </p:grpSp>
      <p:sp>
        <p:nvSpPr>
          <p:cNvPr id="9" name="Title Placeholder 8"/>
          <p:cNvSpPr>
            <a:spLocks noGrp="1"/>
          </p:cNvSpPr>
          <p:nvPr>
            <p:ph type="title"/>
          </p:nvPr>
        </p:nvSpPr>
        <p:spPr>
          <a:xfrm>
            <a:off x="609600" y="704088"/>
            <a:ext cx="10972800" cy="1143000"/>
          </a:xfrm>
          <a:prstGeom prst="rect">
            <a:avLst/>
          </a:prstGeom>
        </p:spPr>
        <p:txBody>
          <a:bodyPr vert="horz" lIns="0" rIns="0" bIns="0" anchor="b">
            <a:normAutofit/>
          </a:bodyPr>
          <a:lstStyle/>
          <a:p>
            <a:r>
              <a:rPr kumimoji="0" lang="en-US"/>
              <a:t>Click to edit Master title style</a:t>
            </a:r>
            <a:endParaRPr kumimoji="0" lang="en-US" dirty="0"/>
          </a:p>
        </p:txBody>
      </p:sp>
      <p:sp>
        <p:nvSpPr>
          <p:cNvPr id="30" name="Text Placeholder 29"/>
          <p:cNvSpPr>
            <a:spLocks noGrp="1"/>
          </p:cNvSpPr>
          <p:nvPr>
            <p:ph type="body" idx="1"/>
          </p:nvPr>
        </p:nvSpPr>
        <p:spPr>
          <a:xfrm>
            <a:off x="609600" y="1935480"/>
            <a:ext cx="10972800" cy="4389120"/>
          </a:xfrm>
          <a:prstGeom prst="rect">
            <a:avLst/>
          </a:prstGeom>
        </p:spPr>
        <p:txBody>
          <a:bodyPr vert="horz">
            <a:normAutofit/>
          </a:bodyPr>
          <a:lstStyle/>
          <a:p>
            <a:pPr lvl="0" eaLnBrk="1" latinLnBrk="0" hangingPunct="1"/>
            <a:r>
              <a:rPr kumimoji="0" lang="en-US"/>
              <a:t>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endParaRPr kumimoji="0" lang="en-US" dirty="0"/>
          </a:p>
        </p:txBody>
      </p:sp>
      <p:sp>
        <p:nvSpPr>
          <p:cNvPr id="10" name="Date Placeholder 9"/>
          <p:cNvSpPr>
            <a:spLocks noGrp="1"/>
          </p:cNvSpPr>
          <p:nvPr>
            <p:ph type="dt" sz="half" idx="2"/>
          </p:nvPr>
        </p:nvSpPr>
        <p:spPr>
          <a:xfrm>
            <a:off x="609600" y="6356351"/>
            <a:ext cx="2844800" cy="365125"/>
          </a:xfrm>
          <a:prstGeom prst="rect">
            <a:avLst/>
          </a:prstGeom>
        </p:spPr>
        <p:txBody>
          <a:bodyPr vert="horz" lIns="0" tIns="0" rIns="0" bIns="0" anchor="b"/>
          <a:lstStyle>
            <a:lvl1pPr algn="l" eaLnBrk="1" latinLnBrk="0" hangingPunct="1">
              <a:defRPr kumimoji="0" sz="1100">
                <a:solidFill>
                  <a:schemeClr val="tx1"/>
                </a:solidFill>
              </a:defRPr>
            </a:lvl1pPr>
          </a:lstStyle>
          <a:p>
            <a:fld id="{61146459-E3C3-4969-9224-5ED50B492D17}" type="datetime1">
              <a:rPr lang="en-US" smtClean="0"/>
              <a:pPr/>
              <a:t>10/27/2018</a:t>
            </a:fld>
            <a:endParaRPr lang="en-US" dirty="0"/>
          </a:p>
        </p:txBody>
      </p:sp>
      <p:sp>
        <p:nvSpPr>
          <p:cNvPr id="22" name="Footer Placeholder 21"/>
          <p:cNvSpPr>
            <a:spLocks noGrp="1"/>
          </p:cNvSpPr>
          <p:nvPr>
            <p:ph type="ftr" sz="quarter" idx="3"/>
          </p:nvPr>
        </p:nvSpPr>
        <p:spPr>
          <a:xfrm>
            <a:off x="3556000" y="6356351"/>
            <a:ext cx="4470400" cy="365125"/>
          </a:xfrm>
          <a:prstGeom prst="rect">
            <a:avLst/>
          </a:prstGeom>
        </p:spPr>
        <p:txBody>
          <a:bodyPr vert="horz" lIns="0" tIns="0" rIns="0" bIns="0" anchor="b"/>
          <a:lstStyle>
            <a:lvl1pPr algn="l" eaLnBrk="1" latinLnBrk="0" hangingPunct="1">
              <a:defRPr kumimoji="0" sz="1100">
                <a:solidFill>
                  <a:schemeClr val="tx1"/>
                </a:solidFill>
              </a:defRPr>
            </a:lvl1pPr>
          </a:lstStyle>
          <a:p>
            <a:r>
              <a:rPr lang="en-US" dirty="0"/>
              <a:t>Add a footer</a:t>
            </a:r>
          </a:p>
        </p:txBody>
      </p:sp>
      <p:sp>
        <p:nvSpPr>
          <p:cNvPr id="18" name="Slide Number Placeholder 17"/>
          <p:cNvSpPr>
            <a:spLocks noGrp="1"/>
          </p:cNvSpPr>
          <p:nvPr>
            <p:ph type="sldNum" sz="quarter" idx="4"/>
          </p:nvPr>
        </p:nvSpPr>
        <p:spPr>
          <a:xfrm>
            <a:off x="10566400" y="6356351"/>
            <a:ext cx="1016000" cy="365125"/>
          </a:xfrm>
          <a:prstGeom prst="rect">
            <a:avLst/>
          </a:prstGeom>
        </p:spPr>
        <p:txBody>
          <a:bodyPr vert="horz" lIns="0" tIns="0" rIns="0" bIns="0" anchor="b"/>
          <a:lstStyle>
            <a:lvl1pPr algn="r" eaLnBrk="1" latinLnBrk="0" hangingPunct="1">
              <a:defRPr kumimoji="0" sz="1100">
                <a:solidFill>
                  <a:schemeClr val="tx1"/>
                </a:solidFill>
              </a:defRPr>
            </a:lvl1pPr>
          </a:lstStyle>
          <a:p>
            <a:fld id="{401CF334-2D5C-4859-84A6-CA7E6E43FAEB}" type="slidenum">
              <a:rPr lang="en-US" smtClean="0"/>
              <a:pPr/>
              <a:t>‹#›</a:t>
            </a:fld>
            <a:endParaRPr lang="en-US"/>
          </a:p>
        </p:txBody>
      </p:sp>
    </p:spTree>
    <p:extLst>
      <p:ext uri="{BB962C8B-B14F-4D97-AF65-F5344CB8AC3E}">
        <p14:creationId xmlns:p14="http://schemas.microsoft.com/office/powerpoint/2010/main" val="94285284"/>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lumMod val="50000"/>
          </a:schemeClr>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lumMod val="50000"/>
          </a:schemeClr>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lumMod val="50000"/>
          </a:schemeClr>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lumMod val="50000"/>
          </a:schemeClr>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lumMod val="75000"/>
          </a:schemeClr>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lumMod val="50000"/>
          </a:schemeClr>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lumMod val="75000"/>
          </a:schemeClr>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286000" indent="0" algn="l" rtl="0" eaLnBrk="1" latinLnBrk="0" hangingPunct="1">
        <a:spcBef>
          <a:spcPct val="20000"/>
        </a:spcBef>
        <a:buClr>
          <a:schemeClr val="tx2"/>
        </a:buClr>
        <a:buFontTx/>
        <a:buNone/>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00646"/>
          </a:xfrm>
        </p:spPr>
        <p:txBody>
          <a:bodyPr>
            <a:normAutofit/>
          </a:bodyPr>
          <a:lstStyle/>
          <a:p>
            <a:pPr algn="ctr"/>
            <a:r>
              <a:rPr lang="en-HK" sz="3200" dirty="0"/>
              <a:t>Assignment cover sheet</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741448443"/>
              </p:ext>
            </p:extLst>
          </p:nvPr>
        </p:nvGraphicFramePr>
        <p:xfrm>
          <a:off x="1017141" y="1109609"/>
          <a:ext cx="10736494" cy="5650787"/>
        </p:xfrm>
        <a:graphic>
          <a:graphicData uri="http://schemas.openxmlformats.org/drawingml/2006/table">
            <a:tbl>
              <a:tblPr firstRow="1" firstCol="1" bandRow="1" bandCol="1">
                <a:tableStyleId>{5C22544A-7EE6-4342-B048-85BDC9FD1C3A}</a:tableStyleId>
              </a:tblPr>
              <a:tblGrid>
                <a:gridCol w="1934942">
                  <a:extLst>
                    <a:ext uri="{9D8B030D-6E8A-4147-A177-3AD203B41FA5}">
                      <a16:colId xmlns:a16="http://schemas.microsoft.com/office/drawing/2014/main" val="3585796138"/>
                    </a:ext>
                  </a:extLst>
                </a:gridCol>
                <a:gridCol w="4015917">
                  <a:extLst>
                    <a:ext uri="{9D8B030D-6E8A-4147-A177-3AD203B41FA5}">
                      <a16:colId xmlns:a16="http://schemas.microsoft.com/office/drawing/2014/main" val="2486563943"/>
                    </a:ext>
                  </a:extLst>
                </a:gridCol>
                <a:gridCol w="2646855">
                  <a:extLst>
                    <a:ext uri="{9D8B030D-6E8A-4147-A177-3AD203B41FA5}">
                      <a16:colId xmlns:a16="http://schemas.microsoft.com/office/drawing/2014/main" val="1404737590"/>
                    </a:ext>
                  </a:extLst>
                </a:gridCol>
                <a:gridCol w="2138780">
                  <a:extLst>
                    <a:ext uri="{9D8B030D-6E8A-4147-A177-3AD203B41FA5}">
                      <a16:colId xmlns:a16="http://schemas.microsoft.com/office/drawing/2014/main" val="3158184362"/>
                    </a:ext>
                  </a:extLst>
                </a:gridCol>
              </a:tblGrid>
              <a:tr h="638039">
                <a:tc>
                  <a:txBody>
                    <a:bodyPr/>
                    <a:lstStyle/>
                    <a:p>
                      <a:pPr algn="just">
                        <a:lnSpc>
                          <a:spcPct val="115000"/>
                        </a:lnSpc>
                        <a:spcBef>
                          <a:spcPts val="600"/>
                        </a:spcBef>
                        <a:spcAft>
                          <a:spcPts val="600"/>
                        </a:spcAft>
                      </a:pPr>
                      <a:r>
                        <a:rPr lang="en-GB" sz="1800">
                          <a:effectLst/>
                        </a:rPr>
                        <a:t>Student name:</a:t>
                      </a:r>
                      <a:endParaRPr lang="en-US" sz="180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tc>
                <a:tc>
                  <a:txBody>
                    <a:bodyPr/>
                    <a:lstStyle/>
                    <a:p>
                      <a:pPr algn="just">
                        <a:lnSpc>
                          <a:spcPct val="115000"/>
                        </a:lnSpc>
                        <a:spcBef>
                          <a:spcPts val="600"/>
                        </a:spcBef>
                        <a:spcAft>
                          <a:spcPts val="600"/>
                        </a:spcAft>
                      </a:pPr>
                      <a:r>
                        <a:rPr lang="en-GB" sz="1800" dirty="0">
                          <a:effectLst/>
                        </a:rPr>
                        <a:t> Chan Pui Luen</a:t>
                      </a:r>
                      <a:endParaRPr lang="en-US" sz="1800" dirty="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tc>
                <a:tc>
                  <a:txBody>
                    <a:bodyPr/>
                    <a:lstStyle/>
                    <a:p>
                      <a:pPr algn="just">
                        <a:lnSpc>
                          <a:spcPct val="115000"/>
                        </a:lnSpc>
                        <a:spcBef>
                          <a:spcPts val="600"/>
                        </a:spcBef>
                        <a:spcAft>
                          <a:spcPts val="600"/>
                        </a:spcAft>
                      </a:pPr>
                      <a:r>
                        <a:rPr lang="en-GB" sz="1800">
                          <a:effectLst/>
                        </a:rPr>
                        <a:t>Student number:</a:t>
                      </a:r>
                      <a:endParaRPr lang="en-US" sz="180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tc>
                <a:tc>
                  <a:txBody>
                    <a:bodyPr/>
                    <a:lstStyle/>
                    <a:p>
                      <a:pPr algn="just">
                        <a:lnSpc>
                          <a:spcPct val="115000"/>
                        </a:lnSpc>
                        <a:spcBef>
                          <a:spcPts val="600"/>
                        </a:spcBef>
                        <a:spcAft>
                          <a:spcPts val="600"/>
                        </a:spcAft>
                      </a:pPr>
                      <a:r>
                        <a:rPr lang="en-GB" sz="1800" dirty="0">
                          <a:effectLst/>
                        </a:rPr>
                        <a:t> 1715381</a:t>
                      </a:r>
                      <a:endParaRPr lang="en-US" sz="1800" dirty="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tc>
                <a:extLst>
                  <a:ext uri="{0D108BD9-81ED-4DB2-BD59-A6C34878D82A}">
                    <a16:rowId xmlns:a16="http://schemas.microsoft.com/office/drawing/2014/main" val="3586591355"/>
                  </a:ext>
                </a:extLst>
              </a:tr>
              <a:tr h="638039">
                <a:tc>
                  <a:txBody>
                    <a:bodyPr/>
                    <a:lstStyle/>
                    <a:p>
                      <a:pPr algn="just">
                        <a:lnSpc>
                          <a:spcPct val="115000"/>
                        </a:lnSpc>
                        <a:spcBef>
                          <a:spcPts val="600"/>
                        </a:spcBef>
                        <a:spcAft>
                          <a:spcPts val="600"/>
                        </a:spcAft>
                      </a:pPr>
                      <a:r>
                        <a:rPr lang="en-GB" sz="1800">
                          <a:effectLst/>
                        </a:rPr>
                        <a:t>Programme:</a:t>
                      </a:r>
                      <a:endParaRPr lang="en-US" sz="180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tc>
                <a:tc gridSpan="3">
                  <a:txBody>
                    <a:bodyPr/>
                    <a:lstStyle/>
                    <a:p>
                      <a:pPr algn="just">
                        <a:lnSpc>
                          <a:spcPct val="115000"/>
                        </a:lnSpc>
                        <a:spcBef>
                          <a:spcPts val="600"/>
                        </a:spcBef>
                        <a:spcAft>
                          <a:spcPts val="600"/>
                        </a:spcAft>
                      </a:pPr>
                      <a:r>
                        <a:rPr lang="en-GB" sz="1800" dirty="0">
                          <a:effectLst/>
                        </a:rPr>
                        <a:t>DBA</a:t>
                      </a:r>
                      <a:endParaRPr lang="en-US" sz="1800" dirty="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tc>
                <a:tc hMerge="1">
                  <a:txBody>
                    <a:bodyPr/>
                    <a:lstStyle/>
                    <a:p>
                      <a:endParaRPr lang="en-HK"/>
                    </a:p>
                  </a:txBody>
                  <a:tcPr/>
                </a:tc>
                <a:tc hMerge="1">
                  <a:txBody>
                    <a:bodyPr/>
                    <a:lstStyle/>
                    <a:p>
                      <a:endParaRPr lang="en-HK"/>
                    </a:p>
                  </a:txBody>
                  <a:tcPr/>
                </a:tc>
                <a:extLst>
                  <a:ext uri="{0D108BD9-81ED-4DB2-BD59-A6C34878D82A}">
                    <a16:rowId xmlns:a16="http://schemas.microsoft.com/office/drawing/2014/main" val="3452909500"/>
                  </a:ext>
                </a:extLst>
              </a:tr>
              <a:tr h="1454179">
                <a:tc>
                  <a:txBody>
                    <a:bodyPr/>
                    <a:lstStyle/>
                    <a:p>
                      <a:pPr algn="just">
                        <a:lnSpc>
                          <a:spcPct val="115000"/>
                        </a:lnSpc>
                        <a:spcBef>
                          <a:spcPts val="600"/>
                        </a:spcBef>
                        <a:spcAft>
                          <a:spcPts val="600"/>
                        </a:spcAft>
                      </a:pPr>
                      <a:r>
                        <a:rPr lang="en-GB" sz="1800">
                          <a:effectLst/>
                        </a:rPr>
                        <a:t>Module:</a:t>
                      </a:r>
                      <a:endParaRPr lang="en-US" sz="180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tc>
                <a:tc>
                  <a:txBody>
                    <a:bodyPr/>
                    <a:lstStyle/>
                    <a:p>
                      <a:pPr>
                        <a:lnSpc>
                          <a:spcPct val="115000"/>
                        </a:lnSpc>
                        <a:spcBef>
                          <a:spcPts val="600"/>
                        </a:spcBef>
                        <a:spcAft>
                          <a:spcPts val="600"/>
                        </a:spcAft>
                      </a:pPr>
                      <a:r>
                        <a:rPr kumimoji="0" lang="en-GB" sz="1800" b="1" kern="1200" dirty="0">
                          <a:solidFill>
                            <a:schemeClr val="dk1"/>
                          </a:solidFill>
                          <a:effectLst/>
                          <a:latin typeface="+mn-lt"/>
                          <a:ea typeface="+mn-ea"/>
                          <a:cs typeface="+mn-cs"/>
                        </a:rPr>
                        <a:t>Qualitative Research</a:t>
                      </a:r>
                      <a:endParaRPr lang="en-US" sz="1800" dirty="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tc>
                <a:tc>
                  <a:txBody>
                    <a:bodyPr/>
                    <a:lstStyle/>
                    <a:p>
                      <a:pPr algn="just">
                        <a:lnSpc>
                          <a:spcPct val="115000"/>
                        </a:lnSpc>
                        <a:spcBef>
                          <a:spcPts val="600"/>
                        </a:spcBef>
                        <a:spcAft>
                          <a:spcPts val="600"/>
                        </a:spcAft>
                      </a:pPr>
                      <a:r>
                        <a:rPr lang="en-GB" sz="1800">
                          <a:effectLst/>
                        </a:rPr>
                        <a:t>Module Level:</a:t>
                      </a:r>
                      <a:endParaRPr lang="en-US" sz="180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tc>
                <a:tc>
                  <a:txBody>
                    <a:bodyPr/>
                    <a:lstStyle/>
                    <a:p>
                      <a:pPr algn="just">
                        <a:lnSpc>
                          <a:spcPct val="115000"/>
                        </a:lnSpc>
                        <a:spcBef>
                          <a:spcPts val="600"/>
                        </a:spcBef>
                        <a:spcAft>
                          <a:spcPts val="600"/>
                        </a:spcAft>
                      </a:pPr>
                      <a:r>
                        <a:rPr lang="en-GB" sz="1800" dirty="0">
                          <a:effectLst/>
                        </a:rPr>
                        <a:t>7</a:t>
                      </a:r>
                      <a:endParaRPr lang="en-US" sz="1800" dirty="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tc>
                <a:extLst>
                  <a:ext uri="{0D108BD9-81ED-4DB2-BD59-A6C34878D82A}">
                    <a16:rowId xmlns:a16="http://schemas.microsoft.com/office/drawing/2014/main" val="1386312435"/>
                  </a:ext>
                </a:extLst>
              </a:tr>
              <a:tr h="1335092">
                <a:tc>
                  <a:txBody>
                    <a:bodyPr/>
                    <a:lstStyle/>
                    <a:p>
                      <a:pPr algn="just">
                        <a:lnSpc>
                          <a:spcPct val="115000"/>
                        </a:lnSpc>
                        <a:spcBef>
                          <a:spcPts val="600"/>
                        </a:spcBef>
                        <a:spcAft>
                          <a:spcPts val="600"/>
                        </a:spcAft>
                      </a:pPr>
                      <a:r>
                        <a:rPr lang="en-GB" sz="1800">
                          <a:effectLst/>
                        </a:rPr>
                        <a:t>Module code:</a:t>
                      </a:r>
                      <a:endParaRPr lang="en-US" sz="180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tc>
                <a:tc>
                  <a:txBody>
                    <a:bodyPr/>
                    <a:lstStyle/>
                    <a:p>
                      <a:pPr algn="just">
                        <a:lnSpc>
                          <a:spcPct val="115000"/>
                        </a:lnSpc>
                        <a:spcBef>
                          <a:spcPts val="600"/>
                        </a:spcBef>
                        <a:spcAft>
                          <a:spcPts val="600"/>
                        </a:spcAft>
                      </a:pPr>
                      <a:r>
                        <a:rPr lang="en-US" sz="1800" dirty="0">
                          <a:effectLst/>
                        </a:rPr>
                        <a:t>SBPD7002</a:t>
                      </a:r>
                      <a:endParaRPr lang="en-US" sz="1800" dirty="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tc>
                <a:tc>
                  <a:txBody>
                    <a:bodyPr/>
                    <a:lstStyle/>
                    <a:p>
                      <a:pPr>
                        <a:lnSpc>
                          <a:spcPct val="115000"/>
                        </a:lnSpc>
                        <a:spcBef>
                          <a:spcPts val="1200"/>
                        </a:spcBef>
                        <a:spcAft>
                          <a:spcPts val="300"/>
                        </a:spcAft>
                      </a:pPr>
                      <a:r>
                        <a:rPr lang="en-GB" sz="1800" dirty="0">
                          <a:effectLst/>
                        </a:rPr>
                        <a:t>Contribution to Overall </a:t>
                      </a:r>
                      <a:endParaRPr lang="en-US" sz="1800" dirty="0">
                        <a:effectLst/>
                      </a:endParaRPr>
                    </a:p>
                    <a:p>
                      <a:pPr>
                        <a:lnSpc>
                          <a:spcPct val="115000"/>
                        </a:lnSpc>
                        <a:spcAft>
                          <a:spcPts val="1000"/>
                        </a:spcAft>
                      </a:pPr>
                      <a:r>
                        <a:rPr lang="en-GB" sz="1800" dirty="0">
                          <a:effectLst/>
                        </a:rPr>
                        <a:t>Module Assessment (%):</a:t>
                      </a:r>
                      <a:endParaRPr lang="en-US" sz="1800" dirty="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tc>
                <a:tc>
                  <a:txBody>
                    <a:bodyPr/>
                    <a:lstStyle/>
                    <a:p>
                      <a:pPr algn="l">
                        <a:lnSpc>
                          <a:spcPct val="115000"/>
                        </a:lnSpc>
                        <a:spcBef>
                          <a:spcPts val="600"/>
                        </a:spcBef>
                        <a:spcAft>
                          <a:spcPts val="600"/>
                        </a:spcAft>
                      </a:pPr>
                      <a:r>
                        <a:rPr lang="en-GB" sz="1800" dirty="0">
                          <a:effectLst/>
                        </a:rPr>
                        <a:t>20% (Paper Presentation</a:t>
                      </a:r>
                      <a:r>
                        <a:rPr lang="en-GB" sz="1800" baseline="0" dirty="0">
                          <a:effectLst/>
                        </a:rPr>
                        <a:t>)</a:t>
                      </a:r>
                      <a:endParaRPr lang="en-US" sz="1800" dirty="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tc>
                <a:extLst>
                  <a:ext uri="{0D108BD9-81ED-4DB2-BD59-A6C34878D82A}">
                    <a16:rowId xmlns:a16="http://schemas.microsoft.com/office/drawing/2014/main" val="1556565187"/>
                  </a:ext>
                </a:extLst>
              </a:tr>
              <a:tr h="309360">
                <a:tc>
                  <a:txBody>
                    <a:bodyPr/>
                    <a:lstStyle/>
                    <a:p>
                      <a:pPr algn="just">
                        <a:lnSpc>
                          <a:spcPct val="115000"/>
                        </a:lnSpc>
                        <a:spcBef>
                          <a:spcPts val="600"/>
                        </a:spcBef>
                        <a:spcAft>
                          <a:spcPts val="600"/>
                        </a:spcAft>
                      </a:pPr>
                      <a:r>
                        <a:rPr lang="en-GB" sz="1800">
                          <a:effectLst/>
                        </a:rPr>
                        <a:t>Lecturer:</a:t>
                      </a:r>
                      <a:endParaRPr lang="en-US" sz="180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tc>
                <a:tc>
                  <a:txBody>
                    <a:bodyPr/>
                    <a:lstStyle/>
                    <a:p>
                      <a:pPr algn="just">
                        <a:lnSpc>
                          <a:spcPct val="115000"/>
                        </a:lnSpc>
                        <a:spcBef>
                          <a:spcPts val="600"/>
                        </a:spcBef>
                        <a:spcAft>
                          <a:spcPts val="600"/>
                        </a:spcAft>
                      </a:pPr>
                      <a:r>
                        <a:rPr lang="en-GB" sz="1800" dirty="0">
                          <a:effectLst/>
                        </a:rPr>
                        <a:t>Dr Stephanie Lee</a:t>
                      </a:r>
                      <a:endParaRPr lang="en-US" sz="1800" dirty="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tc>
                <a:tc>
                  <a:txBody>
                    <a:bodyPr/>
                    <a:lstStyle/>
                    <a:p>
                      <a:pPr algn="just">
                        <a:lnSpc>
                          <a:spcPct val="115000"/>
                        </a:lnSpc>
                        <a:spcBef>
                          <a:spcPts val="600"/>
                        </a:spcBef>
                        <a:spcAft>
                          <a:spcPts val="600"/>
                        </a:spcAft>
                      </a:pPr>
                      <a:r>
                        <a:rPr lang="en-GB" sz="1800">
                          <a:effectLst/>
                        </a:rPr>
                        <a:t>Internal Verifier:</a:t>
                      </a:r>
                      <a:endParaRPr lang="en-US" sz="180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tc>
                <a:tc>
                  <a:txBody>
                    <a:bodyPr/>
                    <a:lstStyle/>
                    <a:p>
                      <a:pPr algn="just">
                        <a:lnSpc>
                          <a:spcPct val="115000"/>
                        </a:lnSpc>
                        <a:spcBef>
                          <a:spcPts val="600"/>
                        </a:spcBef>
                        <a:spcAft>
                          <a:spcPts val="600"/>
                        </a:spcAft>
                      </a:pPr>
                      <a:r>
                        <a:rPr lang="en-GB" sz="1800" dirty="0">
                          <a:effectLst/>
                        </a:rPr>
                        <a:t> </a:t>
                      </a:r>
                      <a:endParaRPr lang="en-US" sz="1800" dirty="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tc>
                <a:extLst>
                  <a:ext uri="{0D108BD9-81ED-4DB2-BD59-A6C34878D82A}">
                    <a16:rowId xmlns:a16="http://schemas.microsoft.com/office/drawing/2014/main" val="2049164755"/>
                  </a:ext>
                </a:extLst>
              </a:tr>
              <a:tr h="638039">
                <a:tc>
                  <a:txBody>
                    <a:bodyPr/>
                    <a:lstStyle/>
                    <a:p>
                      <a:pPr algn="just">
                        <a:lnSpc>
                          <a:spcPct val="115000"/>
                        </a:lnSpc>
                        <a:spcBef>
                          <a:spcPts val="600"/>
                        </a:spcBef>
                        <a:spcAft>
                          <a:spcPts val="600"/>
                        </a:spcAft>
                      </a:pPr>
                      <a:r>
                        <a:rPr lang="en-GB" sz="1800">
                          <a:effectLst/>
                        </a:rPr>
                        <a:t>Assignment Title:</a:t>
                      </a:r>
                      <a:endParaRPr lang="en-US" sz="180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tc>
                <a:tc>
                  <a:txBody>
                    <a:bodyPr/>
                    <a:lstStyle/>
                    <a:p>
                      <a:pPr algn="just">
                        <a:lnSpc>
                          <a:spcPct val="115000"/>
                        </a:lnSpc>
                        <a:spcBef>
                          <a:spcPts val="600"/>
                        </a:spcBef>
                        <a:spcAft>
                          <a:spcPts val="600"/>
                        </a:spcAft>
                      </a:pPr>
                      <a:r>
                        <a:rPr lang="en-GB" sz="1800" dirty="0">
                          <a:effectLst/>
                          <a:latin typeface="+mn-lt"/>
                          <a:ea typeface="+mn-ea"/>
                          <a:cs typeface="+mn-cs"/>
                        </a:rPr>
                        <a:t>Paper Presentation</a:t>
                      </a:r>
                      <a:endParaRPr lang="en-US" sz="1800" dirty="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tc>
                <a:tc>
                  <a:txBody>
                    <a:bodyPr/>
                    <a:lstStyle/>
                    <a:p>
                      <a:pPr algn="just">
                        <a:lnSpc>
                          <a:spcPct val="115000"/>
                        </a:lnSpc>
                        <a:spcBef>
                          <a:spcPts val="600"/>
                        </a:spcBef>
                        <a:spcAft>
                          <a:spcPts val="600"/>
                        </a:spcAft>
                      </a:pPr>
                      <a:r>
                        <a:rPr lang="en-GB" sz="1800" dirty="0">
                          <a:effectLst/>
                        </a:rPr>
                        <a:t>Assignment No :</a:t>
                      </a:r>
                      <a:endParaRPr lang="en-US" sz="1800" dirty="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tc>
                <a:tc>
                  <a:txBody>
                    <a:bodyPr/>
                    <a:lstStyle/>
                    <a:p>
                      <a:pPr algn="just">
                        <a:lnSpc>
                          <a:spcPct val="115000"/>
                        </a:lnSpc>
                        <a:spcBef>
                          <a:spcPts val="600"/>
                        </a:spcBef>
                        <a:spcAft>
                          <a:spcPts val="600"/>
                        </a:spcAft>
                      </a:pPr>
                      <a:r>
                        <a:rPr lang="en-GB" sz="1800" dirty="0">
                          <a:effectLst/>
                          <a:latin typeface="+mn-lt"/>
                          <a:ea typeface="+mn-ea"/>
                          <a:cs typeface="+mn-cs"/>
                        </a:rPr>
                        <a:t>1 of 1</a:t>
                      </a:r>
                      <a:endParaRPr lang="en-US" sz="1800" dirty="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tc>
                <a:extLst>
                  <a:ext uri="{0D108BD9-81ED-4DB2-BD59-A6C34878D82A}">
                    <a16:rowId xmlns:a16="http://schemas.microsoft.com/office/drawing/2014/main" val="2817806456"/>
                  </a:ext>
                </a:extLst>
              </a:tr>
              <a:tr h="638039">
                <a:tc>
                  <a:txBody>
                    <a:bodyPr/>
                    <a:lstStyle/>
                    <a:p>
                      <a:pPr algn="just">
                        <a:lnSpc>
                          <a:spcPct val="115000"/>
                        </a:lnSpc>
                        <a:spcBef>
                          <a:spcPts val="600"/>
                        </a:spcBef>
                        <a:spcAft>
                          <a:spcPts val="600"/>
                        </a:spcAft>
                      </a:pPr>
                      <a:r>
                        <a:rPr lang="en-GB" sz="1800">
                          <a:effectLst/>
                        </a:rPr>
                        <a:t>Hand Out Date:</a:t>
                      </a:r>
                      <a:endParaRPr lang="en-US" sz="180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tc>
                <a:tc>
                  <a:txBody>
                    <a:bodyPr/>
                    <a:lstStyle/>
                    <a:p>
                      <a:pPr algn="just">
                        <a:lnSpc>
                          <a:spcPct val="115000"/>
                        </a:lnSpc>
                        <a:spcBef>
                          <a:spcPts val="600"/>
                        </a:spcBef>
                        <a:spcAft>
                          <a:spcPts val="600"/>
                        </a:spcAft>
                      </a:pPr>
                      <a:r>
                        <a:rPr lang="en-GB" sz="1800" dirty="0">
                          <a:effectLst/>
                        </a:rPr>
                        <a:t>8 September 2018</a:t>
                      </a:r>
                      <a:endParaRPr lang="en-US" sz="1800" dirty="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tc>
                <a:tc>
                  <a:txBody>
                    <a:bodyPr/>
                    <a:lstStyle/>
                    <a:p>
                      <a:pPr algn="just">
                        <a:lnSpc>
                          <a:spcPct val="115000"/>
                        </a:lnSpc>
                        <a:spcBef>
                          <a:spcPts val="600"/>
                        </a:spcBef>
                        <a:spcAft>
                          <a:spcPts val="600"/>
                        </a:spcAft>
                      </a:pPr>
                      <a:r>
                        <a:rPr lang="en-GB" sz="1800" dirty="0">
                          <a:effectLst/>
                        </a:rPr>
                        <a:t>Submission deadline:</a:t>
                      </a:r>
                      <a:endParaRPr lang="en-US" sz="1800" dirty="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tc>
                <a:tc>
                  <a:txBody>
                    <a:bodyPr/>
                    <a:lstStyle/>
                    <a:p>
                      <a:pPr algn="just">
                        <a:lnSpc>
                          <a:spcPct val="115000"/>
                        </a:lnSpc>
                        <a:spcBef>
                          <a:spcPts val="600"/>
                        </a:spcBef>
                        <a:spcAft>
                          <a:spcPts val="600"/>
                        </a:spcAft>
                      </a:pPr>
                      <a:r>
                        <a:rPr lang="en-GB" sz="1800" dirty="0">
                          <a:effectLst/>
                        </a:rPr>
                        <a:t>4 November 2018</a:t>
                      </a:r>
                      <a:endParaRPr lang="en-US" sz="1800" dirty="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tc>
                <a:extLst>
                  <a:ext uri="{0D108BD9-81ED-4DB2-BD59-A6C34878D82A}">
                    <a16:rowId xmlns:a16="http://schemas.microsoft.com/office/drawing/2014/main" val="3900562803"/>
                  </a:ext>
                </a:extLst>
              </a:tr>
            </a:tbl>
          </a:graphicData>
        </a:graphic>
      </p:graphicFrame>
      <p:pic>
        <p:nvPicPr>
          <p:cNvPr id="5" name="Picture 4" descr="Z:\TSD\Assessments and Samples Docs\UWTSD Logo International.jpg"/>
          <p:cNvPicPr/>
          <p:nvPr/>
        </p:nvPicPr>
        <p:blipFill>
          <a:blip r:embed="rId2"/>
          <a:srcRect/>
          <a:stretch>
            <a:fillRect/>
          </a:stretch>
        </p:blipFill>
        <p:spPr bwMode="auto">
          <a:xfrm>
            <a:off x="838200" y="365125"/>
            <a:ext cx="2597150" cy="527050"/>
          </a:xfrm>
          <a:prstGeom prst="rect">
            <a:avLst/>
          </a:prstGeom>
          <a:noFill/>
          <a:ln w="9525">
            <a:noFill/>
            <a:miter lim="800000"/>
            <a:headEnd/>
            <a:tailEnd/>
          </a:ln>
        </p:spPr>
      </p:pic>
    </p:spTree>
    <p:extLst>
      <p:ext uri="{BB962C8B-B14F-4D97-AF65-F5344CB8AC3E}">
        <p14:creationId xmlns:p14="http://schemas.microsoft.com/office/powerpoint/2010/main" val="1255545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0490462-2483-4A4A-A1ED-2B0C212B94EB}"/>
              </a:ext>
            </a:extLst>
          </p:cNvPr>
          <p:cNvPicPr>
            <a:picLocks noChangeAspect="1"/>
          </p:cNvPicPr>
          <p:nvPr/>
        </p:nvPicPr>
        <p:blipFill>
          <a:blip r:embed="rId2"/>
          <a:stretch>
            <a:fillRect/>
          </a:stretch>
        </p:blipFill>
        <p:spPr>
          <a:xfrm>
            <a:off x="676482" y="980424"/>
            <a:ext cx="10494479" cy="5996846"/>
          </a:xfrm>
          <a:prstGeom prst="rect">
            <a:avLst/>
          </a:prstGeom>
        </p:spPr>
      </p:pic>
    </p:spTree>
    <p:extLst>
      <p:ext uri="{BB962C8B-B14F-4D97-AF65-F5344CB8AC3E}">
        <p14:creationId xmlns:p14="http://schemas.microsoft.com/office/powerpoint/2010/main" val="29824850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710493" y="1893921"/>
            <a:ext cx="10468864" cy="1828800"/>
          </a:xfrm>
        </p:spPr>
        <p:txBody>
          <a:bodyPr>
            <a:normAutofit/>
          </a:bodyPr>
          <a:lstStyle/>
          <a:p>
            <a:r>
              <a:rPr lang="en-HK" dirty="0"/>
              <a:t>Qualitative Research</a:t>
            </a:r>
            <a:br>
              <a:rPr lang="en-HK" dirty="0"/>
            </a:br>
            <a:r>
              <a:rPr lang="en-US" sz="3600" dirty="0"/>
              <a:t>SBPD7002</a:t>
            </a:r>
          </a:p>
        </p:txBody>
      </p:sp>
      <p:sp>
        <p:nvSpPr>
          <p:cNvPr id="5" name="Subtitle 4"/>
          <p:cNvSpPr>
            <a:spLocks noGrp="1"/>
          </p:cNvSpPr>
          <p:nvPr>
            <p:ph type="subTitle" idx="1"/>
          </p:nvPr>
        </p:nvSpPr>
        <p:spPr>
          <a:xfrm>
            <a:off x="710493" y="3983909"/>
            <a:ext cx="10472928" cy="1752600"/>
          </a:xfrm>
        </p:spPr>
        <p:txBody>
          <a:bodyPr/>
          <a:lstStyle/>
          <a:p>
            <a:r>
              <a:rPr lang="en-US" dirty="0"/>
              <a:t> Student Name: Chan Pui Luen, Paul</a:t>
            </a:r>
          </a:p>
          <a:p>
            <a:r>
              <a:rPr lang="en-US" dirty="0"/>
              <a:t>Student Number: 1715381</a:t>
            </a:r>
          </a:p>
        </p:txBody>
      </p:sp>
      <p:pic>
        <p:nvPicPr>
          <p:cNvPr id="7" name="Picture 6" descr="Z:\TSD\Assessments and Samples Docs\UWTSD Logo International.jpg">
            <a:extLst>
              <a:ext uri="{FF2B5EF4-FFF2-40B4-BE49-F238E27FC236}">
                <a16:creationId xmlns:a16="http://schemas.microsoft.com/office/drawing/2014/main" id="{15D95818-E17D-45B8-9917-83C362A433B1}"/>
              </a:ext>
            </a:extLst>
          </p:cNvPr>
          <p:cNvPicPr/>
          <p:nvPr/>
        </p:nvPicPr>
        <p:blipFill>
          <a:blip r:embed="rId3"/>
          <a:srcRect/>
          <a:stretch>
            <a:fillRect/>
          </a:stretch>
        </p:blipFill>
        <p:spPr bwMode="auto">
          <a:xfrm>
            <a:off x="710493" y="972752"/>
            <a:ext cx="2597150" cy="527050"/>
          </a:xfrm>
          <a:prstGeom prst="rect">
            <a:avLst/>
          </a:prstGeom>
          <a:noFill/>
          <a:ln w="9525">
            <a:noFill/>
            <a:miter lim="800000"/>
            <a:headEnd/>
            <a:tailEnd/>
          </a:ln>
        </p:spPr>
      </p:pic>
    </p:spTree>
    <p:extLst>
      <p:ext uri="{BB962C8B-B14F-4D97-AF65-F5344CB8AC3E}">
        <p14:creationId xmlns:p14="http://schemas.microsoft.com/office/powerpoint/2010/main" val="35496286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E9975-FC77-4250-BC87-D851997A934E}"/>
              </a:ext>
            </a:extLst>
          </p:cNvPr>
          <p:cNvSpPr>
            <a:spLocks noGrp="1"/>
          </p:cNvSpPr>
          <p:nvPr>
            <p:ph type="title"/>
          </p:nvPr>
        </p:nvSpPr>
        <p:spPr>
          <a:xfrm>
            <a:off x="609600" y="940904"/>
            <a:ext cx="10972800" cy="906184"/>
          </a:xfrm>
        </p:spPr>
        <p:txBody>
          <a:bodyPr>
            <a:normAutofit/>
          </a:bodyPr>
          <a:lstStyle/>
          <a:p>
            <a:r>
              <a:rPr lang="en-GB" u="sng" dirty="0"/>
              <a:t>Content</a:t>
            </a:r>
            <a:endParaRPr lang="en-HK" dirty="0"/>
          </a:p>
        </p:txBody>
      </p:sp>
      <p:sp>
        <p:nvSpPr>
          <p:cNvPr id="3" name="Content Placeholder 2">
            <a:extLst>
              <a:ext uri="{FF2B5EF4-FFF2-40B4-BE49-F238E27FC236}">
                <a16:creationId xmlns:a16="http://schemas.microsoft.com/office/drawing/2014/main" id="{8CBAA133-08B9-4EEC-BC79-1FD032B25B8F}"/>
              </a:ext>
            </a:extLst>
          </p:cNvPr>
          <p:cNvSpPr>
            <a:spLocks noGrp="1"/>
          </p:cNvSpPr>
          <p:nvPr>
            <p:ph idx="1"/>
          </p:nvPr>
        </p:nvSpPr>
        <p:spPr>
          <a:xfrm>
            <a:off x="609599" y="1974574"/>
            <a:ext cx="11184835" cy="4883425"/>
          </a:xfrm>
        </p:spPr>
        <p:txBody>
          <a:bodyPr>
            <a:normAutofit fontScale="85000" lnSpcReduction="10000"/>
          </a:bodyPr>
          <a:lstStyle/>
          <a:p>
            <a:r>
              <a:rPr lang="en-GB" dirty="0"/>
              <a:t>Topic: </a:t>
            </a:r>
          </a:p>
          <a:p>
            <a:pPr marL="0" indent="0">
              <a:buNone/>
            </a:pPr>
            <a:r>
              <a:rPr lang="en-GB" dirty="0"/>
              <a:t>     A Qualitative Study of Employee Motivation and Employee’s Performance in Banking</a:t>
            </a:r>
            <a:endParaRPr lang="en-HK" dirty="0"/>
          </a:p>
          <a:p>
            <a:r>
              <a:rPr lang="en-GB" dirty="0"/>
              <a:t>Abstract</a:t>
            </a:r>
            <a:endParaRPr lang="en-HK" dirty="0"/>
          </a:p>
          <a:p>
            <a:r>
              <a:rPr lang="en-GB" dirty="0"/>
              <a:t>Research Questions</a:t>
            </a:r>
            <a:endParaRPr lang="en-HK" dirty="0"/>
          </a:p>
          <a:p>
            <a:r>
              <a:rPr lang="en-GB" dirty="0"/>
              <a:t>Research Philosophy and Methodology</a:t>
            </a:r>
            <a:endParaRPr lang="en-HK" dirty="0"/>
          </a:p>
          <a:p>
            <a:r>
              <a:rPr lang="en-GB" dirty="0"/>
              <a:t>Literature Review</a:t>
            </a:r>
            <a:endParaRPr lang="en-HK" dirty="0"/>
          </a:p>
          <a:p>
            <a:r>
              <a:rPr lang="en-GB" dirty="0"/>
              <a:t>The Context and Participants</a:t>
            </a:r>
            <a:endParaRPr lang="en-HK" dirty="0"/>
          </a:p>
          <a:p>
            <a:r>
              <a:rPr lang="en-GB" dirty="0"/>
              <a:t>The Data Collection</a:t>
            </a:r>
            <a:endParaRPr lang="en-HK" dirty="0"/>
          </a:p>
          <a:p>
            <a:r>
              <a:rPr lang="en-GB" dirty="0"/>
              <a:t>The Data Analysis</a:t>
            </a:r>
            <a:endParaRPr lang="en-HK" dirty="0"/>
          </a:p>
          <a:p>
            <a:r>
              <a:rPr lang="en-GB" dirty="0"/>
              <a:t>The Findings</a:t>
            </a:r>
            <a:endParaRPr lang="en-HK" dirty="0"/>
          </a:p>
          <a:p>
            <a:r>
              <a:rPr lang="en-GB" dirty="0"/>
              <a:t>Discussion</a:t>
            </a:r>
            <a:endParaRPr lang="en-HK" dirty="0"/>
          </a:p>
          <a:p>
            <a:r>
              <a:rPr lang="en-GB" dirty="0"/>
              <a:t>Personal Reflections</a:t>
            </a:r>
            <a:endParaRPr lang="en-HK" dirty="0"/>
          </a:p>
          <a:p>
            <a:r>
              <a:rPr lang="en-GB" dirty="0"/>
              <a:t>References</a:t>
            </a:r>
            <a:endParaRPr lang="en-HK" dirty="0"/>
          </a:p>
        </p:txBody>
      </p:sp>
    </p:spTree>
    <p:extLst>
      <p:ext uri="{BB962C8B-B14F-4D97-AF65-F5344CB8AC3E}">
        <p14:creationId xmlns:p14="http://schemas.microsoft.com/office/powerpoint/2010/main" val="29862565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62609" y="2252869"/>
            <a:ext cx="11211339" cy="3909392"/>
          </a:xfrm>
        </p:spPr>
        <p:txBody>
          <a:bodyPr>
            <a:normAutofit fontScale="90000"/>
          </a:bodyPr>
          <a:lstStyle/>
          <a:p>
            <a:r>
              <a:rPr lang="en-US" u="sng" dirty="0"/>
              <a:t>Topic</a:t>
            </a:r>
            <a:br>
              <a:rPr lang="en-US" b="1" dirty="0"/>
            </a:br>
            <a:br>
              <a:rPr lang="en-US" b="1" dirty="0"/>
            </a:br>
            <a:r>
              <a:rPr lang="en-GB" sz="4200" b="1" dirty="0"/>
              <a:t>“</a:t>
            </a:r>
            <a:r>
              <a:rPr lang="en-GB" sz="4400" b="1" dirty="0"/>
              <a:t>A Qualitative Study of Employee Motivation and Employee’s Performance in Banking”</a:t>
            </a:r>
            <a:br>
              <a:rPr lang="en-GB" sz="4400" dirty="0"/>
            </a:br>
            <a:br>
              <a:rPr lang="en-GB" sz="4400" dirty="0"/>
            </a:br>
            <a:r>
              <a:rPr lang="en-GB" sz="4400" dirty="0"/>
              <a:t>by </a:t>
            </a:r>
            <a:br>
              <a:rPr lang="en-GB" sz="4400" dirty="0"/>
            </a:br>
            <a:r>
              <a:rPr lang="en-GB" sz="4400" dirty="0"/>
              <a:t>Chan Pui Luen, Paul</a:t>
            </a:r>
            <a:br>
              <a:rPr lang="en-GB" sz="4400" dirty="0"/>
            </a:br>
            <a:r>
              <a:rPr lang="en-GB" sz="4400" dirty="0"/>
              <a:t>14 October 2018</a:t>
            </a:r>
            <a:endParaRPr lang="en-US" sz="4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089102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2C8E54-AEC4-4E89-805A-0525FB23075C}"/>
              </a:ext>
            </a:extLst>
          </p:cNvPr>
          <p:cNvSpPr>
            <a:spLocks noGrp="1"/>
          </p:cNvSpPr>
          <p:nvPr>
            <p:ph type="title"/>
          </p:nvPr>
        </p:nvSpPr>
        <p:spPr>
          <a:xfrm>
            <a:off x="609600" y="834887"/>
            <a:ext cx="10972800" cy="760410"/>
          </a:xfrm>
        </p:spPr>
        <p:txBody>
          <a:bodyPr>
            <a:normAutofit fontScale="90000"/>
          </a:bodyPr>
          <a:lstStyle/>
          <a:p>
            <a:r>
              <a:rPr lang="en-GB" u="sng" dirty="0"/>
              <a:t>Abstract</a:t>
            </a:r>
            <a:endParaRPr lang="en-HK" u="sng" dirty="0"/>
          </a:p>
        </p:txBody>
      </p:sp>
      <p:sp>
        <p:nvSpPr>
          <p:cNvPr id="3" name="Content Placeholder 2">
            <a:extLst>
              <a:ext uri="{FF2B5EF4-FFF2-40B4-BE49-F238E27FC236}">
                <a16:creationId xmlns:a16="http://schemas.microsoft.com/office/drawing/2014/main" id="{B5D92717-D85F-4D23-85D9-EA7F60E0CE1A}"/>
              </a:ext>
            </a:extLst>
          </p:cNvPr>
          <p:cNvSpPr>
            <a:spLocks noGrp="1"/>
          </p:cNvSpPr>
          <p:nvPr>
            <p:ph idx="1"/>
          </p:nvPr>
        </p:nvSpPr>
        <p:spPr>
          <a:xfrm>
            <a:off x="609600" y="1723444"/>
            <a:ext cx="10972800" cy="5134555"/>
          </a:xfrm>
        </p:spPr>
        <p:txBody>
          <a:bodyPr>
            <a:normAutofit fontScale="70000" lnSpcReduction="20000"/>
          </a:bodyPr>
          <a:lstStyle/>
          <a:p>
            <a:pPr algn="just">
              <a:lnSpc>
                <a:spcPct val="120000"/>
              </a:lnSpc>
            </a:pPr>
            <a:r>
              <a:rPr lang="en-GB" b="1" dirty="0"/>
              <a:t>Purpose: </a:t>
            </a:r>
            <a:r>
              <a:rPr lang="en-GB" dirty="0"/>
              <a:t>The purpose of this paper is to recognize the direct relationship between employee motivation, employee’s performance, job satisfaction and job retention. The analysis of literature shows the employee motivation to impact on the employee’s performance. And the employee motivational factors introduced into the human resource motivators and the strategy management motivators. It was further to develop the structure of framework for studying this phenomenon.</a:t>
            </a:r>
            <a:endParaRPr lang="en-HK" dirty="0"/>
          </a:p>
          <a:p>
            <a:pPr algn="just">
              <a:lnSpc>
                <a:spcPct val="120000"/>
              </a:lnSpc>
            </a:pPr>
            <a:r>
              <a:rPr lang="en-GB" b="1" dirty="0"/>
              <a:t>Methodology:</a:t>
            </a:r>
            <a:r>
              <a:rPr lang="en-GB" dirty="0"/>
              <a:t> The writer conduced qualitative research applied the grounded theory approach for involving two focus groups from two departments of a Hong Kong renowned local bank.</a:t>
            </a:r>
            <a:endParaRPr lang="en-HK" dirty="0"/>
          </a:p>
          <a:p>
            <a:pPr algn="just">
              <a:lnSpc>
                <a:spcPct val="120000"/>
              </a:lnSpc>
            </a:pPr>
            <a:r>
              <a:rPr lang="en-GB" b="1" dirty="0"/>
              <a:t>Findings:</a:t>
            </a:r>
            <a:r>
              <a:rPr lang="en-GB" dirty="0"/>
              <a:t> The motivational factors introduced the strategy management motivators to the employees to improve in the employees’ performance. The employees considered the human resource motivators in resulted on job satisfaction and job retention.</a:t>
            </a:r>
            <a:endParaRPr lang="en-HK" dirty="0"/>
          </a:p>
          <a:p>
            <a:pPr algn="just">
              <a:lnSpc>
                <a:spcPct val="120000"/>
              </a:lnSpc>
            </a:pPr>
            <a:r>
              <a:rPr lang="en-GB" b="1" dirty="0"/>
              <a:t>Value:</a:t>
            </a:r>
            <a:r>
              <a:rPr lang="en-GB" dirty="0"/>
              <a:t> The research developed the Analytical Framework of Employee Motivation and Employee’s Performance. The research study contributes to this analytical framework to give the indication on the relationship between employee motivation, employee’s performance and job retention. The result of the study indicated that the employees have unique motivational factors on employee’s performance, job satisfaction and job retention.</a:t>
            </a:r>
            <a:endParaRPr lang="en-HK" dirty="0"/>
          </a:p>
          <a:p>
            <a:endParaRPr lang="en-HK" dirty="0"/>
          </a:p>
        </p:txBody>
      </p:sp>
    </p:spTree>
    <p:extLst>
      <p:ext uri="{BB962C8B-B14F-4D97-AF65-F5344CB8AC3E}">
        <p14:creationId xmlns:p14="http://schemas.microsoft.com/office/powerpoint/2010/main" val="1989947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36888-2330-420A-82F6-B7CFDEA1B90F}"/>
              </a:ext>
            </a:extLst>
          </p:cNvPr>
          <p:cNvSpPr>
            <a:spLocks noGrp="1"/>
          </p:cNvSpPr>
          <p:nvPr>
            <p:ph type="title"/>
          </p:nvPr>
        </p:nvSpPr>
        <p:spPr>
          <a:xfrm>
            <a:off x="609600" y="728870"/>
            <a:ext cx="10972800" cy="853174"/>
          </a:xfrm>
        </p:spPr>
        <p:txBody>
          <a:bodyPr>
            <a:normAutofit/>
          </a:bodyPr>
          <a:lstStyle/>
          <a:p>
            <a:r>
              <a:rPr lang="en-GB" u="sng" dirty="0"/>
              <a:t>Research Questions</a:t>
            </a:r>
            <a:endParaRPr lang="en-HK" dirty="0"/>
          </a:p>
        </p:txBody>
      </p:sp>
      <p:sp>
        <p:nvSpPr>
          <p:cNvPr id="5" name="Content Placeholder 4">
            <a:extLst>
              <a:ext uri="{FF2B5EF4-FFF2-40B4-BE49-F238E27FC236}">
                <a16:creationId xmlns:a16="http://schemas.microsoft.com/office/drawing/2014/main" id="{7C6987E7-39A2-4618-87CD-FBDBA9ECF4A1}"/>
              </a:ext>
            </a:extLst>
          </p:cNvPr>
          <p:cNvSpPr>
            <a:spLocks noGrp="1"/>
          </p:cNvSpPr>
          <p:nvPr>
            <p:ph idx="1"/>
          </p:nvPr>
        </p:nvSpPr>
        <p:spPr>
          <a:xfrm>
            <a:off x="609600" y="1736696"/>
            <a:ext cx="10972800" cy="5121304"/>
          </a:xfrm>
        </p:spPr>
        <p:txBody>
          <a:bodyPr>
            <a:normAutofit lnSpcReduction="10000"/>
          </a:bodyPr>
          <a:lstStyle/>
          <a:p>
            <a:pPr algn="just"/>
            <a:r>
              <a:rPr lang="en-GB" dirty="0"/>
              <a:t>The research study is studied the relationship between employee motivation and employee’s performance including the motivational factors in the human resource motivators and the strategy management motivators and the resulted on job satisfaction and job retention in Hong Kong banking industry. </a:t>
            </a:r>
          </a:p>
          <a:p>
            <a:pPr algn="just"/>
            <a:endParaRPr lang="en-HK" dirty="0"/>
          </a:p>
          <a:p>
            <a:pPr algn="just"/>
            <a:r>
              <a:rPr lang="en-GB" dirty="0"/>
              <a:t>The objectives of the research:</a:t>
            </a:r>
            <a:endParaRPr lang="en-HK" dirty="0"/>
          </a:p>
          <a:p>
            <a:pPr marL="880110" lvl="1" indent="-514350" algn="just">
              <a:buFont typeface="+mj-lt"/>
              <a:buAutoNum type="arabicPeriod"/>
            </a:pPr>
            <a:r>
              <a:rPr lang="en-GB" dirty="0"/>
              <a:t>To identify the motivational factors are classified into human resource motivators and strategy management motivators;</a:t>
            </a:r>
            <a:endParaRPr lang="en-HK" dirty="0"/>
          </a:p>
          <a:p>
            <a:pPr marL="880110" lvl="1" indent="-514350" algn="just">
              <a:buFont typeface="+mj-lt"/>
              <a:buAutoNum type="arabicPeriod"/>
            </a:pPr>
            <a:r>
              <a:rPr lang="en-GB" dirty="0"/>
              <a:t>To determine the motivational factors are impact the employee’s performance;</a:t>
            </a:r>
            <a:endParaRPr lang="en-HK" dirty="0"/>
          </a:p>
          <a:p>
            <a:pPr marL="880110" lvl="1" indent="-514350" algn="just">
              <a:buFont typeface="+mj-lt"/>
              <a:buAutoNum type="arabicPeriod"/>
            </a:pPr>
            <a:r>
              <a:rPr lang="en-GB" dirty="0"/>
              <a:t>To define the employee performance by the influence of motivational factors on the staff to consider on their job retention.</a:t>
            </a:r>
            <a:endParaRPr lang="en-HK" dirty="0"/>
          </a:p>
          <a:p>
            <a:endParaRPr lang="en-HK" dirty="0"/>
          </a:p>
        </p:txBody>
      </p:sp>
    </p:spTree>
    <p:extLst>
      <p:ext uri="{BB962C8B-B14F-4D97-AF65-F5344CB8AC3E}">
        <p14:creationId xmlns:p14="http://schemas.microsoft.com/office/powerpoint/2010/main" val="34397477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36888-2330-420A-82F6-B7CFDEA1B90F}"/>
              </a:ext>
            </a:extLst>
          </p:cNvPr>
          <p:cNvSpPr>
            <a:spLocks noGrp="1"/>
          </p:cNvSpPr>
          <p:nvPr>
            <p:ph type="title"/>
          </p:nvPr>
        </p:nvSpPr>
        <p:spPr>
          <a:xfrm>
            <a:off x="609600" y="728870"/>
            <a:ext cx="10972800" cy="853174"/>
          </a:xfrm>
        </p:spPr>
        <p:txBody>
          <a:bodyPr>
            <a:normAutofit fontScale="90000"/>
          </a:bodyPr>
          <a:lstStyle/>
          <a:p>
            <a:r>
              <a:rPr lang="en-GB" u="sng" dirty="0"/>
              <a:t>Research Philosophy and Methodology</a:t>
            </a:r>
            <a:endParaRPr lang="en-HK" dirty="0"/>
          </a:p>
        </p:txBody>
      </p:sp>
      <p:sp>
        <p:nvSpPr>
          <p:cNvPr id="5" name="Content Placeholder 4">
            <a:extLst>
              <a:ext uri="{FF2B5EF4-FFF2-40B4-BE49-F238E27FC236}">
                <a16:creationId xmlns:a16="http://schemas.microsoft.com/office/drawing/2014/main" id="{7C6987E7-39A2-4618-87CD-FBDBA9ECF4A1}"/>
              </a:ext>
            </a:extLst>
          </p:cNvPr>
          <p:cNvSpPr>
            <a:spLocks noGrp="1"/>
          </p:cNvSpPr>
          <p:nvPr>
            <p:ph idx="1"/>
          </p:nvPr>
        </p:nvSpPr>
        <p:spPr>
          <a:xfrm>
            <a:off x="609600" y="1736696"/>
            <a:ext cx="10972800" cy="5121304"/>
          </a:xfrm>
        </p:spPr>
        <p:txBody>
          <a:bodyPr>
            <a:normAutofit/>
          </a:bodyPr>
          <a:lstStyle/>
          <a:p>
            <a:pPr algn="just"/>
            <a:r>
              <a:rPr lang="en-HK" dirty="0"/>
              <a:t>This qualitative research was applied the grounded theory approach in the current study for involving two focus groups from two departments of the Bank. The grounded theory is a methodology to develop a new theory and the theory is grounded in data system collected and analysed. The theory builds can through continuous interplay between analysis and data collection during the research. </a:t>
            </a:r>
          </a:p>
          <a:p>
            <a:pPr algn="just"/>
            <a:endParaRPr lang="en-HK" dirty="0"/>
          </a:p>
          <a:p>
            <a:pPr algn="just"/>
            <a:r>
              <a:rPr lang="en-GB" dirty="0"/>
              <a:t>The </a:t>
            </a:r>
            <a:r>
              <a:rPr lang="en-HK" dirty="0"/>
              <a:t>research study introduced the Analytical Framework of Employee Motivation and Employee’s Performance. </a:t>
            </a:r>
          </a:p>
        </p:txBody>
      </p:sp>
      <p:pic>
        <p:nvPicPr>
          <p:cNvPr id="4" name="Picture 3">
            <a:extLst>
              <a:ext uri="{FF2B5EF4-FFF2-40B4-BE49-F238E27FC236}">
                <a16:creationId xmlns:a16="http://schemas.microsoft.com/office/drawing/2014/main" id="{31AE9271-CF19-45C8-A0B1-C2F60CECF2B1}"/>
              </a:ext>
            </a:extLst>
          </p:cNvPr>
          <p:cNvPicPr>
            <a:picLocks noChangeAspect="1"/>
          </p:cNvPicPr>
          <p:nvPr/>
        </p:nvPicPr>
        <p:blipFill>
          <a:blip r:embed="rId2"/>
          <a:stretch>
            <a:fillRect/>
          </a:stretch>
        </p:blipFill>
        <p:spPr>
          <a:xfrm>
            <a:off x="8550092" y="5217618"/>
            <a:ext cx="2873282" cy="1640382"/>
          </a:xfrm>
          <a:prstGeom prst="rect">
            <a:avLst/>
          </a:prstGeom>
        </p:spPr>
      </p:pic>
    </p:spTree>
    <p:extLst>
      <p:ext uri="{BB962C8B-B14F-4D97-AF65-F5344CB8AC3E}">
        <p14:creationId xmlns:p14="http://schemas.microsoft.com/office/powerpoint/2010/main" val="10007398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36888-2330-420A-82F6-B7CFDEA1B90F}"/>
              </a:ext>
            </a:extLst>
          </p:cNvPr>
          <p:cNvSpPr>
            <a:spLocks noGrp="1"/>
          </p:cNvSpPr>
          <p:nvPr>
            <p:ph type="title"/>
          </p:nvPr>
        </p:nvSpPr>
        <p:spPr>
          <a:xfrm>
            <a:off x="609600" y="145773"/>
            <a:ext cx="10972800" cy="1436271"/>
          </a:xfrm>
        </p:spPr>
        <p:txBody>
          <a:bodyPr>
            <a:normAutofit fontScale="90000"/>
          </a:bodyPr>
          <a:lstStyle/>
          <a:p>
            <a:r>
              <a:rPr lang="en-GB" u="sng" dirty="0"/>
              <a:t>Research Philosophy and Methodology</a:t>
            </a:r>
            <a:endParaRPr lang="en-HK" dirty="0"/>
          </a:p>
        </p:txBody>
      </p:sp>
      <p:pic>
        <p:nvPicPr>
          <p:cNvPr id="7" name="Content Placeholder 6">
            <a:extLst>
              <a:ext uri="{FF2B5EF4-FFF2-40B4-BE49-F238E27FC236}">
                <a16:creationId xmlns:a16="http://schemas.microsoft.com/office/drawing/2014/main" id="{227C0379-60C5-4900-BBC3-E579DFE4E99F}"/>
              </a:ext>
            </a:extLst>
          </p:cNvPr>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597801" y="3498575"/>
            <a:ext cx="6254652" cy="3213652"/>
          </a:xfrm>
          <a:prstGeom prst="rect">
            <a:avLst/>
          </a:prstGeom>
          <a:noFill/>
          <a:ln>
            <a:noFill/>
          </a:ln>
        </p:spPr>
      </p:pic>
      <p:sp>
        <p:nvSpPr>
          <p:cNvPr id="3" name="Rectangle 2">
            <a:extLst>
              <a:ext uri="{FF2B5EF4-FFF2-40B4-BE49-F238E27FC236}">
                <a16:creationId xmlns:a16="http://schemas.microsoft.com/office/drawing/2014/main" id="{F6AD9381-0EC9-4FC7-B8A5-540753FFDEB4}"/>
              </a:ext>
            </a:extLst>
          </p:cNvPr>
          <p:cNvSpPr/>
          <p:nvPr/>
        </p:nvSpPr>
        <p:spPr>
          <a:xfrm>
            <a:off x="609600" y="1582044"/>
            <a:ext cx="10972800" cy="1891865"/>
          </a:xfrm>
          <a:prstGeom prst="rect">
            <a:avLst/>
          </a:prstGeom>
        </p:spPr>
        <p:txBody>
          <a:bodyPr wrap="square">
            <a:spAutoFit/>
          </a:bodyPr>
          <a:lstStyle/>
          <a:p>
            <a:pPr marL="285750" indent="-285750" algn="just">
              <a:lnSpc>
                <a:spcPct val="150000"/>
              </a:lnSpc>
              <a:spcAft>
                <a:spcPts val="0"/>
              </a:spcAft>
              <a:buFont typeface="Arial" panose="020B0604020202020204" pitchFamily="34" charset="0"/>
              <a:buChar char="•"/>
            </a:pPr>
            <a:r>
              <a:rPr lang="en-HK" sz="2000" dirty="0">
                <a:ea typeface="PMingLiU" panose="02020500000000000000" pitchFamily="18" charset="-120"/>
                <a:cs typeface="Times New Roman" panose="02020603050405020304" pitchFamily="18" charset="0"/>
              </a:rPr>
              <a:t>Introduced the Analytical Framework of Employee Motivation and Employee’s Performance. </a:t>
            </a:r>
          </a:p>
          <a:p>
            <a:pPr marL="285750" indent="-285750" algn="just">
              <a:lnSpc>
                <a:spcPct val="150000"/>
              </a:lnSpc>
              <a:spcAft>
                <a:spcPts val="0"/>
              </a:spcAft>
              <a:buFont typeface="Arial" panose="020B0604020202020204" pitchFamily="34" charset="0"/>
              <a:buChar char="•"/>
            </a:pPr>
            <a:r>
              <a:rPr lang="en-HK" sz="2000" dirty="0">
                <a:ea typeface="PMingLiU" panose="02020500000000000000" pitchFamily="18" charset="-120"/>
                <a:cs typeface="Times New Roman" panose="02020603050405020304" pitchFamily="18" charset="0"/>
              </a:rPr>
              <a:t>The framework based on the relationship between employee motivation and employee’s performance is including the motivational factors in the human resource motivators and the strategy management motivators and the resulted in job satisfaction and job retention.</a:t>
            </a:r>
            <a:endParaRPr lang="en-HK" sz="2000" dirty="0">
              <a:effectLst/>
              <a:ea typeface="PMingLiU" panose="02020500000000000000" pitchFamily="18" charset="-120"/>
              <a:cs typeface="Times New Roman" panose="02020603050405020304" pitchFamily="18" charset="0"/>
            </a:endParaRPr>
          </a:p>
        </p:txBody>
      </p:sp>
      <p:sp>
        <p:nvSpPr>
          <p:cNvPr id="4" name="TextBox 3">
            <a:extLst>
              <a:ext uri="{FF2B5EF4-FFF2-40B4-BE49-F238E27FC236}">
                <a16:creationId xmlns:a16="http://schemas.microsoft.com/office/drawing/2014/main" id="{B15DCD4A-7F6D-42DE-AB7A-FFDF3BBF8A9D}"/>
              </a:ext>
            </a:extLst>
          </p:cNvPr>
          <p:cNvSpPr txBox="1"/>
          <p:nvPr/>
        </p:nvSpPr>
        <p:spPr>
          <a:xfrm>
            <a:off x="8971723" y="6157797"/>
            <a:ext cx="2955234" cy="461665"/>
          </a:xfrm>
          <a:prstGeom prst="rect">
            <a:avLst/>
          </a:prstGeom>
          <a:noFill/>
          <a:ln>
            <a:solidFill>
              <a:schemeClr val="bg2"/>
            </a:solidFill>
          </a:ln>
        </p:spPr>
        <p:txBody>
          <a:bodyPr wrap="square" rtlCol="0">
            <a:spAutoFit/>
          </a:bodyPr>
          <a:lstStyle/>
          <a:p>
            <a:r>
              <a:rPr lang="en-HK" sz="1200" dirty="0">
                <a:ea typeface="PMingLiU" panose="02020500000000000000" pitchFamily="18" charset="-120"/>
                <a:cs typeface="Times New Roman" panose="02020603050405020304" pitchFamily="18" charset="0"/>
              </a:rPr>
              <a:t>The Analytical Framework of Employee Motivation and Employee’s Performance</a:t>
            </a:r>
            <a:endParaRPr lang="en-HK" sz="1200" dirty="0"/>
          </a:p>
        </p:txBody>
      </p:sp>
    </p:spTree>
    <p:extLst>
      <p:ext uri="{BB962C8B-B14F-4D97-AF65-F5344CB8AC3E}">
        <p14:creationId xmlns:p14="http://schemas.microsoft.com/office/powerpoint/2010/main" val="34691915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4D22E-6ACE-4F53-B58B-60EF962A3F3A}"/>
              </a:ext>
            </a:extLst>
          </p:cNvPr>
          <p:cNvSpPr>
            <a:spLocks noGrp="1"/>
          </p:cNvSpPr>
          <p:nvPr>
            <p:ph type="title"/>
          </p:nvPr>
        </p:nvSpPr>
        <p:spPr>
          <a:xfrm>
            <a:off x="609600" y="533400"/>
            <a:ext cx="10972800" cy="1143000"/>
          </a:xfrm>
        </p:spPr>
        <p:txBody>
          <a:bodyPr>
            <a:normAutofit/>
          </a:bodyPr>
          <a:lstStyle/>
          <a:p>
            <a:r>
              <a:rPr lang="en-GB" u="sng" dirty="0"/>
              <a:t>Literature Review</a:t>
            </a:r>
            <a:endParaRPr lang="en-HK" u="sng" dirty="0"/>
          </a:p>
        </p:txBody>
      </p:sp>
      <p:sp>
        <p:nvSpPr>
          <p:cNvPr id="3" name="Content Placeholder 2">
            <a:extLst>
              <a:ext uri="{FF2B5EF4-FFF2-40B4-BE49-F238E27FC236}">
                <a16:creationId xmlns:a16="http://schemas.microsoft.com/office/drawing/2014/main" id="{6F2E8770-95BD-4690-9B22-38775503B4EA}"/>
              </a:ext>
            </a:extLst>
          </p:cNvPr>
          <p:cNvSpPr>
            <a:spLocks noGrp="1"/>
          </p:cNvSpPr>
          <p:nvPr>
            <p:ph idx="1"/>
          </p:nvPr>
        </p:nvSpPr>
        <p:spPr>
          <a:xfrm>
            <a:off x="609600" y="1789705"/>
            <a:ext cx="10972800" cy="4955651"/>
          </a:xfrm>
        </p:spPr>
        <p:txBody>
          <a:bodyPr>
            <a:normAutofit fontScale="77500" lnSpcReduction="20000"/>
          </a:bodyPr>
          <a:lstStyle/>
          <a:p>
            <a:pPr algn="just"/>
            <a:r>
              <a:rPr lang="en-HK" dirty="0"/>
              <a:t>The value of the research is the relationship between employee motivation and employee’s performance that t</a:t>
            </a:r>
            <a:r>
              <a:rPr lang="en-US" dirty="0"/>
              <a:t>he employee motivation has a positive impact on employee’s performance as well as organisation’s performance. The increase of the employee motivation drive to increases the employee productivity as well as employee job satisfaction on staff retention for the organisations. (Alnasrallah, 2016; Bernanthos, 2018; Dartey-Baah, 2010; Springer, 2011) The employee motivation, employee’s performance and employee job satisfaction are related to the organisation’s performance and the organisation’s strategy management in visions, strategies and objectives.</a:t>
            </a:r>
            <a:endParaRPr lang="en-HK" dirty="0"/>
          </a:p>
          <a:p>
            <a:pPr algn="just">
              <a:lnSpc>
                <a:spcPct val="110000"/>
              </a:lnSpc>
            </a:pPr>
            <a:endParaRPr lang="en-GB" dirty="0"/>
          </a:p>
          <a:p>
            <a:pPr algn="just"/>
            <a:r>
              <a:rPr lang="en-GB" dirty="0"/>
              <a:t>The factors of employee motivation are applied by the classical management motivation theories like </a:t>
            </a:r>
            <a:r>
              <a:rPr lang="en-US" dirty="0"/>
              <a:t>Maslow’s Hierarchy of Needs, The Two-factor Theory of Motivation and the Motivational Theory of Theory X and Theory Y …etc. </a:t>
            </a:r>
            <a:r>
              <a:rPr lang="en-HK" dirty="0"/>
              <a:t>The employee’s performance measurement refers to the management strategy in the Balanced Scorecard that there have four perspectives proposed includes: Financial perspective, Customer perspective, Internal business processes perspective and Learning and growth perspective (Kaplan et al., 1992; Kopia et al., 2017) or Peter Drucker (1954) introduced the Management by Objectives process to measure the efficiency and the relationship between employee motivation and employee’s performance to see the result on employee job satisfaction and staff retention in the organisation. </a:t>
            </a:r>
          </a:p>
          <a:p>
            <a:endParaRPr lang="en-HK" dirty="0"/>
          </a:p>
        </p:txBody>
      </p:sp>
    </p:spTree>
    <p:extLst>
      <p:ext uri="{BB962C8B-B14F-4D97-AF65-F5344CB8AC3E}">
        <p14:creationId xmlns:p14="http://schemas.microsoft.com/office/powerpoint/2010/main" val="14956075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C23DFE-891C-4A3A-BDA4-CB407834BA1A}"/>
              </a:ext>
            </a:extLst>
          </p:cNvPr>
          <p:cNvSpPr>
            <a:spLocks noGrp="1"/>
          </p:cNvSpPr>
          <p:nvPr>
            <p:ph type="title"/>
          </p:nvPr>
        </p:nvSpPr>
        <p:spPr>
          <a:xfrm>
            <a:off x="609600" y="403074"/>
            <a:ext cx="10972800" cy="1143000"/>
          </a:xfrm>
        </p:spPr>
        <p:txBody>
          <a:bodyPr>
            <a:normAutofit/>
          </a:bodyPr>
          <a:lstStyle/>
          <a:p>
            <a:r>
              <a:rPr lang="en-GB" sz="4500" u="sng" dirty="0"/>
              <a:t>The Context and Participants</a:t>
            </a:r>
            <a:endParaRPr lang="en-HK" sz="4500" dirty="0"/>
          </a:p>
        </p:txBody>
      </p:sp>
      <p:sp>
        <p:nvSpPr>
          <p:cNvPr id="4" name="Rectangle 3">
            <a:extLst>
              <a:ext uri="{FF2B5EF4-FFF2-40B4-BE49-F238E27FC236}">
                <a16:creationId xmlns:a16="http://schemas.microsoft.com/office/drawing/2014/main" id="{323D6FEC-A994-41C1-835C-1795A6965DBD}"/>
              </a:ext>
            </a:extLst>
          </p:cNvPr>
          <p:cNvSpPr/>
          <p:nvPr/>
        </p:nvSpPr>
        <p:spPr>
          <a:xfrm>
            <a:off x="609600" y="1441004"/>
            <a:ext cx="10972799" cy="5324535"/>
          </a:xfrm>
          <a:prstGeom prst="rect">
            <a:avLst/>
          </a:prstGeom>
        </p:spPr>
        <p:txBody>
          <a:bodyPr wrap="square">
            <a:spAutoFit/>
          </a:bodyPr>
          <a:lstStyle/>
          <a:p>
            <a:pPr marL="285750" indent="-285750" algn="just">
              <a:buFont typeface="Arial" panose="020B0604020202020204" pitchFamily="34" charset="0"/>
              <a:buChar char="•"/>
            </a:pPr>
            <a:r>
              <a:rPr lang="en-GB" sz="2000" dirty="0"/>
              <a:t>The Bank had implemented the Management by Objective (‘MBO’) process for strategy management and performance measurement. The MBO goals are deployed to divisions, department and individual staff. The measures used achieve the MBO goals items together with overall performance of the Bank.</a:t>
            </a:r>
          </a:p>
          <a:p>
            <a:pPr marL="285750" indent="-285750" algn="just">
              <a:buFont typeface="Arial" panose="020B0604020202020204" pitchFamily="34" charset="0"/>
              <a:buChar char="•"/>
            </a:pPr>
            <a:endParaRPr lang="en-GB" sz="2000" dirty="0"/>
          </a:p>
          <a:p>
            <a:pPr marL="285750" indent="-285750" algn="just">
              <a:buFont typeface="Arial" panose="020B0604020202020204" pitchFamily="34" charset="0"/>
              <a:buChar char="•"/>
            </a:pPr>
            <a:endParaRPr lang="en-GB" sz="2000" dirty="0"/>
          </a:p>
          <a:p>
            <a:pPr marL="285750" indent="-285750" algn="just">
              <a:buFont typeface="Arial" panose="020B0604020202020204" pitchFamily="34" charset="0"/>
              <a:buChar char="•"/>
            </a:pPr>
            <a:endParaRPr lang="en-GB" sz="2000" dirty="0"/>
          </a:p>
          <a:p>
            <a:pPr marL="285750" indent="-285750" algn="just">
              <a:buFont typeface="Arial" panose="020B0604020202020204" pitchFamily="34" charset="0"/>
              <a:buChar char="•"/>
            </a:pPr>
            <a:endParaRPr lang="en-GB" sz="2000" dirty="0"/>
          </a:p>
          <a:p>
            <a:pPr marL="285750" indent="-285750" algn="just">
              <a:buFont typeface="Arial" panose="020B0604020202020204" pitchFamily="34" charset="0"/>
              <a:buChar char="•"/>
            </a:pPr>
            <a:endParaRPr lang="en-GB" sz="2000" dirty="0"/>
          </a:p>
          <a:p>
            <a:pPr marL="285750" indent="-285750" algn="just">
              <a:buFont typeface="Arial" panose="020B0604020202020204" pitchFamily="34" charset="0"/>
              <a:buChar char="•"/>
            </a:pPr>
            <a:endParaRPr lang="en-GB" sz="2000" dirty="0"/>
          </a:p>
          <a:p>
            <a:pPr marL="285750" indent="-285750" algn="just">
              <a:buFont typeface="Arial" panose="020B0604020202020204" pitchFamily="34" charset="0"/>
              <a:buChar char="•"/>
            </a:pPr>
            <a:endParaRPr lang="en-GB" sz="2000" dirty="0"/>
          </a:p>
          <a:p>
            <a:pPr marL="285750" indent="-285750" algn="just">
              <a:buFont typeface="Arial" panose="020B0604020202020204" pitchFamily="34" charset="0"/>
              <a:buChar char="•"/>
            </a:pPr>
            <a:endParaRPr lang="en-GB" sz="2000" dirty="0"/>
          </a:p>
          <a:p>
            <a:pPr marL="285750" indent="-285750" algn="just">
              <a:buFont typeface="Arial" panose="020B0604020202020204" pitchFamily="34" charset="0"/>
              <a:buChar char="•"/>
            </a:pPr>
            <a:endParaRPr lang="en-GB" sz="2000" dirty="0"/>
          </a:p>
          <a:p>
            <a:pPr marL="285750" indent="-285750" algn="just">
              <a:buFont typeface="Arial" panose="020B0604020202020204" pitchFamily="34" charset="0"/>
              <a:buChar char="•"/>
            </a:pPr>
            <a:r>
              <a:rPr lang="en-GB" sz="2000" dirty="0"/>
              <a:t>The data was collected through two focus groups interviews from two departments of the Bank. Two focus groups have 18 staff members in total and 9 staff members in each group. The participants are from two departments (Frontline and Back-office) in different job levels (Clerk, Senior Clerk, Officer, Senior Officer, Assistant Manager and Manager) of the Bank.</a:t>
            </a:r>
            <a:endParaRPr lang="en-HK" sz="2000" dirty="0"/>
          </a:p>
        </p:txBody>
      </p:sp>
      <p:pic>
        <p:nvPicPr>
          <p:cNvPr id="5" name="Picture 4">
            <a:extLst>
              <a:ext uri="{FF2B5EF4-FFF2-40B4-BE49-F238E27FC236}">
                <a16:creationId xmlns:a16="http://schemas.microsoft.com/office/drawing/2014/main" id="{9C21FD1A-4E6D-4299-B247-2031BB73FB44}"/>
              </a:ext>
            </a:extLst>
          </p:cNvPr>
          <p:cNvPicPr>
            <a:picLocks noChangeAspect="1"/>
          </p:cNvPicPr>
          <p:nvPr/>
        </p:nvPicPr>
        <p:blipFill>
          <a:blip r:embed="rId2"/>
          <a:stretch>
            <a:fillRect/>
          </a:stretch>
        </p:blipFill>
        <p:spPr>
          <a:xfrm>
            <a:off x="4109673" y="2791844"/>
            <a:ext cx="2766392" cy="2622853"/>
          </a:xfrm>
          <a:prstGeom prst="rect">
            <a:avLst/>
          </a:prstGeom>
          <a:ln w="28575">
            <a:solidFill>
              <a:schemeClr val="tx1"/>
            </a:solidFill>
          </a:ln>
        </p:spPr>
      </p:pic>
      <p:sp>
        <p:nvSpPr>
          <p:cNvPr id="6" name="TextBox 5">
            <a:extLst>
              <a:ext uri="{FF2B5EF4-FFF2-40B4-BE49-F238E27FC236}">
                <a16:creationId xmlns:a16="http://schemas.microsoft.com/office/drawing/2014/main" id="{42286D9D-CD9D-4772-A8EA-42E929CAD202}"/>
              </a:ext>
            </a:extLst>
          </p:cNvPr>
          <p:cNvSpPr txBox="1"/>
          <p:nvPr/>
        </p:nvSpPr>
        <p:spPr>
          <a:xfrm>
            <a:off x="6995334" y="4429813"/>
            <a:ext cx="5011135" cy="830997"/>
          </a:xfrm>
          <a:prstGeom prst="rect">
            <a:avLst/>
          </a:prstGeom>
          <a:noFill/>
          <a:ln>
            <a:solidFill>
              <a:schemeClr val="bg2"/>
            </a:solidFill>
          </a:ln>
        </p:spPr>
        <p:txBody>
          <a:bodyPr wrap="square" rtlCol="0">
            <a:spAutoFit/>
          </a:bodyPr>
          <a:lstStyle/>
          <a:p>
            <a:r>
              <a:rPr lang="en-HK" sz="1600" dirty="0"/>
              <a:t>Source</a:t>
            </a:r>
          </a:p>
          <a:p>
            <a:r>
              <a:rPr lang="en-HK" sz="1600" u="sng" dirty="0"/>
              <a:t>https://www.communicationtheory.org/management-by-objectives-drucker/</a:t>
            </a:r>
          </a:p>
        </p:txBody>
      </p:sp>
    </p:spTree>
    <p:extLst>
      <p:ext uri="{BB962C8B-B14F-4D97-AF65-F5344CB8AC3E}">
        <p14:creationId xmlns:p14="http://schemas.microsoft.com/office/powerpoint/2010/main" val="20408564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4D22E-6ACE-4F53-B58B-60EF962A3F3A}"/>
              </a:ext>
            </a:extLst>
          </p:cNvPr>
          <p:cNvSpPr>
            <a:spLocks noGrp="1"/>
          </p:cNvSpPr>
          <p:nvPr>
            <p:ph type="title"/>
          </p:nvPr>
        </p:nvSpPr>
        <p:spPr>
          <a:xfrm>
            <a:off x="609600" y="495659"/>
            <a:ext cx="10972800" cy="1143000"/>
          </a:xfrm>
        </p:spPr>
        <p:txBody>
          <a:bodyPr>
            <a:normAutofit/>
          </a:bodyPr>
          <a:lstStyle/>
          <a:p>
            <a:r>
              <a:rPr lang="en-GB" u="sng" dirty="0"/>
              <a:t>The Context and Participants</a:t>
            </a:r>
            <a:endParaRPr lang="en-HK" u="sng" dirty="0"/>
          </a:p>
        </p:txBody>
      </p:sp>
      <p:graphicFrame>
        <p:nvGraphicFramePr>
          <p:cNvPr id="10" name="Content Placeholder 9">
            <a:extLst>
              <a:ext uri="{FF2B5EF4-FFF2-40B4-BE49-F238E27FC236}">
                <a16:creationId xmlns:a16="http://schemas.microsoft.com/office/drawing/2014/main" id="{273928B2-7032-4DAE-93A8-6718147507E9}"/>
              </a:ext>
            </a:extLst>
          </p:cNvPr>
          <p:cNvGraphicFramePr>
            <a:graphicFrameLocks noGrp="1"/>
          </p:cNvGraphicFramePr>
          <p:nvPr>
            <p:ph idx="1"/>
            <p:extLst>
              <p:ext uri="{D42A27DB-BD31-4B8C-83A1-F6EECF244321}">
                <p14:modId xmlns:p14="http://schemas.microsoft.com/office/powerpoint/2010/main" val="2612808651"/>
              </p:ext>
            </p:extLst>
          </p:nvPr>
        </p:nvGraphicFramePr>
        <p:xfrm>
          <a:off x="609600" y="2173702"/>
          <a:ext cx="10500072" cy="4363254"/>
        </p:xfrm>
        <a:graphic>
          <a:graphicData uri="http://schemas.openxmlformats.org/drawingml/2006/table">
            <a:tbl>
              <a:tblPr firstRow="1" firstCol="1" bandRow="1">
                <a:tableStyleId>{8799B23B-EC83-4686-B30A-512413B5E67A}</a:tableStyleId>
              </a:tblPr>
              <a:tblGrid>
                <a:gridCol w="1219200">
                  <a:extLst>
                    <a:ext uri="{9D8B030D-6E8A-4147-A177-3AD203B41FA5}">
                      <a16:colId xmlns:a16="http://schemas.microsoft.com/office/drawing/2014/main" val="516245662"/>
                    </a:ext>
                  </a:extLst>
                </a:gridCol>
                <a:gridCol w="1182521">
                  <a:extLst>
                    <a:ext uri="{9D8B030D-6E8A-4147-A177-3AD203B41FA5}">
                      <a16:colId xmlns:a16="http://schemas.microsoft.com/office/drawing/2014/main" val="842106568"/>
                    </a:ext>
                  </a:extLst>
                </a:gridCol>
                <a:gridCol w="1717830">
                  <a:extLst>
                    <a:ext uri="{9D8B030D-6E8A-4147-A177-3AD203B41FA5}">
                      <a16:colId xmlns:a16="http://schemas.microsoft.com/office/drawing/2014/main" val="876949274"/>
                    </a:ext>
                  </a:extLst>
                </a:gridCol>
                <a:gridCol w="1422874">
                  <a:extLst>
                    <a:ext uri="{9D8B030D-6E8A-4147-A177-3AD203B41FA5}">
                      <a16:colId xmlns:a16="http://schemas.microsoft.com/office/drawing/2014/main" val="2527017298"/>
                    </a:ext>
                  </a:extLst>
                </a:gridCol>
                <a:gridCol w="2297129">
                  <a:extLst>
                    <a:ext uri="{9D8B030D-6E8A-4147-A177-3AD203B41FA5}">
                      <a16:colId xmlns:a16="http://schemas.microsoft.com/office/drawing/2014/main" val="388391734"/>
                    </a:ext>
                  </a:extLst>
                </a:gridCol>
                <a:gridCol w="1529063">
                  <a:extLst>
                    <a:ext uri="{9D8B030D-6E8A-4147-A177-3AD203B41FA5}">
                      <a16:colId xmlns:a16="http://schemas.microsoft.com/office/drawing/2014/main" val="3207668931"/>
                    </a:ext>
                  </a:extLst>
                </a:gridCol>
                <a:gridCol w="1131455">
                  <a:extLst>
                    <a:ext uri="{9D8B030D-6E8A-4147-A177-3AD203B41FA5}">
                      <a16:colId xmlns:a16="http://schemas.microsoft.com/office/drawing/2014/main" val="2009430817"/>
                    </a:ext>
                  </a:extLst>
                </a:gridCol>
              </a:tblGrid>
              <a:tr h="775128">
                <a:tc>
                  <a:txBody>
                    <a:bodyPr/>
                    <a:lstStyle/>
                    <a:p>
                      <a:pPr algn="ctr">
                        <a:lnSpc>
                          <a:spcPct val="115000"/>
                        </a:lnSpc>
                        <a:spcAft>
                          <a:spcPts val="0"/>
                        </a:spcAft>
                      </a:pPr>
                      <a:r>
                        <a:rPr lang="en-HK" sz="1200" dirty="0">
                          <a:effectLst/>
                        </a:rPr>
                        <a:t>Age</a:t>
                      </a:r>
                      <a:endParaRPr lang="en-HK" sz="1200" dirty="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dirty="0">
                          <a:effectLst/>
                        </a:rPr>
                        <a:t>Gender</a:t>
                      </a:r>
                      <a:endParaRPr lang="en-HK" sz="1200" dirty="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Education</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Working Experience (Years)</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Level</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Type of services</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Current number of job</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extLst>
                  <a:ext uri="{0D108BD9-81ED-4DB2-BD59-A6C34878D82A}">
                    <a16:rowId xmlns:a16="http://schemas.microsoft.com/office/drawing/2014/main" val="1344292773"/>
                  </a:ext>
                </a:extLst>
              </a:tr>
              <a:tr h="199477">
                <a:tc>
                  <a:txBody>
                    <a:bodyPr/>
                    <a:lstStyle/>
                    <a:p>
                      <a:pPr algn="ctr">
                        <a:lnSpc>
                          <a:spcPct val="115000"/>
                        </a:lnSpc>
                        <a:spcAft>
                          <a:spcPts val="0"/>
                        </a:spcAft>
                      </a:pPr>
                      <a:r>
                        <a:rPr lang="en-HK" sz="1200">
                          <a:effectLst/>
                        </a:rPr>
                        <a:t>39</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M</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Degree</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16</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Manager</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Frontline </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3</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extLst>
                  <a:ext uri="{0D108BD9-81ED-4DB2-BD59-A6C34878D82A}">
                    <a16:rowId xmlns:a16="http://schemas.microsoft.com/office/drawing/2014/main" val="1626012367"/>
                  </a:ext>
                </a:extLst>
              </a:tr>
              <a:tr h="199477">
                <a:tc>
                  <a:txBody>
                    <a:bodyPr/>
                    <a:lstStyle/>
                    <a:p>
                      <a:pPr algn="ctr">
                        <a:lnSpc>
                          <a:spcPct val="115000"/>
                        </a:lnSpc>
                        <a:spcAft>
                          <a:spcPts val="0"/>
                        </a:spcAft>
                      </a:pPr>
                      <a:r>
                        <a:rPr lang="en-HK" sz="1200">
                          <a:effectLst/>
                        </a:rPr>
                        <a:t>49</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F</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High School</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25</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Manager</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Back-office</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2</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extLst>
                  <a:ext uri="{0D108BD9-81ED-4DB2-BD59-A6C34878D82A}">
                    <a16:rowId xmlns:a16="http://schemas.microsoft.com/office/drawing/2014/main" val="2093564219"/>
                  </a:ext>
                </a:extLst>
              </a:tr>
              <a:tr h="190546">
                <a:tc>
                  <a:txBody>
                    <a:bodyPr/>
                    <a:lstStyle/>
                    <a:p>
                      <a:pPr algn="ctr">
                        <a:lnSpc>
                          <a:spcPct val="115000"/>
                        </a:lnSpc>
                        <a:spcAft>
                          <a:spcPts val="0"/>
                        </a:spcAft>
                      </a:pPr>
                      <a:r>
                        <a:rPr lang="en-HK" sz="1200">
                          <a:effectLst/>
                        </a:rPr>
                        <a:t>42</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F</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High School</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20</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Assistant Manager</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Back-office</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1</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extLst>
                  <a:ext uri="{0D108BD9-81ED-4DB2-BD59-A6C34878D82A}">
                    <a16:rowId xmlns:a16="http://schemas.microsoft.com/office/drawing/2014/main" val="1050048170"/>
                  </a:ext>
                </a:extLst>
              </a:tr>
              <a:tr h="191082">
                <a:tc>
                  <a:txBody>
                    <a:bodyPr/>
                    <a:lstStyle/>
                    <a:p>
                      <a:pPr algn="ctr">
                        <a:lnSpc>
                          <a:spcPct val="115000"/>
                        </a:lnSpc>
                        <a:spcAft>
                          <a:spcPts val="0"/>
                        </a:spcAft>
                      </a:pPr>
                      <a:r>
                        <a:rPr lang="en-HK" sz="1200">
                          <a:effectLst/>
                        </a:rPr>
                        <a:t>32</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M</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Degree</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10</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Assistant Manager</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Frontline </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4</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extLst>
                  <a:ext uri="{0D108BD9-81ED-4DB2-BD59-A6C34878D82A}">
                    <a16:rowId xmlns:a16="http://schemas.microsoft.com/office/drawing/2014/main" val="3911277906"/>
                  </a:ext>
                </a:extLst>
              </a:tr>
              <a:tr h="199477">
                <a:tc>
                  <a:txBody>
                    <a:bodyPr/>
                    <a:lstStyle/>
                    <a:p>
                      <a:pPr algn="ctr">
                        <a:lnSpc>
                          <a:spcPct val="115000"/>
                        </a:lnSpc>
                        <a:spcAft>
                          <a:spcPts val="0"/>
                        </a:spcAft>
                      </a:pPr>
                      <a:r>
                        <a:rPr lang="en-HK" sz="1200">
                          <a:effectLst/>
                        </a:rPr>
                        <a:t>33</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M</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dirty="0">
                          <a:effectLst/>
                        </a:rPr>
                        <a:t>Degree</a:t>
                      </a:r>
                      <a:endParaRPr lang="en-HK" sz="1200" dirty="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12</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Senior Officer</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Back-office</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3</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extLst>
                  <a:ext uri="{0D108BD9-81ED-4DB2-BD59-A6C34878D82A}">
                    <a16:rowId xmlns:a16="http://schemas.microsoft.com/office/drawing/2014/main" val="2193019405"/>
                  </a:ext>
                </a:extLst>
              </a:tr>
              <a:tr h="199477">
                <a:tc>
                  <a:txBody>
                    <a:bodyPr/>
                    <a:lstStyle/>
                    <a:p>
                      <a:pPr algn="ctr">
                        <a:lnSpc>
                          <a:spcPct val="115000"/>
                        </a:lnSpc>
                        <a:spcAft>
                          <a:spcPts val="0"/>
                        </a:spcAft>
                      </a:pPr>
                      <a:r>
                        <a:rPr lang="en-HK" sz="1200">
                          <a:effectLst/>
                        </a:rPr>
                        <a:t>29</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F</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Degree</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8</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dirty="0">
                          <a:effectLst/>
                        </a:rPr>
                        <a:t>Senior Officer</a:t>
                      </a:r>
                      <a:endParaRPr lang="en-HK" sz="1200" dirty="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Back-office</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2</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extLst>
                  <a:ext uri="{0D108BD9-81ED-4DB2-BD59-A6C34878D82A}">
                    <a16:rowId xmlns:a16="http://schemas.microsoft.com/office/drawing/2014/main" val="3380305759"/>
                  </a:ext>
                </a:extLst>
              </a:tr>
              <a:tr h="199477">
                <a:tc>
                  <a:txBody>
                    <a:bodyPr/>
                    <a:lstStyle/>
                    <a:p>
                      <a:pPr algn="ctr">
                        <a:lnSpc>
                          <a:spcPct val="115000"/>
                        </a:lnSpc>
                        <a:spcAft>
                          <a:spcPts val="0"/>
                        </a:spcAft>
                      </a:pPr>
                      <a:r>
                        <a:rPr lang="en-HK" sz="1200">
                          <a:effectLst/>
                        </a:rPr>
                        <a:t>28</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F</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Degree</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5</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dirty="0">
                          <a:effectLst/>
                        </a:rPr>
                        <a:t>Senior Officer</a:t>
                      </a:r>
                      <a:endParaRPr lang="en-HK" sz="1200" dirty="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Frontline </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2</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extLst>
                  <a:ext uri="{0D108BD9-81ED-4DB2-BD59-A6C34878D82A}">
                    <a16:rowId xmlns:a16="http://schemas.microsoft.com/office/drawing/2014/main" val="3151215641"/>
                  </a:ext>
                </a:extLst>
              </a:tr>
              <a:tr h="199477">
                <a:tc>
                  <a:txBody>
                    <a:bodyPr/>
                    <a:lstStyle/>
                    <a:p>
                      <a:pPr algn="ctr">
                        <a:lnSpc>
                          <a:spcPct val="115000"/>
                        </a:lnSpc>
                        <a:spcAft>
                          <a:spcPts val="0"/>
                        </a:spcAft>
                      </a:pPr>
                      <a:r>
                        <a:rPr lang="en-HK" sz="1200">
                          <a:effectLst/>
                        </a:rPr>
                        <a:t>30</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F</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Degree</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dirty="0">
                          <a:effectLst/>
                        </a:rPr>
                        <a:t>8</a:t>
                      </a:r>
                      <a:endParaRPr lang="en-HK" sz="1200" dirty="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Officer</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Back-office</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3</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extLst>
                  <a:ext uri="{0D108BD9-81ED-4DB2-BD59-A6C34878D82A}">
                    <a16:rowId xmlns:a16="http://schemas.microsoft.com/office/drawing/2014/main" val="4247930804"/>
                  </a:ext>
                </a:extLst>
              </a:tr>
              <a:tr h="199477">
                <a:tc>
                  <a:txBody>
                    <a:bodyPr/>
                    <a:lstStyle/>
                    <a:p>
                      <a:pPr algn="ctr">
                        <a:lnSpc>
                          <a:spcPct val="115000"/>
                        </a:lnSpc>
                        <a:spcAft>
                          <a:spcPts val="0"/>
                        </a:spcAft>
                      </a:pPr>
                      <a:r>
                        <a:rPr lang="en-HK" sz="1200">
                          <a:effectLst/>
                        </a:rPr>
                        <a:t>41</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F</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High School</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dirty="0">
                          <a:effectLst/>
                        </a:rPr>
                        <a:t>18</a:t>
                      </a:r>
                      <a:endParaRPr lang="en-HK" sz="1200" dirty="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dirty="0">
                          <a:effectLst/>
                        </a:rPr>
                        <a:t>Officer</a:t>
                      </a:r>
                      <a:endParaRPr lang="en-HK" sz="1200" dirty="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Back-office</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2</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extLst>
                  <a:ext uri="{0D108BD9-81ED-4DB2-BD59-A6C34878D82A}">
                    <a16:rowId xmlns:a16="http://schemas.microsoft.com/office/drawing/2014/main" val="53929598"/>
                  </a:ext>
                </a:extLst>
              </a:tr>
              <a:tr h="199477">
                <a:tc>
                  <a:txBody>
                    <a:bodyPr/>
                    <a:lstStyle/>
                    <a:p>
                      <a:pPr algn="ctr">
                        <a:lnSpc>
                          <a:spcPct val="115000"/>
                        </a:lnSpc>
                        <a:spcAft>
                          <a:spcPts val="0"/>
                        </a:spcAft>
                      </a:pPr>
                      <a:r>
                        <a:rPr lang="en-HK" sz="1200">
                          <a:effectLst/>
                        </a:rPr>
                        <a:t>29</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F</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Degree</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dirty="0">
                          <a:effectLst/>
                        </a:rPr>
                        <a:t>5</a:t>
                      </a:r>
                      <a:endParaRPr lang="en-HK" sz="1200" dirty="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dirty="0">
                          <a:effectLst/>
                        </a:rPr>
                        <a:t>Officer</a:t>
                      </a:r>
                      <a:endParaRPr lang="en-HK" sz="1200" dirty="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Frontline </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2</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extLst>
                  <a:ext uri="{0D108BD9-81ED-4DB2-BD59-A6C34878D82A}">
                    <a16:rowId xmlns:a16="http://schemas.microsoft.com/office/drawing/2014/main" val="1965748739"/>
                  </a:ext>
                </a:extLst>
              </a:tr>
              <a:tr h="199477">
                <a:tc>
                  <a:txBody>
                    <a:bodyPr/>
                    <a:lstStyle/>
                    <a:p>
                      <a:pPr algn="ctr">
                        <a:lnSpc>
                          <a:spcPct val="115000"/>
                        </a:lnSpc>
                        <a:spcAft>
                          <a:spcPts val="0"/>
                        </a:spcAft>
                      </a:pPr>
                      <a:r>
                        <a:rPr lang="en-HK" sz="1200">
                          <a:effectLst/>
                        </a:rPr>
                        <a:t>29</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M</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Degree</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6</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Officer</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Frontline </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3</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extLst>
                  <a:ext uri="{0D108BD9-81ED-4DB2-BD59-A6C34878D82A}">
                    <a16:rowId xmlns:a16="http://schemas.microsoft.com/office/drawing/2014/main" val="336543080"/>
                  </a:ext>
                </a:extLst>
              </a:tr>
              <a:tr h="199477">
                <a:tc>
                  <a:txBody>
                    <a:bodyPr/>
                    <a:lstStyle/>
                    <a:p>
                      <a:pPr algn="ctr">
                        <a:lnSpc>
                          <a:spcPct val="115000"/>
                        </a:lnSpc>
                        <a:spcAft>
                          <a:spcPts val="0"/>
                        </a:spcAft>
                      </a:pPr>
                      <a:r>
                        <a:rPr lang="en-HK" sz="1200">
                          <a:effectLst/>
                        </a:rPr>
                        <a:t>31</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M</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High School</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10</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dirty="0">
                          <a:effectLst/>
                        </a:rPr>
                        <a:t>Senior Clerk</a:t>
                      </a:r>
                      <a:endParaRPr lang="en-HK" sz="1200" dirty="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Back-office</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2</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extLst>
                  <a:ext uri="{0D108BD9-81ED-4DB2-BD59-A6C34878D82A}">
                    <a16:rowId xmlns:a16="http://schemas.microsoft.com/office/drawing/2014/main" val="199105213"/>
                  </a:ext>
                </a:extLst>
              </a:tr>
              <a:tr h="199477">
                <a:tc>
                  <a:txBody>
                    <a:bodyPr/>
                    <a:lstStyle/>
                    <a:p>
                      <a:pPr algn="ctr">
                        <a:lnSpc>
                          <a:spcPct val="115000"/>
                        </a:lnSpc>
                        <a:spcAft>
                          <a:spcPts val="0"/>
                        </a:spcAft>
                      </a:pPr>
                      <a:r>
                        <a:rPr lang="en-HK" sz="1200">
                          <a:effectLst/>
                        </a:rPr>
                        <a:t>28</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M</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Degree</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6</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Senior Clerk</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Back-office</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dirty="0">
                          <a:effectLst/>
                        </a:rPr>
                        <a:t>2</a:t>
                      </a:r>
                      <a:endParaRPr lang="en-HK" sz="1200" dirty="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extLst>
                  <a:ext uri="{0D108BD9-81ED-4DB2-BD59-A6C34878D82A}">
                    <a16:rowId xmlns:a16="http://schemas.microsoft.com/office/drawing/2014/main" val="3261281683"/>
                  </a:ext>
                </a:extLst>
              </a:tr>
              <a:tr h="199477">
                <a:tc>
                  <a:txBody>
                    <a:bodyPr/>
                    <a:lstStyle/>
                    <a:p>
                      <a:pPr algn="ctr">
                        <a:lnSpc>
                          <a:spcPct val="115000"/>
                        </a:lnSpc>
                        <a:spcAft>
                          <a:spcPts val="0"/>
                        </a:spcAft>
                      </a:pPr>
                      <a:r>
                        <a:rPr lang="en-HK" sz="1200">
                          <a:effectLst/>
                        </a:rPr>
                        <a:t>23</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F</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Degree</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2</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dirty="0">
                          <a:effectLst/>
                        </a:rPr>
                        <a:t>Senior Clerk</a:t>
                      </a:r>
                      <a:endParaRPr lang="en-HK" sz="1200" dirty="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Frontline </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dirty="0">
                          <a:effectLst/>
                        </a:rPr>
                        <a:t>1</a:t>
                      </a:r>
                      <a:endParaRPr lang="en-HK" sz="1200" dirty="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extLst>
                  <a:ext uri="{0D108BD9-81ED-4DB2-BD59-A6C34878D82A}">
                    <a16:rowId xmlns:a16="http://schemas.microsoft.com/office/drawing/2014/main" val="2729886051"/>
                  </a:ext>
                </a:extLst>
              </a:tr>
              <a:tr h="199477">
                <a:tc>
                  <a:txBody>
                    <a:bodyPr/>
                    <a:lstStyle/>
                    <a:p>
                      <a:pPr algn="ctr">
                        <a:lnSpc>
                          <a:spcPct val="115000"/>
                        </a:lnSpc>
                        <a:spcAft>
                          <a:spcPts val="0"/>
                        </a:spcAft>
                      </a:pPr>
                      <a:r>
                        <a:rPr lang="en-HK" sz="1200">
                          <a:effectLst/>
                        </a:rPr>
                        <a:t>29</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F</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High School</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6</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dirty="0">
                          <a:effectLst/>
                        </a:rPr>
                        <a:t>Clerk</a:t>
                      </a:r>
                      <a:endParaRPr lang="en-HK" sz="1200" dirty="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Back-office</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3</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extLst>
                  <a:ext uri="{0D108BD9-81ED-4DB2-BD59-A6C34878D82A}">
                    <a16:rowId xmlns:a16="http://schemas.microsoft.com/office/drawing/2014/main" val="3861052478"/>
                  </a:ext>
                </a:extLst>
              </a:tr>
              <a:tr h="199477">
                <a:tc>
                  <a:txBody>
                    <a:bodyPr/>
                    <a:lstStyle/>
                    <a:p>
                      <a:pPr algn="ctr">
                        <a:lnSpc>
                          <a:spcPct val="115000"/>
                        </a:lnSpc>
                        <a:spcAft>
                          <a:spcPts val="0"/>
                        </a:spcAft>
                      </a:pPr>
                      <a:r>
                        <a:rPr lang="en-HK" sz="1200">
                          <a:effectLst/>
                        </a:rPr>
                        <a:t>21</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F</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Degree</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1</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Clerk</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Back-office</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1</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extLst>
                  <a:ext uri="{0D108BD9-81ED-4DB2-BD59-A6C34878D82A}">
                    <a16:rowId xmlns:a16="http://schemas.microsoft.com/office/drawing/2014/main" val="2829183847"/>
                  </a:ext>
                </a:extLst>
              </a:tr>
              <a:tr h="199477">
                <a:tc>
                  <a:txBody>
                    <a:bodyPr/>
                    <a:lstStyle/>
                    <a:p>
                      <a:pPr algn="ctr">
                        <a:lnSpc>
                          <a:spcPct val="115000"/>
                        </a:lnSpc>
                        <a:spcAft>
                          <a:spcPts val="0"/>
                        </a:spcAft>
                      </a:pPr>
                      <a:r>
                        <a:rPr lang="en-HK" sz="1200">
                          <a:effectLst/>
                        </a:rPr>
                        <a:t>22</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F</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Degree</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1</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Clerk</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dirty="0">
                          <a:effectLst/>
                        </a:rPr>
                        <a:t>Frontline </a:t>
                      </a:r>
                      <a:endParaRPr lang="en-HK" sz="1200" dirty="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1</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extLst>
                  <a:ext uri="{0D108BD9-81ED-4DB2-BD59-A6C34878D82A}">
                    <a16:rowId xmlns:a16="http://schemas.microsoft.com/office/drawing/2014/main" val="484234863"/>
                  </a:ext>
                </a:extLst>
              </a:tr>
              <a:tr h="199477">
                <a:tc>
                  <a:txBody>
                    <a:bodyPr/>
                    <a:lstStyle/>
                    <a:p>
                      <a:pPr algn="ctr">
                        <a:lnSpc>
                          <a:spcPct val="115000"/>
                        </a:lnSpc>
                        <a:spcAft>
                          <a:spcPts val="0"/>
                        </a:spcAft>
                      </a:pPr>
                      <a:r>
                        <a:rPr lang="en-HK" sz="1200">
                          <a:effectLst/>
                        </a:rPr>
                        <a:t>23</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dirty="0">
                          <a:effectLst/>
                        </a:rPr>
                        <a:t>M</a:t>
                      </a:r>
                      <a:endParaRPr lang="en-HK" sz="1200" dirty="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Degree</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2</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a:effectLst/>
                        </a:rPr>
                        <a:t>Clerk</a:t>
                      </a:r>
                      <a:endParaRPr lang="en-HK" sz="120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dirty="0">
                          <a:effectLst/>
                        </a:rPr>
                        <a:t>Back-office</a:t>
                      </a:r>
                      <a:endParaRPr lang="en-HK" sz="1200" dirty="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tc>
                  <a:txBody>
                    <a:bodyPr/>
                    <a:lstStyle/>
                    <a:p>
                      <a:pPr algn="ctr">
                        <a:lnSpc>
                          <a:spcPct val="115000"/>
                        </a:lnSpc>
                        <a:spcAft>
                          <a:spcPts val="0"/>
                        </a:spcAft>
                      </a:pPr>
                      <a:r>
                        <a:rPr lang="en-HK" sz="1200" dirty="0">
                          <a:effectLst/>
                        </a:rPr>
                        <a:t>2</a:t>
                      </a:r>
                      <a:endParaRPr lang="en-HK" sz="1200" dirty="0">
                        <a:effectLst/>
                        <a:latin typeface="Calibri" panose="020F0502020204030204" pitchFamily="34" charset="0"/>
                        <a:ea typeface="PMingLiU" panose="02020500000000000000" pitchFamily="18" charset="-120"/>
                        <a:cs typeface="Times New Roman" panose="02020603050405020304" pitchFamily="18" charset="0"/>
                      </a:endParaRPr>
                    </a:p>
                  </a:txBody>
                  <a:tcPr marL="25609" marR="25609" marT="0" marB="0" anchor="ctr"/>
                </a:tc>
                <a:extLst>
                  <a:ext uri="{0D108BD9-81ED-4DB2-BD59-A6C34878D82A}">
                    <a16:rowId xmlns:a16="http://schemas.microsoft.com/office/drawing/2014/main" val="2719307542"/>
                  </a:ext>
                </a:extLst>
              </a:tr>
            </a:tbl>
          </a:graphicData>
        </a:graphic>
      </p:graphicFrame>
      <p:sp>
        <p:nvSpPr>
          <p:cNvPr id="13" name="TextBox 12">
            <a:extLst>
              <a:ext uri="{FF2B5EF4-FFF2-40B4-BE49-F238E27FC236}">
                <a16:creationId xmlns:a16="http://schemas.microsoft.com/office/drawing/2014/main" id="{DCAF7C8A-556B-4465-919B-4F165D987D26}"/>
              </a:ext>
            </a:extLst>
          </p:cNvPr>
          <p:cNvSpPr txBox="1"/>
          <p:nvPr/>
        </p:nvSpPr>
        <p:spPr>
          <a:xfrm>
            <a:off x="609600" y="1721514"/>
            <a:ext cx="4769254" cy="369332"/>
          </a:xfrm>
          <a:prstGeom prst="rect">
            <a:avLst/>
          </a:prstGeom>
          <a:noFill/>
          <a:ln>
            <a:solidFill>
              <a:schemeClr val="bg2"/>
            </a:solidFill>
          </a:ln>
        </p:spPr>
        <p:txBody>
          <a:bodyPr wrap="none" rtlCol="0">
            <a:spAutoFit/>
          </a:bodyPr>
          <a:lstStyle/>
          <a:p>
            <a:r>
              <a:rPr lang="en-GB" b="1" dirty="0"/>
              <a:t>Data Summary of Focus Group Participants</a:t>
            </a:r>
            <a:endParaRPr lang="en-HK" dirty="0" err="1"/>
          </a:p>
        </p:txBody>
      </p:sp>
    </p:spTree>
    <p:extLst>
      <p:ext uri="{BB962C8B-B14F-4D97-AF65-F5344CB8AC3E}">
        <p14:creationId xmlns:p14="http://schemas.microsoft.com/office/powerpoint/2010/main" val="3254343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B8D5E-D9C4-4999-B735-539D5D6C9AC5}"/>
              </a:ext>
            </a:extLst>
          </p:cNvPr>
          <p:cNvSpPr>
            <a:spLocks noGrp="1"/>
          </p:cNvSpPr>
          <p:nvPr>
            <p:ph type="title"/>
          </p:nvPr>
        </p:nvSpPr>
        <p:spPr>
          <a:xfrm>
            <a:off x="609600" y="366463"/>
            <a:ext cx="10972800" cy="1143000"/>
          </a:xfrm>
        </p:spPr>
        <p:txBody>
          <a:bodyPr/>
          <a:lstStyle/>
          <a:p>
            <a:r>
              <a:rPr lang="en-GB" u="sng" dirty="0"/>
              <a:t>The Data Collection</a:t>
            </a:r>
            <a:endParaRPr lang="en-HK" dirty="0"/>
          </a:p>
        </p:txBody>
      </p:sp>
      <p:sp>
        <p:nvSpPr>
          <p:cNvPr id="3" name="Content Placeholder 2">
            <a:extLst>
              <a:ext uri="{FF2B5EF4-FFF2-40B4-BE49-F238E27FC236}">
                <a16:creationId xmlns:a16="http://schemas.microsoft.com/office/drawing/2014/main" id="{20438F4F-566A-485B-9218-7C30C2AE23D5}"/>
              </a:ext>
            </a:extLst>
          </p:cNvPr>
          <p:cNvSpPr>
            <a:spLocks noGrp="1"/>
          </p:cNvSpPr>
          <p:nvPr>
            <p:ph idx="1"/>
          </p:nvPr>
        </p:nvSpPr>
        <p:spPr>
          <a:xfrm>
            <a:off x="609600" y="1514803"/>
            <a:ext cx="11436626" cy="5343197"/>
          </a:xfrm>
        </p:spPr>
        <p:txBody>
          <a:bodyPr>
            <a:noAutofit/>
          </a:bodyPr>
          <a:lstStyle/>
          <a:p>
            <a:pPr algn="just"/>
            <a:r>
              <a:rPr lang="en-GB" sz="2200" dirty="0"/>
              <a:t>Two focus groups have 18 interviewees in total and each focus group interview was carried out 9 interviewees lasting around 60 minutes. The focus groups interviews were conducted in the same format with the same set of questions. The same set of questions allows to be performed the analysis. All the focus groups interviews were audio-recorded and transcribed. The below five questions are the set of questions used in the interviews:</a:t>
            </a:r>
          </a:p>
          <a:p>
            <a:endParaRPr lang="en-HK" sz="2200" dirty="0"/>
          </a:p>
          <a:p>
            <a:pPr marL="514350" lvl="0" indent="-514350">
              <a:buFont typeface="+mj-lt"/>
              <a:buAutoNum type="arabicPeriod"/>
            </a:pPr>
            <a:r>
              <a:rPr lang="en-GB" sz="2200" dirty="0"/>
              <a:t>What are the factors impacts on your working performance?</a:t>
            </a:r>
            <a:endParaRPr lang="en-HK" sz="2200" dirty="0"/>
          </a:p>
          <a:p>
            <a:pPr marL="514350" lvl="0" indent="-514350">
              <a:buFont typeface="+mj-lt"/>
              <a:buAutoNum type="arabicPeriod"/>
            </a:pPr>
            <a:r>
              <a:rPr lang="en-GB" sz="2200" dirty="0"/>
              <a:t>Why those factors impact on your working performance?</a:t>
            </a:r>
            <a:endParaRPr lang="en-HK" sz="2200" dirty="0"/>
          </a:p>
          <a:p>
            <a:pPr marL="514350" lvl="0" indent="-514350">
              <a:buFont typeface="+mj-lt"/>
              <a:buAutoNum type="arabicPeriod"/>
            </a:pPr>
            <a:r>
              <a:rPr lang="en-GB" sz="2200" dirty="0"/>
              <a:t>What are the factors to let you continue the employment with the Bank?</a:t>
            </a:r>
            <a:endParaRPr lang="en-HK" sz="2200" dirty="0"/>
          </a:p>
          <a:p>
            <a:pPr marL="514350" lvl="0" indent="-514350">
              <a:buFont typeface="+mj-lt"/>
              <a:buAutoNum type="arabicPeriod"/>
            </a:pPr>
            <a:r>
              <a:rPr lang="en-GB" sz="2200" dirty="0"/>
              <a:t>What is the most important factor to let you continues the employment with the Bank?</a:t>
            </a:r>
            <a:endParaRPr lang="en-HK" sz="2200" dirty="0"/>
          </a:p>
          <a:p>
            <a:pPr marL="514350" lvl="0" indent="-514350">
              <a:buFont typeface="+mj-lt"/>
              <a:buAutoNum type="arabicPeriod"/>
            </a:pPr>
            <a:r>
              <a:rPr lang="en-GB" sz="2200" dirty="0"/>
              <a:t>Why those factors can to let you continue the employment with the Bank?</a:t>
            </a:r>
            <a:endParaRPr lang="en-HK" sz="2200" dirty="0"/>
          </a:p>
        </p:txBody>
      </p:sp>
    </p:spTree>
    <p:extLst>
      <p:ext uri="{BB962C8B-B14F-4D97-AF65-F5344CB8AC3E}">
        <p14:creationId xmlns:p14="http://schemas.microsoft.com/office/powerpoint/2010/main" val="1334476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7D0E2-0676-4A90-83F7-5CB64C78B2EC}"/>
              </a:ext>
            </a:extLst>
          </p:cNvPr>
          <p:cNvSpPr>
            <a:spLocks noGrp="1"/>
          </p:cNvSpPr>
          <p:nvPr>
            <p:ph type="title"/>
          </p:nvPr>
        </p:nvSpPr>
        <p:spPr>
          <a:xfrm>
            <a:off x="609600" y="439045"/>
            <a:ext cx="10972800" cy="1143000"/>
          </a:xfrm>
        </p:spPr>
        <p:txBody>
          <a:bodyPr/>
          <a:lstStyle/>
          <a:p>
            <a:r>
              <a:rPr lang="en-HK" u="sng" dirty="0"/>
              <a:t>The Data Analysis</a:t>
            </a:r>
          </a:p>
        </p:txBody>
      </p:sp>
      <p:sp>
        <p:nvSpPr>
          <p:cNvPr id="3" name="Content Placeholder 2">
            <a:extLst>
              <a:ext uri="{FF2B5EF4-FFF2-40B4-BE49-F238E27FC236}">
                <a16:creationId xmlns:a16="http://schemas.microsoft.com/office/drawing/2014/main" id="{C85E8F89-E798-4DB7-B0CA-42A885A6A4BF}"/>
              </a:ext>
            </a:extLst>
          </p:cNvPr>
          <p:cNvSpPr>
            <a:spLocks noGrp="1"/>
          </p:cNvSpPr>
          <p:nvPr>
            <p:ph idx="1"/>
          </p:nvPr>
        </p:nvSpPr>
        <p:spPr>
          <a:xfrm>
            <a:off x="609600" y="1696278"/>
            <a:ext cx="10972800" cy="4628322"/>
          </a:xfrm>
        </p:spPr>
        <p:txBody>
          <a:bodyPr>
            <a:normAutofit/>
          </a:bodyPr>
          <a:lstStyle/>
          <a:p>
            <a:pPr algn="just"/>
            <a:r>
              <a:rPr lang="en-GB" dirty="0"/>
              <a:t>To summarise, the research study used the grounded theory to build the Analytical Framework of Employee Motivation and Employee’s Performance to explore a phenomenon. </a:t>
            </a:r>
          </a:p>
          <a:p>
            <a:pPr algn="just"/>
            <a:endParaRPr lang="en-GB" dirty="0"/>
          </a:p>
          <a:p>
            <a:pPr algn="just"/>
            <a:r>
              <a:rPr lang="en-GB" dirty="0"/>
              <a:t>The data analysis in two focus group interviews, the different motivators has a positive impact on different level of employee’s performance in resulted on different level of job satisfaction and job retention.</a:t>
            </a:r>
            <a:endParaRPr lang="en-HK" dirty="0"/>
          </a:p>
          <a:p>
            <a:endParaRPr lang="en-HK" dirty="0"/>
          </a:p>
        </p:txBody>
      </p:sp>
    </p:spTree>
    <p:extLst>
      <p:ext uri="{BB962C8B-B14F-4D97-AF65-F5344CB8AC3E}">
        <p14:creationId xmlns:p14="http://schemas.microsoft.com/office/powerpoint/2010/main" val="4473532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D9221-C8EC-4529-88A1-CD1DA2C59114}"/>
              </a:ext>
            </a:extLst>
          </p:cNvPr>
          <p:cNvSpPr>
            <a:spLocks noGrp="1"/>
          </p:cNvSpPr>
          <p:nvPr>
            <p:ph type="title"/>
          </p:nvPr>
        </p:nvSpPr>
        <p:spPr>
          <a:xfrm>
            <a:off x="609600" y="1088401"/>
            <a:ext cx="10972800" cy="1143000"/>
          </a:xfrm>
        </p:spPr>
        <p:txBody>
          <a:bodyPr>
            <a:normAutofit fontScale="90000"/>
          </a:bodyPr>
          <a:lstStyle/>
          <a:p>
            <a:r>
              <a:rPr lang="en-GB" u="sng" dirty="0"/>
              <a:t>The Findings</a:t>
            </a:r>
            <a:br>
              <a:rPr lang="en-HK" dirty="0"/>
            </a:br>
            <a:endParaRPr lang="en-HK" dirty="0"/>
          </a:p>
        </p:txBody>
      </p:sp>
      <p:sp>
        <p:nvSpPr>
          <p:cNvPr id="3" name="Content Placeholder 2">
            <a:extLst>
              <a:ext uri="{FF2B5EF4-FFF2-40B4-BE49-F238E27FC236}">
                <a16:creationId xmlns:a16="http://schemas.microsoft.com/office/drawing/2014/main" id="{6C1E3C5B-D16B-41F6-83CD-58A5088A7C45}"/>
              </a:ext>
            </a:extLst>
          </p:cNvPr>
          <p:cNvSpPr>
            <a:spLocks noGrp="1"/>
          </p:cNvSpPr>
          <p:nvPr>
            <p:ph idx="1"/>
          </p:nvPr>
        </p:nvSpPr>
        <p:spPr>
          <a:xfrm>
            <a:off x="609600" y="1603513"/>
            <a:ext cx="11145078" cy="5254487"/>
          </a:xfrm>
        </p:spPr>
        <p:txBody>
          <a:bodyPr>
            <a:normAutofit fontScale="92500"/>
          </a:bodyPr>
          <a:lstStyle/>
          <a:p>
            <a:r>
              <a:rPr lang="en-HK" dirty="0"/>
              <a:t>The findings are come from analysing data in focus group interview data.</a:t>
            </a:r>
          </a:p>
          <a:p>
            <a:pPr lvl="1" algn="just"/>
            <a:r>
              <a:rPr lang="en-HK" dirty="0"/>
              <a:t>The higher level of the leadership influence is the most important factors for all employees on both of the employee’s performance and job retention. This factor has the positive impact on the employees’ performance. </a:t>
            </a:r>
          </a:p>
          <a:p>
            <a:pPr lvl="1" algn="just"/>
            <a:r>
              <a:rPr lang="en-HK" dirty="0"/>
              <a:t>The staff members’ age are under 30, they consider the job retention from the factors of workplace social support and staff benefit (example of staff benefit is number of days of annual leave). </a:t>
            </a:r>
          </a:p>
          <a:p>
            <a:pPr lvl="1" algn="just"/>
            <a:r>
              <a:rPr lang="en-HK" dirty="0"/>
              <a:t>The salary and incentives factor is the main concern factor on Frontline staff on their performance and job retention. </a:t>
            </a:r>
          </a:p>
          <a:p>
            <a:pPr lvl="1" algn="just"/>
            <a:r>
              <a:rPr lang="en-HK" dirty="0"/>
              <a:t>The human resource motivators have a positive impact on the employee’s performance and those are the most important actors for the job retention of the staff. </a:t>
            </a:r>
          </a:p>
          <a:p>
            <a:pPr lvl="1" algn="just"/>
            <a:r>
              <a:rPr lang="en-HK" dirty="0"/>
              <a:t>The strategy management motivators have the positive and significant impact on the employee’s performance.</a:t>
            </a:r>
          </a:p>
        </p:txBody>
      </p:sp>
    </p:spTree>
    <p:extLst>
      <p:ext uri="{BB962C8B-B14F-4D97-AF65-F5344CB8AC3E}">
        <p14:creationId xmlns:p14="http://schemas.microsoft.com/office/powerpoint/2010/main" val="1811459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593D397-3CCD-4606-887C-28D6569346AF}"/>
              </a:ext>
            </a:extLst>
          </p:cNvPr>
          <p:cNvPicPr>
            <a:picLocks noChangeAspect="1"/>
          </p:cNvPicPr>
          <p:nvPr/>
        </p:nvPicPr>
        <p:blipFill>
          <a:blip r:embed="rId2"/>
          <a:stretch>
            <a:fillRect/>
          </a:stretch>
        </p:blipFill>
        <p:spPr>
          <a:xfrm>
            <a:off x="6800738" y="1715709"/>
            <a:ext cx="5353878" cy="3777894"/>
          </a:xfrm>
          <a:prstGeom prst="rect">
            <a:avLst/>
          </a:prstGeom>
        </p:spPr>
      </p:pic>
      <p:sp>
        <p:nvSpPr>
          <p:cNvPr id="3" name="Title 2"/>
          <p:cNvSpPr>
            <a:spLocks noGrp="1"/>
          </p:cNvSpPr>
          <p:nvPr>
            <p:ph type="title"/>
          </p:nvPr>
        </p:nvSpPr>
        <p:spPr>
          <a:xfrm>
            <a:off x="609600" y="744865"/>
            <a:ext cx="10972800" cy="790220"/>
          </a:xfrm>
        </p:spPr>
        <p:txBody>
          <a:bodyPr>
            <a:normAutofit fontScale="90000"/>
          </a:bodyPr>
          <a:lstStyle/>
          <a:p>
            <a:r>
              <a:rPr lang="en-US" u="sng" dirty="0"/>
              <a:t>Discussion</a:t>
            </a:r>
          </a:p>
        </p:txBody>
      </p:sp>
      <p:sp>
        <p:nvSpPr>
          <p:cNvPr id="2" name="Content Placeholder 1"/>
          <p:cNvSpPr>
            <a:spLocks noGrp="1"/>
          </p:cNvSpPr>
          <p:nvPr>
            <p:ph idx="1"/>
          </p:nvPr>
        </p:nvSpPr>
        <p:spPr>
          <a:xfrm>
            <a:off x="609600" y="1541264"/>
            <a:ext cx="7500730" cy="5142291"/>
          </a:xfrm>
        </p:spPr>
        <p:txBody>
          <a:bodyPr>
            <a:normAutofit/>
          </a:bodyPr>
          <a:lstStyle/>
          <a:p>
            <a:pPr marL="0" indent="0">
              <a:buNone/>
            </a:pPr>
            <a:r>
              <a:rPr lang="en-US" sz="2200" dirty="0"/>
              <a:t>From the qualitative research and the literature of last ten years research studies, there have found the common factors of the motivation.</a:t>
            </a:r>
          </a:p>
          <a:p>
            <a:r>
              <a:rPr lang="en-GB" sz="2200" dirty="0"/>
              <a:t>The human resource motivators benefit on employee job satisfaction and staff retention:</a:t>
            </a:r>
            <a:endParaRPr lang="en-US" sz="2200" dirty="0"/>
          </a:p>
          <a:p>
            <a:pPr lvl="1"/>
            <a:r>
              <a:rPr lang="en-US" sz="2200" dirty="0"/>
              <a:t>Salary and Incentive, Staff Benefit, Employee Training &amp; Development and Social Support.</a:t>
            </a:r>
          </a:p>
          <a:p>
            <a:pPr lvl="1"/>
            <a:endParaRPr lang="en-US" sz="2200" dirty="0"/>
          </a:p>
          <a:p>
            <a:r>
              <a:rPr lang="en-GB" sz="2200" dirty="0"/>
              <a:t>The strategy management motivators benefit to the organisation’s performance:</a:t>
            </a:r>
            <a:endParaRPr lang="en-US" sz="2200" dirty="0"/>
          </a:p>
          <a:p>
            <a:pPr lvl="1"/>
            <a:r>
              <a:rPr lang="en-US" sz="2200" dirty="0"/>
              <a:t>Leadership Influence, Communications and Empowerment.</a:t>
            </a:r>
            <a:endParaRPr lang="en-US" dirty="0"/>
          </a:p>
        </p:txBody>
      </p:sp>
      <p:sp>
        <p:nvSpPr>
          <p:cNvPr id="5" name="TextBox 4">
            <a:extLst>
              <a:ext uri="{FF2B5EF4-FFF2-40B4-BE49-F238E27FC236}">
                <a16:creationId xmlns:a16="http://schemas.microsoft.com/office/drawing/2014/main" id="{5F46D063-9E54-449D-85AB-CFFD5A55AEF3}"/>
              </a:ext>
            </a:extLst>
          </p:cNvPr>
          <p:cNvSpPr txBox="1"/>
          <p:nvPr/>
        </p:nvSpPr>
        <p:spPr>
          <a:xfrm>
            <a:off x="6904381" y="5674227"/>
            <a:ext cx="5146591" cy="830997"/>
          </a:xfrm>
          <a:prstGeom prst="rect">
            <a:avLst/>
          </a:prstGeom>
          <a:noFill/>
          <a:ln>
            <a:solidFill>
              <a:schemeClr val="bg2"/>
            </a:solidFill>
          </a:ln>
        </p:spPr>
        <p:txBody>
          <a:bodyPr wrap="square" rtlCol="0">
            <a:spAutoFit/>
          </a:bodyPr>
          <a:lstStyle/>
          <a:p>
            <a:r>
              <a:rPr lang="en-HK" sz="1600" dirty="0"/>
              <a:t>Source</a:t>
            </a:r>
          </a:p>
          <a:p>
            <a:r>
              <a:rPr lang="en-HK" sz="1600" u="sng" dirty="0"/>
              <a:t>https://www.slideshare.net/doranegoda/frederick-herzbergs-two-factor-theory-of-motivation</a:t>
            </a:r>
          </a:p>
        </p:txBody>
      </p:sp>
    </p:spTree>
    <p:extLst>
      <p:ext uri="{BB962C8B-B14F-4D97-AF65-F5344CB8AC3E}">
        <p14:creationId xmlns:p14="http://schemas.microsoft.com/office/powerpoint/2010/main" val="37970310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 y="808384"/>
            <a:ext cx="10972800" cy="790220"/>
          </a:xfrm>
        </p:spPr>
        <p:txBody>
          <a:bodyPr>
            <a:normAutofit fontScale="90000"/>
          </a:bodyPr>
          <a:lstStyle/>
          <a:p>
            <a:r>
              <a:rPr lang="en-US" u="sng" dirty="0"/>
              <a:t>Discussion</a:t>
            </a:r>
          </a:p>
        </p:txBody>
      </p:sp>
      <p:sp>
        <p:nvSpPr>
          <p:cNvPr id="2" name="Content Placeholder 1"/>
          <p:cNvSpPr>
            <a:spLocks noGrp="1"/>
          </p:cNvSpPr>
          <p:nvPr>
            <p:ph idx="1"/>
          </p:nvPr>
        </p:nvSpPr>
        <p:spPr>
          <a:xfrm>
            <a:off x="609599" y="1696278"/>
            <a:ext cx="11383617" cy="3041374"/>
          </a:xfrm>
        </p:spPr>
        <p:txBody>
          <a:bodyPr>
            <a:normAutofit/>
          </a:bodyPr>
          <a:lstStyle/>
          <a:p>
            <a:pPr algn="just"/>
            <a:r>
              <a:rPr lang="en-HK" dirty="0"/>
              <a:t>The research findings make theoretical contributions to the field of motivational factors on the employee motivation to have the positive impact on the employee’s performance in resulted on job satisfaction and job retention in banking industry.</a:t>
            </a:r>
            <a:endParaRPr lang="en-US" dirty="0"/>
          </a:p>
        </p:txBody>
      </p:sp>
      <p:pic>
        <p:nvPicPr>
          <p:cNvPr id="7" name="Content Placeholder 6">
            <a:extLst>
              <a:ext uri="{FF2B5EF4-FFF2-40B4-BE49-F238E27FC236}">
                <a16:creationId xmlns:a16="http://schemas.microsoft.com/office/drawing/2014/main" id="{6DCF1430-5D97-4501-9EEE-8DB1E28A445C}"/>
              </a:ext>
            </a:extLst>
          </p:cNvPr>
          <p:cNvPicPr>
            <a:picLocks/>
          </p:cNvPicPr>
          <p:nvPr/>
        </p:nvPicPr>
        <p:blipFill>
          <a:blip r:embed="rId2">
            <a:extLst>
              <a:ext uri="{28A0092B-C50C-407E-A947-70E740481C1C}">
                <a14:useLocalDpi xmlns:a14="http://schemas.microsoft.com/office/drawing/2010/main" val="0"/>
              </a:ext>
            </a:extLst>
          </a:blip>
          <a:srcRect/>
          <a:stretch>
            <a:fillRect/>
          </a:stretch>
        </p:blipFill>
        <p:spPr bwMode="auto">
          <a:xfrm>
            <a:off x="2597801" y="3498575"/>
            <a:ext cx="6254652" cy="3213652"/>
          </a:xfrm>
          <a:prstGeom prst="rect">
            <a:avLst/>
          </a:prstGeom>
          <a:noFill/>
          <a:ln>
            <a:noFill/>
          </a:ln>
        </p:spPr>
      </p:pic>
      <p:sp>
        <p:nvSpPr>
          <p:cNvPr id="8" name="TextBox 7">
            <a:extLst>
              <a:ext uri="{FF2B5EF4-FFF2-40B4-BE49-F238E27FC236}">
                <a16:creationId xmlns:a16="http://schemas.microsoft.com/office/drawing/2014/main" id="{2DF825FF-238B-44B6-A9F4-5BDFECD2DEAE}"/>
              </a:ext>
            </a:extLst>
          </p:cNvPr>
          <p:cNvSpPr txBox="1"/>
          <p:nvPr/>
        </p:nvSpPr>
        <p:spPr>
          <a:xfrm>
            <a:off x="8971723" y="6157797"/>
            <a:ext cx="2955234" cy="461665"/>
          </a:xfrm>
          <a:prstGeom prst="rect">
            <a:avLst/>
          </a:prstGeom>
          <a:noFill/>
          <a:ln>
            <a:solidFill>
              <a:schemeClr val="bg2"/>
            </a:solidFill>
          </a:ln>
        </p:spPr>
        <p:txBody>
          <a:bodyPr wrap="square" rtlCol="0">
            <a:spAutoFit/>
          </a:bodyPr>
          <a:lstStyle/>
          <a:p>
            <a:r>
              <a:rPr lang="en-HK" sz="1200" dirty="0">
                <a:ea typeface="PMingLiU" panose="02020500000000000000" pitchFamily="18" charset="-120"/>
                <a:cs typeface="Times New Roman" panose="02020603050405020304" pitchFamily="18" charset="0"/>
              </a:rPr>
              <a:t>The Analytical Framework of Employee Motivation and Employee’s Performance</a:t>
            </a:r>
            <a:endParaRPr lang="en-HK" sz="1200" dirty="0"/>
          </a:p>
        </p:txBody>
      </p:sp>
    </p:spTree>
    <p:extLst>
      <p:ext uri="{BB962C8B-B14F-4D97-AF65-F5344CB8AC3E}">
        <p14:creationId xmlns:p14="http://schemas.microsoft.com/office/powerpoint/2010/main" val="11988306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4D22E-6ACE-4F53-B58B-60EF962A3F3A}"/>
              </a:ext>
            </a:extLst>
          </p:cNvPr>
          <p:cNvSpPr>
            <a:spLocks noGrp="1"/>
          </p:cNvSpPr>
          <p:nvPr>
            <p:ph type="title"/>
          </p:nvPr>
        </p:nvSpPr>
        <p:spPr>
          <a:xfrm>
            <a:off x="609599" y="400402"/>
            <a:ext cx="10972800" cy="1143000"/>
          </a:xfrm>
        </p:spPr>
        <p:txBody>
          <a:bodyPr>
            <a:normAutofit/>
          </a:bodyPr>
          <a:lstStyle/>
          <a:p>
            <a:r>
              <a:rPr lang="en-GB" u="sng" dirty="0"/>
              <a:t>Personal Reflections</a:t>
            </a:r>
            <a:endParaRPr lang="en-HK" u="sng" dirty="0"/>
          </a:p>
        </p:txBody>
      </p:sp>
      <p:sp>
        <p:nvSpPr>
          <p:cNvPr id="3" name="Content Placeholder 2">
            <a:extLst>
              <a:ext uri="{FF2B5EF4-FFF2-40B4-BE49-F238E27FC236}">
                <a16:creationId xmlns:a16="http://schemas.microsoft.com/office/drawing/2014/main" id="{6F2E8770-95BD-4690-9B22-38775503B4EA}"/>
              </a:ext>
            </a:extLst>
          </p:cNvPr>
          <p:cNvSpPr>
            <a:spLocks noGrp="1"/>
          </p:cNvSpPr>
          <p:nvPr>
            <p:ph idx="1"/>
          </p:nvPr>
        </p:nvSpPr>
        <p:spPr>
          <a:xfrm>
            <a:off x="609599" y="1574648"/>
            <a:ext cx="10972800" cy="5283352"/>
          </a:xfrm>
        </p:spPr>
        <p:txBody>
          <a:bodyPr>
            <a:normAutofit fontScale="70000" lnSpcReduction="20000"/>
          </a:bodyPr>
          <a:lstStyle/>
          <a:p>
            <a:pPr algn="just">
              <a:lnSpc>
                <a:spcPct val="120000"/>
              </a:lnSpc>
            </a:pPr>
            <a:r>
              <a:rPr lang="en-HK" dirty="0"/>
              <a:t>The writer has learned the qualitative research by using the grounded theory to develop the Analytical Framework of Employee Motivation and Employee’s Performance. From the research findings and the literature, the writer will try to apply the motivators in his workplace to improve the staff performance and keep the low staff turnover rate in his department.</a:t>
            </a:r>
          </a:p>
          <a:p>
            <a:pPr algn="just">
              <a:lnSpc>
                <a:spcPct val="120000"/>
              </a:lnSpc>
            </a:pPr>
            <a:endParaRPr lang="en-HK" dirty="0"/>
          </a:p>
          <a:p>
            <a:pPr algn="just">
              <a:lnSpc>
                <a:spcPct val="120000"/>
              </a:lnSpc>
            </a:pPr>
            <a:r>
              <a:rPr lang="en-HK" dirty="0"/>
              <a:t>In two focus group interviews, the writer has learned the time management is very important. Let each of the joining the interview staff members can share their information within one hour interview time. </a:t>
            </a:r>
          </a:p>
          <a:p>
            <a:pPr algn="just">
              <a:lnSpc>
                <a:spcPct val="120000"/>
              </a:lnSpc>
            </a:pPr>
            <a:endParaRPr lang="en-HK" dirty="0"/>
          </a:p>
          <a:p>
            <a:pPr algn="just">
              <a:lnSpc>
                <a:spcPct val="120000"/>
              </a:lnSpc>
            </a:pPr>
            <a:r>
              <a:rPr lang="en-HK" dirty="0"/>
              <a:t>The audio recording machine is also important for data collection. The writer was using his mobile phone audio recording function for recording in the interviews, however, the recording quality affected by his phone message received during the interview in the first interview. In the second interview, the writer has switched off his mobile phone data and Wi-Fi connection to avoid the phone message received. </a:t>
            </a:r>
          </a:p>
          <a:p>
            <a:pPr algn="just">
              <a:lnSpc>
                <a:spcPct val="120000"/>
              </a:lnSpc>
            </a:pPr>
            <a:endParaRPr lang="en-HK" dirty="0"/>
          </a:p>
          <a:p>
            <a:pPr algn="just">
              <a:lnSpc>
                <a:spcPct val="120000"/>
              </a:lnSpc>
            </a:pPr>
            <a:r>
              <a:rPr lang="en-HK" dirty="0"/>
              <a:t>The writer has also improved the sharing time on each staff member. Finally, the writer surely improve the interview skills after this two focus group interviews.</a:t>
            </a:r>
          </a:p>
        </p:txBody>
      </p:sp>
    </p:spTree>
    <p:extLst>
      <p:ext uri="{BB962C8B-B14F-4D97-AF65-F5344CB8AC3E}">
        <p14:creationId xmlns:p14="http://schemas.microsoft.com/office/powerpoint/2010/main" val="3132089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 y="359032"/>
            <a:ext cx="10972800" cy="1143000"/>
          </a:xfrm>
        </p:spPr>
        <p:txBody>
          <a:bodyPr>
            <a:normAutofit/>
          </a:bodyPr>
          <a:lstStyle/>
          <a:p>
            <a:r>
              <a:rPr lang="en-US" sz="3600" u="sng" dirty="0"/>
              <a:t>References</a:t>
            </a:r>
          </a:p>
        </p:txBody>
      </p:sp>
      <p:sp>
        <p:nvSpPr>
          <p:cNvPr id="4" name="Rectangle 3">
            <a:extLst>
              <a:ext uri="{FF2B5EF4-FFF2-40B4-BE49-F238E27FC236}">
                <a16:creationId xmlns:a16="http://schemas.microsoft.com/office/drawing/2014/main" id="{AE510E44-1E01-4802-B1A6-AC01ED0CCE4F}"/>
              </a:ext>
            </a:extLst>
          </p:cNvPr>
          <p:cNvSpPr/>
          <p:nvPr/>
        </p:nvSpPr>
        <p:spPr>
          <a:xfrm>
            <a:off x="609599" y="1536863"/>
            <a:ext cx="11489636" cy="5321137"/>
          </a:xfrm>
          <a:prstGeom prst="rect">
            <a:avLst/>
          </a:prstGeom>
        </p:spPr>
        <p:txBody>
          <a:bodyPr wrap="square">
            <a:spAutoFit/>
          </a:bodyPr>
          <a:lstStyle/>
          <a:p>
            <a:r>
              <a:rPr lang="en-GB" dirty="0"/>
              <a:t>Alnasrallah, Y. 2016, “Employee Motivation and Performance”, </a:t>
            </a:r>
            <a:r>
              <a:rPr lang="en-GB" i="1" dirty="0"/>
              <a:t>International Journal of Scientific &amp; Engineering Research</a:t>
            </a:r>
            <a:r>
              <a:rPr lang="en-GB" dirty="0"/>
              <a:t>, 7(1).</a:t>
            </a:r>
            <a:endParaRPr lang="en-HK" dirty="0"/>
          </a:p>
          <a:p>
            <a:r>
              <a:rPr lang="en-GB" dirty="0"/>
              <a:t> </a:t>
            </a:r>
            <a:endParaRPr lang="en-HK" dirty="0"/>
          </a:p>
          <a:p>
            <a:r>
              <a:rPr lang="en-GB" dirty="0"/>
              <a:t>Bernanthos, B. 2018, “Employees’ Performance in Islamic Banking”, </a:t>
            </a:r>
            <a:r>
              <a:rPr lang="en-GB" i="1" dirty="0"/>
              <a:t>European Research Studies</a:t>
            </a:r>
            <a:r>
              <a:rPr lang="en-GB" dirty="0"/>
              <a:t>, vol. 21, no. 1, pp. 1-42.</a:t>
            </a:r>
            <a:endParaRPr lang="en-HK" dirty="0"/>
          </a:p>
          <a:p>
            <a:r>
              <a:rPr lang="en-GB" dirty="0"/>
              <a:t> </a:t>
            </a:r>
            <a:endParaRPr lang="en-HK" dirty="0"/>
          </a:p>
          <a:p>
            <a:r>
              <a:rPr lang="en-GB" dirty="0"/>
              <a:t>Dartey-Baah, K. 2010, “Job Satisfaction and Motivation: Understanding its impact on employee commitment and organizational performance”, </a:t>
            </a:r>
            <a:r>
              <a:rPr lang="en-GB" i="1" dirty="0"/>
              <a:t>Academic Leadership (15337812)</a:t>
            </a:r>
            <a:r>
              <a:rPr lang="en-GB" dirty="0"/>
              <a:t>, 8, 4, Education Source, EBSCO</a:t>
            </a:r>
            <a:r>
              <a:rPr lang="en-GB" i="1" dirty="0"/>
              <a:t>host</a:t>
            </a:r>
            <a:r>
              <a:rPr lang="en-GB" dirty="0"/>
              <a:t>, viewed 15 July 2018.</a:t>
            </a:r>
            <a:endParaRPr lang="en-HK" dirty="0"/>
          </a:p>
          <a:p>
            <a:r>
              <a:rPr lang="en-GB" dirty="0"/>
              <a:t> </a:t>
            </a:r>
            <a:endParaRPr lang="en-HK" dirty="0"/>
          </a:p>
          <a:p>
            <a:r>
              <a:rPr lang="en-GB" dirty="0"/>
              <a:t>Drucker, P. 1954, “Management by objectives and self-control”, </a:t>
            </a:r>
            <a:r>
              <a:rPr lang="en-GB" i="1" dirty="0"/>
              <a:t>Practice of Management</a:t>
            </a:r>
            <a:r>
              <a:rPr lang="en-GB" dirty="0"/>
              <a:t>.</a:t>
            </a:r>
            <a:endParaRPr lang="en-HK" dirty="0"/>
          </a:p>
          <a:p>
            <a:r>
              <a:rPr lang="en-GB" dirty="0"/>
              <a:t> </a:t>
            </a:r>
            <a:endParaRPr lang="en-HK" dirty="0"/>
          </a:p>
          <a:p>
            <a:r>
              <a:rPr lang="en-GB" dirty="0"/>
              <a:t>Glaser, B., &amp; Strauss, A. 1967, “The discovery of grounded theory”, </a:t>
            </a:r>
            <a:r>
              <a:rPr lang="en-GB" i="1" dirty="0"/>
              <a:t>Strategies for qualitative research</a:t>
            </a:r>
            <a:r>
              <a:rPr lang="en-GB" dirty="0"/>
              <a:t>, Chicago: Aldine.</a:t>
            </a:r>
            <a:endParaRPr lang="en-HK" dirty="0"/>
          </a:p>
          <a:p>
            <a:r>
              <a:rPr lang="en-GB" dirty="0"/>
              <a:t> </a:t>
            </a:r>
            <a:endParaRPr lang="en-HK" dirty="0"/>
          </a:p>
          <a:p>
            <a:r>
              <a:rPr lang="en-GB" dirty="0"/>
              <a:t>Herzberg, F., Mausner, B., &amp; Snyderman, B.B. 1959, “The Motivation to Work’, </a:t>
            </a:r>
            <a:r>
              <a:rPr lang="en-GB" i="1" dirty="0"/>
              <a:t>John Wiley &amp; Sons. Inc.</a:t>
            </a:r>
            <a:r>
              <a:rPr lang="en-GB" dirty="0"/>
              <a:t>, New York, 195.</a:t>
            </a:r>
            <a:endParaRPr lang="en-HK" dirty="0"/>
          </a:p>
          <a:p>
            <a:r>
              <a:rPr lang="en-GB" dirty="0"/>
              <a:t> </a:t>
            </a:r>
            <a:endParaRPr lang="en-HK" dirty="0"/>
          </a:p>
          <a:p>
            <a:pPr marL="285750" indent="-285750">
              <a:lnSpc>
                <a:spcPct val="150000"/>
              </a:lnSpc>
              <a:buFont typeface="Arial" panose="020B0604020202020204" pitchFamily="34" charset="0"/>
              <a:buChar char="•"/>
            </a:pPr>
            <a:endParaRPr lang="en-HK"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636973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 y="385536"/>
            <a:ext cx="10972800" cy="1143000"/>
          </a:xfrm>
        </p:spPr>
        <p:txBody>
          <a:bodyPr>
            <a:normAutofit/>
          </a:bodyPr>
          <a:lstStyle/>
          <a:p>
            <a:r>
              <a:rPr lang="en-US" sz="3600" u="sng" dirty="0"/>
              <a:t>References</a:t>
            </a:r>
          </a:p>
        </p:txBody>
      </p:sp>
      <p:sp>
        <p:nvSpPr>
          <p:cNvPr id="4" name="Rectangle 3">
            <a:extLst>
              <a:ext uri="{FF2B5EF4-FFF2-40B4-BE49-F238E27FC236}">
                <a16:creationId xmlns:a16="http://schemas.microsoft.com/office/drawing/2014/main" id="{AE510E44-1E01-4802-B1A6-AC01ED0CCE4F}"/>
              </a:ext>
            </a:extLst>
          </p:cNvPr>
          <p:cNvSpPr/>
          <p:nvPr/>
        </p:nvSpPr>
        <p:spPr>
          <a:xfrm>
            <a:off x="609599" y="1528536"/>
            <a:ext cx="11383617" cy="5355312"/>
          </a:xfrm>
          <a:prstGeom prst="rect">
            <a:avLst/>
          </a:prstGeom>
        </p:spPr>
        <p:txBody>
          <a:bodyPr wrap="square">
            <a:spAutoFit/>
          </a:bodyPr>
          <a:lstStyle/>
          <a:p>
            <a:r>
              <a:rPr lang="en-GB" dirty="0"/>
              <a:t>Johri, R, &amp; Vashistha, N. 2015, “IMPACT OF WORKING ENVIRONMENT AS A MOTIVATINAL FACTOR FOR EMPLOYEES &amp; ITS EFFECT ON THRIE PERFORMANCE: CASE STUDY OF SYDICATE BANK OF INDIA”, </a:t>
            </a:r>
            <a:r>
              <a:rPr lang="en-GB" i="1" dirty="0"/>
              <a:t>CLEAR International Journal Of Research In Commerce &amp; Management</a:t>
            </a:r>
            <a:r>
              <a:rPr lang="en-GB" dirty="0"/>
              <a:t>, 6, 3, pp. 40-44, Business Source Complete, EBSCO</a:t>
            </a:r>
            <a:r>
              <a:rPr lang="en-GB" i="1" dirty="0"/>
              <a:t>host</a:t>
            </a:r>
            <a:r>
              <a:rPr lang="en-GB" dirty="0"/>
              <a:t>, viewed 15 July 2018.</a:t>
            </a:r>
            <a:endParaRPr lang="en-HK" dirty="0"/>
          </a:p>
          <a:p>
            <a:r>
              <a:rPr lang="en-GB" dirty="0"/>
              <a:t> </a:t>
            </a:r>
            <a:endParaRPr lang="en-HK" dirty="0"/>
          </a:p>
          <a:p>
            <a:r>
              <a:rPr lang="en-GB" dirty="0"/>
              <a:t>Kaplan, Robert, S, &amp; Norton D P. 1992, “The Balanced Scorecard – Measures That Drive Performance”, </a:t>
            </a:r>
            <a:r>
              <a:rPr lang="en-GB" i="1" dirty="0"/>
              <a:t>Harvard Business Review</a:t>
            </a:r>
            <a:r>
              <a:rPr lang="en-GB" dirty="0"/>
              <a:t>, January-February, pp. 71-79.</a:t>
            </a:r>
            <a:endParaRPr lang="en-HK" dirty="0"/>
          </a:p>
          <a:p>
            <a:r>
              <a:rPr lang="en-GB" dirty="0"/>
              <a:t> </a:t>
            </a:r>
            <a:endParaRPr lang="en-HK" dirty="0"/>
          </a:p>
          <a:p>
            <a:r>
              <a:rPr lang="en-GB" dirty="0"/>
              <a:t>Kopia, J., Kompalla, A., Buchuller, M &amp; Heinemann, B. 2017, “PERFORMANCE MEASUREMENT OF MANAGEMENT SYSTEM STANDARDS USING THE BALANCED SCORECARD”, </a:t>
            </a:r>
            <a:r>
              <a:rPr lang="en-GB" i="1" dirty="0"/>
              <a:t>Amfiteatru Economic</a:t>
            </a:r>
            <a:r>
              <a:rPr lang="en-GB" dirty="0"/>
              <a:t>, vol. 19, no.11, pp. 981-1002.</a:t>
            </a:r>
            <a:endParaRPr lang="en-HK" dirty="0"/>
          </a:p>
          <a:p>
            <a:r>
              <a:rPr lang="en-GB" dirty="0"/>
              <a:t> </a:t>
            </a:r>
            <a:endParaRPr lang="en-HK" dirty="0"/>
          </a:p>
          <a:p>
            <a:r>
              <a:rPr lang="en-GB" dirty="0"/>
              <a:t>Maslow, A H. 1943, “A theory of human motivation”, </a:t>
            </a:r>
            <a:r>
              <a:rPr lang="en-GB" i="1" dirty="0"/>
              <a:t>Psychological review</a:t>
            </a:r>
            <a:r>
              <a:rPr lang="en-GB" dirty="0"/>
              <a:t>, 50(4), pp. 370.</a:t>
            </a:r>
            <a:endParaRPr lang="en-HK" dirty="0"/>
          </a:p>
          <a:p>
            <a:r>
              <a:rPr lang="en-GB" dirty="0"/>
              <a:t> </a:t>
            </a:r>
            <a:endParaRPr lang="en-HK" dirty="0"/>
          </a:p>
          <a:p>
            <a:r>
              <a:rPr lang="en-GB" dirty="0"/>
              <a:t>Springer, G J. 2011, “A Study of Job Motivation, Satisfaction, and Performance among Bank Employees”, </a:t>
            </a:r>
            <a:r>
              <a:rPr lang="en-GB" i="1" dirty="0"/>
              <a:t>Journal Of Global Business Issues</a:t>
            </a:r>
            <a:r>
              <a:rPr lang="en-GB" dirty="0"/>
              <a:t>, 5,1, pp. 29-42, Business Source Complete, EBSCO</a:t>
            </a:r>
            <a:r>
              <a:rPr lang="en-GB" i="1" dirty="0"/>
              <a:t>host</a:t>
            </a:r>
            <a:r>
              <a:rPr lang="en-GB" dirty="0"/>
              <a:t>, viewed 15 July 2018.</a:t>
            </a:r>
            <a:endParaRPr lang="en-HK" dirty="0"/>
          </a:p>
          <a:p>
            <a:r>
              <a:rPr lang="en-GB" dirty="0"/>
              <a:t> </a:t>
            </a:r>
            <a:endParaRPr lang="en-HK" dirty="0"/>
          </a:p>
          <a:p>
            <a:r>
              <a:rPr lang="en-GB" dirty="0"/>
              <a:t>Strauss, A., &amp; Corbin, J. 1994, “Grounded theory methodology”, </a:t>
            </a:r>
            <a:r>
              <a:rPr lang="en-GB" i="1" dirty="0"/>
              <a:t>Handbook of qualitative research</a:t>
            </a:r>
            <a:r>
              <a:rPr lang="en-GB" dirty="0"/>
              <a:t>, 17, pp. 273-85.</a:t>
            </a:r>
            <a:endParaRPr lang="en-HK" dirty="0"/>
          </a:p>
          <a:p>
            <a:r>
              <a:rPr lang="en-GB" dirty="0"/>
              <a:t> </a:t>
            </a:r>
            <a:endParaRPr lang="en-HK" dirty="0"/>
          </a:p>
        </p:txBody>
      </p:sp>
    </p:spTree>
    <p:extLst>
      <p:ext uri="{BB962C8B-B14F-4D97-AF65-F5344CB8AC3E}">
        <p14:creationId xmlns:p14="http://schemas.microsoft.com/office/powerpoint/2010/main" val="17925202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 y="704087"/>
            <a:ext cx="10972800" cy="3263001"/>
          </a:xfrm>
        </p:spPr>
        <p:txBody>
          <a:bodyPr>
            <a:normAutofit/>
          </a:bodyPr>
          <a:lstStyle/>
          <a:p>
            <a:pPr algn="ctr"/>
            <a:r>
              <a:rPr lang="en-US" sz="8800" dirty="0"/>
              <a:t>Thank You</a:t>
            </a:r>
          </a:p>
        </p:txBody>
      </p:sp>
    </p:spTree>
    <p:extLst>
      <p:ext uri="{BB962C8B-B14F-4D97-AF65-F5344CB8AC3E}">
        <p14:creationId xmlns:p14="http://schemas.microsoft.com/office/powerpoint/2010/main" val="9297616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resentation on brainstorming">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entury Gothic-Palatino Linotyp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panose="0204050205050503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spDef>
      <a:spPr/>
      <a:bodyPr rtlCol="0" anchor="ctr"/>
      <a:lstStyle>
        <a:defPPr algn="ctr">
          <a:defRPr/>
        </a:defPPr>
      </a:lstStyle>
      <a:style>
        <a:lnRef idx="1">
          <a:schemeClr val="accent3"/>
        </a:lnRef>
        <a:fillRef idx="2">
          <a:schemeClr val="accent3"/>
        </a:fillRef>
        <a:effectRef idx="1">
          <a:schemeClr val="accent3"/>
        </a:effectRef>
        <a:fontRef idx="minor">
          <a:schemeClr val="dk1"/>
        </a:fontRef>
      </a:style>
    </a:spDef>
    <a:lnDef>
      <a:spPr/>
      <a:bodyPr/>
      <a:lstStyle/>
      <a:style>
        <a:lnRef idx="1">
          <a:schemeClr val="accent1"/>
        </a:lnRef>
        <a:fillRef idx="0">
          <a:schemeClr val="accent1"/>
        </a:fillRef>
        <a:effectRef idx="0">
          <a:schemeClr val="accent1"/>
        </a:effectRef>
        <a:fontRef idx="minor">
          <a:schemeClr val="tx1"/>
        </a:fontRef>
      </a:style>
    </a:lnDef>
    <a:txDef>
      <a:spPr>
        <a:noFill/>
        <a:ln>
          <a:solidFill>
            <a:schemeClr val="bg2"/>
          </a:solidFill>
        </a:ln>
      </a:spPr>
      <a:bodyPr wrap="none" rtlCol="0">
        <a:spAutoFit/>
      </a:bodyPr>
      <a:lstStyle>
        <a:defPPr>
          <a:defRPr dirty="0" err="1" smtClean="0"/>
        </a:defPPr>
      </a:lstStyle>
    </a:txDef>
  </a:objectDefaults>
  <a:extraClrSchemeLst/>
  <a:extLst>
    <a:ext uri="{05A4C25C-085E-4340-85A3-A5531E510DB2}">
      <thm15:themeFamily xmlns:thm15="http://schemas.microsoft.com/office/thememl/2012/main" name="Business brainstorming presentation.potx" id="{DE77CA07-3D7A-4CF2-AF02-587F794CB3CB}" vid="{13C2A94F-C0A1-4622-B71C-29A3B00D5E0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Business brainstorming presentation</Template>
  <TotalTime>3901</TotalTime>
  <Words>1897</Words>
  <Application>Microsoft Office PowerPoint</Application>
  <PresentationFormat>Widescreen</PresentationFormat>
  <Paragraphs>286</Paragraphs>
  <Slides>21</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21</vt:i4>
      </vt:variant>
    </vt:vector>
  </HeadingPairs>
  <TitlesOfParts>
    <vt:vector size="29" baseType="lpstr">
      <vt:lpstr>PMingLiU</vt:lpstr>
      <vt:lpstr>Arial</vt:lpstr>
      <vt:lpstr>Calibri</vt:lpstr>
      <vt:lpstr>Century Gothic</vt:lpstr>
      <vt:lpstr>Palatino Linotype</vt:lpstr>
      <vt:lpstr>Times New Roman</vt:lpstr>
      <vt:lpstr>Wingdings 2</vt:lpstr>
      <vt:lpstr>Presentation on brainstorming</vt:lpstr>
      <vt:lpstr>Assignment cover sheet</vt:lpstr>
      <vt:lpstr>PowerPoint Presentation</vt:lpstr>
      <vt:lpstr>Qualitative Research SBPD7002</vt:lpstr>
      <vt:lpstr>Content</vt:lpstr>
      <vt:lpstr>Topic  “A Qualitative Study of Employee Motivation and Employee’s Performance in Banking”  by  Chan Pui Luen, Paul 14 October 2018</vt:lpstr>
      <vt:lpstr>Abstract</vt:lpstr>
      <vt:lpstr>Research Questions</vt:lpstr>
      <vt:lpstr>Research Philosophy and Methodology</vt:lpstr>
      <vt:lpstr>Research Philosophy and Methodology</vt:lpstr>
      <vt:lpstr>Literature Review</vt:lpstr>
      <vt:lpstr>The Context and Participants</vt:lpstr>
      <vt:lpstr>The Context and Participants</vt:lpstr>
      <vt:lpstr>The Data Collection</vt:lpstr>
      <vt:lpstr>The Data Analysis</vt:lpstr>
      <vt:lpstr>The Findings </vt:lpstr>
      <vt:lpstr>Discussion</vt:lpstr>
      <vt:lpstr>Discussion</vt:lpstr>
      <vt:lpstr>Personal Reflections</vt:lpstr>
      <vt:lpstr>References</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Visions for the Future: Theoretical Perspectives on Management SBPD7004</dc:title>
  <dc:creator>Tsz Him CHAN</dc:creator>
  <cp:lastModifiedBy>CHAN Tsz Him</cp:lastModifiedBy>
  <cp:revision>138</cp:revision>
  <dcterms:created xsi:type="dcterms:W3CDTF">2018-06-02T14:14:24Z</dcterms:created>
  <dcterms:modified xsi:type="dcterms:W3CDTF">2018-10-27T07:16:56Z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74069100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