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6"/>
  </p:notesMasterIdLst>
  <p:sldIdLst>
    <p:sldId id="621" r:id="rId4"/>
    <p:sldId id="389" r:id="rId5"/>
    <p:sldId id="628" r:id="rId6"/>
    <p:sldId id="629" r:id="rId7"/>
    <p:sldId id="397" r:id="rId8"/>
    <p:sldId id="651" r:id="rId9"/>
    <p:sldId id="652" r:id="rId10"/>
    <p:sldId id="653" r:id="rId11"/>
    <p:sldId id="650" r:id="rId12"/>
    <p:sldId id="647" r:id="rId13"/>
    <p:sldId id="630" r:id="rId14"/>
    <p:sldId id="645" r:id="rId15"/>
    <p:sldId id="632" r:id="rId16"/>
    <p:sldId id="648" r:id="rId17"/>
    <p:sldId id="633" r:id="rId18"/>
    <p:sldId id="631" r:id="rId19"/>
    <p:sldId id="634" r:id="rId20"/>
    <p:sldId id="635" r:id="rId21"/>
    <p:sldId id="636" r:id="rId22"/>
    <p:sldId id="637" r:id="rId23"/>
    <p:sldId id="622" r:id="rId24"/>
    <p:sldId id="280" r:id="rId25"/>
    <p:sldId id="640" r:id="rId26"/>
    <p:sldId id="641" r:id="rId27"/>
    <p:sldId id="646" r:id="rId28"/>
    <p:sldId id="642" r:id="rId29"/>
    <p:sldId id="654" r:id="rId30"/>
    <p:sldId id="655" r:id="rId31"/>
    <p:sldId id="656" r:id="rId32"/>
    <p:sldId id="657" r:id="rId33"/>
    <p:sldId id="658" r:id="rId34"/>
    <p:sldId id="392"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80" d="100"/>
          <a:sy n="80" d="100"/>
        </p:scale>
        <p:origin x="11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923A1291-EDA7-4F04-B66C-E4B5EC9176FA}"/>
    <pc:docChg chg="modSld">
      <pc:chgData name="Naomi Doerge" userId="c2ba5b26-9392-4f76-82ca-966719aba79f" providerId="ADAL" clId="{923A1291-EDA7-4F04-B66C-E4B5EC9176FA}" dt="2024-07-02T16:18:22.143" v="13" actId="20577"/>
      <pc:docMkLst>
        <pc:docMk/>
      </pc:docMkLst>
      <pc:sldChg chg="modSp mod">
        <pc:chgData name="Naomi Doerge" userId="c2ba5b26-9392-4f76-82ca-966719aba79f" providerId="ADAL" clId="{923A1291-EDA7-4F04-B66C-E4B5EC9176FA}" dt="2024-07-02T16:18:22.143" v="13" actId="20577"/>
        <pc:sldMkLst>
          <pc:docMk/>
          <pc:sldMk cId="1892009406" sldId="622"/>
        </pc:sldMkLst>
        <pc:spChg chg="mod">
          <ac:chgData name="Naomi Doerge" userId="c2ba5b26-9392-4f76-82ca-966719aba79f" providerId="ADAL" clId="{923A1291-EDA7-4F04-B66C-E4B5EC9176FA}" dt="2024-07-02T16:18:22.143" v="13" actId="20577"/>
          <ac:spMkLst>
            <pc:docMk/>
            <pc:sldMk cId="1892009406" sldId="622"/>
            <ac:spMk id="23555" creationId="{1DAD338D-8E10-408B-9635-136B1CD23B41}"/>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02/07/2024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22</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02/07/2024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02/07/2024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02/07/2024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02/07/2024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02/07/2024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02/07/2024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02/07/2024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02/07/2024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02/07/2024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02/07/2024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02/07/2024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02/07/2024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02/07/2024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02/07/2024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02/07/2024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02/07/2024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02/07/2024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02/07/2024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02/07/2024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02/07/2024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8_3242B843.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theconversation.com/exploring-the-indian-ocean-as-a-rich-archive-of-history-above-and-below-the-water-line-133817"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4: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02/07/2024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774D-185A-CCEB-9701-089C02C5B948}"/>
              </a:ext>
            </a:extLst>
          </p:cNvPr>
          <p:cNvSpPr>
            <a:spLocks noGrp="1"/>
          </p:cNvSpPr>
          <p:nvPr>
            <p:ph type="title"/>
          </p:nvPr>
        </p:nvSpPr>
        <p:spPr>
          <a:xfrm>
            <a:off x="2401637" y="178386"/>
            <a:ext cx="4331368" cy="507415"/>
          </a:xfrm>
        </p:spPr>
        <p:txBody>
          <a:bodyPr/>
          <a:lstStyle/>
          <a:p>
            <a:r>
              <a:rPr lang="en-US" sz="3600" b="1" dirty="0">
                <a:solidFill>
                  <a:srgbClr val="173AFF"/>
                </a:solidFill>
              </a:rPr>
              <a:t>Activity 3</a:t>
            </a:r>
          </a:p>
        </p:txBody>
      </p:sp>
      <p:sp>
        <p:nvSpPr>
          <p:cNvPr id="4" name="Date Placeholder 3">
            <a:extLst>
              <a:ext uri="{FF2B5EF4-FFF2-40B4-BE49-F238E27FC236}">
                <a16:creationId xmlns:a16="http://schemas.microsoft.com/office/drawing/2014/main" id="{CE6F3606-2656-D0DB-BFEE-80000FA56668}"/>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6" name="Picture 5" descr="A white table with red text&#10;&#10;Description automatically generated">
            <a:extLst>
              <a:ext uri="{FF2B5EF4-FFF2-40B4-BE49-F238E27FC236}">
                <a16:creationId xmlns:a16="http://schemas.microsoft.com/office/drawing/2014/main" id="{A7978D9A-B8E9-BBB4-C370-01E6FFDD6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49" y="830827"/>
            <a:ext cx="9019888" cy="4643542"/>
          </a:xfrm>
          <a:prstGeom prst="rect">
            <a:avLst/>
          </a:prstGeom>
          <a:ln w="19050">
            <a:solidFill>
              <a:schemeClr val="tx1"/>
            </a:solidFill>
          </a:ln>
        </p:spPr>
      </p:pic>
    </p:spTree>
    <p:extLst>
      <p:ext uri="{BB962C8B-B14F-4D97-AF65-F5344CB8AC3E}">
        <p14:creationId xmlns:p14="http://schemas.microsoft.com/office/powerpoint/2010/main" val="16528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304047" y="0"/>
            <a:ext cx="4535905" cy="800001"/>
          </a:xfrm>
        </p:spPr>
        <p:txBody>
          <a:bodyPr/>
          <a:lstStyle/>
          <a:p>
            <a:r>
              <a:rPr lang="en-GB" sz="3600" b="1" dirty="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50825" y="800001"/>
            <a:ext cx="8403470" cy="4390127"/>
          </a:xfrm>
        </p:spPr>
        <p:txBody>
          <a:bodyPr/>
          <a:lstStyle/>
          <a:p>
            <a:r>
              <a:rPr lang="en-GB" sz="2000" dirty="0">
                <a:cs typeface="Calibri" panose="020F0502020204030204" pitchFamily="34" charset="0"/>
              </a:rPr>
              <a:t>So, can I copy what someone has said as long as I reference it?</a:t>
            </a:r>
          </a:p>
          <a:p>
            <a:r>
              <a:rPr lang="en-GB" sz="2000" dirty="0">
                <a:cs typeface="Calibri" panose="020F0502020204030204" pitchFamily="34" charset="0"/>
              </a:rPr>
              <a:t>You can use the </a:t>
            </a:r>
            <a:r>
              <a:rPr lang="en-GB" sz="2000" b="1" i="1" dirty="0">
                <a:cs typeface="Calibri" panose="020F0502020204030204" pitchFamily="34" charset="0"/>
              </a:rPr>
              <a:t>exact words </a:t>
            </a:r>
            <a:r>
              <a:rPr lang="en-GB" sz="2000" dirty="0">
                <a:cs typeface="Calibri" panose="020F0502020204030204" pitchFamily="34" charset="0"/>
              </a:rPr>
              <a:t>from a source, and this is called a </a:t>
            </a:r>
            <a:r>
              <a:rPr lang="en-GB" sz="2000" b="1" dirty="0">
                <a:solidFill>
                  <a:srgbClr val="00B050"/>
                </a:solidFill>
                <a:cs typeface="Calibri" panose="020F0502020204030204" pitchFamily="34" charset="0"/>
              </a:rPr>
              <a:t>quotation </a:t>
            </a:r>
            <a:r>
              <a:rPr lang="en-GB" sz="2000" dirty="0">
                <a:cs typeface="Calibri" panose="020F0502020204030204" pitchFamily="34" charset="0"/>
              </a:rPr>
              <a:t>or a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a:t>
            </a:r>
          </a:p>
          <a:p>
            <a:pPr marL="0" indent="0">
              <a:buNone/>
            </a:pPr>
            <a:r>
              <a:rPr lang="en-GB" sz="2000" b="1" dirty="0">
                <a:cs typeface="Calibri" panose="020F0502020204030204" pitchFamily="34" charset="0"/>
              </a:rPr>
              <a:t>	</a:t>
            </a:r>
            <a:r>
              <a:rPr lang="en-GB" sz="2000" b="1" i="1" dirty="0" err="1">
                <a:cs typeface="Calibri" panose="020F0502020204030204" pitchFamily="34" charset="0"/>
              </a:rPr>
              <a:t>Pureheart</a:t>
            </a:r>
            <a:r>
              <a:rPr lang="en-GB" sz="2000" b="1" i="1" dirty="0">
                <a:cs typeface="Calibri" panose="020F0502020204030204" pitchFamily="34" charset="0"/>
              </a:rPr>
              <a:t> (2018, p.11) </a:t>
            </a:r>
            <a:r>
              <a:rPr lang="en-GB" sz="2000" i="1" dirty="0">
                <a:cs typeface="Calibri" panose="020F0502020204030204" pitchFamily="34" charset="0"/>
              </a:rPr>
              <a:t>states that </a:t>
            </a:r>
            <a:r>
              <a:rPr lang="en-GB" sz="2000" b="1" i="1" dirty="0">
                <a:solidFill>
                  <a:srgbClr val="C00000"/>
                </a:solidFill>
                <a:cs typeface="Calibri" panose="020F0502020204030204" pitchFamily="34" charset="0"/>
              </a:rPr>
              <a:t>“</a:t>
            </a:r>
            <a:r>
              <a:rPr lang="en-GB" sz="2000" i="1" dirty="0">
                <a:cs typeface="Calibri" panose="020F0502020204030204" pitchFamily="34" charset="0"/>
              </a:rPr>
              <a:t>managing your time reduces 	your stress level</a:t>
            </a:r>
            <a:r>
              <a:rPr lang="en-GB" sz="2000" b="1" i="1" dirty="0">
                <a:solidFill>
                  <a:srgbClr val="C00000"/>
                </a:solidFill>
                <a:cs typeface="Calibri" panose="020F0502020204030204" pitchFamily="34" charset="0"/>
              </a:rPr>
              <a:t>”</a:t>
            </a:r>
            <a:r>
              <a:rPr lang="en-GB" sz="2000" i="1" dirty="0">
                <a:cs typeface="Calibri" panose="020F0502020204030204" pitchFamily="34" charset="0"/>
              </a:rPr>
              <a:t>. </a:t>
            </a:r>
          </a:p>
          <a:p>
            <a:pPr marL="0" indent="0">
              <a:buNone/>
            </a:pPr>
            <a:r>
              <a:rPr lang="en-GB" sz="1000" i="1" dirty="0">
                <a:cs typeface="Calibri" panose="020F0502020204030204" pitchFamily="34" charset="0"/>
              </a:rPr>
              <a:t> </a:t>
            </a:r>
          </a:p>
          <a:p>
            <a:r>
              <a:rPr lang="en-GB" sz="2000" dirty="0">
                <a:cs typeface="Calibri" panose="020F0502020204030204" pitchFamily="34" charset="0"/>
              </a:rPr>
              <a:t>Please remember that a quotation must be </a:t>
            </a:r>
            <a:r>
              <a:rPr lang="en-GB" sz="2000" u="sng" dirty="0">
                <a:solidFill>
                  <a:srgbClr val="C00000"/>
                </a:solidFill>
                <a:cs typeface="Calibri" panose="020F0502020204030204" pitchFamily="34" charset="0"/>
              </a:rPr>
              <a:t>contained within quotation marks</a:t>
            </a:r>
            <a:r>
              <a:rPr lang="en-GB" sz="2000" dirty="0">
                <a:solidFill>
                  <a:srgbClr val="C00000"/>
                </a:solidFill>
                <a:cs typeface="Calibri" panose="020F0502020204030204" pitchFamily="34" charset="0"/>
              </a:rPr>
              <a:t> </a:t>
            </a:r>
            <a:r>
              <a:rPr lang="en-GB" sz="2000" dirty="0">
                <a:cs typeface="Calibri" panose="020F0502020204030204" pitchFamily="34" charset="0"/>
              </a:rPr>
              <a:t>and must not be more than </a:t>
            </a:r>
            <a:r>
              <a:rPr lang="en-GB" sz="2000" u="sng" dirty="0">
                <a:cs typeface="Calibri" panose="020F0502020204030204" pitchFamily="34" charset="0"/>
              </a:rPr>
              <a:t>2-3 lines long</a:t>
            </a:r>
            <a:r>
              <a:rPr lang="en-GB" sz="2000" dirty="0">
                <a:cs typeface="Calibri" panose="020F0502020204030204" pitchFamily="34" charset="0"/>
              </a:rPr>
              <a:t>. </a:t>
            </a:r>
          </a:p>
          <a:p>
            <a:endParaRPr lang="en-GB" sz="1000" dirty="0">
              <a:cs typeface="Calibri" panose="020F0502020204030204" pitchFamily="34" charset="0"/>
            </a:endParaRPr>
          </a:p>
          <a:p>
            <a:r>
              <a:rPr lang="en-GB" sz="2000" dirty="0">
                <a:cs typeface="Calibri" panose="020F0502020204030204" pitchFamily="34" charset="0"/>
              </a:rPr>
              <a:t>There are two other ways  that you can use a source without committing plagiarism. These are: </a:t>
            </a:r>
            <a:r>
              <a:rPr lang="en-GB" sz="2000" b="1" dirty="0">
                <a:cs typeface="Calibri" panose="020F0502020204030204" pitchFamily="34" charset="0"/>
              </a:rPr>
              <a:t>1)</a:t>
            </a:r>
            <a:r>
              <a:rPr lang="en-GB" sz="2000" dirty="0">
                <a:cs typeface="Calibri" panose="020F0502020204030204" pitchFamily="34" charset="0"/>
              </a:rPr>
              <a:t> </a:t>
            </a:r>
            <a:r>
              <a:rPr lang="en-GB" sz="2000" b="1" dirty="0">
                <a:solidFill>
                  <a:srgbClr val="00B050"/>
                </a:solidFill>
                <a:cs typeface="Calibri" panose="020F0502020204030204" pitchFamily="34" charset="0"/>
              </a:rPr>
              <a:t>Paraphrasing </a:t>
            </a:r>
            <a:r>
              <a:rPr lang="en-GB" sz="2000" b="1" dirty="0">
                <a:cs typeface="Calibri" panose="020F0502020204030204" pitchFamily="34" charset="0"/>
              </a:rPr>
              <a:t>2) </a:t>
            </a:r>
            <a:r>
              <a:rPr lang="en-GB" sz="2000" b="1" dirty="0">
                <a:solidFill>
                  <a:srgbClr val="00B050"/>
                </a:solidFill>
                <a:cs typeface="Calibri" panose="020F0502020204030204" pitchFamily="34" charset="0"/>
              </a:rPr>
              <a:t>Summarising </a:t>
            </a:r>
          </a:p>
          <a:p>
            <a:endParaRPr lang="en-GB" sz="1000" b="1" dirty="0">
              <a:solidFill>
                <a:srgbClr val="00B050"/>
              </a:solidFill>
              <a:cs typeface="Calibri" panose="020F0502020204030204" pitchFamily="34" charset="0"/>
            </a:endParaRPr>
          </a:p>
          <a:p>
            <a:r>
              <a:rPr lang="en-GB" sz="2000" dirty="0">
                <a:cs typeface="Calibri" panose="020F0502020204030204" pitchFamily="34" charset="0"/>
              </a:rPr>
              <a:t>For now, you should understand that 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1843" y="2636912"/>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Ways to Reference a Source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457200" y="836712"/>
            <a:ext cx="8229600" cy="3916363"/>
          </a:xfrm>
        </p:spPr>
        <p:txBody>
          <a:bodyPr/>
          <a:lstStyle/>
          <a:p>
            <a:pPr marL="0" indent="0">
              <a:buNone/>
            </a:pPr>
            <a:r>
              <a:rPr lang="en-GB" sz="2800" b="1" dirty="0">
                <a:solidFill>
                  <a:srgbClr val="FF0000"/>
                </a:solidFill>
              </a:rPr>
              <a:t>REMINDER: </a:t>
            </a:r>
            <a:r>
              <a:rPr lang="en-GB" sz="2800" dirty="0"/>
              <a:t>there are 3 different ways to reference a source:</a:t>
            </a:r>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Different from paraphrasing as this is used for longer extracts/texts and shortens the text significantly</a:t>
            </a:r>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6" name="Graphic 5" descr="Woman with thumbs up">
            <a:extLst>
              <a:ext uri="{FF2B5EF4-FFF2-40B4-BE49-F238E27FC236}">
                <a16:creationId xmlns:a16="http://schemas.microsoft.com/office/drawing/2014/main" id="{419EEBA9-B54E-8798-FA11-53B41A93C2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35971" y="4107331"/>
            <a:ext cx="783176" cy="645744"/>
          </a:xfrm>
          <a:prstGeom prst="rect">
            <a:avLst/>
          </a:prstGeom>
        </p:spPr>
      </p:pic>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130259"/>
            <a:ext cx="6364705" cy="651794"/>
          </a:xfrm>
        </p:spPr>
        <p:txBody>
          <a:bodyPr/>
          <a:lstStyle/>
          <a:p>
            <a:r>
              <a:rPr lang="en-GB"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4" y="912036"/>
            <a:ext cx="8472071" cy="4694680"/>
          </a:xfrm>
        </p:spPr>
        <p:txBody>
          <a:bodyPr/>
          <a:lstStyle/>
          <a:p>
            <a:pPr algn="just">
              <a:lnSpc>
                <a:spcPct val="90000"/>
              </a:lnSpc>
              <a:spcBef>
                <a:spcPct val="20000"/>
              </a:spcBef>
              <a:buFont typeface="Arial" pitchFamily="34" charset="0"/>
              <a:defRPr/>
            </a:pPr>
            <a:r>
              <a:rPr lang="en-GB" sz="2400" dirty="0">
                <a:cs typeface="Calibri" panose="020F0502020204030204" pitchFamily="34" charset="0"/>
              </a:rPr>
              <a:t>There are different ways to reference your sources. On this programme you are expected to use </a:t>
            </a:r>
            <a:r>
              <a:rPr lang="en-GB" sz="2400" b="1" u="sng" dirty="0">
                <a:cs typeface="Calibri" panose="020F0502020204030204" pitchFamily="34" charset="0"/>
              </a:rPr>
              <a:t>Harvard referencing system</a:t>
            </a:r>
            <a:r>
              <a:rPr lang="en-GB" sz="2400" dirty="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spcBef>
                <a:spcPct val="20000"/>
              </a:spcBef>
              <a:buFont typeface="Arial" pitchFamily="34" charset="0"/>
              <a:defRPr/>
            </a:pPr>
            <a:r>
              <a:rPr lang="en-GB" sz="2400" dirty="0">
                <a:cs typeface="Calibri" panose="020F0502020204030204" pitchFamily="34" charset="0"/>
              </a:rPr>
              <a:t>You can find a full and detailed guide on the UWTSD website by following this link: </a:t>
            </a:r>
            <a:r>
              <a:rPr lang="en-GB" altLang="en-US" sz="2400" dirty="0">
                <a:cs typeface="Calibri" panose="020F0502020204030204" pitchFamily="34" charset="0"/>
                <a:hlinkClick r:id="rId2"/>
              </a:rPr>
              <a:t>https://www.uwtsd.ac.uk/library/student-essentials/referencing-handbooks/</a:t>
            </a:r>
            <a:r>
              <a:rPr lang="en-GB" altLang="en-US" sz="2400" dirty="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defRPr/>
            </a:pPr>
            <a:r>
              <a:rPr lang="en-GB" sz="2400" dirty="0">
                <a:cs typeface="Calibri" panose="020F0502020204030204" pitchFamily="34" charset="0"/>
              </a:rPr>
              <a:t>There is also a handy guide ‘Cite them Right’ which is available in the library and online: </a:t>
            </a:r>
            <a:r>
              <a:rPr lang="en-GB" sz="2400" dirty="0">
                <a:cs typeface="Calibri" panose="020F0502020204030204" pitchFamily="34" charset="0"/>
                <a:hlinkClick r:id="rId3"/>
              </a:rPr>
              <a:t>https://www.citethemrightonline.com/</a:t>
            </a:r>
            <a:r>
              <a:rPr lang="en-GB" sz="2400" dirty="0">
                <a:cs typeface="Calibri" panose="020F0502020204030204" pitchFamily="34" charset="0"/>
              </a:rPr>
              <a:t> </a:t>
            </a:r>
          </a:p>
          <a:p>
            <a:endParaRPr lang="en-GB" sz="24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a:t>The Economist</a:t>
            </a:r>
            <a:r>
              <a:rPr lang="en-GB" sz="1800"/>
              <a:t>, 23(2), </a:t>
            </a:r>
            <a:r>
              <a:rPr lang="en-GB" sz="1800" dirty="0"/>
              <a:t>pp. 108-125.</a:t>
            </a:r>
          </a:p>
          <a:p>
            <a:pPr marL="0" indent="0" eaLnBrk="1" hangingPunct="1">
              <a:buNone/>
              <a:defRPr/>
            </a:pPr>
            <a:endParaRPr lang="en-GB" sz="1000" dirty="0"/>
          </a:p>
          <a:p>
            <a:pPr marL="0" indent="0" eaLnBrk="1" hangingPunct="1">
              <a:buNone/>
              <a:defRPr/>
            </a:pPr>
            <a:r>
              <a:rPr lang="en-GB" sz="1800" dirty="0"/>
              <a:t>Robins, J. (2008) ‘Positive effects of globalisation’. Available at: </a:t>
            </a:r>
            <a:r>
              <a:rPr lang="en-GB" sz="1800" dirty="0">
                <a:hlinkClick r:id="rId3"/>
              </a:rPr>
              <a:t>http://www.port.ac.uk/eco/global</a:t>
            </a:r>
            <a:r>
              <a:rPr lang="en-GB" sz="1800" dirty="0"/>
              <a:t> (Accessed 12 January 2009).</a:t>
            </a:r>
          </a:p>
          <a:p>
            <a:pPr marL="0" indent="0" eaLnBrk="1" hangingPunct="1">
              <a:buNone/>
              <a:defRPr/>
            </a:pPr>
            <a:endParaRPr lang="en-GB" sz="1050" dirty="0"/>
          </a:p>
          <a:p>
            <a:pPr marL="0" indent="0" eaLnBrk="1" hangingPunct="1">
              <a:buNone/>
              <a:defRPr/>
            </a:pPr>
            <a:r>
              <a:rPr lang="en-GB" sz="1800" dirty="0"/>
              <a:t>Hofmeyr, I., </a:t>
            </a:r>
            <a:r>
              <a:rPr lang="en-GB" sz="1800" dirty="0" err="1"/>
              <a:t>Lavery</a:t>
            </a:r>
            <a:r>
              <a:rPr lang="en-GB" sz="1800" dirty="0"/>
              <a:t>, C. (2020) </a:t>
            </a:r>
            <a:r>
              <a:rPr lang="en-GB" sz="1800" i="1" dirty="0"/>
              <a:t>Exploring the Indian Ocean as a rich archive of history – above and below the water line</a:t>
            </a:r>
            <a:r>
              <a:rPr lang="en-GB" sz="1800" dirty="0"/>
              <a:t>. Available at: </a:t>
            </a:r>
            <a:r>
              <a:rPr lang="en-GB" sz="1800" dirty="0">
                <a:hlinkClick r:id="rId4"/>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400" dirty="0">
                <a:cs typeface="Calibri" panose="020F0502020204030204" pitchFamily="34" charset="0"/>
              </a:rPr>
              <a:t>The list of references at the end of the report for this module should show </a:t>
            </a:r>
            <a:r>
              <a:rPr lang="en-GB" sz="2400" b="1" u="sng" dirty="0">
                <a:cs typeface="Calibri" panose="020F0502020204030204" pitchFamily="34" charset="0"/>
              </a:rPr>
              <a:t>at least 5 sources </a:t>
            </a:r>
            <a:r>
              <a:rPr lang="en-GB" sz="2400" dirty="0">
                <a:cs typeface="Calibri" panose="020F0502020204030204" pitchFamily="34" charset="0"/>
              </a:rPr>
              <a:t>which have been cited in-text.</a:t>
            </a:r>
          </a:p>
          <a:p>
            <a:endParaRPr lang="en-GB" sz="1000" dirty="0">
              <a:cs typeface="Calibri" panose="020F0502020204030204" pitchFamily="34" charset="0"/>
            </a:endParaRPr>
          </a:p>
          <a:p>
            <a:r>
              <a:rPr lang="en-GB" sz="2400" b="1" dirty="0">
                <a:cs typeface="Calibri" panose="020F0502020204030204" pitchFamily="34" charset="0"/>
              </a:rPr>
              <a:t>3 </a:t>
            </a:r>
            <a:r>
              <a:rPr lang="en-GB" sz="2400" dirty="0">
                <a:cs typeface="Calibri" panose="020F0502020204030204" pitchFamily="34" charset="0"/>
              </a:rPr>
              <a:t>of these sources have been found for you. </a:t>
            </a:r>
            <a:r>
              <a:rPr lang="en-GB" sz="2400" b="1" dirty="0">
                <a:cs typeface="Calibri" panose="020F0502020204030204" pitchFamily="34" charset="0"/>
              </a:rPr>
              <a:t>2</a:t>
            </a:r>
            <a:r>
              <a:rPr lang="en-GB" sz="2400" dirty="0">
                <a:cs typeface="Calibri" panose="020F0502020204030204" pitchFamily="34" charset="0"/>
              </a:rPr>
              <a:t> must be from your own research.</a:t>
            </a:r>
            <a:endParaRPr lang="en-GB" sz="2400" b="1" dirty="0">
              <a:cs typeface="Calibri" panose="020F0502020204030204" pitchFamily="34" charset="0"/>
            </a:endParaRPr>
          </a:p>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Educational Technology,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p:txBody>
          <a:bodyPr/>
          <a:lstStyle/>
          <a:p>
            <a:r>
              <a:rPr lang="en-US" dirty="0"/>
              <a:t>Newcastle University. (2024) ‘Referencing’. Available at: </a:t>
            </a:r>
            <a:r>
              <a:rPr lang="en-US" dirty="0">
                <a:hlinkClick r:id="rId2"/>
              </a:rPr>
              <a:t>https://www.ncl.ac.uk/academic-skills-kit/good-academic-practice/referencing/</a:t>
            </a:r>
            <a:r>
              <a:rPr lang="en-US" dirty="0"/>
              <a:t> [Accessed 1 May 2024]</a:t>
            </a:r>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02/07/2024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2824</Words>
  <Application>Microsoft Office PowerPoint</Application>
  <PresentationFormat>On-screen Show (4:3)</PresentationFormat>
  <Paragraphs>242</Paragraphs>
  <Slides>32</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DengXian</vt:lpstr>
      <vt:lpstr>Myriad Pro</vt:lpstr>
      <vt:lpstr>Arial</vt:lpstr>
      <vt:lpstr>Calibri</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Activity 3</vt:lpstr>
      <vt:lpstr>Referencing</vt:lpstr>
      <vt:lpstr>Citing vs. Referencing</vt:lpstr>
      <vt:lpstr>Importance of referencing  </vt:lpstr>
      <vt:lpstr>Avoiding Plagiarism </vt:lpstr>
      <vt:lpstr>How to Reference</vt:lpstr>
      <vt:lpstr>Ways to Reference a Source</vt:lpstr>
      <vt:lpstr>In-text citation (short reference)</vt:lpstr>
      <vt:lpstr>How to reference </vt:lpstr>
      <vt:lpstr>Example of an in-text citation from a student’s work </vt:lpstr>
      <vt:lpstr>Using in-text citations: more examples </vt:lpstr>
      <vt:lpstr>Expressions to introduce  in-text citations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6</cp:revision>
  <dcterms:created xsi:type="dcterms:W3CDTF">2012-10-20T16:04:33Z</dcterms:created>
  <dcterms:modified xsi:type="dcterms:W3CDTF">2024-07-02T16:18:23Z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