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charts/chart1.xml" ContentType="application/vnd.openxmlformats-officedocument.drawingml.chart+xml"/>
  <Override PartName="/ppt/tags/tag3.xml" ContentType="application/vnd.openxmlformats-officedocument.presentationml.tags+xml"/>
  <Override PartName="/ppt/charts/chart2.xml" ContentType="application/vnd.openxmlformats-officedocument.drawingml.chart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charts/chart3.xml" ContentType="application/vnd.openxmlformats-officedocument.drawingml.chart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83" r:id="rId8"/>
    <p:sldId id="263" r:id="rId9"/>
    <p:sldId id="264" r:id="rId10"/>
    <p:sldId id="285" r:id="rId11"/>
    <p:sldId id="284" r:id="rId12"/>
    <p:sldId id="269" r:id="rId13"/>
    <p:sldId id="270" r:id="rId14"/>
    <p:sldId id="271" r:id="rId15"/>
    <p:sldId id="272" r:id="rId16"/>
    <p:sldId id="273" r:id="rId17"/>
    <p:sldId id="274" r:id="rId18"/>
    <p:sldId id="276" r:id="rId19"/>
    <p:sldId id="277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106" d="100"/>
          <a:sy n="106" d="100"/>
        </p:scale>
        <p:origin x="1800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0"/>
    <c:view3D>
      <c:rotX val="15"/>
      <c:rotY val="20"/>
      <c:rAngAx val="0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Cost</c:v>
                </c:pt>
              </c:strCache>
            </c:strRef>
          </c:tx>
          <c:invertIfNegative val="0"/>
          <c:cat>
            <c:strRef>
              <c:f>Sheet1!$A$2:$A$5</c:f>
              <c:strCache>
                <c:ptCount val="2"/>
                <c:pt idx="0">
                  <c:v>Cost</c:v>
                </c:pt>
                <c:pt idx="1">
                  <c:v>Profits</c:v>
                </c:pt>
              </c:strCache>
            </c:strRef>
          </c:cat>
          <c:val>
            <c:numRef>
              <c:f>Sheet1!$B$2:$B$5</c:f>
              <c:numCache>
                <c:formatCode>#,##0</c:formatCode>
                <c:ptCount val="4"/>
                <c:pt idx="0">
                  <c:v>20000</c:v>
                </c:pt>
                <c:pt idx="1">
                  <c:v>50000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859-4EB6-B678-46FA6141DEA5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Profit</c:v>
                </c:pt>
              </c:strCache>
            </c:strRef>
          </c:tx>
          <c:invertIfNegative val="0"/>
          <c:cat>
            <c:strRef>
              <c:f>Sheet1!$A$2:$A$5</c:f>
              <c:strCache>
                <c:ptCount val="2"/>
                <c:pt idx="0">
                  <c:v>Cost</c:v>
                </c:pt>
                <c:pt idx="1">
                  <c:v>Profits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1-D859-4EB6-B678-46FA6141DE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300"/>
        <c:shape val="box"/>
        <c:axId val="280140416"/>
        <c:axId val="280146304"/>
        <c:axId val="271903360"/>
      </c:bar3DChart>
      <c:catAx>
        <c:axId val="2801404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crossAx val="280146304"/>
        <c:crosses val="autoZero"/>
        <c:auto val="1"/>
        <c:lblAlgn val="ctr"/>
        <c:lblOffset val="100"/>
        <c:noMultiLvlLbl val="0"/>
      </c:catAx>
      <c:valAx>
        <c:axId val="280146304"/>
        <c:scaling>
          <c:orientation val="minMax"/>
        </c:scaling>
        <c:delete val="0"/>
        <c:axPos val="l"/>
        <c:majorGridlines/>
        <c:minorGridlines/>
        <c:numFmt formatCode="#,##0" sourceLinked="1"/>
        <c:majorTickMark val="out"/>
        <c:minorTickMark val="none"/>
        <c:tickLblPos val="nextTo"/>
        <c:crossAx val="280140416"/>
        <c:crosses val="autoZero"/>
        <c:crossBetween val="between"/>
      </c:valAx>
      <c:serAx>
        <c:axId val="271903360"/>
        <c:scaling>
          <c:orientation val="minMax"/>
        </c:scaling>
        <c:delete val="1"/>
        <c:axPos val="b"/>
        <c:majorTickMark val="out"/>
        <c:minorTickMark val="none"/>
        <c:tickLblPos val="none"/>
        <c:crossAx val="280146304"/>
        <c:crosses val="autoZero"/>
      </c:ser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Year 0</c:v>
                </c:pt>
              </c:strCache>
            </c:strRef>
          </c:tx>
          <c:invertIfNegative val="0"/>
          <c:cat>
            <c:strRef>
              <c:f>Sheet1!$A$2</c:f>
              <c:strCache>
                <c:ptCount val="1"/>
                <c:pt idx="0">
                  <c:v>Net cash flow</c:v>
                </c:pt>
              </c:strCache>
            </c:strRef>
          </c:cat>
          <c:val>
            <c:numRef>
              <c:f>Sheet1!$B$2</c:f>
              <c:numCache>
                <c:formatCode>#,##0</c:formatCode>
                <c:ptCount val="1"/>
                <c:pt idx="0">
                  <c:v>-50000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94F-4A8A-B5D3-54255B132EA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Year 1</c:v>
                </c:pt>
              </c:strCache>
            </c:strRef>
          </c:tx>
          <c:invertIfNegative val="0"/>
          <c:cat>
            <c:strRef>
              <c:f>Sheet1!$A$2</c:f>
              <c:strCache>
                <c:ptCount val="1"/>
                <c:pt idx="0">
                  <c:v>Net cash flow</c:v>
                </c:pt>
              </c:strCache>
            </c:strRef>
          </c:cat>
          <c:val>
            <c:numRef>
              <c:f>Sheet1!$C$2</c:f>
              <c:numCache>
                <c:formatCode>#,##0</c:formatCode>
                <c:ptCount val="1"/>
                <c:pt idx="0">
                  <c:v>10000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94F-4A8A-B5D3-54255B132EAF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Year 2</c:v>
                </c:pt>
              </c:strCache>
            </c:strRef>
          </c:tx>
          <c:invertIfNegative val="0"/>
          <c:cat>
            <c:strRef>
              <c:f>Sheet1!$A$2</c:f>
              <c:strCache>
                <c:ptCount val="1"/>
                <c:pt idx="0">
                  <c:v>Net cash flow</c:v>
                </c:pt>
              </c:strCache>
            </c:strRef>
          </c:cat>
          <c:val>
            <c:numRef>
              <c:f>Sheet1!$D$2</c:f>
              <c:numCache>
                <c:formatCode>#,##0</c:formatCode>
                <c:ptCount val="1"/>
                <c:pt idx="0">
                  <c:v>20000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94F-4A8A-B5D3-54255B132EAF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Year 3</c:v>
                </c:pt>
              </c:strCache>
            </c:strRef>
          </c:tx>
          <c:invertIfNegative val="0"/>
          <c:cat>
            <c:strRef>
              <c:f>Sheet1!$A$2</c:f>
              <c:strCache>
                <c:ptCount val="1"/>
                <c:pt idx="0">
                  <c:v>Net cash flow</c:v>
                </c:pt>
              </c:strCache>
            </c:strRef>
          </c:cat>
          <c:val>
            <c:numRef>
              <c:f>Sheet1!$E$2</c:f>
              <c:numCache>
                <c:formatCode>#,##0</c:formatCode>
                <c:ptCount val="1"/>
                <c:pt idx="0">
                  <c:v>20000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194F-4A8A-B5D3-54255B132EAF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Year 4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</c:spPr>
          <c:invertIfNegative val="0"/>
          <c:cat>
            <c:strRef>
              <c:f>Sheet1!$A$2</c:f>
              <c:strCache>
                <c:ptCount val="1"/>
                <c:pt idx="0">
                  <c:v>Net cash flow</c:v>
                </c:pt>
              </c:strCache>
            </c:strRef>
          </c:cat>
          <c:val>
            <c:numRef>
              <c:f>Sheet1!$F$2</c:f>
              <c:numCache>
                <c:formatCode>#,##0</c:formatCode>
                <c:ptCount val="1"/>
                <c:pt idx="0">
                  <c:v>30000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194F-4A8A-B5D3-54255B132E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31655168"/>
        <c:axId val="153216512"/>
      </c:barChart>
      <c:catAx>
        <c:axId val="1316551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153216512"/>
        <c:crosses val="autoZero"/>
        <c:auto val="1"/>
        <c:lblAlgn val="ctr"/>
        <c:lblOffset val="100"/>
        <c:noMultiLvlLbl val="0"/>
      </c:catAx>
      <c:valAx>
        <c:axId val="153216512"/>
        <c:scaling>
          <c:orientation val="minMax"/>
        </c:scaling>
        <c:delete val="0"/>
        <c:axPos val="l"/>
        <c:majorGridlines/>
        <c:numFmt formatCode="#,##0" sourceLinked="1"/>
        <c:majorTickMark val="out"/>
        <c:minorTickMark val="none"/>
        <c:tickLblPos val="nextTo"/>
        <c:crossAx val="131655168"/>
        <c:crosses val="autoZero"/>
        <c:crossBetween val="between"/>
      </c:valAx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75552853687406762"/>
          <c:y val="0.60284582482745264"/>
          <c:w val="0.22385829796570209"/>
          <c:h val="0.39715426735451254"/>
        </c:manualLayout>
      </c:layout>
      <c:overlay val="0"/>
    </c:legend>
    <c:plotVisOnly val="1"/>
    <c:dispBlanksAs val="gap"/>
    <c:showDLblsOverMax val="0"/>
  </c:chart>
  <c:txPr>
    <a:bodyPr/>
    <a:lstStyle/>
    <a:p>
      <a:pPr>
        <a:defRPr sz="1800">
          <a:latin typeface="Calibri" pitchFamily="34" charset="0"/>
        </a:defRPr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autoTitleDeleted val="0"/>
    <c:view3D>
      <c:rotX val="15"/>
      <c:rotY val="20"/>
      <c:rAngAx val="0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</c:spPr>
          <c:invertIfNegative val="0"/>
          <c:dLbls>
            <c:dLbl>
              <c:idx val="1"/>
              <c:tx>
                <c:rich>
                  <a:bodyPr/>
                  <a:lstStyle/>
                  <a:p>
                    <a:r>
                      <a:rPr lang="en-US"/>
                      <a:t>83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0-F7B7-4780-8D69-6690CEDF11B9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Sheet1!$A$2:$A$12</c:f>
              <c:numCache>
                <c:formatCode>General</c:formatCode>
                <c:ptCount val="1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</c:numCache>
            </c:num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100</c:v>
                </c:pt>
                <c:pt idx="1">
                  <c:v>84</c:v>
                </c:pt>
                <c:pt idx="2">
                  <c:v>69</c:v>
                </c:pt>
                <c:pt idx="3">
                  <c:v>58</c:v>
                </c:pt>
                <c:pt idx="4">
                  <c:v>48</c:v>
                </c:pt>
                <c:pt idx="5">
                  <c:v>40</c:v>
                </c:pt>
                <c:pt idx="6">
                  <c:v>33</c:v>
                </c:pt>
                <c:pt idx="7">
                  <c:v>28</c:v>
                </c:pt>
                <c:pt idx="8">
                  <c:v>23</c:v>
                </c:pt>
                <c:pt idx="9">
                  <c:v>19</c:v>
                </c:pt>
                <c:pt idx="10">
                  <c:v>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D44-4A08-BF9A-3B572919030D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Column2</c:v>
                </c:pt>
              </c:strCache>
            </c:strRef>
          </c:tx>
          <c:invertIfNegative val="0"/>
          <c:dLbls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Sheet1!$A$2:$A$12</c:f>
              <c:numCache>
                <c:formatCode>General</c:formatCode>
                <c:ptCount val="1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</c:numCache>
            </c:numRef>
          </c:cat>
          <c:val>
            <c:numRef>
              <c:f>Sheet1!$C$2:$C$12</c:f>
              <c:numCache>
                <c:formatCode>General</c:formatCode>
                <c:ptCount val="11"/>
              </c:numCache>
            </c:numRef>
          </c:val>
          <c:extLst>
            <c:ext xmlns:c16="http://schemas.microsoft.com/office/drawing/2014/chart" uri="{C3380CC4-5D6E-409C-BE32-E72D297353CC}">
              <c16:uniqueId val="{00000001-0D44-4A08-BF9A-3B572919030D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Column3</c:v>
                </c:pt>
              </c:strCache>
            </c:strRef>
          </c:tx>
          <c:invertIfNegative val="0"/>
          <c:dLbls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Sheet1!$A$2:$A$12</c:f>
              <c:numCache>
                <c:formatCode>General</c:formatCode>
                <c:ptCount val="1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</c:numCache>
            </c:numRef>
          </c:cat>
          <c:val>
            <c:numRef>
              <c:f>Sheet1!$D$2:$D$12</c:f>
              <c:numCache>
                <c:formatCode>General</c:formatCode>
                <c:ptCount val="11"/>
              </c:numCache>
            </c:numRef>
          </c:val>
          <c:extLst>
            <c:ext xmlns:c16="http://schemas.microsoft.com/office/drawing/2014/chart" uri="{C3380CC4-5D6E-409C-BE32-E72D297353CC}">
              <c16:uniqueId val="{00000002-0D44-4A08-BF9A-3B572919030D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shape val="box"/>
        <c:axId val="304188416"/>
        <c:axId val="304202880"/>
        <c:axId val="298082752"/>
      </c:bar3DChart>
      <c:catAx>
        <c:axId val="30418841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Years into the future</a:t>
                </a:r>
              </a:p>
            </c:rich>
          </c:tx>
          <c:layout>
            <c:manualLayout>
              <c:xMode val="edge"/>
              <c:yMode val="edge"/>
              <c:x val="0.3687075709739181"/>
              <c:y val="0.80274402682478185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crossAx val="304202880"/>
        <c:crosses val="autoZero"/>
        <c:auto val="1"/>
        <c:lblAlgn val="ctr"/>
        <c:lblOffset val="100"/>
        <c:noMultiLvlLbl val="0"/>
      </c:catAx>
      <c:valAx>
        <c:axId val="304202880"/>
        <c:scaling>
          <c:orientation val="minMax"/>
        </c:scaling>
        <c:delete val="0"/>
        <c:axPos val="l"/>
        <c:majorGridlines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en-GB" dirty="0"/>
                  <a:t>Pence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304188416"/>
        <c:crosses val="autoZero"/>
        <c:crossBetween val="between"/>
      </c:valAx>
      <c:serAx>
        <c:axId val="298082752"/>
        <c:scaling>
          <c:orientation val="minMax"/>
        </c:scaling>
        <c:delete val="1"/>
        <c:axPos val="b"/>
        <c:majorTickMark val="out"/>
        <c:minorTickMark val="none"/>
        <c:tickLblPos val="none"/>
        <c:crossAx val="304202880"/>
        <c:crosses val="autoZero"/>
      </c:ser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16/10/2023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16/10/2023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16/10/2023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16/10/2023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16/10/2023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16/10/2023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16/10/2023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16/10/2023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16/10/2023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16/10/2023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16/10/2023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B4C8-7F3F-44BA-899E-372F95B18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8640960" cy="1470025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MBA</a:t>
            </a:r>
            <a:br>
              <a:rPr lang="en-GB" sz="4800" dirty="0">
                <a:solidFill>
                  <a:srgbClr val="FFFF00"/>
                </a:solidFill>
              </a:rPr>
            </a:br>
            <a:r>
              <a:rPr lang="en-GB" sz="4800" dirty="0">
                <a:solidFill>
                  <a:srgbClr val="FFFF00"/>
                </a:solidFill>
              </a:rPr>
              <a:t>Financial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BC343-BF3D-4C48-B82E-631671BD3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9632" y="4221088"/>
            <a:ext cx="6400800" cy="17526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Capital rationing and </a:t>
            </a:r>
            <a:r>
              <a:rPr lang="en-GB">
                <a:solidFill>
                  <a:schemeClr val="bg1"/>
                </a:solidFill>
              </a:rPr>
              <a:t>investment  </a:t>
            </a:r>
            <a:r>
              <a:rPr lang="en-GB" dirty="0">
                <a:solidFill>
                  <a:schemeClr val="bg1"/>
                </a:solidFill>
              </a:rPr>
              <a:t>appraisal</a:t>
            </a:r>
          </a:p>
        </p:txBody>
      </p:sp>
    </p:spTree>
    <p:extLst>
      <p:ext uri="{BB962C8B-B14F-4D97-AF65-F5344CB8AC3E}">
        <p14:creationId xmlns:p14="http://schemas.microsoft.com/office/powerpoint/2010/main" val="68012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91437"/>
            <a:ext cx="8853545" cy="684473"/>
          </a:xfrm>
        </p:spPr>
        <p:txBody>
          <a:bodyPr>
            <a:noAutofit/>
          </a:bodyPr>
          <a:lstStyle/>
          <a:p>
            <a:r>
              <a:rPr lang="en-GB" sz="3200" dirty="0">
                <a:latin typeface="Calibri" pitchFamily="34" charset="0"/>
              </a:rPr>
              <a:t>Decision Making using Investment Appraisal Theory</a:t>
            </a: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279699" y="1008205"/>
            <a:ext cx="8573845" cy="4653043"/>
          </a:xfrm>
        </p:spPr>
        <p:txBody>
          <a:bodyPr/>
          <a:lstStyle/>
          <a:p>
            <a:pPr algn="l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Spending money on capital assets is called Capital Investment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1793693"/>
            <a:ext cx="59637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Although not essential expenditure in the short term, it is vital for long term success.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90456" y="2971640"/>
            <a:ext cx="7325958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Three broad motives for investment: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renewal of worn out assets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acquisition of additional assets to expand the  business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innovation to reduce costs and/or create new value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98130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0627" y="154540"/>
            <a:ext cx="5920960" cy="38024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dirty="0">
                <a:latin typeface="Calibri" pitchFamily="34" charset="0"/>
              </a:rPr>
              <a:t>Initial investment considerations - 1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854560" y="1126397"/>
          <a:ext cx="7886700" cy="49879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6150622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81082" y="154540"/>
            <a:ext cx="5630504" cy="380247"/>
          </a:xfrm>
        </p:spPr>
        <p:txBody>
          <a:bodyPr>
            <a:normAutofit fontScale="90000"/>
          </a:bodyPr>
          <a:lstStyle/>
          <a:p>
            <a:pPr algn="l"/>
            <a:r>
              <a:rPr lang="en-GB" sz="2800" dirty="0">
                <a:latin typeface="Calibri" pitchFamily="34" charset="0"/>
              </a:rPr>
              <a:t>Initial investment considerations - 2</a:t>
            </a:r>
            <a:endParaRPr lang="en-GB" sz="2800" b="1" dirty="0">
              <a:latin typeface="Calibri" pitchFamily="34" charset="0"/>
            </a:endParaRP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1205529" y="1217406"/>
          <a:ext cx="6991798" cy="49359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4281848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latin typeface="Calibri" pitchFamily="34" charset="0"/>
              </a:rPr>
              <a:t>Quantitative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>
                <a:latin typeface="Calibri" pitchFamily="34" charset="0"/>
              </a:rPr>
              <a:t>There are three main approaches used to assess the</a:t>
            </a:r>
          </a:p>
          <a:p>
            <a:pPr>
              <a:buNone/>
            </a:pPr>
            <a:r>
              <a:rPr lang="en-GB" dirty="0">
                <a:latin typeface="Calibri" pitchFamily="34" charset="0"/>
              </a:rPr>
              <a:t>feasibility of long term projects…</a:t>
            </a:r>
          </a:p>
          <a:p>
            <a:pPr>
              <a:buNone/>
            </a:pPr>
            <a:endParaRPr lang="en-GB" dirty="0">
              <a:latin typeface="Calibri" pitchFamily="34" charset="0"/>
            </a:endParaRPr>
          </a:p>
          <a:p>
            <a:r>
              <a:rPr lang="en-GB" dirty="0">
                <a:latin typeface="Calibri" pitchFamily="34" charset="0"/>
              </a:rPr>
              <a:t>Payback Period</a:t>
            </a:r>
          </a:p>
          <a:p>
            <a:pPr marL="0" indent="0">
              <a:buNone/>
            </a:pPr>
            <a:endParaRPr lang="en-GB" dirty="0">
              <a:latin typeface="Calibri" pitchFamily="34" charset="0"/>
            </a:endParaRPr>
          </a:p>
          <a:p>
            <a:r>
              <a:rPr lang="en-GB" dirty="0">
                <a:latin typeface="Calibri" pitchFamily="34" charset="0"/>
              </a:rPr>
              <a:t>Average Rate of Return</a:t>
            </a:r>
          </a:p>
          <a:p>
            <a:pPr marL="0" indent="0">
              <a:buNone/>
            </a:pPr>
            <a:endParaRPr lang="en-GB" dirty="0">
              <a:latin typeface="Calibri" pitchFamily="34" charset="0"/>
            </a:endParaRPr>
          </a:p>
          <a:p>
            <a:r>
              <a:rPr lang="en-GB" dirty="0">
                <a:latin typeface="Calibri" pitchFamily="34" charset="0"/>
              </a:rPr>
              <a:t>Net Present Value theory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996650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latin typeface="Calibri" pitchFamily="34" charset="0"/>
              </a:rPr>
              <a:t>Payback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>
                <a:latin typeface="Calibri" pitchFamily="34" charset="0"/>
              </a:rPr>
              <a:t>	This approach measures how quickly, in years and months, that an investment takes to pay for itself by generating sufficient cash flows to cover the initial outlay of the project.</a:t>
            </a:r>
          </a:p>
          <a:p>
            <a:pPr>
              <a:buNone/>
            </a:pPr>
            <a:endParaRPr lang="en-GB" dirty="0">
              <a:latin typeface="Calibri" pitchFamily="34" charset="0"/>
            </a:endParaRPr>
          </a:p>
          <a:p>
            <a:pPr>
              <a:buNone/>
            </a:pPr>
            <a:r>
              <a:rPr lang="en-GB" b="1" dirty="0">
                <a:latin typeface="Calibri" pitchFamily="34" charset="0"/>
              </a:rPr>
              <a:t>Example 1</a:t>
            </a:r>
          </a:p>
          <a:p>
            <a:pPr>
              <a:buNone/>
            </a:pPr>
            <a:r>
              <a:rPr lang="en-GB" dirty="0">
                <a:latin typeface="Calibri" pitchFamily="34" charset="0"/>
              </a:rPr>
              <a:t>Investment = 30,000</a:t>
            </a:r>
          </a:p>
          <a:p>
            <a:pPr>
              <a:buNone/>
            </a:pPr>
            <a:r>
              <a:rPr lang="en-GB" dirty="0">
                <a:latin typeface="Calibri" pitchFamily="34" charset="0"/>
              </a:rPr>
              <a:t>Cash Flow Year 1 = £10,000</a:t>
            </a:r>
          </a:p>
          <a:p>
            <a:pPr>
              <a:buNone/>
            </a:pPr>
            <a:r>
              <a:rPr lang="en-GB" dirty="0">
                <a:latin typeface="Calibri" pitchFamily="34" charset="0"/>
              </a:rPr>
              <a:t>Cash Flow Year 2 = £10,000</a:t>
            </a:r>
          </a:p>
          <a:p>
            <a:pPr>
              <a:buNone/>
            </a:pPr>
            <a:r>
              <a:rPr lang="en-GB" dirty="0">
                <a:latin typeface="Calibri" pitchFamily="34" charset="0"/>
              </a:rPr>
              <a:t>Cash Flow Year 3 = £10,000</a:t>
            </a:r>
          </a:p>
          <a:p>
            <a:pPr>
              <a:buNone/>
            </a:pPr>
            <a:r>
              <a:rPr lang="en-GB" dirty="0">
                <a:latin typeface="Calibri" pitchFamily="34" charset="0"/>
              </a:rPr>
              <a:t>Payback Period therefore is exactly </a:t>
            </a:r>
            <a:r>
              <a:rPr lang="en-GB" b="1" u="sng" dirty="0">
                <a:latin typeface="Calibri" pitchFamily="34" charset="0"/>
              </a:rPr>
              <a:t>3 years</a:t>
            </a:r>
          </a:p>
          <a:p>
            <a:pPr>
              <a:buNone/>
            </a:pPr>
            <a:endParaRPr lang="en-GB" dirty="0">
              <a:latin typeface="Calibri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88041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9712" y="548680"/>
            <a:ext cx="5472195" cy="380247"/>
          </a:xfrm>
        </p:spPr>
        <p:txBody>
          <a:bodyPr>
            <a:normAutofit fontScale="90000"/>
          </a:bodyPr>
          <a:lstStyle/>
          <a:p>
            <a:r>
              <a:rPr lang="en-GB" dirty="0"/>
              <a:t>Payback methods- worked example - 1</a:t>
            </a:r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idx="1"/>
          </p:nvPr>
        </p:nvGraphicFramePr>
        <p:xfrm>
          <a:off x="1553441" y="1558781"/>
          <a:ext cx="6156614" cy="40538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6469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483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6130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Cash Flow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Cumulative Cash Flows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(50,000)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(50,000)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10,000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(40,000)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15,000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(25,000)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17,000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(  8,000)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24,000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16,000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41,000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659380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644969" y="327133"/>
            <a:ext cx="6324250" cy="380247"/>
          </a:xfrm>
        </p:spPr>
        <p:txBody>
          <a:bodyPr>
            <a:normAutofit fontScale="90000"/>
          </a:bodyPr>
          <a:lstStyle/>
          <a:p>
            <a:r>
              <a:rPr lang="en-GB" dirty="0"/>
              <a:t>Payback methods- worked example - 2</a:t>
            </a:r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1482734"/>
              </p:ext>
            </p:extLst>
          </p:nvPr>
        </p:nvGraphicFramePr>
        <p:xfrm>
          <a:off x="628650" y="1008063"/>
          <a:ext cx="7886952" cy="356616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6289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289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289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Cash Flow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Cumulative Cash Flows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(50,000)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(50,000)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10,000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(40,000)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15,000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(25,000)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17,000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(  8,000)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24,000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16,000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41,000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7" name="TextBox 16"/>
          <p:cNvSpPr txBox="1"/>
          <p:nvPr/>
        </p:nvSpPr>
        <p:spPr>
          <a:xfrm>
            <a:off x="365760" y="4728763"/>
            <a:ext cx="84447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libri" pitchFamily="34" charset="0"/>
              </a:rPr>
              <a:t>To calculate number of months    </a:t>
            </a:r>
            <a:r>
              <a:rPr lang="en-GB" sz="2800" u="sng" dirty="0">
                <a:latin typeface="Calibri" pitchFamily="34" charset="0"/>
              </a:rPr>
              <a:t>  8,000</a:t>
            </a:r>
            <a:r>
              <a:rPr lang="en-GB" sz="2800" dirty="0">
                <a:latin typeface="Calibri" pitchFamily="34" charset="0"/>
              </a:rPr>
              <a:t> x 12 =   4</a:t>
            </a:r>
            <a:endParaRPr lang="en-GB" sz="2800" u="sng" dirty="0">
              <a:latin typeface="Calibri" pitchFamily="34" charset="0"/>
            </a:endParaRPr>
          </a:p>
          <a:p>
            <a:r>
              <a:rPr lang="en-GB" sz="2800" dirty="0">
                <a:latin typeface="Calibri" pitchFamily="34" charset="0"/>
              </a:rPr>
              <a:t>					     24,000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17434" y="5206537"/>
            <a:ext cx="41044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alibri" pitchFamily="34" charset="0"/>
              </a:rPr>
              <a:t>Payback Period =  3 years 4 months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0416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3688" y="306243"/>
            <a:ext cx="6168386" cy="380247"/>
          </a:xfrm>
        </p:spPr>
        <p:txBody>
          <a:bodyPr>
            <a:noAutofit/>
          </a:bodyPr>
          <a:lstStyle/>
          <a:p>
            <a:pPr algn="l"/>
            <a:r>
              <a:rPr lang="en-GB" sz="3200" dirty="0">
                <a:latin typeface="Calibri" pitchFamily="34" charset="0"/>
              </a:rPr>
              <a:t>Payback method  - student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3917032"/>
          </a:xfrm>
        </p:spPr>
        <p:txBody>
          <a:bodyPr/>
          <a:lstStyle/>
          <a:p>
            <a:pPr>
              <a:buNone/>
            </a:pPr>
            <a:r>
              <a:rPr lang="en-GB" dirty="0">
                <a:latin typeface="Calibri" pitchFamily="34" charset="0"/>
              </a:rPr>
              <a:t>	</a:t>
            </a:r>
            <a:r>
              <a:rPr lang="en-GB" sz="2800" dirty="0">
                <a:latin typeface="Calibri" pitchFamily="34" charset="0"/>
              </a:rPr>
              <a:t>A holiday company is considering investing £120,000 in a new luxury coach. The projected cash flows are estimated as follows:</a:t>
            </a:r>
          </a:p>
          <a:p>
            <a:pPr>
              <a:buNone/>
            </a:pPr>
            <a:endParaRPr lang="en-GB" dirty="0">
              <a:latin typeface="Calibri" pitchFamily="34" charset="0"/>
            </a:endParaRPr>
          </a:p>
          <a:p>
            <a:pPr>
              <a:buNone/>
            </a:pPr>
            <a:endParaRPr lang="en-GB" dirty="0">
              <a:latin typeface="Calibri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3413671"/>
              </p:ext>
            </p:extLst>
          </p:nvPr>
        </p:nvGraphicFramePr>
        <p:xfrm>
          <a:off x="2627784" y="2204864"/>
          <a:ext cx="3200400" cy="32004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257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3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Cash flows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(120,000)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33,000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45,000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62,000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70,000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15116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476672"/>
            <a:ext cx="5461804" cy="380247"/>
          </a:xfrm>
        </p:spPr>
        <p:txBody>
          <a:bodyPr>
            <a:noAutofit/>
          </a:bodyPr>
          <a:lstStyle/>
          <a:p>
            <a:pPr algn="ctr"/>
            <a:r>
              <a:rPr lang="en-GB" sz="3200" dirty="0">
                <a:latin typeface="Calibri" pitchFamily="34" charset="0"/>
                <a:cs typeface="Calibri" pitchFamily="34" charset="0"/>
              </a:rPr>
              <a:t>Average Rate of Return (ARR)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862402"/>
            <a:ext cx="8229600" cy="4798846"/>
          </a:xfrm>
        </p:spPr>
        <p:txBody>
          <a:bodyPr/>
          <a:lstStyle/>
          <a:p>
            <a:pPr>
              <a:buNone/>
            </a:pPr>
            <a:r>
              <a:rPr lang="en-GB" dirty="0">
                <a:latin typeface="Calibri" pitchFamily="34" charset="0"/>
                <a:cs typeface="Calibri" pitchFamily="34" charset="0"/>
              </a:rPr>
              <a:t>	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ARR considers the average profit made each year during the life of the project, and compares this to the initial outlay.</a:t>
            </a:r>
          </a:p>
          <a:p>
            <a:pPr>
              <a:buNone/>
            </a:pPr>
            <a:endParaRPr lang="en-GB" dirty="0"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4097163"/>
              </p:ext>
            </p:extLst>
          </p:nvPr>
        </p:nvGraphicFramePr>
        <p:xfrm>
          <a:off x="2856562" y="2348880"/>
          <a:ext cx="3430875" cy="3042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01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218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488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Net cash 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Cumulative cash flow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(20,000)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40816395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827584" y="317115"/>
            <a:ext cx="7776864" cy="591605"/>
          </a:xfrm>
        </p:spPr>
        <p:txBody>
          <a:bodyPr>
            <a:noAutofit/>
          </a:bodyPr>
          <a:lstStyle/>
          <a:p>
            <a:r>
              <a:rPr lang="en-GB" sz="2800" dirty="0">
                <a:latin typeface="Calibri" pitchFamily="34" charset="0"/>
                <a:cs typeface="Calibri" pitchFamily="34" charset="0"/>
              </a:rPr>
              <a:t>Average Rate of Return (ARR) – worked example - 1)</a:t>
            </a:r>
            <a:endParaRPr lang="en-GB" sz="2800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628649" y="1135910"/>
            <a:ext cx="4330625" cy="521485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Identify the total profit of the entire project</a:t>
            </a:r>
          </a:p>
          <a:p>
            <a:r>
              <a:rPr lang="en-GB" dirty="0">
                <a:latin typeface="Calibri" pitchFamily="34" charset="0"/>
                <a:cs typeface="Calibri" pitchFamily="34" charset="0"/>
              </a:rPr>
              <a:t>Divide by the number of years of the project to find the average annual profit…</a:t>
            </a:r>
          </a:p>
          <a:p>
            <a:pPr marL="0" indent="0">
              <a:buNone/>
            </a:pPr>
            <a:r>
              <a:rPr lang="en-GB" dirty="0">
                <a:latin typeface="Calibri" pitchFamily="34" charset="0"/>
                <a:cs typeface="Calibri" pitchFamily="34" charset="0"/>
              </a:rPr>
              <a:t>   £16,000/4 years</a:t>
            </a:r>
          </a:p>
          <a:p>
            <a:r>
              <a:rPr lang="en-GB" dirty="0">
                <a:latin typeface="Calibri" pitchFamily="34" charset="0"/>
                <a:cs typeface="Calibri" pitchFamily="34" charset="0"/>
              </a:rPr>
              <a:t>Calculate the annual average profit 16,000/4 = 4,000</a:t>
            </a:r>
          </a:p>
          <a:p>
            <a:r>
              <a:rPr lang="en-GB" dirty="0">
                <a:latin typeface="Calibri" pitchFamily="34" charset="0"/>
                <a:cs typeface="Calibri" pitchFamily="34" charset="0"/>
              </a:rPr>
              <a:t>Calculate the ARR by dividing the average profit by the initial investment…</a:t>
            </a:r>
          </a:p>
          <a:p>
            <a:r>
              <a:rPr lang="en-GB" dirty="0">
                <a:latin typeface="Calibri" pitchFamily="34" charset="0"/>
                <a:cs typeface="Calibri" pitchFamily="34" charset="0"/>
              </a:rPr>
              <a:t>4,000 x 100/20,000 = 20%</a:t>
            </a:r>
          </a:p>
          <a:p>
            <a:r>
              <a:rPr lang="en-GB" dirty="0">
                <a:latin typeface="Calibri" pitchFamily="34" charset="0"/>
                <a:cs typeface="Calibri" pitchFamily="34" charset="0"/>
              </a:rPr>
              <a:t>The ARR = 20%</a:t>
            </a:r>
          </a:p>
          <a:p>
            <a:pPr marL="0" indent="0">
              <a:buNone/>
            </a:pPr>
            <a:r>
              <a:rPr lang="en-GB" dirty="0">
                <a:latin typeface="Calibri" pitchFamily="34" charset="0"/>
                <a:cs typeface="Calibri" pitchFamily="34" charset="0"/>
              </a:rPr>
              <a:t>   </a:t>
            </a:r>
          </a:p>
          <a:p>
            <a:pPr marL="0" indent="0">
              <a:buNone/>
            </a:pPr>
            <a:r>
              <a:rPr lang="en-GB" dirty="0">
                <a:latin typeface="Calibri" pitchFamily="34" charset="0"/>
                <a:cs typeface="Calibri" pitchFamily="34" charset="0"/>
              </a:rPr>
              <a:t>    </a:t>
            </a:r>
          </a:p>
          <a:p>
            <a:pPr marL="0" indent="0">
              <a:buNone/>
            </a:pPr>
            <a:r>
              <a:rPr lang="en-GB" u="sng" dirty="0">
                <a:latin typeface="Calibri" pitchFamily="34" charset="0"/>
                <a:cs typeface="Calibri" pitchFamily="34" charset="0"/>
              </a:rPr>
              <a:t>    </a:t>
            </a:r>
            <a:endParaRPr lang="en-GB" dirty="0">
              <a:latin typeface="Calibri" pitchFamily="34" charset="0"/>
              <a:cs typeface="Calibri" pitchFamily="34" charset="0"/>
            </a:endParaRPr>
          </a:p>
          <a:p>
            <a:endParaRPr lang="en-GB" dirty="0"/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sz="half" idx="2"/>
          </p:nvPr>
        </p:nvGraphicFramePr>
        <p:xfrm>
          <a:off x="5156275" y="1802336"/>
          <a:ext cx="3751056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57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31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9213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Net cash 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Cumulative cash flow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(20,000)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(20,000)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(15,000)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(4,000)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610950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88979" y="923792"/>
          <a:ext cx="7371679" cy="362712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25490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367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457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4009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04800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Project</a:t>
                      </a:r>
                      <a:r>
                        <a:rPr lang="en-GB" sz="2000" baseline="0" dirty="0">
                          <a:latin typeface="Calibri" pitchFamily="34" charset="0"/>
                          <a:cs typeface="Calibri" pitchFamily="34" charset="0"/>
                        </a:rPr>
                        <a:t>  Y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68580" marR="6858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£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68580" marR="6858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Project Z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68580" marR="6858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£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68580" marR="6858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Calibri" pitchFamily="34" charset="0"/>
                          <a:cs typeface="Calibri" pitchFamily="34" charset="0"/>
                        </a:rPr>
                        <a:t>Initial</a:t>
                      </a:r>
                    </a:p>
                    <a:p>
                      <a:r>
                        <a:rPr lang="en-GB" sz="2000" b="1" dirty="0">
                          <a:latin typeface="Calibri" pitchFamily="34" charset="0"/>
                          <a:cs typeface="Calibri" pitchFamily="34" charset="0"/>
                        </a:rPr>
                        <a:t> Investment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68580" marR="6858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Calibri" pitchFamily="34" charset="0"/>
                          <a:cs typeface="Calibri" pitchFamily="34" charset="0"/>
                        </a:rPr>
                        <a:t>40,000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68580" marR="6858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b="1" dirty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Initial</a:t>
                      </a:r>
                    </a:p>
                    <a:p>
                      <a:pPr algn="l"/>
                      <a:r>
                        <a:rPr lang="en-GB" sz="2000" b="1" dirty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 Investment</a:t>
                      </a:r>
                    </a:p>
                  </a:txBody>
                  <a:tcPr marL="68580" marR="6858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90,000</a:t>
                      </a:r>
                    </a:p>
                  </a:txBody>
                  <a:tcPr marL="68580" marR="6858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Cumulative  Cash flow:</a:t>
                      </a:r>
                    </a:p>
                    <a:p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Year 0</a:t>
                      </a:r>
                    </a:p>
                    <a:p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Year 1</a:t>
                      </a:r>
                    </a:p>
                    <a:p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Year 2</a:t>
                      </a:r>
                    </a:p>
                    <a:p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Year</a:t>
                      </a:r>
                      <a:r>
                        <a:rPr lang="en-GB" sz="2000" baseline="0" dirty="0">
                          <a:latin typeface="Calibri" pitchFamily="34" charset="0"/>
                          <a:cs typeface="Calibri" pitchFamily="34" charset="0"/>
                        </a:rPr>
                        <a:t> 3</a:t>
                      </a:r>
                    </a:p>
                    <a:p>
                      <a:r>
                        <a:rPr lang="en-GB" sz="2000" baseline="0" dirty="0">
                          <a:latin typeface="Calibri" pitchFamily="34" charset="0"/>
                          <a:cs typeface="Calibri" pitchFamily="34" charset="0"/>
                        </a:rPr>
                        <a:t>Year 4</a:t>
                      </a:r>
                    </a:p>
                    <a:p>
                      <a:r>
                        <a:rPr lang="en-GB" sz="2000" baseline="0" dirty="0">
                          <a:latin typeface="Calibri" pitchFamily="34" charset="0"/>
                          <a:cs typeface="Calibri" pitchFamily="34" charset="0"/>
                        </a:rPr>
                        <a:t>Year 5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68580" marR="6858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/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(40,000)</a:t>
                      </a:r>
                    </a:p>
                    <a:p>
                      <a:pPr algn="ctr"/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(30,000)</a:t>
                      </a:r>
                    </a:p>
                    <a:p>
                      <a:pPr algn="ctr"/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(20,000)</a:t>
                      </a:r>
                    </a:p>
                    <a:p>
                      <a:pPr algn="ctr"/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(10,000)</a:t>
                      </a:r>
                    </a:p>
                    <a:p>
                      <a:pPr algn="ctr"/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5,000</a:t>
                      </a:r>
                    </a:p>
                    <a:p>
                      <a:pPr algn="ctr"/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20,000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68580" marR="6858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Cumulative Cash flow:</a:t>
                      </a:r>
                    </a:p>
                    <a:p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Year 0</a:t>
                      </a:r>
                    </a:p>
                    <a:p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Year 1</a:t>
                      </a:r>
                    </a:p>
                    <a:p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Year 2</a:t>
                      </a:r>
                    </a:p>
                    <a:p>
                      <a:r>
                        <a:rPr lang="en-GB" sz="2000" dirty="0">
                          <a:latin typeface="Calibri" pitchFamily="34" charset="0"/>
                          <a:cs typeface="Calibri" pitchFamily="34" charset="0"/>
                        </a:rPr>
                        <a:t>Year</a:t>
                      </a:r>
                      <a:r>
                        <a:rPr lang="en-GB" sz="2000" baseline="0" dirty="0">
                          <a:latin typeface="Calibri" pitchFamily="34" charset="0"/>
                          <a:cs typeface="Calibri" pitchFamily="34" charset="0"/>
                        </a:rPr>
                        <a:t> 3</a:t>
                      </a:r>
                    </a:p>
                    <a:p>
                      <a:r>
                        <a:rPr lang="en-GB" sz="2000" baseline="0" dirty="0">
                          <a:latin typeface="Calibri" pitchFamily="34" charset="0"/>
                          <a:cs typeface="Calibri" pitchFamily="34" charset="0"/>
                        </a:rPr>
                        <a:t>Year 4</a:t>
                      </a:r>
                    </a:p>
                    <a:p>
                      <a:r>
                        <a:rPr lang="en-GB" sz="2000" baseline="0" dirty="0">
                          <a:latin typeface="Calibri" pitchFamily="34" charset="0"/>
                          <a:cs typeface="Calibri" pitchFamily="34" charset="0"/>
                        </a:rPr>
                        <a:t>Year 5</a:t>
                      </a:r>
                      <a:endParaRPr lang="en-GB" sz="2000" b="1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/>
                      <a:endParaRPr lang="en-GB" sz="2000" b="1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68580" marR="6858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dirty="0">
                        <a:solidFill>
                          <a:schemeClr val="tx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/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(90,000)</a:t>
                      </a:r>
                    </a:p>
                    <a:p>
                      <a:pPr algn="ctr"/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(70,000)</a:t>
                      </a:r>
                    </a:p>
                    <a:p>
                      <a:pPr algn="ctr"/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(50,000)</a:t>
                      </a:r>
                    </a:p>
                    <a:p>
                      <a:pPr algn="ctr"/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(20,000)</a:t>
                      </a:r>
                    </a:p>
                    <a:p>
                      <a:pPr algn="ctr"/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10,000</a:t>
                      </a:r>
                    </a:p>
                    <a:p>
                      <a:pPr algn="ctr"/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itchFamily="34" charset="0"/>
                          <a:cs typeface="Calibri" pitchFamily="34" charset="0"/>
                        </a:rPr>
                        <a:t>40,000</a:t>
                      </a:r>
                    </a:p>
                  </a:txBody>
                  <a:tcPr marL="68580" marR="6858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ctr"/>
            <a:r>
              <a:rPr lang="en-GB" sz="2800" dirty="0"/>
              <a:t>ARR – student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72" y="4813850"/>
            <a:ext cx="7886700" cy="866188"/>
          </a:xfrm>
        </p:spPr>
        <p:txBody>
          <a:bodyPr/>
          <a:lstStyle/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99079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367160"/>
            <a:ext cx="6717026" cy="380247"/>
          </a:xfrm>
        </p:spPr>
        <p:txBody>
          <a:bodyPr>
            <a:noAutofit/>
          </a:bodyPr>
          <a:lstStyle/>
          <a:p>
            <a:r>
              <a:rPr lang="en-GB" sz="3200" dirty="0">
                <a:latin typeface="Calibri" pitchFamily="34" charset="0"/>
              </a:rPr>
              <a:t>Net Present Value and the time value of money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521074" y="1502915"/>
          <a:ext cx="7886700" cy="49879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736226" y="1052736"/>
            <a:ext cx="73797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20% discount rate of £1 over 10 years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110811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8352928" cy="380247"/>
          </a:xfrm>
        </p:spPr>
        <p:txBody>
          <a:bodyPr>
            <a:noAutofit/>
          </a:bodyPr>
          <a:lstStyle/>
          <a:p>
            <a:pPr algn="l"/>
            <a:r>
              <a:rPr lang="en-GB" sz="3600" dirty="0">
                <a:latin typeface="Calibri" pitchFamily="34" charset="0"/>
              </a:rPr>
              <a:t>The discount rate and the cost of capital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Calibri" pitchFamily="34" charset="0"/>
              </a:rPr>
              <a:t>The appropriate discount rate to use in NPV calculations is the opportunity cost of finance</a:t>
            </a:r>
          </a:p>
          <a:p>
            <a:pPr marL="0" indent="0">
              <a:buNone/>
            </a:pPr>
            <a:endParaRPr lang="en-GB" dirty="0">
              <a:latin typeface="Calibri" pitchFamily="34" charset="0"/>
            </a:endParaRPr>
          </a:p>
          <a:p>
            <a:r>
              <a:rPr lang="en-GB" dirty="0">
                <a:latin typeface="Calibri" pitchFamily="34" charset="0"/>
              </a:rPr>
              <a:t>This is, in effect, the cost to the business of the finance that it will use to fund the investment should it go ahead</a:t>
            </a:r>
          </a:p>
          <a:p>
            <a:pPr marL="0" indent="0">
              <a:buNone/>
            </a:pPr>
            <a:endParaRPr lang="en-GB" dirty="0">
              <a:latin typeface="Calibri" pitchFamily="34" charset="0"/>
            </a:endParaRPr>
          </a:p>
          <a:p>
            <a:r>
              <a:rPr lang="en-GB" dirty="0">
                <a:latin typeface="Calibri" pitchFamily="34" charset="0"/>
              </a:rPr>
              <a:t> This will normally be the cost of the mix of funds used by the business and is usually known as the </a:t>
            </a:r>
            <a:r>
              <a:rPr lang="en-GB" b="1" i="1" dirty="0">
                <a:latin typeface="Calibri" pitchFamily="34" charset="0"/>
              </a:rPr>
              <a:t>Weighted Average Cost of Capital [WACC]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712380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7045717" cy="257891"/>
          </a:xfrm>
        </p:spPr>
        <p:txBody>
          <a:bodyPr>
            <a:noAutofit/>
          </a:bodyPr>
          <a:lstStyle/>
          <a:p>
            <a:pPr algn="l"/>
            <a:r>
              <a:rPr lang="en-GB" sz="3200" dirty="0">
                <a:latin typeface="Calibri" pitchFamily="34" charset="0"/>
              </a:rPr>
              <a:t>Net present values – worked example - 1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28650" y="1008063"/>
          <a:ext cx="7886444" cy="52120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9716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7161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716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7161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Cash flows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Discount Factor 12%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Present Value</a:t>
                      </a: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Calibri" pitchFamily="34" charset="0"/>
                      </a:endParaRP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33,000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Calibri" pitchFamily="34" charset="0"/>
                      </a:endParaRP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45,000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62,000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Calibri" pitchFamily="34" charset="0"/>
                      </a:endParaRP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70,000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Less initial</a:t>
                      </a:r>
                      <a:r>
                        <a:rPr lang="en-GB" sz="2400" baseline="0" dirty="0">
                          <a:latin typeface="Calibri" pitchFamily="34" charset="0"/>
                        </a:rPr>
                        <a:t> investment</a:t>
                      </a:r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Net Present Value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403162311"/>
      </p:ext>
    </p:extLst>
  </p:cSld>
  <p:clrMapOvr>
    <a:masterClrMapping/>
  </p:clrMapOvr>
  <p:transition>
    <p:pull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6876" y="176614"/>
            <a:ext cx="7409491" cy="380247"/>
          </a:xfrm>
        </p:spPr>
        <p:txBody>
          <a:bodyPr>
            <a:noAutofit/>
          </a:bodyPr>
          <a:lstStyle/>
          <a:p>
            <a:pPr algn="l"/>
            <a:r>
              <a:rPr lang="en-GB" sz="3200" dirty="0">
                <a:latin typeface="Calibri" pitchFamily="34" charset="0"/>
              </a:rPr>
              <a:t>Net present values – worked example - 2</a:t>
            </a:r>
            <a:endParaRPr lang="en-GB" sz="3200" b="1" dirty="0">
              <a:latin typeface="Calibri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6876" y="1640989"/>
          <a:ext cx="8224544" cy="43891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4579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838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539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879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Cash flows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Discount Factor 12%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Present Value</a:t>
                      </a: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0.893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33,000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0.797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45,000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0.712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62,000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0.636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70,000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0.567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Less initial</a:t>
                      </a:r>
                      <a:r>
                        <a:rPr lang="en-GB" sz="2400" baseline="0" dirty="0">
                          <a:latin typeface="Calibri" pitchFamily="34" charset="0"/>
                        </a:rPr>
                        <a:t> investment</a:t>
                      </a:r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Net Present Value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7" name="Down Arrow 6"/>
          <p:cNvSpPr/>
          <p:nvPr/>
        </p:nvSpPr>
        <p:spPr bwMode="auto">
          <a:xfrm>
            <a:off x="3457575" y="838200"/>
            <a:ext cx="285750" cy="609600"/>
          </a:xfrm>
          <a:prstGeom prst="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>
              <a:latin typeface="Times New Roman" pitchFamily="18" charset="0"/>
            </a:endParaRPr>
          </a:p>
        </p:txBody>
      </p:sp>
      <p:sp>
        <p:nvSpPr>
          <p:cNvPr id="8" name="Down Arrow 7"/>
          <p:cNvSpPr/>
          <p:nvPr/>
        </p:nvSpPr>
        <p:spPr bwMode="auto">
          <a:xfrm>
            <a:off x="4834554" y="848958"/>
            <a:ext cx="285750" cy="609600"/>
          </a:xfrm>
          <a:prstGeom prst="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>
              <a:latin typeface="Times New Roman" pitchFamily="18" charset="0"/>
            </a:endParaRPr>
          </a:p>
        </p:txBody>
      </p:sp>
      <p:sp>
        <p:nvSpPr>
          <p:cNvPr id="9" name="Multiply 8"/>
          <p:cNvSpPr/>
          <p:nvPr/>
        </p:nvSpPr>
        <p:spPr bwMode="auto">
          <a:xfrm>
            <a:off x="4286250" y="762000"/>
            <a:ext cx="228600" cy="381000"/>
          </a:xfrm>
          <a:prstGeom prst="mathMultiply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>
              <a:latin typeface="Times New Roman" pitchFamily="18" charset="0"/>
            </a:endParaRPr>
          </a:p>
        </p:txBody>
      </p:sp>
      <p:sp>
        <p:nvSpPr>
          <p:cNvPr id="10" name="Equal 9"/>
          <p:cNvSpPr/>
          <p:nvPr/>
        </p:nvSpPr>
        <p:spPr bwMode="auto">
          <a:xfrm>
            <a:off x="5600700" y="914400"/>
            <a:ext cx="342900" cy="228600"/>
          </a:xfrm>
          <a:prstGeom prst="mathEqual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>
              <a:latin typeface="Times New Roman" pitchFamily="18" charset="0"/>
            </a:endParaRPr>
          </a:p>
        </p:txBody>
      </p:sp>
      <p:sp>
        <p:nvSpPr>
          <p:cNvPr id="11" name="Down Arrow 10"/>
          <p:cNvSpPr/>
          <p:nvPr/>
        </p:nvSpPr>
        <p:spPr bwMode="auto">
          <a:xfrm>
            <a:off x="6400800" y="865543"/>
            <a:ext cx="285750" cy="609600"/>
          </a:xfrm>
          <a:prstGeom prst="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>
              <a:latin typeface="Times New Roman" pitchFamily="18" charset="0"/>
            </a:endParaRPr>
          </a:p>
        </p:txBody>
      </p:sp>
      <p:sp>
        <p:nvSpPr>
          <p:cNvPr id="13" name="Oval 12"/>
          <p:cNvSpPr/>
          <p:nvPr/>
        </p:nvSpPr>
        <p:spPr bwMode="auto">
          <a:xfrm>
            <a:off x="2971800" y="1219200"/>
            <a:ext cx="1314450" cy="533400"/>
          </a:xfrm>
          <a:prstGeom prst="ellipse">
            <a:avLst/>
          </a:prstGeom>
          <a:noFill/>
          <a:ln w="9525" cap="flat" cmpd="sng" algn="ctr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>
              <a:ln w="76200">
                <a:solidFill>
                  <a:schemeClr val="tx1"/>
                </a:solidFill>
              </a:ln>
              <a:latin typeface="Times New Roman" pitchFamily="18" charset="0"/>
            </a:endParaRPr>
          </a:p>
        </p:txBody>
      </p:sp>
      <p:sp>
        <p:nvSpPr>
          <p:cNvPr id="14" name="Oval 13"/>
          <p:cNvSpPr/>
          <p:nvPr/>
        </p:nvSpPr>
        <p:spPr bwMode="auto">
          <a:xfrm>
            <a:off x="4457700" y="1219200"/>
            <a:ext cx="1314450" cy="914400"/>
          </a:xfrm>
          <a:prstGeom prst="ellipse">
            <a:avLst/>
          </a:prstGeom>
          <a:noFill/>
          <a:ln w="9525" cap="flat" cmpd="sng" algn="ctr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>
              <a:ln w="76200">
                <a:solidFill>
                  <a:schemeClr val="tx1"/>
                </a:solidFill>
              </a:ln>
              <a:latin typeface="Times New Roman" pitchFamily="18" charset="0"/>
            </a:endParaRPr>
          </a:p>
        </p:txBody>
      </p:sp>
      <p:sp>
        <p:nvSpPr>
          <p:cNvPr id="15" name="Oval 14"/>
          <p:cNvSpPr/>
          <p:nvPr/>
        </p:nvSpPr>
        <p:spPr bwMode="auto">
          <a:xfrm>
            <a:off x="5829300" y="1219200"/>
            <a:ext cx="1543050" cy="762000"/>
          </a:xfrm>
          <a:prstGeom prst="ellipse">
            <a:avLst/>
          </a:prstGeom>
          <a:noFill/>
          <a:ln w="9525" cap="flat" cmpd="sng" algn="ctr">
            <a:solidFill>
              <a:schemeClr val="accent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>
              <a:ln w="76200">
                <a:solidFill>
                  <a:schemeClr val="tx1"/>
                </a:solidFill>
              </a:ln>
              <a:latin typeface="Times New Roman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68550195"/>
      </p:ext>
    </p:extLst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4212" y="188640"/>
            <a:ext cx="8439788" cy="380247"/>
          </a:xfrm>
        </p:spPr>
        <p:txBody>
          <a:bodyPr>
            <a:noAutofit/>
          </a:bodyPr>
          <a:lstStyle/>
          <a:p>
            <a:pPr algn="l"/>
            <a:r>
              <a:rPr lang="en-GB" sz="3200" dirty="0">
                <a:latin typeface="Calibri" pitchFamily="34" charset="0"/>
              </a:rPr>
              <a:t>Net present values – worked example - 3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93638" y="1008063"/>
          <a:ext cx="8756724" cy="52120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1891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891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8918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8918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Cash flows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Discount Factor 12%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Present Value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0.893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22,325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33,000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0.797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26,301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45,000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0.712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32,040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62,000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0.636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39,432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70,000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latin typeface="Calibri" pitchFamily="34" charset="0"/>
                        </a:rPr>
                        <a:t>0.567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u="sng" dirty="0">
                          <a:latin typeface="Calibri" pitchFamily="34" charset="0"/>
                        </a:rPr>
                        <a:t>39,690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159,788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 pitchFamily="34" charset="0"/>
                        </a:rPr>
                        <a:t>Less initial</a:t>
                      </a:r>
                      <a:r>
                        <a:rPr lang="en-GB" sz="2400" baseline="0" dirty="0">
                          <a:latin typeface="Calibri" pitchFamily="34" charset="0"/>
                        </a:rPr>
                        <a:t> investment</a:t>
                      </a:r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 pitchFamily="34" charset="0"/>
                        </a:rPr>
                        <a:t>Net Present Value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191823" y="4827518"/>
            <a:ext cx="2304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itchFamily="34" charset="0"/>
              </a:rPr>
              <a:t>120,000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91823" y="5574715"/>
            <a:ext cx="1924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itchFamily="34" charset="0"/>
              </a:rPr>
              <a:t>39,788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10659634"/>
      </p:ext>
    </p:extLst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942B8-0E64-4E07-A8A9-FD17472B7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640" y="268445"/>
            <a:ext cx="5297017" cy="380247"/>
          </a:xfrm>
        </p:spPr>
        <p:txBody>
          <a:bodyPr>
            <a:noAutofit/>
          </a:bodyPr>
          <a:lstStyle/>
          <a:p>
            <a:pPr algn="ctr"/>
            <a:r>
              <a:rPr lang="en-GB" sz="3200" dirty="0"/>
              <a:t>Internal Rate of Return (IRR)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B75A7A6-6B2E-4766-8349-A0F71D14B9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1" y="1825625"/>
          <a:ext cx="7886704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26672">
                  <a:extLst>
                    <a:ext uri="{9D8B030D-6E8A-4147-A177-3AD203B41FA5}">
                      <a16:colId xmlns:a16="http://schemas.microsoft.com/office/drawing/2014/main" val="1313726891"/>
                    </a:ext>
                  </a:extLst>
                </a:gridCol>
                <a:gridCol w="1126672">
                  <a:extLst>
                    <a:ext uri="{9D8B030D-6E8A-4147-A177-3AD203B41FA5}">
                      <a16:colId xmlns:a16="http://schemas.microsoft.com/office/drawing/2014/main" val="571397941"/>
                    </a:ext>
                  </a:extLst>
                </a:gridCol>
                <a:gridCol w="1126672">
                  <a:extLst>
                    <a:ext uri="{9D8B030D-6E8A-4147-A177-3AD203B41FA5}">
                      <a16:colId xmlns:a16="http://schemas.microsoft.com/office/drawing/2014/main" val="3591256431"/>
                    </a:ext>
                  </a:extLst>
                </a:gridCol>
                <a:gridCol w="1126672">
                  <a:extLst>
                    <a:ext uri="{9D8B030D-6E8A-4147-A177-3AD203B41FA5}">
                      <a16:colId xmlns:a16="http://schemas.microsoft.com/office/drawing/2014/main" val="1154974131"/>
                    </a:ext>
                  </a:extLst>
                </a:gridCol>
                <a:gridCol w="1126672">
                  <a:extLst>
                    <a:ext uri="{9D8B030D-6E8A-4147-A177-3AD203B41FA5}">
                      <a16:colId xmlns:a16="http://schemas.microsoft.com/office/drawing/2014/main" val="971732440"/>
                    </a:ext>
                  </a:extLst>
                </a:gridCol>
                <a:gridCol w="1126672">
                  <a:extLst>
                    <a:ext uri="{9D8B030D-6E8A-4147-A177-3AD203B41FA5}">
                      <a16:colId xmlns:a16="http://schemas.microsoft.com/office/drawing/2014/main" val="753605503"/>
                    </a:ext>
                  </a:extLst>
                </a:gridCol>
                <a:gridCol w="1126672">
                  <a:extLst>
                    <a:ext uri="{9D8B030D-6E8A-4147-A177-3AD203B41FA5}">
                      <a16:colId xmlns:a16="http://schemas.microsoft.com/office/drawing/2014/main" val="41677115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Cash flow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Discount</a:t>
                      </a:r>
                      <a:r>
                        <a:rPr lang="en-GB" baseline="0" dirty="0"/>
                        <a:t> rate 11%</a:t>
                      </a:r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NPV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Discount rate 18%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Discount rate 20%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8258517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60,000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0.901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54,060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0.847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50,820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0.833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49,980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6916631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72,000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0.812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58,464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0.718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51,696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0.694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49,968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37246340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75,000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0.731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54,825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0.609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45,675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0.579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43,425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1088265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65,000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0.659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42,835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0.516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33,540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0.482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31,330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189713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68,000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0.593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40,324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0.437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29,716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0.402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27,336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5275722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Calibri" pitchFamily="34" charset="0"/>
                        </a:rPr>
                        <a:t>250,508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Calibri" pitchFamily="34" charset="0"/>
                        </a:rPr>
                        <a:t>211,447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Calibri" pitchFamily="34" charset="0"/>
                        </a:rPr>
                        <a:t>202,039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6778232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210,000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210,000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alibri" pitchFamily="34" charset="0"/>
                        </a:rPr>
                        <a:t>210,000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41520807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Calibri" pitchFamily="34" charset="0"/>
                        </a:rPr>
                        <a:t>40,508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Calibri" pitchFamily="34" charset="0"/>
                        </a:rPr>
                        <a:t>1,447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Calibri" pitchFamily="34" charset="0"/>
                        </a:rPr>
                        <a:t>(7,961)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412727108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968188" y="957431"/>
            <a:ext cx="74012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discount rate would be required to return a zero net present value?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387674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9096" y="332656"/>
            <a:ext cx="5705807" cy="380247"/>
          </a:xfrm>
        </p:spPr>
        <p:txBody>
          <a:bodyPr>
            <a:noAutofit/>
          </a:bodyPr>
          <a:lstStyle/>
          <a:p>
            <a:r>
              <a:rPr lang="en-GB" sz="3200" dirty="0">
                <a:latin typeface="Calibri" pitchFamily="34" charset="0"/>
                <a:cs typeface="Calibri" pitchFamily="34" charset="0"/>
              </a:rPr>
              <a:t>Qualitative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latin typeface="Calibri" pitchFamily="34" charset="0"/>
                <a:cs typeface="Calibri" pitchFamily="34" charset="0"/>
              </a:rPr>
              <a:t>The aims and objectives of the organisation</a:t>
            </a:r>
          </a:p>
          <a:p>
            <a:pPr marL="0" indent="0">
              <a:buNone/>
            </a:pPr>
            <a:endParaRPr lang="en-GB" dirty="0">
              <a:latin typeface="Calibri" pitchFamily="34" charset="0"/>
              <a:cs typeface="Calibri" pitchFamily="34" charset="0"/>
            </a:endParaRPr>
          </a:p>
          <a:p>
            <a:r>
              <a:rPr lang="en-GB" dirty="0">
                <a:latin typeface="Calibri" pitchFamily="34" charset="0"/>
                <a:cs typeface="Calibri" pitchFamily="34" charset="0"/>
              </a:rPr>
              <a:t>The current and expected state of the economy</a:t>
            </a:r>
          </a:p>
          <a:p>
            <a:pPr marL="0" indent="0">
              <a:buNone/>
            </a:pPr>
            <a:endParaRPr lang="en-GB" dirty="0">
              <a:latin typeface="Calibri" pitchFamily="34" charset="0"/>
              <a:cs typeface="Calibri" pitchFamily="34" charset="0"/>
            </a:endParaRPr>
          </a:p>
          <a:p>
            <a:r>
              <a:rPr lang="en-GB" dirty="0">
                <a:latin typeface="Calibri" pitchFamily="34" charset="0"/>
                <a:cs typeface="Calibri" pitchFamily="34" charset="0"/>
              </a:rPr>
              <a:t>Possible impacts on image and reputation</a:t>
            </a:r>
          </a:p>
          <a:p>
            <a:pPr marL="0" indent="0">
              <a:buNone/>
            </a:pPr>
            <a:endParaRPr lang="en-GB" dirty="0">
              <a:latin typeface="Calibri" pitchFamily="34" charset="0"/>
              <a:cs typeface="Calibri" pitchFamily="34" charset="0"/>
            </a:endParaRPr>
          </a:p>
          <a:p>
            <a:r>
              <a:rPr lang="en-GB" dirty="0">
                <a:latin typeface="Calibri" pitchFamily="34" charset="0"/>
                <a:cs typeface="Calibri" pitchFamily="34" charset="0"/>
              </a:rPr>
              <a:t>Environmental and ethical considerations</a:t>
            </a:r>
          </a:p>
          <a:p>
            <a:pPr marL="0" indent="0">
              <a:buNone/>
            </a:pPr>
            <a:endParaRPr lang="en-GB" dirty="0">
              <a:latin typeface="Calibri" pitchFamily="34" charset="0"/>
              <a:cs typeface="Calibri" pitchFamily="34" charset="0"/>
            </a:endParaRPr>
          </a:p>
          <a:p>
            <a:r>
              <a:rPr lang="en-GB" dirty="0">
                <a:latin typeface="Calibri" pitchFamily="34" charset="0"/>
                <a:cs typeface="Calibri" pitchFamily="34" charset="0"/>
              </a:rPr>
              <a:t>Past experience</a:t>
            </a:r>
          </a:p>
          <a:p>
            <a:pPr marL="0" indent="0">
              <a:buNone/>
            </a:pPr>
            <a:endParaRPr lang="en-GB" dirty="0">
              <a:latin typeface="Calibri" pitchFamily="34" charset="0"/>
              <a:cs typeface="Calibri" pitchFamily="34" charset="0"/>
            </a:endParaRPr>
          </a:p>
          <a:p>
            <a:r>
              <a:rPr lang="en-GB" dirty="0">
                <a:latin typeface="Calibri" pitchFamily="34" charset="0"/>
                <a:cs typeface="Calibri" pitchFamily="34" charset="0"/>
              </a:rPr>
              <a:t>Level of risk and the directors’ attitude to it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2574154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5988</TotalTime>
  <Words>905</Words>
  <Application>Microsoft Office PowerPoint</Application>
  <PresentationFormat>On-screen Show (4:3)</PresentationFormat>
  <Paragraphs>318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Myriad Pro</vt:lpstr>
      <vt:lpstr>Times New Roman</vt:lpstr>
      <vt:lpstr>20140311PresentationUWTSDTemplate</vt:lpstr>
      <vt:lpstr>MBA Financial Management</vt:lpstr>
      <vt:lpstr>Decision Making using Investment Appraisal Theory</vt:lpstr>
      <vt:lpstr>Initial investment considerations - 1</vt:lpstr>
      <vt:lpstr>Initial investment considerations - 2</vt:lpstr>
      <vt:lpstr>Quantitative techniques</vt:lpstr>
      <vt:lpstr>Payback Method</vt:lpstr>
      <vt:lpstr>Payback methods- worked example - 1</vt:lpstr>
      <vt:lpstr>Payback methods- worked example - 2</vt:lpstr>
      <vt:lpstr>Payback method  - student exercise</vt:lpstr>
      <vt:lpstr>Average Rate of Return (ARR)</vt:lpstr>
      <vt:lpstr>Average Rate of Return (ARR) – worked example - 1)</vt:lpstr>
      <vt:lpstr>ARR – student exercise</vt:lpstr>
      <vt:lpstr>Net Present Value and the time value of money</vt:lpstr>
      <vt:lpstr>The discount rate and the cost of capital</vt:lpstr>
      <vt:lpstr>Net present values – worked example - 1</vt:lpstr>
      <vt:lpstr>Net present values – worked example - 2</vt:lpstr>
      <vt:lpstr>Net present values – worked example - 3</vt:lpstr>
      <vt:lpstr>Internal Rate of Return (IRR)</vt:lpstr>
      <vt:lpstr>Qualitative considerations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264</cp:revision>
  <dcterms:created xsi:type="dcterms:W3CDTF">2013-10-11T12:05:37Z</dcterms:created>
  <dcterms:modified xsi:type="dcterms:W3CDTF">2023-10-16T12:49:49Z</dcterms:modified>
</cp:coreProperties>
</file>