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364" autoAdjust="0"/>
  </p:normalViewPr>
  <p:slideViewPr>
    <p:cSldViewPr>
      <p:cViewPr>
        <p:scale>
          <a:sx n="96" d="100"/>
          <a:sy n="96" d="100"/>
        </p:scale>
        <p:origin x="984" y="-156"/>
      </p:cViewPr>
      <p:guideLst>
        <p:guide orient="horz" pos="2160"/>
        <p:guide pos="2880"/>
      </p:guideLst>
    </p:cSldViewPr>
  </p:slideViewPr>
  <p:notesTextViewPr>
    <p:cViewPr>
      <p:scale>
        <a:sx n="100" d="100"/>
        <a:sy n="100" d="100"/>
      </p:scale>
      <p:origin x="0" y="-16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3496F3-630D-43EE-962C-276476F2345D}" type="datetimeFigureOut">
              <a:rPr lang="en-GB" smtClean="0"/>
              <a:pPr/>
              <a:t>23/02/2026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E4D543-35FF-4C7E-A01E-62294695187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Arial" charset="0"/>
                <a:ea typeface="+mn-ea"/>
                <a:cs typeface="Arial" charset="0"/>
              </a:rPr>
              <a:t>Solvency and liquidity are both terms that refer to an enterprise’s state of financial health, but with some notable differences. Solvency refers to an enterprise's capacity to meet its long-term financial commitments. Liquidity refers to an enterprise’s ability to pay short-term obligations; the term also refers to its capability to sell assets quickly to raise cash. A solvent company is one that owns more than it owes; in other words, it has a positive net worth and a manageable debt load. On the other hand, a company with adequate liquidity may have enough cash available to pay its bills, but it may be heading for financial disaster down the road.</a:t>
            </a:r>
          </a:p>
          <a:p>
            <a:r>
              <a:rPr lang="en-GB" sz="1200" u="none" strike="noStrike" kern="1200" dirty="0">
                <a:solidFill>
                  <a:schemeClr val="tx1"/>
                </a:solidFill>
                <a:effectLst/>
                <a:latin typeface="Arial" charset="0"/>
                <a:ea typeface="+mn-ea"/>
                <a:cs typeface="Arial" charset="0"/>
              </a:rPr>
              <a:t>Solvency and liquidity are equally important, and healthy companies are both solvent and possess adequate liquidity. </a:t>
            </a:r>
          </a:p>
          <a:p>
            <a:br>
              <a:rPr lang="en-GB" sz="1200" u="none" strike="noStrike" kern="1200" dirty="0">
                <a:solidFill>
                  <a:schemeClr val="tx1"/>
                </a:solidFill>
                <a:effectLst/>
                <a:latin typeface="Arial" charset="0"/>
                <a:ea typeface="+mn-ea"/>
                <a:cs typeface="Arial" charset="0"/>
              </a:rPr>
            </a:br>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a:t>
            </a:fld>
            <a:endParaRPr lang="en-GB"/>
          </a:p>
        </p:txBody>
      </p:sp>
    </p:spTree>
    <p:extLst>
      <p:ext uri="{BB962C8B-B14F-4D97-AF65-F5344CB8AC3E}">
        <p14:creationId xmlns:p14="http://schemas.microsoft.com/office/powerpoint/2010/main" val="168690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3</a:t>
            </a:fld>
            <a:endParaRPr lang="en-GB"/>
          </a:p>
        </p:txBody>
      </p:sp>
    </p:spTree>
    <p:extLst>
      <p:ext uri="{BB962C8B-B14F-4D97-AF65-F5344CB8AC3E}">
        <p14:creationId xmlns:p14="http://schemas.microsoft.com/office/powerpoint/2010/main" val="23844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Arial" charset="0"/>
                <a:ea typeface="+mn-ea"/>
                <a:cs typeface="Arial" charset="0"/>
              </a:rPr>
              <a:t>It is necessary for management to decide how much of each element should be held, there are costs associated with holding either too much or too little of each element.  Management must be aware of these costs, which include opportunity costs, in order to manage it effectively.</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4</a:t>
            </a:fld>
            <a:endParaRPr lang="en-GB"/>
          </a:p>
        </p:txBody>
      </p:sp>
    </p:spTree>
    <p:extLst>
      <p:ext uri="{BB962C8B-B14F-4D97-AF65-F5344CB8AC3E}">
        <p14:creationId xmlns:p14="http://schemas.microsoft.com/office/powerpoint/2010/main" val="2263068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The chain starts with the firm buying raw materials on credit.  In due course this stock will be used in production, work will be carried out on the stock and it will become part of the businesses WIP.</a:t>
            </a:r>
          </a:p>
          <a:p>
            <a:r>
              <a:rPr lang="en-GB" sz="1200" kern="1200" dirty="0">
                <a:solidFill>
                  <a:schemeClr val="tx1"/>
                </a:solidFill>
                <a:effectLst/>
                <a:latin typeface="Arial" charset="0"/>
                <a:ea typeface="+mn-ea"/>
                <a:cs typeface="Arial" charset="0"/>
              </a:rPr>
              <a:t>Work will continue until it eventually emerges in the finished product.  As production progresses, labour costs and overheads will need to be paid, as well as the trade creditors (suppliers). When the finished goods are sold on credit, debtors are increased and will eventually pay so that cash is re-injected into the business.</a:t>
            </a:r>
          </a:p>
          <a:p>
            <a:r>
              <a:rPr lang="en-GB" sz="1200" kern="1200" dirty="0">
                <a:solidFill>
                  <a:schemeClr val="tx1"/>
                </a:solidFill>
                <a:effectLst/>
                <a:latin typeface="Arial" charset="0"/>
                <a:ea typeface="+mn-ea"/>
                <a:cs typeface="Arial" charset="0"/>
              </a:rPr>
              <a:t>The working capital needs of a business are likely to vary over time as a result of changes in the business environment.  As managers try to identify these to ensure the level of working capital is appropriate, decisions about working capital are frequently being made.</a:t>
            </a:r>
          </a:p>
          <a:p>
            <a:r>
              <a:rPr lang="en-GB" sz="1200" kern="1200" dirty="0">
                <a:solidFill>
                  <a:schemeClr val="tx1"/>
                </a:solidFill>
                <a:effectLst/>
                <a:latin typeface="Arial" charset="0"/>
                <a:ea typeface="+mn-ea"/>
                <a:cs typeface="Arial" charset="0"/>
              </a:rPr>
              <a:t>What kind of changes?</a:t>
            </a:r>
            <a:br>
              <a:rPr lang="en-GB" sz="1200" kern="1200" dirty="0">
                <a:solidFill>
                  <a:schemeClr val="tx1"/>
                </a:solidFill>
                <a:effectLst/>
                <a:latin typeface="Arial" charset="0"/>
                <a:ea typeface="+mn-ea"/>
                <a:cs typeface="Arial" charset="0"/>
              </a:rPr>
            </a:br>
            <a:r>
              <a:rPr lang="en-GB" sz="1200" kern="1200" dirty="0">
                <a:solidFill>
                  <a:schemeClr val="tx1"/>
                </a:solidFill>
                <a:effectLst/>
                <a:latin typeface="Arial" charset="0"/>
                <a:ea typeface="+mn-ea"/>
                <a:cs typeface="Arial" charset="0"/>
              </a:rPr>
              <a:t>Interest rates        Market demand     Seasonal       State of the economy</a:t>
            </a:r>
          </a:p>
          <a:p>
            <a:r>
              <a:rPr lang="en-GB" sz="1200" kern="1200" dirty="0">
                <a:solidFill>
                  <a:schemeClr val="tx1"/>
                </a:solidFill>
                <a:effectLst/>
                <a:latin typeface="Arial" charset="0"/>
                <a:ea typeface="+mn-ea"/>
                <a:cs typeface="Arial" charset="0"/>
              </a:rPr>
              <a:t>Internal changes may include changes in production methods (maybe less inventories as a result) and changes in the level of risk managers are prepared to take.</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5</a:t>
            </a:fld>
            <a:endParaRPr lang="en-GB"/>
          </a:p>
        </p:txBody>
      </p:sp>
    </p:spTree>
    <p:extLst>
      <p:ext uri="{BB962C8B-B14F-4D97-AF65-F5344CB8AC3E}">
        <p14:creationId xmlns:p14="http://schemas.microsoft.com/office/powerpoint/2010/main" val="2423834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After 1</a:t>
            </a:r>
            <a:r>
              <a:rPr lang="en-GB" sz="1200" kern="1200" baseline="30000" dirty="0">
                <a:solidFill>
                  <a:schemeClr val="tx1"/>
                </a:solidFill>
                <a:effectLst/>
                <a:latin typeface="Arial" charset="0"/>
                <a:ea typeface="+mn-ea"/>
                <a:cs typeface="Arial" charset="0"/>
              </a:rPr>
              <a:t>st</a:t>
            </a:r>
            <a:r>
              <a:rPr lang="en-GB" sz="1200" kern="1200" dirty="0">
                <a:solidFill>
                  <a:schemeClr val="tx1"/>
                </a:solidFill>
                <a:effectLst/>
                <a:latin typeface="Arial" charset="0"/>
                <a:ea typeface="+mn-ea"/>
                <a:cs typeface="Arial" charset="0"/>
              </a:rPr>
              <a:t> Bullet point:</a:t>
            </a:r>
          </a:p>
          <a:p>
            <a:r>
              <a:rPr lang="en-GB" sz="1200" kern="1200" dirty="0">
                <a:solidFill>
                  <a:schemeClr val="tx1"/>
                </a:solidFill>
                <a:effectLst/>
                <a:latin typeface="Arial" charset="0"/>
                <a:ea typeface="+mn-ea"/>
                <a:cs typeface="Arial" charset="0"/>
              </a:rPr>
              <a:t>Selling goods or services will result in costs being incurred including administration costs, bad debts and opportunities forgone but they must be weighed against the benefits of increased sales resulting from the opportunity for customers to delay payment. </a:t>
            </a:r>
          </a:p>
          <a:p>
            <a:r>
              <a:rPr lang="en-GB" sz="1200" kern="1200" dirty="0">
                <a:solidFill>
                  <a:schemeClr val="tx1"/>
                </a:solidFill>
                <a:effectLst/>
                <a:latin typeface="Arial" charset="0"/>
                <a:ea typeface="+mn-ea"/>
                <a:cs typeface="Arial" charset="0"/>
              </a:rPr>
              <a:t>Must have clear policies re:</a:t>
            </a:r>
          </a:p>
          <a:p>
            <a:r>
              <a:rPr lang="en-GB" sz="1200" kern="1200" dirty="0">
                <a:solidFill>
                  <a:schemeClr val="tx1"/>
                </a:solidFill>
                <a:effectLst/>
                <a:latin typeface="Arial" charset="0"/>
                <a:ea typeface="+mn-ea"/>
                <a:cs typeface="Arial" charset="0"/>
              </a:rPr>
              <a:t>Which customers should receive credit – credit screening</a:t>
            </a:r>
          </a:p>
          <a:p>
            <a:r>
              <a:rPr lang="en-GB" sz="1200" kern="1200" dirty="0">
                <a:solidFill>
                  <a:schemeClr val="tx1"/>
                </a:solidFill>
                <a:effectLst/>
                <a:latin typeface="Arial" charset="0"/>
                <a:ea typeface="+mn-ea"/>
                <a:cs typeface="Arial" charset="0"/>
              </a:rPr>
              <a:t>How much credit to be offered</a:t>
            </a:r>
          </a:p>
          <a:p>
            <a:r>
              <a:rPr lang="en-GB" sz="1200" kern="1200" dirty="0">
                <a:solidFill>
                  <a:schemeClr val="tx1"/>
                </a:solidFill>
                <a:effectLst/>
                <a:latin typeface="Arial" charset="0"/>
                <a:ea typeface="+mn-ea"/>
                <a:cs typeface="Arial" charset="0"/>
              </a:rPr>
              <a:t>What length of credit period</a:t>
            </a:r>
          </a:p>
          <a:p>
            <a:r>
              <a:rPr lang="en-GB" sz="1200" kern="1200" dirty="0">
                <a:solidFill>
                  <a:schemeClr val="tx1"/>
                </a:solidFill>
                <a:effectLst/>
                <a:latin typeface="Arial" charset="0"/>
                <a:ea typeface="+mn-ea"/>
                <a:cs typeface="Arial" charset="0"/>
              </a:rPr>
              <a:t>Will discounts apply for prompt payment – may take discount and still delay – maybe quarterly credit notes.</a:t>
            </a:r>
          </a:p>
          <a:p>
            <a:r>
              <a:rPr lang="en-GB" sz="1200" kern="1200" dirty="0">
                <a:solidFill>
                  <a:schemeClr val="tx1"/>
                </a:solidFill>
                <a:effectLst/>
                <a:latin typeface="Arial" charset="0"/>
                <a:ea typeface="+mn-ea"/>
                <a:cs typeface="Arial" charset="0"/>
              </a:rPr>
              <a:t>What collection policies should be adopted</a:t>
            </a:r>
          </a:p>
          <a:p>
            <a:r>
              <a:rPr lang="en-GB" sz="1200" kern="1200" dirty="0">
                <a:solidFill>
                  <a:schemeClr val="tx1"/>
                </a:solidFill>
                <a:effectLst/>
                <a:latin typeface="Arial" charset="0"/>
                <a:ea typeface="+mn-ea"/>
                <a:cs typeface="Arial" charset="0"/>
              </a:rPr>
              <a:t>How the risk of non-payment can be reduced.</a:t>
            </a:r>
          </a:p>
          <a:p>
            <a:r>
              <a:rPr lang="en-GB" sz="1200" kern="1200" dirty="0">
                <a:solidFill>
                  <a:schemeClr val="tx1"/>
                </a:solidFill>
                <a:effectLst/>
                <a:latin typeface="Arial" charset="0"/>
                <a:ea typeface="+mn-ea"/>
                <a:cs typeface="Arial" charset="0"/>
              </a:rPr>
              <a:t> </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6</a:t>
            </a:fld>
            <a:endParaRPr lang="en-GB"/>
          </a:p>
        </p:txBody>
      </p:sp>
    </p:spTree>
    <p:extLst>
      <p:ext uri="{BB962C8B-B14F-4D97-AF65-F5344CB8AC3E}">
        <p14:creationId xmlns:p14="http://schemas.microsoft.com/office/powerpoint/2010/main" val="2195368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7</a:t>
            </a:fld>
            <a:endParaRPr lang="en-GB"/>
          </a:p>
        </p:txBody>
      </p:sp>
    </p:spTree>
    <p:extLst>
      <p:ext uri="{BB962C8B-B14F-4D97-AF65-F5344CB8AC3E}">
        <p14:creationId xmlns:p14="http://schemas.microsoft.com/office/powerpoint/2010/main" val="2149585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much for How Long?</a:t>
            </a:r>
          </a:p>
        </p:txBody>
      </p:sp>
      <p:sp>
        <p:nvSpPr>
          <p:cNvPr id="4" name="Slide Number Placeholder 3"/>
          <p:cNvSpPr>
            <a:spLocks noGrp="1"/>
          </p:cNvSpPr>
          <p:nvPr>
            <p:ph type="sldNum" sz="quarter" idx="10"/>
          </p:nvPr>
        </p:nvSpPr>
        <p:spPr/>
        <p:txBody>
          <a:bodyPr/>
          <a:lstStyle/>
          <a:p>
            <a:fld id="{30709883-1451-407B-A27E-3DFDA8DE8D7E}" type="slidenum">
              <a:rPr lang="en-GB" smtClean="0"/>
              <a:pPr/>
              <a:t>8</a:t>
            </a:fld>
            <a:endParaRPr lang="en-GB"/>
          </a:p>
        </p:txBody>
      </p:sp>
    </p:spTree>
    <p:extLst>
      <p:ext uri="{BB962C8B-B14F-4D97-AF65-F5344CB8AC3E}">
        <p14:creationId xmlns:p14="http://schemas.microsoft.com/office/powerpoint/2010/main" val="949397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9</a:t>
            </a:fld>
            <a:endParaRPr lang="en-GB"/>
          </a:p>
        </p:txBody>
      </p:sp>
    </p:spTree>
    <p:extLst>
      <p:ext uri="{BB962C8B-B14F-4D97-AF65-F5344CB8AC3E}">
        <p14:creationId xmlns:p14="http://schemas.microsoft.com/office/powerpoint/2010/main" val="2273052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Which customers: 5 C’s</a:t>
            </a:r>
          </a:p>
          <a:p>
            <a:r>
              <a:rPr lang="en-GB" sz="1200" kern="1200" dirty="0">
                <a:solidFill>
                  <a:schemeClr val="tx1"/>
                </a:solidFill>
                <a:effectLst/>
                <a:latin typeface="Arial" charset="0"/>
                <a:ea typeface="+mn-ea"/>
                <a:cs typeface="Arial" charset="0"/>
              </a:rPr>
              <a:t>Capital - financially sound – future profitability and liquidity and any financial commitments</a:t>
            </a:r>
          </a:p>
          <a:p>
            <a:r>
              <a:rPr lang="en-GB" sz="1200" kern="1200" dirty="0">
                <a:solidFill>
                  <a:schemeClr val="tx1"/>
                </a:solidFill>
                <a:effectLst/>
                <a:latin typeface="Arial" charset="0"/>
                <a:ea typeface="+mn-ea"/>
                <a:cs typeface="Arial" charset="0"/>
              </a:rPr>
              <a:t>Capacity – examine payment records if possible, what type of business is it – must relate to customer’s total financial resources</a:t>
            </a:r>
          </a:p>
          <a:p>
            <a:r>
              <a:rPr lang="en-GB" sz="1200" kern="1200" dirty="0">
                <a:solidFill>
                  <a:schemeClr val="tx1"/>
                </a:solidFill>
                <a:effectLst/>
                <a:latin typeface="Arial" charset="0"/>
                <a:ea typeface="+mn-ea"/>
                <a:cs typeface="Arial" charset="0"/>
              </a:rPr>
              <a:t>Collateral – some kind of security for goods on credit – should be satisfactory</a:t>
            </a:r>
          </a:p>
          <a:p>
            <a:r>
              <a:rPr lang="en-GB" sz="1200" kern="1200" dirty="0">
                <a:solidFill>
                  <a:schemeClr val="tx1"/>
                </a:solidFill>
                <a:effectLst/>
                <a:latin typeface="Arial" charset="0"/>
                <a:ea typeface="+mn-ea"/>
                <a:cs typeface="Arial" charset="0"/>
              </a:rPr>
              <a:t>Conditions – state of the industry and general economic conditions of region or country</a:t>
            </a:r>
          </a:p>
          <a:p>
            <a:r>
              <a:rPr lang="en-GB" sz="1200" kern="1200" dirty="0">
                <a:solidFill>
                  <a:schemeClr val="tx1"/>
                </a:solidFill>
                <a:effectLst/>
                <a:latin typeface="Arial" charset="0"/>
                <a:ea typeface="+mn-ea"/>
                <a:cs typeface="Arial" charset="0"/>
              </a:rPr>
              <a:t>Character – make an assessment on a customer’s character – willingness to pay will depend on honesty and integrity of the individual/senior managers, if a business.</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10</a:t>
            </a:fld>
            <a:endParaRPr lang="en-GB"/>
          </a:p>
        </p:txBody>
      </p:sp>
    </p:spTree>
    <p:extLst>
      <p:ext uri="{BB962C8B-B14F-4D97-AF65-F5344CB8AC3E}">
        <p14:creationId xmlns:p14="http://schemas.microsoft.com/office/powerpoint/2010/main" val="404674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Creditor Control</a:t>
            </a:r>
          </a:p>
          <a:p>
            <a:r>
              <a:rPr lang="en-GB" sz="1200" kern="1200" dirty="0">
                <a:solidFill>
                  <a:schemeClr val="tx1"/>
                </a:solidFill>
                <a:effectLst/>
                <a:latin typeface="Arial" charset="0"/>
                <a:ea typeface="+mn-ea"/>
                <a:cs typeface="Arial" charset="0"/>
              </a:rPr>
              <a:t>Trade credit is widely regarded as a ‘free source’ of finance and therefore a good thing for a business to use but there may be real costs associated with taking trade credit.</a:t>
            </a:r>
          </a:p>
          <a:p>
            <a:pPr lvl="0"/>
            <a:r>
              <a:rPr lang="en-GB" sz="1200" kern="1200" dirty="0">
                <a:solidFill>
                  <a:schemeClr val="tx1"/>
                </a:solidFill>
                <a:effectLst/>
                <a:latin typeface="Arial" charset="0"/>
                <a:ea typeface="+mn-ea"/>
                <a:cs typeface="Arial" charset="0"/>
              </a:rPr>
              <a:t>They may not be treated as well as those that pay immediately e.g. lower priority if goods in short supply; less favoured re delivery dates or technical support.</a:t>
            </a:r>
          </a:p>
          <a:p>
            <a:pPr lvl="0"/>
            <a:r>
              <a:rPr lang="en-GB" sz="1200" kern="1200" dirty="0">
                <a:solidFill>
                  <a:schemeClr val="tx1"/>
                </a:solidFill>
                <a:effectLst/>
                <a:latin typeface="Arial" charset="0"/>
                <a:ea typeface="+mn-ea"/>
                <a:cs typeface="Arial" charset="0"/>
              </a:rPr>
              <a:t>Goods can be more costly, but it is generally accepted as the norm. so the above points may not apply, unless credit facilities are abused.</a:t>
            </a:r>
          </a:p>
          <a:p>
            <a:pPr lvl="0"/>
            <a:r>
              <a:rPr lang="en-GB" sz="1200" kern="1200" dirty="0">
                <a:solidFill>
                  <a:schemeClr val="tx1"/>
                </a:solidFill>
                <a:effectLst/>
                <a:latin typeface="Arial" charset="0"/>
                <a:ea typeface="+mn-ea"/>
                <a:cs typeface="Arial" charset="0"/>
              </a:rPr>
              <a:t>Additional administration/accounting costs in dealing with scrutiny and payment of invoices, maintaining and updating accounts etc.</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11</a:t>
            </a:fld>
            <a:endParaRPr lang="en-GB"/>
          </a:p>
        </p:txBody>
      </p:sp>
    </p:spTree>
    <p:extLst>
      <p:ext uri="{BB962C8B-B14F-4D97-AF65-F5344CB8AC3E}">
        <p14:creationId xmlns:p14="http://schemas.microsoft.com/office/powerpoint/2010/main" val="68296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This could represent a substantial proportion of total assets held.  In some businesses the level can fluctuate owing to the seasonal nature of the industry such as greetings card manufacturer.</a:t>
            </a:r>
          </a:p>
          <a:p>
            <a:r>
              <a:rPr lang="en-GB" sz="1200" kern="1200" dirty="0">
                <a:solidFill>
                  <a:schemeClr val="tx1"/>
                </a:solidFill>
                <a:effectLst/>
                <a:latin typeface="Arial" charset="0"/>
                <a:ea typeface="+mn-ea"/>
                <a:cs typeface="Arial" charset="0"/>
              </a:rPr>
              <a:t>If they hold inventories simply to meet the day-to-day requirements of customers and production, they will seek to minimise the amount held as there are costs involved:</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12</a:t>
            </a:fld>
            <a:endParaRPr lang="en-GB"/>
          </a:p>
        </p:txBody>
      </p:sp>
    </p:spTree>
    <p:extLst>
      <p:ext uri="{BB962C8B-B14F-4D97-AF65-F5344CB8AC3E}">
        <p14:creationId xmlns:p14="http://schemas.microsoft.com/office/powerpoint/2010/main" val="1690140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Arial" charset="0"/>
                <a:ea typeface="+mn-ea"/>
                <a:cs typeface="Arial" charset="0"/>
              </a:rPr>
              <a:t>There are costs however in holding too low a level of stock:</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13</a:t>
            </a:fld>
            <a:endParaRPr lang="en-GB"/>
          </a:p>
        </p:txBody>
      </p:sp>
    </p:spTree>
    <p:extLst>
      <p:ext uri="{BB962C8B-B14F-4D97-AF65-F5344CB8AC3E}">
        <p14:creationId xmlns:p14="http://schemas.microsoft.com/office/powerpoint/2010/main" val="24876188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A number of procedures and techniques may be used to try to ensure inventories are properly managed.</a:t>
            </a:r>
          </a:p>
          <a:p>
            <a:r>
              <a:rPr lang="en-GB" sz="1200" u="sng" kern="1200" dirty="0">
                <a:solidFill>
                  <a:schemeClr val="tx1"/>
                </a:solidFill>
                <a:effectLst/>
                <a:latin typeface="Arial" charset="0"/>
                <a:ea typeface="+mn-ea"/>
                <a:cs typeface="Arial" charset="0"/>
              </a:rPr>
              <a:t>Budgeting future demand</a:t>
            </a:r>
            <a:r>
              <a:rPr lang="en-GB" sz="1200" kern="1200" dirty="0">
                <a:solidFill>
                  <a:schemeClr val="tx1"/>
                </a:solidFill>
                <a:effectLst/>
                <a:latin typeface="Arial" charset="0"/>
                <a:ea typeface="+mn-ea"/>
                <a:cs typeface="Arial" charset="0"/>
              </a:rPr>
              <a:t>: Make and follow appropriate plans using statistical techniques or time series analysis or the judgement of sales and marketing staff.</a:t>
            </a:r>
          </a:p>
          <a:p>
            <a:r>
              <a:rPr lang="en-GB" sz="1200" u="sng" kern="1200" dirty="0">
                <a:solidFill>
                  <a:schemeClr val="tx1"/>
                </a:solidFill>
                <a:effectLst/>
                <a:latin typeface="Arial" charset="0"/>
                <a:ea typeface="+mn-ea"/>
                <a:cs typeface="Arial" charset="0"/>
              </a:rPr>
              <a:t>Financial ratios</a:t>
            </a:r>
            <a:r>
              <a:rPr lang="en-GB" sz="1200" kern="1200" dirty="0">
                <a:solidFill>
                  <a:schemeClr val="tx1"/>
                </a:solidFill>
                <a:effectLst/>
                <a:latin typeface="Arial" charset="0"/>
                <a:ea typeface="+mn-ea"/>
                <a:cs typeface="Arial" charset="0"/>
              </a:rPr>
              <a:t>: average inventories turnover period – </a:t>
            </a:r>
            <a:r>
              <a:rPr lang="en-GB" sz="1200" u="sng" kern="1200" dirty="0">
                <a:solidFill>
                  <a:schemeClr val="tx1"/>
                </a:solidFill>
                <a:effectLst/>
                <a:latin typeface="Arial" charset="0"/>
                <a:ea typeface="+mn-ea"/>
                <a:cs typeface="Arial" charset="0"/>
              </a:rPr>
              <a:t>average stock held</a:t>
            </a:r>
            <a:endParaRPr lang="en-GB" sz="1200" kern="1200" dirty="0">
              <a:solidFill>
                <a:schemeClr val="tx1"/>
              </a:solidFill>
              <a:effectLst/>
              <a:latin typeface="Arial" charset="0"/>
              <a:ea typeface="+mn-ea"/>
              <a:cs typeface="Arial" charset="0"/>
            </a:endParaRPr>
          </a:p>
          <a:p>
            <a:r>
              <a:rPr lang="en-GB" sz="1200" kern="1200" dirty="0">
                <a:solidFill>
                  <a:schemeClr val="tx1"/>
                </a:solidFill>
                <a:effectLst/>
                <a:latin typeface="Arial" charset="0"/>
                <a:ea typeface="+mn-ea"/>
                <a:cs typeface="Arial" charset="0"/>
              </a:rPr>
              <a:t>							Cost of sales            x 365</a:t>
            </a:r>
          </a:p>
          <a:p>
            <a:r>
              <a:rPr lang="en-GB" sz="1200" kern="1200" dirty="0">
                <a:solidFill>
                  <a:schemeClr val="tx1"/>
                </a:solidFill>
                <a:effectLst/>
                <a:latin typeface="Arial" charset="0"/>
                <a:ea typeface="+mn-ea"/>
                <a:cs typeface="Arial" charset="0"/>
              </a:rPr>
              <a:t>Can be used for comparison – by product line or as a whole.</a:t>
            </a:r>
          </a:p>
          <a:p>
            <a:r>
              <a:rPr lang="en-GB" sz="1200" kern="1200" dirty="0">
                <a:solidFill>
                  <a:schemeClr val="tx1"/>
                </a:solidFill>
                <a:effectLst/>
                <a:latin typeface="Arial" charset="0"/>
                <a:ea typeface="+mn-ea"/>
                <a:cs typeface="Arial" charset="0"/>
              </a:rPr>
              <a:t>Recording and reordering systems: periodic checks to ensure consistency with clear procedures for reordering, limiting authorisation to a few nominated members of staff.  Information will be required on the lead time (i.e. time between placing order and receiving goods).</a:t>
            </a:r>
          </a:p>
          <a:p>
            <a:r>
              <a:rPr lang="en-GB" sz="1200" kern="1200" dirty="0">
                <a:solidFill>
                  <a:schemeClr val="tx1"/>
                </a:solidFill>
                <a:effectLst/>
                <a:latin typeface="Arial" charset="0"/>
                <a:ea typeface="+mn-ea"/>
                <a:cs typeface="Arial" charset="0"/>
              </a:rPr>
              <a:t>Levels of control: The cost of controlling inventories must be outweighed against the potential benefits.  The ABC system is based on the idea of selective levels of control based on inventory value. </a:t>
            </a:r>
          </a:p>
          <a:p>
            <a:endParaRPr lang="en-GB" sz="1200" kern="1200" dirty="0">
              <a:solidFill>
                <a:schemeClr val="tx1"/>
              </a:solidFill>
              <a:effectLst/>
              <a:latin typeface="Arial" charset="0"/>
              <a:ea typeface="+mn-ea"/>
              <a:cs typeface="Arial" charset="0"/>
            </a:endParaRP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14</a:t>
            </a:fld>
            <a:endParaRPr lang="en-GB"/>
          </a:p>
        </p:txBody>
      </p:sp>
    </p:spTree>
    <p:extLst>
      <p:ext uri="{BB962C8B-B14F-4D97-AF65-F5344CB8AC3E}">
        <p14:creationId xmlns:p14="http://schemas.microsoft.com/office/powerpoint/2010/main" val="22214477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The EOQ model is concerned with determining the quantity of a particular inventory that should be ordered each time.  In its simplest form it assumes that demand is constant so that inventories will be depleted evenly over time to be replenished just when they run out.  Such as saw tooth pattern.</a:t>
            </a:r>
          </a:p>
          <a:p>
            <a:r>
              <a:rPr lang="en-GB" sz="1200" kern="1200" dirty="0">
                <a:solidFill>
                  <a:schemeClr val="tx1"/>
                </a:solidFill>
                <a:effectLst/>
                <a:latin typeface="Arial" charset="0"/>
                <a:ea typeface="+mn-ea"/>
                <a:cs typeface="Arial" charset="0"/>
              </a:rPr>
              <a:t>It recognises that the key costs are the cost of holding and ordering stock so calculates the optimum size of a purchase by taking into account both of these elements.  This can result in lowering the level of stock held and corresponding holding costs but could lead to more frequent orders so increasing ordering costs.  Small inventories = frequent ordering so high ordering costs but low holding costs.  High inventories is the reverse.  There is therefore an optimum order size with all costs at a minimum.</a:t>
            </a:r>
          </a:p>
          <a:p>
            <a:r>
              <a:rPr lang="en-GB" dirty="0"/>
              <a:t>HLA p467</a:t>
            </a:r>
          </a:p>
          <a:p>
            <a:r>
              <a:rPr lang="en-GB" sz="1200" kern="1200" dirty="0">
                <a:solidFill>
                  <a:schemeClr val="tx1"/>
                </a:solidFill>
                <a:effectLst/>
                <a:latin typeface="Arial" charset="0"/>
                <a:ea typeface="+mn-ea"/>
                <a:cs typeface="Arial" charset="0"/>
              </a:rPr>
              <a:t>EOQ only concerned with administrative costs and looking after the stock, not the cost of it.</a:t>
            </a:r>
          </a:p>
          <a:p>
            <a:r>
              <a:rPr lang="en-GB" sz="1200" kern="1200" dirty="0">
                <a:solidFill>
                  <a:schemeClr val="tx1"/>
                </a:solidFill>
                <a:effectLst/>
                <a:latin typeface="Arial" charset="0"/>
                <a:ea typeface="+mn-ea"/>
                <a:cs typeface="Arial" charset="0"/>
              </a:rPr>
              <a:t>Limitations: constant predictable demand; no buffer stock required (would raise stock levels so earlier reorder point); no discounts for bulk purchasing.</a:t>
            </a:r>
          </a:p>
          <a:p>
            <a:endParaRPr lang="en-GB" dirty="0"/>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15</a:t>
            </a:fld>
            <a:endParaRPr lang="en-GB"/>
          </a:p>
        </p:txBody>
      </p:sp>
    </p:spTree>
    <p:extLst>
      <p:ext uri="{BB962C8B-B14F-4D97-AF65-F5344CB8AC3E}">
        <p14:creationId xmlns:p14="http://schemas.microsoft.com/office/powerpoint/2010/main" val="28081226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From Japan following WW11.  The stock holding costs therefore lie with the suppliers rather than the business.  It can save cost but increases risk if there is a breakdown in delivery.  It may also require re-engineering the production process, to be more flexible and responsive and more responsible staff with information systems installed.        Suppliers could therefore increase prices to cover the ‘holding’ costs which will be an additional cost to them but the close relationship between them with the supplier being able to predict customers needs so they can tailor their own production and may prevent the customer looking for cheaper sources elsewhere.       The main aim is to eliminate waste and striving for excellence.     Also known as the Pareto Method.</a:t>
            </a:r>
          </a:p>
          <a:p>
            <a:r>
              <a:rPr lang="en-GB" sz="1200" kern="1200" dirty="0">
                <a:solidFill>
                  <a:schemeClr val="tx1"/>
                </a:solidFill>
                <a:effectLst/>
                <a:latin typeface="Arial" charset="0"/>
                <a:ea typeface="+mn-ea"/>
                <a:cs typeface="Arial" charset="0"/>
              </a:rPr>
              <a:t>If your organisation carries a wide range of stock items it may be that the effort of controlling stock can be concentrated upon the more fruitful areas, giving rise to a more efficient overall approach to inventory management.  Originally from General Electric Corporation and involved ranking stock into three categories:</a:t>
            </a:r>
          </a:p>
          <a:p>
            <a:r>
              <a:rPr lang="en-GB" sz="1200" kern="1200" dirty="0">
                <a:solidFill>
                  <a:schemeClr val="tx1"/>
                </a:solidFill>
                <a:effectLst/>
                <a:latin typeface="Arial" charset="0"/>
                <a:ea typeface="+mn-ea"/>
                <a:cs typeface="Arial" charset="0"/>
              </a:rPr>
              <a:t>A – stock items which account for most of the turnover in value terms, e.g. 10% of items covering 70% of turnover</a:t>
            </a:r>
          </a:p>
          <a:p>
            <a:r>
              <a:rPr lang="en-GB" sz="1200" kern="1200" dirty="0">
                <a:solidFill>
                  <a:schemeClr val="tx1"/>
                </a:solidFill>
                <a:effectLst/>
                <a:latin typeface="Arial" charset="0"/>
                <a:ea typeface="+mn-ea"/>
                <a:cs typeface="Arial" charset="0"/>
              </a:rPr>
              <a:t>B – less well used items but still having a fair degree of utility, e.g. 30% of items covering 20% of turnover</a:t>
            </a:r>
          </a:p>
          <a:p>
            <a:r>
              <a:rPr lang="en-GB" sz="1200" kern="1200" dirty="0">
                <a:solidFill>
                  <a:schemeClr val="tx1"/>
                </a:solidFill>
                <a:effectLst/>
                <a:latin typeface="Arial" charset="0"/>
                <a:ea typeface="+mn-ea"/>
                <a:cs typeface="Arial" charset="0"/>
              </a:rPr>
              <a:t>C – The remaining 60%  -  only reflecting 10% of turnover.</a:t>
            </a:r>
          </a:p>
          <a:p>
            <a:endParaRPr lang="en-GB" sz="1200" kern="1200" dirty="0">
              <a:solidFill>
                <a:schemeClr val="tx1"/>
              </a:solidFill>
              <a:effectLst/>
              <a:latin typeface="Arial" charset="0"/>
              <a:ea typeface="+mn-ea"/>
              <a:cs typeface="Arial" charset="0"/>
            </a:endParaRPr>
          </a:p>
        </p:txBody>
      </p:sp>
      <p:sp>
        <p:nvSpPr>
          <p:cNvPr id="4" name="Slide Number Placeholder 3"/>
          <p:cNvSpPr>
            <a:spLocks noGrp="1"/>
          </p:cNvSpPr>
          <p:nvPr>
            <p:ph type="sldNum" sz="quarter" idx="10"/>
          </p:nvPr>
        </p:nvSpPr>
        <p:spPr/>
        <p:txBody>
          <a:bodyPr/>
          <a:lstStyle/>
          <a:p>
            <a:fld id="{30709883-1451-407B-A27E-3DFDA8DE8D7E}" type="slidenum">
              <a:rPr lang="en-GB" smtClean="0"/>
              <a:pPr/>
              <a:t>16</a:t>
            </a:fld>
            <a:endParaRPr lang="en-GB"/>
          </a:p>
        </p:txBody>
      </p:sp>
    </p:spTree>
    <p:extLst>
      <p:ext uri="{BB962C8B-B14F-4D97-AF65-F5344CB8AC3E}">
        <p14:creationId xmlns:p14="http://schemas.microsoft.com/office/powerpoint/2010/main" val="42132168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17</a:t>
            </a:fld>
            <a:endParaRPr lang="en-GB"/>
          </a:p>
        </p:txBody>
      </p:sp>
    </p:spTree>
    <p:extLst>
      <p:ext uri="{BB962C8B-B14F-4D97-AF65-F5344CB8AC3E}">
        <p14:creationId xmlns:p14="http://schemas.microsoft.com/office/powerpoint/2010/main" val="1141409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18</a:t>
            </a:fld>
            <a:endParaRPr lang="en-GB"/>
          </a:p>
        </p:txBody>
      </p:sp>
    </p:spTree>
    <p:extLst>
      <p:ext uri="{BB962C8B-B14F-4D97-AF65-F5344CB8AC3E}">
        <p14:creationId xmlns:p14="http://schemas.microsoft.com/office/powerpoint/2010/main" val="12136635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19</a:t>
            </a:fld>
            <a:endParaRPr lang="en-GB"/>
          </a:p>
        </p:txBody>
      </p:sp>
    </p:spTree>
    <p:extLst>
      <p:ext uri="{BB962C8B-B14F-4D97-AF65-F5344CB8AC3E}">
        <p14:creationId xmlns:p14="http://schemas.microsoft.com/office/powerpoint/2010/main" val="10858016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20</a:t>
            </a:fld>
            <a:endParaRPr lang="en-GB"/>
          </a:p>
        </p:txBody>
      </p:sp>
    </p:spTree>
    <p:extLst>
      <p:ext uri="{BB962C8B-B14F-4D97-AF65-F5344CB8AC3E}">
        <p14:creationId xmlns:p14="http://schemas.microsoft.com/office/powerpoint/2010/main" val="24022637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Arial" charset="0"/>
              </a:rPr>
              <a:t>This shows that the payment for inventories acquired on credit occurs sometime after the purchase date so no immediate cash-flow arises from the purchase.  Similarly cash receipts from credit customers will occur sometime after the sale has been made and again no immediate cash inflow.  The OCC is the period between the payments made to the supplier and the cash received.</a:t>
            </a:r>
          </a:p>
          <a:p>
            <a:r>
              <a:rPr lang="en-GB" sz="1200" kern="1200" dirty="0">
                <a:solidFill>
                  <a:schemeClr val="tx1"/>
                </a:solidFill>
                <a:effectLst/>
                <a:latin typeface="Arial" charset="0"/>
                <a:ea typeface="+mn-ea"/>
                <a:cs typeface="Arial" charset="0"/>
              </a:rPr>
              <a:t>It is important as it has a significant influence on the financing requirements of the business.  The longer the cycle, the greater the financing requirements of the business and greater the financial risks.  The business will want to reduce OCC to the minimum possible period.</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21</a:t>
            </a:fld>
            <a:endParaRPr lang="en-GB"/>
          </a:p>
        </p:txBody>
      </p:sp>
    </p:spTree>
    <p:extLst>
      <p:ext uri="{BB962C8B-B14F-4D97-AF65-F5344CB8AC3E}">
        <p14:creationId xmlns:p14="http://schemas.microsoft.com/office/powerpoint/2010/main" val="2555244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effectLst/>
                <a:latin typeface="Arial" charset="0"/>
                <a:ea typeface="+mn-ea"/>
                <a:cs typeface="Arial" charset="0"/>
              </a:rPr>
              <a:t>For a business that buys and sells on credit, the OCC can be calculated from the financial statements by use of certain ratios.</a:t>
            </a:r>
          </a:p>
          <a:p>
            <a:endParaRPr lang="en-GB" dirty="0"/>
          </a:p>
        </p:txBody>
      </p:sp>
      <p:sp>
        <p:nvSpPr>
          <p:cNvPr id="4" name="Slide Number Placeholder 3"/>
          <p:cNvSpPr>
            <a:spLocks noGrp="1"/>
          </p:cNvSpPr>
          <p:nvPr>
            <p:ph type="sldNum" sz="quarter" idx="10"/>
          </p:nvPr>
        </p:nvSpPr>
        <p:spPr/>
        <p:txBody>
          <a:bodyPr/>
          <a:lstStyle/>
          <a:p>
            <a:fld id="{30709883-1451-407B-A27E-3DFDA8DE8D7E}" type="slidenum">
              <a:rPr lang="en-GB" smtClean="0"/>
              <a:pPr/>
              <a:t>22</a:t>
            </a:fld>
            <a:endParaRPr lang="en-GB"/>
          </a:p>
        </p:txBody>
      </p:sp>
    </p:spTree>
    <p:extLst>
      <p:ext uri="{BB962C8B-B14F-4D97-AF65-F5344CB8AC3E}">
        <p14:creationId xmlns:p14="http://schemas.microsoft.com/office/powerpoint/2010/main" val="4380747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23</a:t>
            </a:fld>
            <a:endParaRPr lang="en-GB"/>
          </a:p>
        </p:txBody>
      </p:sp>
    </p:spTree>
    <p:extLst>
      <p:ext uri="{BB962C8B-B14F-4D97-AF65-F5344CB8AC3E}">
        <p14:creationId xmlns:p14="http://schemas.microsoft.com/office/powerpoint/2010/main" val="32144118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709883-1451-407B-A27E-3DFDA8DE8D7E}" type="slidenum">
              <a:rPr lang="en-GB" smtClean="0"/>
              <a:pPr/>
              <a:t>24</a:t>
            </a:fld>
            <a:endParaRPr lang="en-GB"/>
          </a:p>
        </p:txBody>
      </p:sp>
    </p:spTree>
    <p:extLst>
      <p:ext uri="{BB962C8B-B14F-4D97-AF65-F5344CB8AC3E}">
        <p14:creationId xmlns:p14="http://schemas.microsoft.com/office/powerpoint/2010/main" val="1148884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4B9C10-6B4F-4CF6-BB5F-BBCBE592EA5B}" type="datetimeFigureOut">
              <a:rPr lang="en-GB" smtClean="0"/>
              <a:pPr/>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2A4B44-ED10-424D-95E4-6CC4022E0C6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4B9C10-6B4F-4CF6-BB5F-BBCBE592EA5B}" type="datetimeFigureOut">
              <a:rPr lang="en-GB" smtClean="0"/>
              <a:pPr/>
              <a:t>23/02/2026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2A4B44-ED10-424D-95E4-6CC4022E0C6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ogle.com/search?q=overtrading+short+video+for+students+financial+management&amp;sca_esv=2cf39a8e3998f015&amp;sxsrf=ANbL-n7xYRhL3N_pOt2f58hueDyZ9I4OUg%3A1771890462378&amp;ei=HuecaYjpFqeuhbIP8ZecOQ&amp;biw=1528&amp;bih=868&amp;oq=overtrading+short+video+for+students+finacial+&amp;gs_lp=Egxnd3Mtd2l6LXNlcnAiLm92ZXJ0cmFkaW5nIHNob3J0IHZpZGVvIGZvciBzdHVkZW50cyBmaW5hY2lhbCAqAggCMgcQIRigARgKMgcQIRigARgKMgcQIRigARgKMgcQIRigARgKMgcQIRigARgKSOkwUMsBWP8WcAF4AJABAJgBa6AB9AaqAQM5LjG4AQHIAQD4AQGYAgugAugHwgIIEAAYsAMY7wXCAgsQABiABBiwAxiiBMICBRAhGKABmAMAiAYBkAYEkgcDOC4zoAeVM7IHAzcuM7gH3QfCBwYyLTEwLjHIB0KACAA&amp;sclient=gws-wiz-serp#fpstate=ive&amp;vld=cid:374678b2,vid:s4DGC6yITxQ,st:0"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28649" y="1093788"/>
            <a:ext cx="7879841" cy="2967208"/>
          </a:xfrm>
        </p:spPr>
        <p:txBody>
          <a:bodyPr>
            <a:normAutofit/>
          </a:bodyPr>
          <a:lstStyle/>
          <a:p>
            <a:pPr algn="l"/>
            <a:r>
              <a:rPr lang="en-GB" sz="7000"/>
              <a:t>	Working Capital Management </a:t>
            </a:r>
          </a:p>
        </p:txBody>
      </p:sp>
      <p:sp>
        <p:nvSpPr>
          <p:cNvPr id="3" name="Subtitle 2"/>
          <p:cNvSpPr>
            <a:spLocks noGrp="1"/>
          </p:cNvSpPr>
          <p:nvPr>
            <p:ph type="subTitle" idx="1"/>
          </p:nvPr>
        </p:nvSpPr>
        <p:spPr>
          <a:xfrm>
            <a:off x="5550693" y="4619624"/>
            <a:ext cx="2960084" cy="1038225"/>
          </a:xfrm>
        </p:spPr>
        <p:txBody>
          <a:bodyPr>
            <a:normAutofit/>
          </a:bodyPr>
          <a:lstStyle/>
          <a:p>
            <a:pPr algn="r">
              <a:lnSpc>
                <a:spcPct val="90000"/>
              </a:lnSpc>
            </a:pPr>
            <a:r>
              <a:rPr lang="en-GB"/>
              <a:t>Financial Management </a:t>
            </a:r>
          </a:p>
        </p:txBody>
      </p:sp>
      <p:sp>
        <p:nvSpPr>
          <p:cNvPr id="21" name="Rectangle 20">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4331166"/>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03304" y="2842186"/>
            <a:ext cx="54864" cy="29600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95" name="Rectangle 50194">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97" name="Freeform: Shape 50196">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180" name="Rectangle 4"/>
          <p:cNvSpPr>
            <a:spLocks noGrp="1" noChangeArrowheads="1"/>
          </p:cNvSpPr>
          <p:nvPr>
            <p:ph type="title"/>
          </p:nvPr>
        </p:nvSpPr>
        <p:spPr>
          <a:xfrm>
            <a:off x="852777" y="548640"/>
            <a:ext cx="7157553" cy="1188720"/>
          </a:xfrm>
        </p:spPr>
        <p:txBody>
          <a:bodyPr>
            <a:normAutofit/>
          </a:bodyPr>
          <a:lstStyle/>
          <a:p>
            <a:r>
              <a:rPr lang="en-GB" b="1" u="sng">
                <a:solidFill>
                  <a:schemeClr val="tx1">
                    <a:lumMod val="85000"/>
                    <a:lumOff val="15000"/>
                  </a:schemeClr>
                </a:solidFill>
              </a:rPr>
              <a:t>Working Capital</a:t>
            </a:r>
          </a:p>
        </p:txBody>
      </p:sp>
      <p:sp>
        <p:nvSpPr>
          <p:cNvPr id="50181" name="Rectangle 5"/>
          <p:cNvSpPr>
            <a:spLocks noGrp="1" noChangeArrowheads="1"/>
          </p:cNvSpPr>
          <p:nvPr>
            <p:ph type="body" idx="1"/>
          </p:nvPr>
        </p:nvSpPr>
        <p:spPr>
          <a:xfrm>
            <a:off x="1468490" y="2431765"/>
            <a:ext cx="6207019" cy="3320031"/>
          </a:xfrm>
        </p:spPr>
        <p:txBody>
          <a:bodyPr anchor="ctr">
            <a:normAutofit/>
          </a:bodyPr>
          <a:lstStyle/>
          <a:p>
            <a:r>
              <a:rPr lang="en-GB" sz="1700" b="1">
                <a:solidFill>
                  <a:schemeClr val="tx1">
                    <a:lumMod val="85000"/>
                    <a:lumOff val="15000"/>
                  </a:schemeClr>
                </a:solidFill>
              </a:rPr>
              <a:t>Working capital is comprised of current assets and current liabilities: </a:t>
            </a:r>
          </a:p>
          <a:p>
            <a:pPr marL="0" indent="0">
              <a:buNone/>
            </a:pPr>
            <a:r>
              <a:rPr lang="en-GB" sz="1700">
                <a:solidFill>
                  <a:schemeClr val="tx1">
                    <a:lumMod val="85000"/>
                    <a:lumOff val="15000"/>
                  </a:schemeClr>
                </a:solidFill>
              </a:rPr>
              <a:t>Current assets are: stock, debtors (those owing us money) and cash</a:t>
            </a:r>
          </a:p>
          <a:p>
            <a:pPr marL="0" indent="0">
              <a:buNone/>
            </a:pPr>
            <a:r>
              <a:rPr lang="en-GB" sz="1700">
                <a:solidFill>
                  <a:schemeClr val="tx1">
                    <a:lumMod val="85000"/>
                    <a:lumOff val="15000"/>
                  </a:schemeClr>
                </a:solidFill>
              </a:rPr>
              <a:t>Current liabilities are creditors (those we owe money to) and short term loans (e.g. overdrafts)</a:t>
            </a:r>
          </a:p>
          <a:p>
            <a:endParaRPr lang="en-GB" sz="1700" b="1">
              <a:solidFill>
                <a:schemeClr val="tx1">
                  <a:lumMod val="85000"/>
                  <a:lumOff val="15000"/>
                </a:schemeClr>
              </a:solidFill>
            </a:endParaRPr>
          </a:p>
          <a:p>
            <a:r>
              <a:rPr lang="en-GB" sz="1700" b="1">
                <a:solidFill>
                  <a:schemeClr val="tx1">
                    <a:lumMod val="85000"/>
                    <a:lumOff val="15000"/>
                  </a:schemeClr>
                </a:solidFill>
              </a:rPr>
              <a:t>It is the control of liquidity (ability for a business to meet its short term debt obligations in the following areas:</a:t>
            </a:r>
          </a:p>
          <a:p>
            <a:pPr lvl="1"/>
            <a:r>
              <a:rPr lang="en-GB" sz="1700">
                <a:solidFill>
                  <a:schemeClr val="tx1">
                    <a:lumMod val="85000"/>
                    <a:lumOff val="15000"/>
                  </a:schemeClr>
                </a:solidFill>
              </a:rPr>
              <a:t>Debtor Control</a:t>
            </a:r>
          </a:p>
          <a:p>
            <a:pPr lvl="1"/>
            <a:r>
              <a:rPr lang="en-GB" sz="1700">
                <a:solidFill>
                  <a:schemeClr val="tx1">
                    <a:lumMod val="85000"/>
                    <a:lumOff val="15000"/>
                  </a:schemeClr>
                </a:solidFill>
              </a:rPr>
              <a:t>Creditor Control</a:t>
            </a:r>
          </a:p>
          <a:p>
            <a:pPr lvl="1"/>
            <a:r>
              <a:rPr lang="en-GB" sz="1700">
                <a:solidFill>
                  <a:schemeClr val="tx1">
                    <a:lumMod val="85000"/>
                    <a:lumOff val="15000"/>
                  </a:schemeClr>
                </a:solidFill>
              </a:rPr>
              <a:t>Stock Control</a:t>
            </a:r>
          </a:p>
          <a:p>
            <a:pPr>
              <a:buFontTx/>
              <a:buChar char="-"/>
            </a:pPr>
            <a:endParaRPr lang="en-GB" sz="1700" b="1">
              <a:solidFill>
                <a:schemeClr val="tx1">
                  <a:lumMod val="85000"/>
                  <a:lumOff val="15000"/>
                </a:schemeClr>
              </a:solidFill>
            </a:endParaRPr>
          </a:p>
          <a:p>
            <a:endParaRPr lang="en-GB" sz="1700" b="1">
              <a:solidFill>
                <a:schemeClr val="tx1">
                  <a:lumMod val="85000"/>
                  <a:lumOff val="15000"/>
                </a:schemeClr>
              </a:solidFill>
            </a:endParaRPr>
          </a:p>
          <a:p>
            <a:pPr>
              <a:buFontTx/>
              <a:buNone/>
            </a:pPr>
            <a:endParaRPr lang="en-GB" sz="1700" b="1">
              <a:solidFill>
                <a:schemeClr val="tx1">
                  <a:lumMod val="85000"/>
                  <a:lumOff val="15000"/>
                </a:schemeClr>
              </a:solidFill>
            </a:endParaRPr>
          </a:p>
        </p:txBody>
      </p:sp>
      <p:sp>
        <p:nvSpPr>
          <p:cNvPr id="50199" name="Freeform: Shape 50198">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2</a:t>
            </a:fld>
            <a:endParaRPr lang="en-GB" sz="900"/>
          </a:p>
        </p:txBody>
      </p:sp>
      <p:sp>
        <p:nvSpPr>
          <p:cNvPr id="5017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1023938" y="279400"/>
            <a:ext cx="7105650" cy="457200"/>
          </a:xfrm>
          <a:prstGeom prst="rect">
            <a:avLst/>
          </a:prstGeom>
          <a:noFill/>
          <a:ln w="9525">
            <a:noFill/>
            <a:miter lim="800000"/>
            <a:headEnd/>
            <a:tailEnd/>
          </a:ln>
        </p:spPr>
        <p:txBody>
          <a:bodyPr>
            <a:spAutoFit/>
          </a:bodyPr>
          <a:lstStyle/>
          <a:p>
            <a:pPr algn="ctr">
              <a:spcBef>
                <a:spcPct val="50000"/>
              </a:spcBef>
            </a:pPr>
            <a:r>
              <a:rPr lang="en-GB" b="1">
                <a:solidFill>
                  <a:srgbClr val="CC0000"/>
                </a:solidFill>
                <a:latin typeface="Arial" charset="0"/>
              </a:rPr>
              <a:t>The nature of working capital</a:t>
            </a:r>
            <a:endParaRPr lang="en-GB">
              <a:solidFill>
                <a:srgbClr val="CC0000"/>
              </a:solidFill>
              <a:latin typeface="Arial" charset="0"/>
            </a:endParaRPr>
          </a:p>
        </p:txBody>
      </p:sp>
      <p:grpSp>
        <p:nvGrpSpPr>
          <p:cNvPr id="2" name="Group 59"/>
          <p:cNvGrpSpPr>
            <a:grpSpLocks/>
          </p:cNvGrpSpPr>
          <p:nvPr/>
        </p:nvGrpSpPr>
        <p:grpSpPr bwMode="auto">
          <a:xfrm>
            <a:off x="444500" y="958850"/>
            <a:ext cx="8240713" cy="5108575"/>
            <a:chOff x="280" y="564"/>
            <a:chExt cx="5191" cy="3218"/>
          </a:xfrm>
        </p:grpSpPr>
        <p:sp>
          <p:nvSpPr>
            <p:cNvPr id="3076" name="AutoShape 32"/>
            <p:cNvSpPr>
              <a:spLocks noChangeArrowheads="1"/>
            </p:cNvSpPr>
            <p:nvPr/>
          </p:nvSpPr>
          <p:spPr bwMode="auto">
            <a:xfrm>
              <a:off x="3918" y="564"/>
              <a:ext cx="1445" cy="2312"/>
            </a:xfrm>
            <a:prstGeom prst="roundRect">
              <a:avLst>
                <a:gd name="adj" fmla="val 12995"/>
              </a:avLst>
            </a:prstGeom>
            <a:solidFill>
              <a:srgbClr val="D8AD82"/>
            </a:solidFill>
            <a:ln w="9525">
              <a:noFill/>
              <a:round/>
              <a:headEnd/>
              <a:tailEnd/>
            </a:ln>
          </p:spPr>
          <p:txBody>
            <a:bodyPr wrap="none" anchor="ctr"/>
            <a:lstStyle/>
            <a:p>
              <a:endParaRPr lang="en-GB"/>
            </a:p>
          </p:txBody>
        </p:sp>
        <p:sp>
          <p:nvSpPr>
            <p:cNvPr id="3077" name="AutoShape 33"/>
            <p:cNvSpPr>
              <a:spLocks noChangeArrowheads="1"/>
            </p:cNvSpPr>
            <p:nvPr/>
          </p:nvSpPr>
          <p:spPr bwMode="auto">
            <a:xfrm>
              <a:off x="2181" y="568"/>
              <a:ext cx="1445" cy="2443"/>
            </a:xfrm>
            <a:prstGeom prst="roundRect">
              <a:avLst>
                <a:gd name="adj" fmla="val 12995"/>
              </a:avLst>
            </a:prstGeom>
            <a:solidFill>
              <a:srgbClr val="D8AD82"/>
            </a:solidFill>
            <a:ln w="9525">
              <a:noFill/>
              <a:round/>
              <a:headEnd/>
              <a:tailEnd/>
            </a:ln>
          </p:spPr>
          <p:txBody>
            <a:bodyPr wrap="none" anchor="ctr"/>
            <a:lstStyle/>
            <a:p>
              <a:endParaRPr lang="en-GB"/>
            </a:p>
          </p:txBody>
        </p:sp>
        <p:sp>
          <p:nvSpPr>
            <p:cNvPr id="3078" name="Text Box 34"/>
            <p:cNvSpPr txBox="1">
              <a:spLocks noChangeArrowheads="1"/>
            </p:cNvSpPr>
            <p:nvPr/>
          </p:nvSpPr>
          <p:spPr bwMode="auto">
            <a:xfrm>
              <a:off x="2267" y="600"/>
              <a:ext cx="1444" cy="221"/>
            </a:xfrm>
            <a:prstGeom prst="rect">
              <a:avLst/>
            </a:prstGeom>
            <a:noFill/>
            <a:ln w="9525">
              <a:noFill/>
              <a:miter lim="800000"/>
              <a:headEnd/>
              <a:tailEnd/>
            </a:ln>
          </p:spPr>
          <p:txBody>
            <a:bodyPr>
              <a:spAutoFit/>
            </a:bodyPr>
            <a:lstStyle/>
            <a:p>
              <a:pPr algn="ctr">
                <a:spcBef>
                  <a:spcPct val="50000"/>
                </a:spcBef>
              </a:pPr>
              <a:r>
                <a:rPr lang="en-GB" sz="1700" b="1" i="1">
                  <a:latin typeface="Arial" charset="0"/>
                </a:rPr>
                <a:t>Major elements</a:t>
              </a:r>
              <a:endParaRPr lang="en-GB" sz="1700" i="1">
                <a:latin typeface="Arial" charset="0"/>
              </a:endParaRPr>
            </a:p>
          </p:txBody>
        </p:sp>
        <p:sp>
          <p:nvSpPr>
            <p:cNvPr id="3079" name="Text Box 35"/>
            <p:cNvSpPr txBox="1">
              <a:spLocks noChangeArrowheads="1"/>
            </p:cNvSpPr>
            <p:nvPr/>
          </p:nvSpPr>
          <p:spPr bwMode="auto">
            <a:xfrm>
              <a:off x="4027" y="600"/>
              <a:ext cx="1444" cy="221"/>
            </a:xfrm>
            <a:prstGeom prst="rect">
              <a:avLst/>
            </a:prstGeom>
            <a:noFill/>
            <a:ln w="9525">
              <a:noFill/>
              <a:miter lim="800000"/>
              <a:headEnd/>
              <a:tailEnd/>
            </a:ln>
          </p:spPr>
          <p:txBody>
            <a:bodyPr>
              <a:spAutoFit/>
            </a:bodyPr>
            <a:lstStyle/>
            <a:p>
              <a:pPr algn="ctr">
                <a:spcBef>
                  <a:spcPct val="50000"/>
                </a:spcBef>
              </a:pPr>
              <a:r>
                <a:rPr lang="en-GB" sz="1700" b="1" i="1">
                  <a:latin typeface="Arial" charset="0"/>
                </a:rPr>
                <a:t>Major element</a:t>
              </a:r>
              <a:endParaRPr lang="en-GB" sz="1700" i="1">
                <a:latin typeface="Arial" charset="0"/>
              </a:endParaRPr>
            </a:p>
          </p:txBody>
        </p:sp>
        <p:sp>
          <p:nvSpPr>
            <p:cNvPr id="3080" name="AutoShape 36"/>
            <p:cNvSpPr>
              <a:spLocks noChangeArrowheads="1"/>
            </p:cNvSpPr>
            <p:nvPr/>
          </p:nvSpPr>
          <p:spPr bwMode="auto">
            <a:xfrm>
              <a:off x="2098" y="986"/>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1" name="Text Box 37"/>
            <p:cNvSpPr txBox="1">
              <a:spLocks noChangeArrowheads="1"/>
            </p:cNvSpPr>
            <p:nvPr/>
          </p:nvSpPr>
          <p:spPr bwMode="auto">
            <a:xfrm>
              <a:off x="2023" y="1061"/>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Inventories</a:t>
              </a:r>
              <a:endParaRPr lang="en-GB" sz="1800">
                <a:solidFill>
                  <a:srgbClr val="FFCC99"/>
                </a:solidFill>
                <a:latin typeface="Arial" charset="0"/>
              </a:endParaRPr>
            </a:p>
          </p:txBody>
        </p:sp>
        <p:sp>
          <p:nvSpPr>
            <p:cNvPr id="3082" name="AutoShape 38"/>
            <p:cNvSpPr>
              <a:spLocks noChangeArrowheads="1"/>
            </p:cNvSpPr>
            <p:nvPr/>
          </p:nvSpPr>
          <p:spPr bwMode="auto">
            <a:xfrm>
              <a:off x="2098" y="1406"/>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3" name="Text Box 39"/>
            <p:cNvSpPr txBox="1">
              <a:spLocks noChangeArrowheads="1"/>
            </p:cNvSpPr>
            <p:nvPr/>
          </p:nvSpPr>
          <p:spPr bwMode="auto">
            <a:xfrm>
              <a:off x="2023" y="1482"/>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Trade receivables</a:t>
              </a:r>
              <a:endParaRPr lang="en-GB" sz="1800">
                <a:solidFill>
                  <a:srgbClr val="FFCC99"/>
                </a:solidFill>
                <a:latin typeface="Arial" charset="0"/>
              </a:endParaRPr>
            </a:p>
          </p:txBody>
        </p:sp>
        <p:sp>
          <p:nvSpPr>
            <p:cNvPr id="3084" name="AutoShape 40"/>
            <p:cNvSpPr>
              <a:spLocks noChangeArrowheads="1"/>
            </p:cNvSpPr>
            <p:nvPr/>
          </p:nvSpPr>
          <p:spPr bwMode="auto">
            <a:xfrm>
              <a:off x="2098" y="1819"/>
              <a:ext cx="1516" cy="477"/>
            </a:xfrm>
            <a:prstGeom prst="cube">
              <a:avLst>
                <a:gd name="adj" fmla="val 15565"/>
              </a:avLst>
            </a:prstGeom>
            <a:solidFill>
              <a:srgbClr val="CC0000"/>
            </a:solidFill>
            <a:ln w="9525">
              <a:noFill/>
              <a:miter lim="800000"/>
              <a:headEnd/>
              <a:tailEnd/>
            </a:ln>
          </p:spPr>
          <p:txBody>
            <a:bodyPr wrap="none" anchor="ctr"/>
            <a:lstStyle/>
            <a:p>
              <a:endParaRPr lang="en-GB"/>
            </a:p>
          </p:txBody>
        </p:sp>
        <p:sp>
          <p:nvSpPr>
            <p:cNvPr id="3085" name="Text Box 41"/>
            <p:cNvSpPr txBox="1">
              <a:spLocks noChangeArrowheads="1"/>
            </p:cNvSpPr>
            <p:nvPr/>
          </p:nvSpPr>
          <p:spPr bwMode="auto">
            <a:xfrm>
              <a:off x="2023" y="1877"/>
              <a:ext cx="1617" cy="404"/>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Cash (in hand and</a:t>
              </a:r>
              <a:br>
                <a:rPr lang="en-GB" sz="1800" b="1">
                  <a:solidFill>
                    <a:srgbClr val="FFCC99"/>
                  </a:solidFill>
                  <a:latin typeface="Arial" charset="0"/>
                </a:rPr>
              </a:br>
              <a:r>
                <a:rPr lang="en-GB" sz="1800" b="1">
                  <a:solidFill>
                    <a:srgbClr val="FFCC99"/>
                  </a:solidFill>
                  <a:latin typeface="Arial" charset="0"/>
                </a:rPr>
                <a:t>at bank)</a:t>
              </a:r>
              <a:endParaRPr lang="en-GB" sz="1800">
                <a:solidFill>
                  <a:srgbClr val="FFCC99"/>
                </a:solidFill>
                <a:latin typeface="Arial" charset="0"/>
              </a:endParaRPr>
            </a:p>
          </p:txBody>
        </p:sp>
        <p:sp>
          <p:nvSpPr>
            <p:cNvPr id="3086" name="AutoShape 42"/>
            <p:cNvSpPr>
              <a:spLocks noChangeArrowheads="1"/>
            </p:cNvSpPr>
            <p:nvPr/>
          </p:nvSpPr>
          <p:spPr bwMode="auto">
            <a:xfrm>
              <a:off x="3838" y="995"/>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087" name="Text Box 43"/>
            <p:cNvSpPr txBox="1">
              <a:spLocks noChangeArrowheads="1"/>
            </p:cNvSpPr>
            <p:nvPr/>
          </p:nvSpPr>
          <p:spPr bwMode="auto">
            <a:xfrm>
              <a:off x="3754" y="1079"/>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Trade payables</a:t>
              </a:r>
              <a:endParaRPr lang="en-GB" sz="1800">
                <a:solidFill>
                  <a:srgbClr val="FFCC99"/>
                </a:solidFill>
                <a:latin typeface="Arial" charset="0"/>
              </a:endParaRPr>
            </a:p>
          </p:txBody>
        </p:sp>
        <p:sp>
          <p:nvSpPr>
            <p:cNvPr id="3088" name="AutoShape 44"/>
            <p:cNvSpPr>
              <a:spLocks noChangeArrowheads="1"/>
            </p:cNvSpPr>
            <p:nvPr/>
          </p:nvSpPr>
          <p:spPr bwMode="auto">
            <a:xfrm>
              <a:off x="3528" y="3005"/>
              <a:ext cx="417" cy="750"/>
            </a:xfrm>
            <a:prstGeom prst="roundRect">
              <a:avLst>
                <a:gd name="adj" fmla="val 16667"/>
              </a:avLst>
            </a:prstGeom>
            <a:solidFill>
              <a:srgbClr val="D8AD82"/>
            </a:solidFill>
            <a:ln w="9525">
              <a:noFill/>
              <a:round/>
              <a:headEnd/>
              <a:tailEnd/>
            </a:ln>
          </p:spPr>
          <p:txBody>
            <a:bodyPr wrap="none" anchor="ctr"/>
            <a:lstStyle/>
            <a:p>
              <a:endParaRPr lang="en-GB"/>
            </a:p>
          </p:txBody>
        </p:sp>
        <p:sp>
          <p:nvSpPr>
            <p:cNvPr id="3089" name="Text Box 45"/>
            <p:cNvSpPr txBox="1">
              <a:spLocks noChangeArrowheads="1"/>
            </p:cNvSpPr>
            <p:nvPr/>
          </p:nvSpPr>
          <p:spPr bwMode="auto">
            <a:xfrm>
              <a:off x="3523" y="3500"/>
              <a:ext cx="416"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less</a:t>
              </a:r>
              <a:endParaRPr lang="en-GB" sz="1800" i="1">
                <a:latin typeface="Arial" charset="0"/>
              </a:endParaRPr>
            </a:p>
          </p:txBody>
        </p:sp>
        <p:sp>
          <p:nvSpPr>
            <p:cNvPr id="3090" name="AutoShape 46"/>
            <p:cNvSpPr>
              <a:spLocks noChangeArrowheads="1"/>
            </p:cNvSpPr>
            <p:nvPr/>
          </p:nvSpPr>
          <p:spPr bwMode="auto">
            <a:xfrm>
              <a:off x="1693" y="2996"/>
              <a:ext cx="524" cy="786"/>
            </a:xfrm>
            <a:prstGeom prst="roundRect">
              <a:avLst>
                <a:gd name="adj" fmla="val 16667"/>
              </a:avLst>
            </a:prstGeom>
            <a:solidFill>
              <a:srgbClr val="D8AD82"/>
            </a:solidFill>
            <a:ln w="9525">
              <a:noFill/>
              <a:round/>
              <a:headEnd/>
              <a:tailEnd/>
            </a:ln>
          </p:spPr>
          <p:txBody>
            <a:bodyPr wrap="none" anchor="ctr"/>
            <a:lstStyle/>
            <a:p>
              <a:endParaRPr lang="en-GB"/>
            </a:p>
          </p:txBody>
        </p:sp>
        <p:sp>
          <p:nvSpPr>
            <p:cNvPr id="3091" name="Text Box 47"/>
            <p:cNvSpPr txBox="1">
              <a:spLocks noChangeArrowheads="1"/>
            </p:cNvSpPr>
            <p:nvPr/>
          </p:nvSpPr>
          <p:spPr bwMode="auto">
            <a:xfrm>
              <a:off x="1634" y="3485"/>
              <a:ext cx="632"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equals</a:t>
              </a:r>
              <a:endParaRPr lang="en-GB" sz="1800" i="1">
                <a:latin typeface="Arial" charset="0"/>
              </a:endParaRPr>
            </a:p>
          </p:txBody>
        </p:sp>
        <p:sp>
          <p:nvSpPr>
            <p:cNvPr id="3092" name="AutoShape 48"/>
            <p:cNvSpPr>
              <a:spLocks noChangeArrowheads="1"/>
            </p:cNvSpPr>
            <p:nvPr/>
          </p:nvSpPr>
          <p:spPr bwMode="auto">
            <a:xfrm>
              <a:off x="3808" y="2572"/>
              <a:ext cx="1555" cy="808"/>
            </a:xfrm>
            <a:prstGeom prst="cube">
              <a:avLst>
                <a:gd name="adj" fmla="val 12806"/>
              </a:avLst>
            </a:prstGeom>
            <a:solidFill>
              <a:srgbClr val="FFCC99"/>
            </a:solidFill>
            <a:ln w="9525">
              <a:noFill/>
              <a:miter lim="800000"/>
              <a:headEnd/>
              <a:tailEnd/>
            </a:ln>
          </p:spPr>
          <p:txBody>
            <a:bodyPr wrap="none" anchor="ctr"/>
            <a:lstStyle/>
            <a:p>
              <a:endParaRPr lang="en-GB"/>
            </a:p>
          </p:txBody>
        </p:sp>
        <p:sp>
          <p:nvSpPr>
            <p:cNvPr id="3093" name="AutoShape 49"/>
            <p:cNvSpPr>
              <a:spLocks noChangeArrowheads="1"/>
            </p:cNvSpPr>
            <p:nvPr/>
          </p:nvSpPr>
          <p:spPr bwMode="auto">
            <a:xfrm>
              <a:off x="344" y="2581"/>
              <a:ext cx="1458" cy="808"/>
            </a:xfrm>
            <a:prstGeom prst="cube">
              <a:avLst>
                <a:gd name="adj" fmla="val 12806"/>
              </a:avLst>
            </a:prstGeom>
            <a:solidFill>
              <a:srgbClr val="CC0000"/>
            </a:solidFill>
            <a:ln w="9525">
              <a:noFill/>
              <a:miter lim="800000"/>
              <a:headEnd/>
              <a:tailEnd/>
            </a:ln>
          </p:spPr>
          <p:txBody>
            <a:bodyPr wrap="none" anchor="ctr"/>
            <a:lstStyle/>
            <a:p>
              <a:endParaRPr lang="en-GB"/>
            </a:p>
          </p:txBody>
        </p:sp>
        <p:sp>
          <p:nvSpPr>
            <p:cNvPr id="3094" name="AutoShape 50"/>
            <p:cNvSpPr>
              <a:spLocks noChangeArrowheads="1"/>
            </p:cNvSpPr>
            <p:nvPr/>
          </p:nvSpPr>
          <p:spPr bwMode="auto">
            <a:xfrm>
              <a:off x="2076" y="2581"/>
              <a:ext cx="1555" cy="808"/>
            </a:xfrm>
            <a:prstGeom prst="cube">
              <a:avLst>
                <a:gd name="adj" fmla="val 12806"/>
              </a:avLst>
            </a:prstGeom>
            <a:solidFill>
              <a:srgbClr val="FFCC99"/>
            </a:solidFill>
            <a:ln w="9525">
              <a:noFill/>
              <a:miter lim="800000"/>
              <a:headEnd/>
              <a:tailEnd/>
            </a:ln>
          </p:spPr>
          <p:txBody>
            <a:bodyPr wrap="none" anchor="ctr"/>
            <a:lstStyle/>
            <a:p>
              <a:endParaRPr lang="en-GB"/>
            </a:p>
          </p:txBody>
        </p:sp>
        <p:sp>
          <p:nvSpPr>
            <p:cNvPr id="3095" name="Text Box 51"/>
            <p:cNvSpPr txBox="1">
              <a:spLocks noChangeArrowheads="1"/>
            </p:cNvSpPr>
            <p:nvPr/>
          </p:nvSpPr>
          <p:spPr bwMode="auto">
            <a:xfrm>
              <a:off x="3808" y="2887"/>
              <a:ext cx="1498" cy="250"/>
            </a:xfrm>
            <a:prstGeom prst="rect">
              <a:avLst/>
            </a:prstGeom>
            <a:noFill/>
            <a:ln w="9525">
              <a:noFill/>
              <a:miter lim="800000"/>
              <a:headEnd/>
              <a:tailEnd/>
            </a:ln>
          </p:spPr>
          <p:txBody>
            <a:bodyPr>
              <a:spAutoFit/>
            </a:bodyPr>
            <a:lstStyle/>
            <a:p>
              <a:pPr algn="ctr">
                <a:spcBef>
                  <a:spcPct val="50000"/>
                </a:spcBef>
              </a:pPr>
              <a:r>
                <a:rPr lang="en-GB" sz="2000" b="1">
                  <a:latin typeface="Arial" charset="0"/>
                </a:rPr>
                <a:t>Current liabilities</a:t>
              </a:r>
              <a:endParaRPr lang="en-GB" sz="2000">
                <a:latin typeface="Arial" charset="0"/>
              </a:endParaRPr>
            </a:p>
          </p:txBody>
        </p:sp>
        <p:sp>
          <p:nvSpPr>
            <p:cNvPr id="3096" name="Text Box 52"/>
            <p:cNvSpPr txBox="1">
              <a:spLocks noChangeArrowheads="1"/>
            </p:cNvSpPr>
            <p:nvPr/>
          </p:nvSpPr>
          <p:spPr bwMode="auto">
            <a:xfrm>
              <a:off x="280" y="2879"/>
              <a:ext cx="1498" cy="250"/>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Working capital</a:t>
              </a:r>
              <a:endParaRPr lang="en-GB" sz="2000">
                <a:solidFill>
                  <a:srgbClr val="FFCC99"/>
                </a:solidFill>
                <a:latin typeface="Arial" charset="0"/>
              </a:endParaRPr>
            </a:p>
          </p:txBody>
        </p:sp>
        <p:sp>
          <p:nvSpPr>
            <p:cNvPr id="3097" name="Text Box 53"/>
            <p:cNvSpPr txBox="1">
              <a:spLocks noChangeArrowheads="1"/>
            </p:cNvSpPr>
            <p:nvPr/>
          </p:nvSpPr>
          <p:spPr bwMode="auto">
            <a:xfrm>
              <a:off x="2011" y="2881"/>
              <a:ext cx="1617" cy="250"/>
            </a:xfrm>
            <a:prstGeom prst="rect">
              <a:avLst/>
            </a:prstGeom>
            <a:noFill/>
            <a:ln w="9525">
              <a:noFill/>
              <a:miter lim="800000"/>
              <a:headEnd/>
              <a:tailEnd/>
            </a:ln>
          </p:spPr>
          <p:txBody>
            <a:bodyPr>
              <a:spAutoFit/>
            </a:bodyPr>
            <a:lstStyle/>
            <a:p>
              <a:pPr algn="ctr">
                <a:spcBef>
                  <a:spcPct val="50000"/>
                </a:spcBef>
              </a:pPr>
              <a:r>
                <a:rPr lang="en-GB" sz="2000" b="1">
                  <a:latin typeface="Arial" charset="0"/>
                </a:rPr>
                <a:t>Current assets</a:t>
              </a:r>
              <a:endParaRPr lang="en-GB" sz="2000">
                <a:latin typeface="Arial" charset="0"/>
              </a:endParaRPr>
            </a:p>
          </p:txBody>
        </p:sp>
        <p:sp>
          <p:nvSpPr>
            <p:cNvPr id="3098" name="AutoShape 54"/>
            <p:cNvSpPr>
              <a:spLocks noChangeArrowheads="1"/>
            </p:cNvSpPr>
            <p:nvPr/>
          </p:nvSpPr>
          <p:spPr bwMode="auto">
            <a:xfrm>
              <a:off x="1745" y="2872"/>
              <a:ext cx="327" cy="256"/>
            </a:xfrm>
            <a:prstGeom prst="rightArrow">
              <a:avLst>
                <a:gd name="adj1" fmla="val 50000"/>
                <a:gd name="adj2" fmla="val 31934"/>
              </a:avLst>
            </a:prstGeom>
            <a:solidFill>
              <a:schemeClr val="tx1"/>
            </a:solidFill>
            <a:ln w="9525">
              <a:noFill/>
              <a:miter lim="800000"/>
              <a:headEnd/>
              <a:tailEnd/>
            </a:ln>
          </p:spPr>
          <p:txBody>
            <a:bodyPr wrap="none" anchor="ctr"/>
            <a:lstStyle/>
            <a:p>
              <a:endParaRPr lang="en-GB"/>
            </a:p>
          </p:txBody>
        </p:sp>
        <p:sp>
          <p:nvSpPr>
            <p:cNvPr id="3099" name="AutoShape 55"/>
            <p:cNvSpPr>
              <a:spLocks noChangeArrowheads="1"/>
            </p:cNvSpPr>
            <p:nvPr/>
          </p:nvSpPr>
          <p:spPr bwMode="auto">
            <a:xfrm>
              <a:off x="3573" y="2881"/>
              <a:ext cx="248" cy="256"/>
            </a:xfrm>
            <a:prstGeom prst="rightArrow">
              <a:avLst>
                <a:gd name="adj1" fmla="val 50000"/>
                <a:gd name="adj2" fmla="val 35713"/>
              </a:avLst>
            </a:prstGeom>
            <a:solidFill>
              <a:srgbClr val="CC0000"/>
            </a:solidFill>
            <a:ln w="9525">
              <a:noFill/>
              <a:miter lim="800000"/>
              <a:headEnd/>
              <a:tailEnd/>
            </a:ln>
          </p:spPr>
          <p:txBody>
            <a:bodyPr wrap="none" anchor="ctr"/>
            <a:lstStyle/>
            <a:p>
              <a:endParaRPr lang="en-GB"/>
            </a:p>
          </p:txBody>
        </p:sp>
        <p:sp>
          <p:nvSpPr>
            <p:cNvPr id="3100" name="AutoShape 56"/>
            <p:cNvSpPr>
              <a:spLocks noChangeArrowheads="1"/>
            </p:cNvSpPr>
            <p:nvPr/>
          </p:nvSpPr>
          <p:spPr bwMode="auto">
            <a:xfrm>
              <a:off x="3843" y="1609"/>
              <a:ext cx="1516" cy="324"/>
            </a:xfrm>
            <a:prstGeom prst="cube">
              <a:avLst>
                <a:gd name="adj" fmla="val 25000"/>
              </a:avLst>
            </a:prstGeom>
            <a:solidFill>
              <a:srgbClr val="CC0000"/>
            </a:solidFill>
            <a:ln w="9525">
              <a:noFill/>
              <a:miter lim="800000"/>
              <a:headEnd/>
              <a:tailEnd/>
            </a:ln>
          </p:spPr>
          <p:txBody>
            <a:bodyPr wrap="none" anchor="ctr"/>
            <a:lstStyle/>
            <a:p>
              <a:endParaRPr lang="en-GB"/>
            </a:p>
          </p:txBody>
        </p:sp>
        <p:sp>
          <p:nvSpPr>
            <p:cNvPr id="3101" name="Text Box 57"/>
            <p:cNvSpPr txBox="1">
              <a:spLocks noChangeArrowheads="1"/>
            </p:cNvSpPr>
            <p:nvPr/>
          </p:nvSpPr>
          <p:spPr bwMode="auto">
            <a:xfrm>
              <a:off x="3759" y="1693"/>
              <a:ext cx="1617" cy="231"/>
            </a:xfrm>
            <a:prstGeom prst="rect">
              <a:avLst/>
            </a:prstGeom>
            <a:noFill/>
            <a:ln w="9525">
              <a:noFill/>
              <a:miter lim="800000"/>
              <a:headEnd/>
              <a:tailEnd/>
            </a:ln>
          </p:spPr>
          <p:txBody>
            <a:bodyPr>
              <a:spAutoFit/>
            </a:bodyPr>
            <a:lstStyle/>
            <a:p>
              <a:pPr algn="ctr">
                <a:spcBef>
                  <a:spcPct val="50000"/>
                </a:spcBef>
              </a:pPr>
              <a:r>
                <a:rPr lang="en-GB" sz="1800" b="1">
                  <a:solidFill>
                    <a:srgbClr val="FFCC99"/>
                  </a:solidFill>
                  <a:latin typeface="Arial" charset="0"/>
                </a:rPr>
                <a:t>Bank overdrafts</a:t>
              </a:r>
              <a:endParaRPr lang="en-GB" sz="1800">
                <a:solidFill>
                  <a:srgbClr val="FFCC99"/>
                </a:solidFill>
                <a:latin typeface="Arial" charset="0"/>
              </a:endParaRPr>
            </a:p>
          </p:txBody>
        </p:sp>
      </p:grpSp>
      <p:sp>
        <p:nvSpPr>
          <p:cNvPr id="30" name="TextBox 29"/>
          <p:cNvSpPr txBox="1"/>
          <p:nvPr/>
        </p:nvSpPr>
        <p:spPr>
          <a:xfrm>
            <a:off x="323528" y="6453336"/>
            <a:ext cx="3960440" cy="246221"/>
          </a:xfrm>
          <a:prstGeom prst="rect">
            <a:avLst/>
          </a:prstGeom>
          <a:noFill/>
        </p:spPr>
        <p:txBody>
          <a:bodyPr wrap="square" rtlCol="0">
            <a:spAutoFit/>
          </a:bodyPr>
          <a:lstStyle/>
          <a:p>
            <a:r>
              <a:rPr lang="en-GB" sz="1000" dirty="0"/>
              <a:t>Source: </a:t>
            </a:r>
            <a:r>
              <a:rPr lang="en-GB" sz="1000" dirty="0" err="1"/>
              <a:t>Atrill</a:t>
            </a:r>
            <a:r>
              <a:rPr lang="en-GB" sz="1000" dirty="0"/>
              <a:t> &amp; </a:t>
            </a:r>
            <a:r>
              <a:rPr lang="en-GB" sz="1000" dirty="0" err="1"/>
              <a:t>McLaney</a:t>
            </a:r>
            <a:endParaRPr lang="en-GB" sz="1000" dirty="0"/>
          </a:p>
        </p:txBody>
      </p:sp>
      <p:sp>
        <p:nvSpPr>
          <p:cNvPr id="31" name="Footer Placeholder 30"/>
          <p:cNvSpPr>
            <a:spLocks noGrp="1"/>
          </p:cNvSpPr>
          <p:nvPr>
            <p:ph type="ftr" sz="quarter" idx="11"/>
          </p:nvPr>
        </p:nvSpPr>
        <p:spPr/>
        <p:txBody>
          <a:bodyPr/>
          <a:lstStyle/>
          <a:p>
            <a:r>
              <a:rPr lang="en-GB"/>
              <a:t>Financial Management</a:t>
            </a:r>
          </a:p>
        </p:txBody>
      </p:sp>
      <p:sp>
        <p:nvSpPr>
          <p:cNvPr id="32" name="Slide Number Placeholder 31"/>
          <p:cNvSpPr>
            <a:spLocks noGrp="1"/>
          </p:cNvSpPr>
          <p:nvPr>
            <p:ph type="sldNum" sz="quarter" idx="12"/>
          </p:nvPr>
        </p:nvSpPr>
        <p:spPr/>
        <p:txBody>
          <a:bodyPr/>
          <a:lstStyle/>
          <a:p>
            <a:fld id="{4FB01EAF-D60B-4FE4-B3FB-69DF8E998C08}"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94" name="Rectangle 50193">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95" name="Freeform: Shape 50194">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180" name="Rectangle 4"/>
          <p:cNvSpPr>
            <a:spLocks noGrp="1" noChangeArrowheads="1"/>
          </p:cNvSpPr>
          <p:nvPr>
            <p:ph type="title"/>
          </p:nvPr>
        </p:nvSpPr>
        <p:spPr>
          <a:xfrm>
            <a:off x="852777" y="548640"/>
            <a:ext cx="7157553" cy="1188720"/>
          </a:xfrm>
        </p:spPr>
        <p:txBody>
          <a:bodyPr>
            <a:normAutofit/>
          </a:bodyPr>
          <a:lstStyle/>
          <a:p>
            <a:r>
              <a:rPr lang="en-GB" b="1" u="sng">
                <a:solidFill>
                  <a:schemeClr val="tx1">
                    <a:lumMod val="85000"/>
                    <a:lumOff val="15000"/>
                  </a:schemeClr>
                </a:solidFill>
              </a:rPr>
              <a:t>Why is it important?</a:t>
            </a:r>
          </a:p>
        </p:txBody>
      </p:sp>
      <p:sp>
        <p:nvSpPr>
          <p:cNvPr id="50181" name="Rectangle 5"/>
          <p:cNvSpPr>
            <a:spLocks noGrp="1" noChangeArrowheads="1"/>
          </p:cNvSpPr>
          <p:nvPr>
            <p:ph type="body" idx="1"/>
          </p:nvPr>
        </p:nvSpPr>
        <p:spPr>
          <a:xfrm>
            <a:off x="1468490" y="2431765"/>
            <a:ext cx="6207019" cy="3320031"/>
          </a:xfrm>
        </p:spPr>
        <p:txBody>
          <a:bodyPr anchor="ctr">
            <a:normAutofit/>
          </a:bodyPr>
          <a:lstStyle/>
          <a:p>
            <a:pPr>
              <a:lnSpc>
                <a:spcPct val="90000"/>
              </a:lnSpc>
              <a:buFontTx/>
              <a:buNone/>
            </a:pPr>
            <a:endParaRPr lang="en-GB" sz="1400" b="1" u="sng" dirty="0">
              <a:solidFill>
                <a:schemeClr val="tx1">
                  <a:lumMod val="85000"/>
                  <a:lumOff val="15000"/>
                </a:schemeClr>
              </a:solidFill>
            </a:endParaRPr>
          </a:p>
          <a:p>
            <a:pPr>
              <a:lnSpc>
                <a:spcPct val="90000"/>
              </a:lnSpc>
            </a:pPr>
            <a:r>
              <a:rPr lang="en-GB" sz="1400" b="1" dirty="0">
                <a:solidFill>
                  <a:schemeClr val="tx1">
                    <a:lumMod val="85000"/>
                    <a:lumOff val="15000"/>
                  </a:schemeClr>
                </a:solidFill>
              </a:rPr>
              <a:t>Business requires sufficient working capital to meet its day to day running costs</a:t>
            </a:r>
          </a:p>
          <a:p>
            <a:pPr>
              <a:lnSpc>
                <a:spcPct val="90000"/>
              </a:lnSpc>
            </a:pPr>
            <a:endParaRPr lang="en-GB" sz="1400" b="1" dirty="0">
              <a:solidFill>
                <a:schemeClr val="tx1">
                  <a:lumMod val="85000"/>
                  <a:lumOff val="15000"/>
                </a:schemeClr>
              </a:solidFill>
            </a:endParaRPr>
          </a:p>
          <a:p>
            <a:pPr>
              <a:lnSpc>
                <a:spcPct val="90000"/>
              </a:lnSpc>
            </a:pPr>
            <a:r>
              <a:rPr lang="en-GB" sz="1400" b="1" dirty="0">
                <a:solidFill>
                  <a:schemeClr val="tx1">
                    <a:lumMod val="85000"/>
                    <a:lumOff val="15000"/>
                  </a:schemeClr>
                </a:solidFill>
              </a:rPr>
              <a:t>Working capital is ‘dead’ money because :</a:t>
            </a:r>
          </a:p>
          <a:p>
            <a:pPr lvl="1">
              <a:lnSpc>
                <a:spcPct val="90000"/>
              </a:lnSpc>
            </a:pPr>
            <a:r>
              <a:rPr lang="en-GB" sz="1400" b="1" dirty="0">
                <a:solidFill>
                  <a:schemeClr val="tx1">
                    <a:lumMod val="85000"/>
                    <a:lumOff val="15000"/>
                  </a:schemeClr>
                </a:solidFill>
              </a:rPr>
              <a:t>it earns no interest</a:t>
            </a:r>
          </a:p>
          <a:p>
            <a:pPr lvl="1">
              <a:lnSpc>
                <a:spcPct val="90000"/>
              </a:lnSpc>
            </a:pPr>
            <a:r>
              <a:rPr lang="en-GB" sz="1400" b="1" dirty="0">
                <a:solidFill>
                  <a:schemeClr val="tx1">
                    <a:lumMod val="85000"/>
                    <a:lumOff val="15000"/>
                  </a:schemeClr>
                </a:solidFill>
              </a:rPr>
              <a:t>it is high risk        (such as debtors not paying, stock becoming obsolete)</a:t>
            </a:r>
          </a:p>
          <a:p>
            <a:pPr lvl="1">
              <a:lnSpc>
                <a:spcPct val="90000"/>
              </a:lnSpc>
            </a:pPr>
            <a:endParaRPr lang="en-GB" sz="1400" b="1" dirty="0">
              <a:solidFill>
                <a:schemeClr val="tx1">
                  <a:lumMod val="85000"/>
                  <a:lumOff val="15000"/>
                </a:schemeClr>
              </a:solidFill>
            </a:endParaRPr>
          </a:p>
          <a:p>
            <a:pPr>
              <a:lnSpc>
                <a:spcPct val="90000"/>
              </a:lnSpc>
            </a:pPr>
            <a:endParaRPr lang="en-GB" sz="1400" b="1" dirty="0">
              <a:solidFill>
                <a:schemeClr val="tx1">
                  <a:lumMod val="85000"/>
                  <a:lumOff val="15000"/>
                </a:schemeClr>
              </a:solidFill>
            </a:endParaRPr>
          </a:p>
          <a:p>
            <a:pPr>
              <a:lnSpc>
                <a:spcPct val="90000"/>
              </a:lnSpc>
            </a:pPr>
            <a:r>
              <a:rPr lang="en-GB" sz="1400" b="1" dirty="0">
                <a:solidFill>
                  <a:schemeClr val="tx1">
                    <a:lumMod val="85000"/>
                    <a:lumOff val="15000"/>
                  </a:schemeClr>
                </a:solidFill>
              </a:rPr>
              <a:t>The objective is for the business to operate with as little working capital as possible, and to therefore make what they have work as hard as possible.</a:t>
            </a:r>
          </a:p>
          <a:p>
            <a:pPr>
              <a:lnSpc>
                <a:spcPct val="90000"/>
              </a:lnSpc>
            </a:pPr>
            <a:endParaRPr lang="en-GB" sz="1400" b="1" dirty="0">
              <a:solidFill>
                <a:schemeClr val="tx1">
                  <a:lumMod val="85000"/>
                  <a:lumOff val="15000"/>
                </a:schemeClr>
              </a:solidFill>
            </a:endParaRPr>
          </a:p>
          <a:p>
            <a:pPr>
              <a:lnSpc>
                <a:spcPct val="90000"/>
              </a:lnSpc>
            </a:pPr>
            <a:r>
              <a:rPr lang="en-GB" sz="1400" b="1" dirty="0">
                <a:solidFill>
                  <a:schemeClr val="tx1">
                    <a:lumMod val="85000"/>
                    <a:lumOff val="15000"/>
                  </a:schemeClr>
                </a:solidFill>
              </a:rPr>
              <a:t>Working Capital Cycle should be as short as possible……</a:t>
            </a:r>
          </a:p>
          <a:p>
            <a:pPr>
              <a:lnSpc>
                <a:spcPct val="90000"/>
              </a:lnSpc>
            </a:pPr>
            <a:endParaRPr lang="en-GB" sz="1400" b="1" dirty="0">
              <a:solidFill>
                <a:schemeClr val="tx1">
                  <a:lumMod val="85000"/>
                  <a:lumOff val="15000"/>
                </a:schemeClr>
              </a:solidFill>
            </a:endParaRPr>
          </a:p>
          <a:p>
            <a:pPr>
              <a:lnSpc>
                <a:spcPct val="90000"/>
              </a:lnSpc>
              <a:buFontTx/>
              <a:buChar char="-"/>
            </a:pPr>
            <a:endParaRPr lang="en-GB" sz="1400" b="1" dirty="0">
              <a:solidFill>
                <a:schemeClr val="tx1">
                  <a:lumMod val="85000"/>
                  <a:lumOff val="15000"/>
                </a:schemeClr>
              </a:solidFill>
            </a:endParaRPr>
          </a:p>
          <a:p>
            <a:pPr>
              <a:lnSpc>
                <a:spcPct val="90000"/>
              </a:lnSpc>
            </a:pPr>
            <a:endParaRPr lang="en-GB" sz="1400" b="1" dirty="0">
              <a:solidFill>
                <a:schemeClr val="tx1">
                  <a:lumMod val="85000"/>
                  <a:lumOff val="15000"/>
                </a:schemeClr>
              </a:solidFill>
            </a:endParaRPr>
          </a:p>
          <a:p>
            <a:pPr>
              <a:lnSpc>
                <a:spcPct val="90000"/>
              </a:lnSpc>
              <a:buFontTx/>
              <a:buNone/>
            </a:pPr>
            <a:endParaRPr lang="en-GB" sz="1400" b="1" dirty="0">
              <a:solidFill>
                <a:schemeClr val="tx1">
                  <a:lumMod val="85000"/>
                  <a:lumOff val="15000"/>
                </a:schemeClr>
              </a:solidFill>
            </a:endParaRPr>
          </a:p>
        </p:txBody>
      </p:sp>
      <p:sp>
        <p:nvSpPr>
          <p:cNvPr id="50196" name="Freeform: Shape 50195">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4</a:t>
            </a:fld>
            <a:endParaRPr lang="en-GB" sz="900"/>
          </a:p>
        </p:txBody>
      </p:sp>
      <p:sp>
        <p:nvSpPr>
          <p:cNvPr id="5017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8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18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18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0181">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0181">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018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
        <p:nvSpPr>
          <p:cNvPr id="72708" name="Rectangle 4"/>
          <p:cNvSpPr>
            <a:spLocks noGrp="1" noChangeArrowheads="1"/>
          </p:cNvSpPr>
          <p:nvPr>
            <p:ph type="title"/>
          </p:nvPr>
        </p:nvSpPr>
        <p:spPr>
          <a:xfrm>
            <a:off x="457200" y="476250"/>
            <a:ext cx="8229600" cy="431800"/>
          </a:xfrm>
        </p:spPr>
        <p:txBody>
          <a:bodyPr>
            <a:normAutofit fontScale="90000"/>
          </a:bodyPr>
          <a:lstStyle/>
          <a:p>
            <a:r>
              <a:rPr lang="en-GB" sz="3600" b="1" dirty="0"/>
              <a:t>Working Capital Cycle</a:t>
            </a:r>
          </a:p>
        </p:txBody>
      </p:sp>
      <p:grpSp>
        <p:nvGrpSpPr>
          <p:cNvPr id="2" name="Group 6"/>
          <p:cNvGrpSpPr>
            <a:grpSpLocks noChangeAspect="1"/>
          </p:cNvGrpSpPr>
          <p:nvPr/>
        </p:nvGrpSpPr>
        <p:grpSpPr bwMode="auto">
          <a:xfrm>
            <a:off x="755650" y="1052513"/>
            <a:ext cx="7445375" cy="4370387"/>
            <a:chOff x="2040" y="5580"/>
            <a:chExt cx="7200" cy="4320"/>
          </a:xfrm>
        </p:grpSpPr>
        <p:sp>
          <p:nvSpPr>
            <p:cNvPr id="72711" name="AutoShape 7"/>
            <p:cNvSpPr>
              <a:spLocks noChangeAspect="1" noChangeArrowheads="1" noTextEdit="1"/>
            </p:cNvSpPr>
            <p:nvPr/>
          </p:nvSpPr>
          <p:spPr bwMode="auto">
            <a:xfrm>
              <a:off x="2040" y="5580"/>
              <a:ext cx="7200" cy="4320"/>
            </a:xfrm>
            <a:prstGeom prst="rect">
              <a:avLst/>
            </a:prstGeom>
            <a:noFill/>
            <a:ln w="9525">
              <a:noFill/>
              <a:miter lim="800000"/>
              <a:headEnd/>
              <a:tailEnd/>
            </a:ln>
          </p:spPr>
          <p:txBody>
            <a:bodyPr/>
            <a:lstStyle/>
            <a:p>
              <a:endParaRPr lang="en-GB"/>
            </a:p>
          </p:txBody>
        </p:sp>
        <p:sp>
          <p:nvSpPr>
            <p:cNvPr id="72712" name="Oval 8"/>
            <p:cNvSpPr>
              <a:spLocks noChangeArrowheads="1"/>
            </p:cNvSpPr>
            <p:nvPr/>
          </p:nvSpPr>
          <p:spPr bwMode="auto">
            <a:xfrm>
              <a:off x="3292" y="6220"/>
              <a:ext cx="4539" cy="3520"/>
            </a:xfrm>
            <a:prstGeom prst="ellipse">
              <a:avLst/>
            </a:prstGeom>
            <a:solidFill>
              <a:srgbClr val="FFFFFF"/>
            </a:solidFill>
            <a:ln w="9525">
              <a:solidFill>
                <a:srgbClr val="000000"/>
              </a:solidFill>
              <a:round/>
              <a:headEnd/>
              <a:tailEnd/>
            </a:ln>
          </p:spPr>
          <p:txBody>
            <a:bodyPr/>
            <a:lstStyle/>
            <a:p>
              <a:endParaRPr lang="en-GB"/>
            </a:p>
          </p:txBody>
        </p:sp>
        <p:sp>
          <p:nvSpPr>
            <p:cNvPr id="72713" name="Text Box 9"/>
            <p:cNvSpPr txBox="1">
              <a:spLocks noChangeArrowheads="1"/>
            </p:cNvSpPr>
            <p:nvPr/>
          </p:nvSpPr>
          <p:spPr bwMode="auto">
            <a:xfrm>
              <a:off x="5170" y="6060"/>
              <a:ext cx="1096"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Raw materials</a:t>
              </a:r>
            </a:p>
          </p:txBody>
        </p:sp>
        <p:sp>
          <p:nvSpPr>
            <p:cNvPr id="72714" name="Line 10"/>
            <p:cNvSpPr>
              <a:spLocks noChangeShapeType="1"/>
            </p:cNvSpPr>
            <p:nvPr/>
          </p:nvSpPr>
          <p:spPr bwMode="auto">
            <a:xfrm>
              <a:off x="6892" y="6700"/>
              <a:ext cx="470" cy="320"/>
            </a:xfrm>
            <a:prstGeom prst="line">
              <a:avLst/>
            </a:prstGeom>
            <a:noFill/>
            <a:ln w="9525">
              <a:solidFill>
                <a:srgbClr val="000000"/>
              </a:solidFill>
              <a:round/>
              <a:headEnd/>
              <a:tailEnd type="triangle" w="med" len="med"/>
            </a:ln>
          </p:spPr>
          <p:txBody>
            <a:bodyPr/>
            <a:lstStyle/>
            <a:p>
              <a:endParaRPr lang="en-GB"/>
            </a:p>
          </p:txBody>
        </p:sp>
        <p:sp>
          <p:nvSpPr>
            <p:cNvPr id="72715" name="Text Box 11"/>
            <p:cNvSpPr txBox="1">
              <a:spLocks noChangeArrowheads="1"/>
            </p:cNvSpPr>
            <p:nvPr/>
          </p:nvSpPr>
          <p:spPr bwMode="auto">
            <a:xfrm>
              <a:off x="6892" y="7500"/>
              <a:ext cx="1096"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Work in progress</a:t>
              </a:r>
            </a:p>
          </p:txBody>
        </p:sp>
        <p:sp>
          <p:nvSpPr>
            <p:cNvPr id="72716" name="Text Box 12"/>
            <p:cNvSpPr txBox="1">
              <a:spLocks noChangeArrowheads="1"/>
            </p:cNvSpPr>
            <p:nvPr/>
          </p:nvSpPr>
          <p:spPr bwMode="auto">
            <a:xfrm>
              <a:off x="3292" y="6860"/>
              <a:ext cx="1096"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Creditors</a:t>
              </a:r>
            </a:p>
          </p:txBody>
        </p:sp>
        <p:sp>
          <p:nvSpPr>
            <p:cNvPr id="72717" name="Line 13"/>
            <p:cNvSpPr>
              <a:spLocks noChangeShapeType="1"/>
            </p:cNvSpPr>
            <p:nvPr/>
          </p:nvSpPr>
          <p:spPr bwMode="auto">
            <a:xfrm flipV="1">
              <a:off x="4388" y="6380"/>
              <a:ext cx="313" cy="160"/>
            </a:xfrm>
            <a:prstGeom prst="line">
              <a:avLst/>
            </a:prstGeom>
            <a:noFill/>
            <a:ln w="9525">
              <a:solidFill>
                <a:srgbClr val="000000"/>
              </a:solidFill>
              <a:round/>
              <a:headEnd/>
              <a:tailEnd type="triangle" w="med" len="med"/>
            </a:ln>
          </p:spPr>
          <p:txBody>
            <a:bodyPr/>
            <a:lstStyle/>
            <a:p>
              <a:endParaRPr lang="en-GB"/>
            </a:p>
          </p:txBody>
        </p:sp>
        <p:sp>
          <p:nvSpPr>
            <p:cNvPr id="72718" name="Text Box 14"/>
            <p:cNvSpPr txBox="1">
              <a:spLocks noChangeArrowheads="1"/>
            </p:cNvSpPr>
            <p:nvPr/>
          </p:nvSpPr>
          <p:spPr bwMode="auto">
            <a:xfrm>
              <a:off x="6266" y="9100"/>
              <a:ext cx="1565" cy="64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Finished goods stock</a:t>
              </a:r>
            </a:p>
          </p:txBody>
        </p:sp>
        <p:sp>
          <p:nvSpPr>
            <p:cNvPr id="72719" name="Line 15"/>
            <p:cNvSpPr>
              <a:spLocks noChangeShapeType="1"/>
            </p:cNvSpPr>
            <p:nvPr/>
          </p:nvSpPr>
          <p:spPr bwMode="auto">
            <a:xfrm flipH="1">
              <a:off x="7518" y="8460"/>
              <a:ext cx="158" cy="320"/>
            </a:xfrm>
            <a:prstGeom prst="line">
              <a:avLst/>
            </a:prstGeom>
            <a:noFill/>
            <a:ln w="9525">
              <a:solidFill>
                <a:srgbClr val="000000"/>
              </a:solidFill>
              <a:round/>
              <a:headEnd/>
              <a:tailEnd type="triangle" w="med" len="med"/>
            </a:ln>
          </p:spPr>
          <p:txBody>
            <a:bodyPr/>
            <a:lstStyle/>
            <a:p>
              <a:endParaRPr lang="en-GB"/>
            </a:p>
          </p:txBody>
        </p:sp>
        <p:sp>
          <p:nvSpPr>
            <p:cNvPr id="72720" name="Text Box 16"/>
            <p:cNvSpPr txBox="1">
              <a:spLocks noChangeArrowheads="1"/>
            </p:cNvSpPr>
            <p:nvPr/>
          </p:nvSpPr>
          <p:spPr bwMode="auto">
            <a:xfrm>
              <a:off x="3918" y="9260"/>
              <a:ext cx="1252"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Debtors</a:t>
              </a:r>
            </a:p>
          </p:txBody>
        </p:sp>
        <p:sp>
          <p:nvSpPr>
            <p:cNvPr id="72721" name="Text Box 17"/>
            <p:cNvSpPr txBox="1">
              <a:spLocks noChangeArrowheads="1"/>
            </p:cNvSpPr>
            <p:nvPr/>
          </p:nvSpPr>
          <p:spPr bwMode="auto">
            <a:xfrm>
              <a:off x="2823" y="8140"/>
              <a:ext cx="939" cy="480"/>
            </a:xfrm>
            <a:prstGeom prst="rect">
              <a:avLst/>
            </a:prstGeom>
            <a:solidFill>
              <a:srgbClr val="FFFFFF"/>
            </a:solidFill>
            <a:ln w="9525">
              <a:solidFill>
                <a:srgbClr val="000000"/>
              </a:solidFill>
              <a:miter lim="800000"/>
              <a:headEnd/>
              <a:tailEnd/>
            </a:ln>
          </p:spPr>
          <p:txBody>
            <a:bodyPr/>
            <a:lstStyle/>
            <a:p>
              <a:pPr eaLnBrk="0" hangingPunct="0"/>
              <a:r>
                <a:rPr lang="en-US" sz="1200">
                  <a:latin typeface="Times New Roman" pitchFamily="18" charset="0"/>
                </a:rPr>
                <a:t>Cash</a:t>
              </a:r>
            </a:p>
          </p:txBody>
        </p:sp>
        <p:sp>
          <p:nvSpPr>
            <p:cNvPr id="72722" name="Line 18"/>
            <p:cNvSpPr>
              <a:spLocks noChangeShapeType="1"/>
            </p:cNvSpPr>
            <p:nvPr/>
          </p:nvSpPr>
          <p:spPr bwMode="auto">
            <a:xfrm flipH="1">
              <a:off x="5797" y="9580"/>
              <a:ext cx="313" cy="160"/>
            </a:xfrm>
            <a:prstGeom prst="line">
              <a:avLst/>
            </a:prstGeom>
            <a:noFill/>
            <a:ln w="9525">
              <a:solidFill>
                <a:srgbClr val="000000"/>
              </a:solidFill>
              <a:round/>
              <a:headEnd/>
              <a:tailEnd type="triangle" w="med" len="med"/>
            </a:ln>
          </p:spPr>
          <p:txBody>
            <a:bodyPr/>
            <a:lstStyle/>
            <a:p>
              <a:endParaRPr lang="en-GB"/>
            </a:p>
          </p:txBody>
        </p:sp>
        <p:sp>
          <p:nvSpPr>
            <p:cNvPr id="72723" name="Line 19"/>
            <p:cNvSpPr>
              <a:spLocks noChangeShapeType="1"/>
            </p:cNvSpPr>
            <p:nvPr/>
          </p:nvSpPr>
          <p:spPr bwMode="auto">
            <a:xfrm flipH="1" flipV="1">
              <a:off x="3605" y="8780"/>
              <a:ext cx="313" cy="320"/>
            </a:xfrm>
            <a:prstGeom prst="line">
              <a:avLst/>
            </a:prstGeom>
            <a:noFill/>
            <a:ln w="9525">
              <a:solidFill>
                <a:srgbClr val="000000"/>
              </a:solidFill>
              <a:round/>
              <a:headEnd/>
              <a:tailEnd type="triangle" w="med" len="med"/>
            </a:ln>
          </p:spPr>
          <p:txBody>
            <a:bodyPr/>
            <a:lstStyle/>
            <a:p>
              <a:endParaRPr lang="en-GB"/>
            </a:p>
          </p:txBody>
        </p:sp>
        <p:sp>
          <p:nvSpPr>
            <p:cNvPr id="72724" name="Line 20"/>
            <p:cNvSpPr>
              <a:spLocks noChangeShapeType="1"/>
            </p:cNvSpPr>
            <p:nvPr/>
          </p:nvSpPr>
          <p:spPr bwMode="auto">
            <a:xfrm flipV="1">
              <a:off x="3449" y="7500"/>
              <a:ext cx="1" cy="480"/>
            </a:xfrm>
            <a:prstGeom prst="line">
              <a:avLst/>
            </a:prstGeom>
            <a:noFill/>
            <a:ln w="9525">
              <a:solidFill>
                <a:srgbClr val="000000"/>
              </a:solidFill>
              <a:round/>
              <a:headEnd/>
              <a:tailEnd type="triangle" w="med" len="med"/>
            </a:ln>
          </p:spPr>
          <p:txBody>
            <a:bodyPr/>
            <a:lstStyle/>
            <a:p>
              <a:endParaRPr lang="en-GB"/>
            </a:p>
          </p:txBody>
        </p:sp>
      </p:grpSp>
      <p:sp>
        <p:nvSpPr>
          <p:cNvPr id="72726" name="Rectangle 22"/>
          <p:cNvSpPr>
            <a:spLocks noChangeArrowheads="1"/>
          </p:cNvSpPr>
          <p:nvPr/>
        </p:nvSpPr>
        <p:spPr bwMode="auto">
          <a:xfrm>
            <a:off x="250825" y="5516563"/>
            <a:ext cx="8351838" cy="517525"/>
          </a:xfrm>
          <a:prstGeom prst="rect">
            <a:avLst/>
          </a:prstGeom>
          <a:noFill/>
          <a:ln w="9525">
            <a:noFill/>
            <a:miter lim="800000"/>
            <a:headEnd/>
            <a:tailEnd/>
          </a:ln>
          <a:effectLst/>
        </p:spPr>
        <p:txBody>
          <a:bodyPr>
            <a:spAutoFit/>
          </a:bodyPr>
          <a:lstStyle/>
          <a:p>
            <a:pPr algn="ctr"/>
            <a:r>
              <a:rPr lang="en-GB" sz="1400" b="1" dirty="0"/>
              <a:t>The aim is for this cycle to be such that the time between purchasing raw materials and collecting money from customers is as short as possible</a:t>
            </a:r>
          </a:p>
        </p:txBody>
      </p:sp>
      <p:sp>
        <p:nvSpPr>
          <p:cNvPr id="22" name="Footer Placeholder 21"/>
          <p:cNvSpPr>
            <a:spLocks noGrp="1"/>
          </p:cNvSpPr>
          <p:nvPr>
            <p:ph type="ftr" sz="quarter" idx="11"/>
          </p:nvPr>
        </p:nvSpPr>
        <p:spPr/>
        <p:txBody>
          <a:bodyPr/>
          <a:lstStyle/>
          <a:p>
            <a:r>
              <a:rPr lang="en-GB" dirty="0"/>
              <a:t>Financial Management</a:t>
            </a:r>
          </a:p>
        </p:txBody>
      </p:sp>
      <p:sp>
        <p:nvSpPr>
          <p:cNvPr id="21" name="Slide Number Placeholder 20"/>
          <p:cNvSpPr>
            <a:spLocks noGrp="1"/>
          </p:cNvSpPr>
          <p:nvPr>
            <p:ph type="sldNum" sz="quarter" idx="12"/>
          </p:nvPr>
        </p:nvSpPr>
        <p:spPr/>
        <p:txBody>
          <a:bodyPr/>
          <a:lstStyle/>
          <a:p>
            <a:fld id="{8205CE8C-92F6-477A-B47F-3EDE6EB923A9}"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361" name="Rectangle 57360">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7362" name="Rectangle 5736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7363" name="Rectangle 5736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348" name="Rectangle 4"/>
          <p:cNvSpPr>
            <a:spLocks noGrp="1" noChangeArrowheads="1"/>
          </p:cNvSpPr>
          <p:nvPr>
            <p:ph type="title"/>
          </p:nvPr>
        </p:nvSpPr>
        <p:spPr>
          <a:xfrm>
            <a:off x="836676" y="548640"/>
            <a:ext cx="7626096" cy="1179576"/>
          </a:xfrm>
        </p:spPr>
        <p:txBody>
          <a:bodyPr>
            <a:normAutofit/>
          </a:bodyPr>
          <a:lstStyle/>
          <a:p>
            <a:r>
              <a:rPr lang="en-GB" sz="3500" b="1" u="sng"/>
              <a:t>Debtor Control</a:t>
            </a:r>
          </a:p>
        </p:txBody>
      </p:sp>
      <p:sp>
        <p:nvSpPr>
          <p:cNvPr id="57360" name="Rectangle 57359">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58952"/>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7349" name="Rectangle 5"/>
          <p:cNvSpPr>
            <a:spLocks noGrp="1" noChangeArrowheads="1"/>
          </p:cNvSpPr>
          <p:nvPr>
            <p:ph type="body" idx="1"/>
          </p:nvPr>
        </p:nvSpPr>
        <p:spPr>
          <a:xfrm>
            <a:off x="836676" y="2481943"/>
            <a:ext cx="7626096" cy="3695020"/>
          </a:xfrm>
        </p:spPr>
        <p:txBody>
          <a:bodyPr>
            <a:normAutofit/>
          </a:bodyPr>
          <a:lstStyle/>
          <a:p>
            <a:pPr>
              <a:lnSpc>
                <a:spcPct val="90000"/>
              </a:lnSpc>
              <a:buFontTx/>
              <a:buNone/>
            </a:pPr>
            <a:endParaRPr lang="en-GB" sz="1300" b="1" u="sng" dirty="0"/>
          </a:p>
          <a:p>
            <a:pPr>
              <a:lnSpc>
                <a:spcPct val="90000"/>
              </a:lnSpc>
              <a:buFontTx/>
              <a:buNone/>
            </a:pPr>
            <a:r>
              <a:rPr lang="en-GB" sz="1300" dirty="0"/>
              <a:t>Those that owe money to the business ( such as customers)</a:t>
            </a:r>
          </a:p>
          <a:p>
            <a:pPr>
              <a:lnSpc>
                <a:spcPct val="90000"/>
              </a:lnSpc>
              <a:buFontTx/>
              <a:buNone/>
            </a:pPr>
            <a:endParaRPr lang="en-GB" sz="1300" b="1" u="sng" dirty="0"/>
          </a:p>
          <a:p>
            <a:pPr>
              <a:lnSpc>
                <a:spcPct val="90000"/>
              </a:lnSpc>
            </a:pPr>
            <a:r>
              <a:rPr lang="en-GB" sz="1300" b="1" dirty="0"/>
              <a:t>Good debtor control involves selecting customers who are credit worthy &amp; applying diligent account management</a:t>
            </a:r>
          </a:p>
          <a:p>
            <a:pPr>
              <a:lnSpc>
                <a:spcPct val="90000"/>
              </a:lnSpc>
            </a:pPr>
            <a:endParaRPr lang="en-GB" sz="1300" b="1" dirty="0"/>
          </a:p>
          <a:p>
            <a:pPr>
              <a:lnSpc>
                <a:spcPct val="90000"/>
              </a:lnSpc>
            </a:pPr>
            <a:r>
              <a:rPr lang="en-GB" sz="1300" b="1" dirty="0"/>
              <a:t>How can a business improve debtor control?</a:t>
            </a:r>
          </a:p>
          <a:p>
            <a:pPr>
              <a:lnSpc>
                <a:spcPct val="90000"/>
              </a:lnSpc>
            </a:pPr>
            <a:endParaRPr lang="en-GB" sz="1300" b="1" dirty="0"/>
          </a:p>
          <a:p>
            <a:pPr lvl="1">
              <a:lnSpc>
                <a:spcPct val="90000"/>
              </a:lnSpc>
              <a:buFontTx/>
              <a:buChar char="-"/>
            </a:pPr>
            <a:r>
              <a:rPr lang="en-GB" sz="1300" b="1" dirty="0"/>
              <a:t>Perform credit screening</a:t>
            </a:r>
          </a:p>
          <a:p>
            <a:pPr lvl="1">
              <a:lnSpc>
                <a:spcPct val="90000"/>
              </a:lnSpc>
              <a:buFontTx/>
              <a:buChar char="-"/>
            </a:pPr>
            <a:r>
              <a:rPr lang="en-GB" sz="1300" b="1" dirty="0"/>
              <a:t>Set credit limits</a:t>
            </a:r>
          </a:p>
          <a:p>
            <a:pPr lvl="1">
              <a:lnSpc>
                <a:spcPct val="90000"/>
              </a:lnSpc>
              <a:buFontTx/>
              <a:buChar char="-"/>
            </a:pPr>
            <a:r>
              <a:rPr lang="en-GB" sz="1300" b="1" dirty="0"/>
              <a:t>Outline clear conditions of sale</a:t>
            </a:r>
          </a:p>
          <a:p>
            <a:pPr lvl="1">
              <a:lnSpc>
                <a:spcPct val="90000"/>
              </a:lnSpc>
              <a:buFontTx/>
              <a:buChar char="-"/>
            </a:pPr>
            <a:r>
              <a:rPr lang="en-GB" sz="1300" b="1" dirty="0"/>
              <a:t>Ask for regular statements to show continued credit worthiness</a:t>
            </a:r>
          </a:p>
          <a:p>
            <a:pPr lvl="1">
              <a:lnSpc>
                <a:spcPct val="90000"/>
              </a:lnSpc>
              <a:buFontTx/>
              <a:buChar char="-"/>
            </a:pPr>
            <a:r>
              <a:rPr lang="en-GB" sz="1300" b="1" dirty="0"/>
              <a:t>Use Aged Debtor Analysis – monitor payment history timelines for signs of potential problems</a:t>
            </a:r>
          </a:p>
          <a:p>
            <a:pPr lvl="1">
              <a:lnSpc>
                <a:spcPct val="90000"/>
              </a:lnSpc>
              <a:buFontTx/>
              <a:buChar char="-"/>
            </a:pPr>
            <a:r>
              <a:rPr lang="en-GB" sz="1300" b="1" dirty="0"/>
              <a:t>Expedite procedures for tackling delayed payment rapidly</a:t>
            </a:r>
          </a:p>
          <a:p>
            <a:pPr lvl="1">
              <a:lnSpc>
                <a:spcPct val="90000"/>
              </a:lnSpc>
              <a:buFontTx/>
              <a:buChar char="-"/>
            </a:pPr>
            <a:r>
              <a:rPr lang="en-GB" sz="1300" b="1" dirty="0"/>
              <a:t>Consider debt factoring</a:t>
            </a:r>
          </a:p>
          <a:p>
            <a:pPr>
              <a:lnSpc>
                <a:spcPct val="90000"/>
              </a:lnSpc>
              <a:buFontTx/>
              <a:buNone/>
            </a:pPr>
            <a:endParaRPr lang="en-GB" sz="1300" b="1" dirty="0"/>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a:solidFill>
                  <a:schemeClr val="tx1">
                    <a:lumMod val="50000"/>
                    <a:lumOff val="50000"/>
                  </a:schemeClr>
                </a:solidFill>
              </a:rPr>
              <a:t>Financial Management</a:t>
            </a:r>
          </a:p>
        </p:txBody>
      </p:sp>
      <p:sp>
        <p:nvSpPr>
          <p:cNvPr id="6" name="Slide Number Placeholder 5"/>
          <p:cNvSpPr>
            <a:spLocks noGrp="1"/>
          </p:cNvSpPr>
          <p:nvPr>
            <p:ph type="sldNum" sz="quarter" idx="12"/>
          </p:nvPr>
        </p:nvSpPr>
        <p:spPr>
          <a:xfrm>
            <a:off x="6405372" y="6356350"/>
            <a:ext cx="2057400" cy="365125"/>
          </a:xfrm>
        </p:spPr>
        <p:txBody>
          <a:bodyPr>
            <a:normAutofit/>
          </a:bodyPr>
          <a:lstStyle/>
          <a:p>
            <a:pPr>
              <a:spcAft>
                <a:spcPts val="600"/>
              </a:spcAft>
            </a:pPr>
            <a:fld id="{8205CE8C-92F6-477A-B47F-3EDE6EB923A9}" type="slidenum">
              <a:rPr lang="en-GB">
                <a:solidFill>
                  <a:schemeClr val="tx1">
                    <a:lumMod val="50000"/>
                    <a:lumOff val="50000"/>
                  </a:schemeClr>
                </a:solidFill>
              </a:rPr>
              <a:pPr>
                <a:spcAft>
                  <a:spcPts val="600"/>
                </a:spcAft>
              </a:pPr>
              <a:t>6</a:t>
            </a:fld>
            <a:endParaRPr lang="en-GB">
              <a:solidFill>
                <a:schemeClr val="tx1">
                  <a:lumMod val="50000"/>
                  <a:lumOff val="50000"/>
                </a:schemeClr>
              </a:solidFill>
            </a:endParaRPr>
          </a:p>
        </p:txBody>
      </p:sp>
      <p:sp>
        <p:nvSpPr>
          <p:cNvPr id="5734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7349">
                                            <p:txEl>
                                              <p:pRg st="7" end="7"/>
                                            </p:txEl>
                                          </p:spTgt>
                                        </p:tgtEl>
                                        <p:attrNameLst>
                                          <p:attrName>style.visibility</p:attrName>
                                        </p:attrNameLst>
                                      </p:cBhvr>
                                      <p:to>
                                        <p:strVal val="visible"/>
                                      </p:to>
                                    </p:set>
                                    <p:anim calcmode="lin" valueType="num">
                                      <p:cBhvr additive="base">
                                        <p:cTn id="7" dur="500" fill="hold"/>
                                        <p:tgtEl>
                                          <p:spTgt spid="57349">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7349">
                                            <p:txEl>
                                              <p:pRg st="7" end="7"/>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7349">
                                            <p:txEl>
                                              <p:pRg st="8" end="8"/>
                                            </p:txEl>
                                          </p:spTgt>
                                        </p:tgtEl>
                                        <p:attrNameLst>
                                          <p:attrName>style.visibility</p:attrName>
                                        </p:attrNameLst>
                                      </p:cBhvr>
                                      <p:to>
                                        <p:strVal val="visible"/>
                                      </p:to>
                                    </p:set>
                                    <p:anim calcmode="lin" valueType="num">
                                      <p:cBhvr additive="base">
                                        <p:cTn id="11" dur="500" fill="hold"/>
                                        <p:tgtEl>
                                          <p:spTgt spid="57349">
                                            <p:txEl>
                                              <p:pRg st="8" end="8"/>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7349">
                                            <p:txEl>
                                              <p:pRg st="8" end="8"/>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7349">
                                            <p:txEl>
                                              <p:pRg st="9" end="9"/>
                                            </p:txEl>
                                          </p:spTgt>
                                        </p:tgtEl>
                                        <p:attrNameLst>
                                          <p:attrName>style.visibility</p:attrName>
                                        </p:attrNameLst>
                                      </p:cBhvr>
                                      <p:to>
                                        <p:strVal val="visible"/>
                                      </p:to>
                                    </p:set>
                                    <p:anim calcmode="lin" valueType="num">
                                      <p:cBhvr additive="base">
                                        <p:cTn id="15" dur="500" fill="hold"/>
                                        <p:tgtEl>
                                          <p:spTgt spid="57349">
                                            <p:txEl>
                                              <p:pRg st="9" end="9"/>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7349">
                                            <p:txEl>
                                              <p:pRg st="9" end="9"/>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7349">
                                            <p:txEl>
                                              <p:pRg st="10" end="10"/>
                                            </p:txEl>
                                          </p:spTgt>
                                        </p:tgtEl>
                                        <p:attrNameLst>
                                          <p:attrName>style.visibility</p:attrName>
                                        </p:attrNameLst>
                                      </p:cBhvr>
                                      <p:to>
                                        <p:strVal val="visible"/>
                                      </p:to>
                                    </p:set>
                                    <p:anim calcmode="lin" valueType="num">
                                      <p:cBhvr additive="base">
                                        <p:cTn id="19" dur="500" fill="hold"/>
                                        <p:tgtEl>
                                          <p:spTgt spid="57349">
                                            <p:txEl>
                                              <p:pRg st="10" end="1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7349">
                                            <p:txEl>
                                              <p:pRg st="10" end="1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7349">
                                            <p:txEl>
                                              <p:pRg st="11" end="11"/>
                                            </p:txEl>
                                          </p:spTgt>
                                        </p:tgtEl>
                                        <p:attrNameLst>
                                          <p:attrName>style.visibility</p:attrName>
                                        </p:attrNameLst>
                                      </p:cBhvr>
                                      <p:to>
                                        <p:strVal val="visible"/>
                                      </p:to>
                                    </p:set>
                                    <p:anim calcmode="lin" valueType="num">
                                      <p:cBhvr additive="base">
                                        <p:cTn id="23" dur="500" fill="hold"/>
                                        <p:tgtEl>
                                          <p:spTgt spid="57349">
                                            <p:txEl>
                                              <p:pRg st="11" end="1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7349">
                                            <p:txEl>
                                              <p:pRg st="11" end="1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7349">
                                            <p:txEl>
                                              <p:pRg st="12" end="12"/>
                                            </p:txEl>
                                          </p:spTgt>
                                        </p:tgtEl>
                                        <p:attrNameLst>
                                          <p:attrName>style.visibility</p:attrName>
                                        </p:attrNameLst>
                                      </p:cBhvr>
                                      <p:to>
                                        <p:strVal val="visible"/>
                                      </p:to>
                                    </p:set>
                                    <p:anim calcmode="lin" valueType="num">
                                      <p:cBhvr additive="base">
                                        <p:cTn id="27" dur="500" fill="hold"/>
                                        <p:tgtEl>
                                          <p:spTgt spid="57349">
                                            <p:txEl>
                                              <p:pRg st="12" end="1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7349">
                                            <p:txEl>
                                              <p:pRg st="12" end="1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7349">
                                            <p:txEl>
                                              <p:pRg st="13" end="13"/>
                                            </p:txEl>
                                          </p:spTgt>
                                        </p:tgtEl>
                                        <p:attrNameLst>
                                          <p:attrName>style.visibility</p:attrName>
                                        </p:attrNameLst>
                                      </p:cBhvr>
                                      <p:to>
                                        <p:strVal val="visible"/>
                                      </p:to>
                                    </p:set>
                                    <p:anim calcmode="lin" valueType="num">
                                      <p:cBhvr additive="base">
                                        <p:cTn id="31" dur="500" fill="hold"/>
                                        <p:tgtEl>
                                          <p:spTgt spid="57349">
                                            <p:txEl>
                                              <p:pRg st="13" end="1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7349">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378" name="Rectangle 5837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380" name="Freeform: Shape 5837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372" name="Rectangle 4"/>
          <p:cNvSpPr>
            <a:spLocks noGrp="1" noChangeArrowheads="1"/>
          </p:cNvSpPr>
          <p:nvPr>
            <p:ph type="title"/>
          </p:nvPr>
        </p:nvSpPr>
        <p:spPr>
          <a:xfrm>
            <a:off x="852777" y="548640"/>
            <a:ext cx="7157553" cy="1188720"/>
          </a:xfrm>
        </p:spPr>
        <p:txBody>
          <a:bodyPr>
            <a:normAutofit/>
          </a:bodyPr>
          <a:lstStyle/>
          <a:p>
            <a:r>
              <a:rPr lang="en-GB" b="1" u="sng">
                <a:solidFill>
                  <a:schemeClr val="tx1">
                    <a:lumMod val="85000"/>
                    <a:lumOff val="15000"/>
                  </a:schemeClr>
                </a:solidFill>
              </a:rPr>
              <a:t>Credit Screening</a:t>
            </a:r>
          </a:p>
        </p:txBody>
      </p:sp>
      <p:sp>
        <p:nvSpPr>
          <p:cNvPr id="58373" name="Rectangle 5"/>
          <p:cNvSpPr>
            <a:spLocks noGrp="1" noChangeArrowheads="1"/>
          </p:cNvSpPr>
          <p:nvPr>
            <p:ph type="body" idx="1"/>
          </p:nvPr>
        </p:nvSpPr>
        <p:spPr>
          <a:xfrm>
            <a:off x="1468490" y="2431765"/>
            <a:ext cx="6207019" cy="3320031"/>
          </a:xfrm>
        </p:spPr>
        <p:txBody>
          <a:bodyPr anchor="ctr">
            <a:normAutofit/>
          </a:bodyPr>
          <a:lstStyle/>
          <a:p>
            <a:pPr>
              <a:buFontTx/>
              <a:buNone/>
            </a:pPr>
            <a:endParaRPr lang="en-GB" sz="1700" b="1" u="sng">
              <a:solidFill>
                <a:schemeClr val="tx1">
                  <a:lumMod val="85000"/>
                  <a:lumOff val="15000"/>
                </a:schemeClr>
              </a:solidFill>
            </a:endParaRPr>
          </a:p>
          <a:p>
            <a:r>
              <a:rPr lang="en-GB" sz="1700" b="1">
                <a:solidFill>
                  <a:schemeClr val="tx1">
                    <a:lumMod val="85000"/>
                    <a:lumOff val="15000"/>
                  </a:schemeClr>
                </a:solidFill>
              </a:rPr>
              <a:t>Assess if credit worthy through:</a:t>
            </a:r>
          </a:p>
          <a:p>
            <a:pPr>
              <a:buFontTx/>
              <a:buNone/>
            </a:pPr>
            <a:endParaRPr lang="en-GB" sz="1700" b="1">
              <a:solidFill>
                <a:schemeClr val="tx1">
                  <a:lumMod val="85000"/>
                  <a:lumOff val="15000"/>
                </a:schemeClr>
              </a:solidFill>
            </a:endParaRPr>
          </a:p>
          <a:p>
            <a:pPr lvl="1"/>
            <a:r>
              <a:rPr lang="en-GB" sz="1700" b="1">
                <a:solidFill>
                  <a:schemeClr val="tx1">
                    <a:lumMod val="85000"/>
                    <a:lumOff val="15000"/>
                  </a:schemeClr>
                </a:solidFill>
              </a:rPr>
              <a:t>Bank References</a:t>
            </a:r>
          </a:p>
          <a:p>
            <a:pPr lvl="1"/>
            <a:r>
              <a:rPr lang="en-GB" sz="1700" b="1">
                <a:solidFill>
                  <a:schemeClr val="tx1">
                    <a:lumMod val="85000"/>
                    <a:lumOff val="15000"/>
                  </a:schemeClr>
                </a:solidFill>
              </a:rPr>
              <a:t>Supplier Reference</a:t>
            </a:r>
          </a:p>
          <a:p>
            <a:pPr lvl="1"/>
            <a:r>
              <a:rPr lang="en-GB" sz="1700" b="1">
                <a:solidFill>
                  <a:schemeClr val="tx1">
                    <a:lumMod val="85000"/>
                    <a:lumOff val="15000"/>
                  </a:schemeClr>
                </a:solidFill>
              </a:rPr>
              <a:t>Credit Agencies</a:t>
            </a:r>
          </a:p>
          <a:p>
            <a:pPr lvl="1"/>
            <a:r>
              <a:rPr lang="en-GB" sz="1700" b="1">
                <a:solidFill>
                  <a:schemeClr val="tx1">
                    <a:lumMod val="85000"/>
                    <a:lumOff val="15000"/>
                  </a:schemeClr>
                </a:solidFill>
              </a:rPr>
              <a:t>Published Accounts</a:t>
            </a:r>
          </a:p>
          <a:p>
            <a:pPr lvl="1"/>
            <a:r>
              <a:rPr lang="en-GB" sz="1700" b="1">
                <a:solidFill>
                  <a:schemeClr val="tx1">
                    <a:lumMod val="85000"/>
                    <a:lumOff val="15000"/>
                  </a:schemeClr>
                </a:solidFill>
              </a:rPr>
              <a:t>Register of County Court Judgements</a:t>
            </a:r>
          </a:p>
          <a:p>
            <a:pPr lvl="1"/>
            <a:r>
              <a:rPr lang="en-GB" sz="1700" b="1">
                <a:solidFill>
                  <a:schemeClr val="tx1">
                    <a:lumMod val="85000"/>
                    <a:lumOff val="15000"/>
                  </a:schemeClr>
                </a:solidFill>
              </a:rPr>
              <a:t>Other Suppliers</a:t>
            </a:r>
          </a:p>
          <a:p>
            <a:pPr>
              <a:buFontTx/>
              <a:buNone/>
            </a:pPr>
            <a:endParaRPr lang="en-GB" sz="1700" b="1">
              <a:solidFill>
                <a:schemeClr val="tx1">
                  <a:lumMod val="85000"/>
                  <a:lumOff val="15000"/>
                </a:schemeClr>
              </a:solidFill>
            </a:endParaRPr>
          </a:p>
        </p:txBody>
      </p:sp>
      <p:sp>
        <p:nvSpPr>
          <p:cNvPr id="58382" name="Freeform: Shape 5838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7</a:t>
            </a:fld>
            <a:endParaRPr lang="en-GB" sz="900"/>
          </a:p>
        </p:txBody>
      </p:sp>
      <p:sp>
        <p:nvSpPr>
          <p:cNvPr id="5837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402" name="Rectangle 59401">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404" name="Freeform: Shape 59403">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396" name="Rectangle 4"/>
          <p:cNvSpPr>
            <a:spLocks noGrp="1" noChangeArrowheads="1"/>
          </p:cNvSpPr>
          <p:nvPr>
            <p:ph type="title"/>
          </p:nvPr>
        </p:nvSpPr>
        <p:spPr>
          <a:xfrm>
            <a:off x="852777" y="548640"/>
            <a:ext cx="7157553" cy="1188720"/>
          </a:xfrm>
        </p:spPr>
        <p:txBody>
          <a:bodyPr>
            <a:normAutofit/>
          </a:bodyPr>
          <a:lstStyle/>
          <a:p>
            <a:pPr>
              <a:lnSpc>
                <a:spcPct val="90000"/>
              </a:lnSpc>
            </a:pPr>
            <a:r>
              <a:rPr lang="en-GB" sz="3700" dirty="0">
                <a:solidFill>
                  <a:schemeClr val="tx1">
                    <a:lumMod val="85000"/>
                    <a:lumOff val="15000"/>
                  </a:schemeClr>
                </a:solidFill>
              </a:rPr>
              <a:t>Credit Limits &amp; Conditions of Sale</a:t>
            </a:r>
          </a:p>
        </p:txBody>
      </p:sp>
      <p:sp>
        <p:nvSpPr>
          <p:cNvPr id="59397" name="Rectangle 5"/>
          <p:cNvSpPr>
            <a:spLocks noGrp="1" noChangeArrowheads="1"/>
          </p:cNvSpPr>
          <p:nvPr>
            <p:ph type="body" idx="1"/>
          </p:nvPr>
        </p:nvSpPr>
        <p:spPr>
          <a:xfrm>
            <a:off x="1468490" y="2431765"/>
            <a:ext cx="6207019" cy="3320031"/>
          </a:xfrm>
        </p:spPr>
        <p:txBody>
          <a:bodyPr anchor="ctr">
            <a:normAutofit/>
          </a:bodyPr>
          <a:lstStyle/>
          <a:p>
            <a:pPr>
              <a:buFontTx/>
              <a:buNone/>
            </a:pPr>
            <a:r>
              <a:rPr lang="en-GB" sz="1700" b="1" u="sng" dirty="0">
                <a:solidFill>
                  <a:schemeClr val="tx1">
                    <a:lumMod val="85000"/>
                    <a:lumOff val="15000"/>
                  </a:schemeClr>
                </a:solidFill>
              </a:rPr>
              <a:t>Credit Limits</a:t>
            </a:r>
          </a:p>
          <a:p>
            <a:r>
              <a:rPr lang="en-GB" sz="1700" b="1" dirty="0">
                <a:solidFill>
                  <a:schemeClr val="tx1">
                    <a:lumMod val="85000"/>
                    <a:lumOff val="15000"/>
                  </a:schemeClr>
                </a:solidFill>
              </a:rPr>
              <a:t>Set limits based on assessment of credit screening</a:t>
            </a:r>
          </a:p>
          <a:p>
            <a:r>
              <a:rPr lang="en-GB" sz="1700" b="1" dirty="0">
                <a:solidFill>
                  <a:schemeClr val="tx1">
                    <a:lumMod val="85000"/>
                    <a:lumOff val="15000"/>
                  </a:schemeClr>
                </a:solidFill>
              </a:rPr>
              <a:t>Limits can be increased as customers prove themselves credit-worthy</a:t>
            </a:r>
          </a:p>
          <a:p>
            <a:pPr>
              <a:buFontTx/>
              <a:buNone/>
            </a:pPr>
            <a:endParaRPr lang="en-GB" sz="1700" b="1" dirty="0">
              <a:solidFill>
                <a:schemeClr val="tx1">
                  <a:lumMod val="85000"/>
                  <a:lumOff val="15000"/>
                </a:schemeClr>
              </a:solidFill>
            </a:endParaRPr>
          </a:p>
          <a:p>
            <a:pPr>
              <a:buFontTx/>
              <a:buNone/>
            </a:pPr>
            <a:r>
              <a:rPr lang="en-GB" sz="1700" b="1" u="sng" dirty="0">
                <a:solidFill>
                  <a:schemeClr val="tx1">
                    <a:lumMod val="85000"/>
                    <a:lumOff val="15000"/>
                  </a:schemeClr>
                </a:solidFill>
              </a:rPr>
              <a:t>Clear Condition of Sale</a:t>
            </a:r>
          </a:p>
          <a:p>
            <a:r>
              <a:rPr lang="en-GB" sz="1700" b="1" dirty="0">
                <a:solidFill>
                  <a:schemeClr val="tx1">
                    <a:lumMod val="85000"/>
                    <a:lumOff val="15000"/>
                  </a:schemeClr>
                </a:solidFill>
              </a:rPr>
              <a:t>How much credit over what term?</a:t>
            </a:r>
          </a:p>
          <a:p>
            <a:pPr lvl="1">
              <a:buFontTx/>
              <a:buNone/>
            </a:pPr>
            <a:r>
              <a:rPr lang="en-GB" sz="1700" b="1" dirty="0">
                <a:solidFill>
                  <a:schemeClr val="tx1">
                    <a:lumMod val="85000"/>
                    <a:lumOff val="15000"/>
                  </a:schemeClr>
                </a:solidFill>
              </a:rPr>
              <a:t>( foe example £1,000 over 30 days)</a:t>
            </a:r>
          </a:p>
          <a:p>
            <a:r>
              <a:rPr lang="en-GB" sz="1700" b="1" dirty="0">
                <a:solidFill>
                  <a:schemeClr val="tx1">
                    <a:lumMod val="85000"/>
                    <a:lumOff val="15000"/>
                  </a:schemeClr>
                </a:solidFill>
              </a:rPr>
              <a:t>Method of payment – Bank transfer, Direct Debit?</a:t>
            </a:r>
          </a:p>
          <a:p>
            <a:pPr>
              <a:buFontTx/>
              <a:buNone/>
            </a:pPr>
            <a:endParaRPr lang="en-GB" sz="1700" b="1" dirty="0">
              <a:solidFill>
                <a:schemeClr val="tx1">
                  <a:lumMod val="85000"/>
                  <a:lumOff val="15000"/>
                </a:schemeClr>
              </a:solidFill>
            </a:endParaRPr>
          </a:p>
        </p:txBody>
      </p:sp>
      <p:sp>
        <p:nvSpPr>
          <p:cNvPr id="59406" name="Freeform: Shape 59405">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8</a:t>
            </a:fld>
            <a:endParaRPr lang="en-GB" sz="900"/>
          </a:p>
        </p:txBody>
      </p:sp>
      <p:sp>
        <p:nvSpPr>
          <p:cNvPr id="59394"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426" name="Rectangle 6042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421" name="Rectangle 5"/>
          <p:cNvSpPr>
            <a:spLocks noGrp="1" noChangeArrowheads="1"/>
          </p:cNvSpPr>
          <p:nvPr>
            <p:ph type="body" idx="1"/>
          </p:nvPr>
        </p:nvSpPr>
        <p:spPr>
          <a:xfrm>
            <a:off x="852776" y="2147358"/>
            <a:ext cx="6411289" cy="4076394"/>
          </a:xfrm>
        </p:spPr>
        <p:txBody>
          <a:bodyPr>
            <a:normAutofit/>
          </a:bodyPr>
          <a:lstStyle/>
          <a:p>
            <a:pPr>
              <a:lnSpc>
                <a:spcPct val="90000"/>
              </a:lnSpc>
              <a:buFontTx/>
              <a:buNone/>
            </a:pPr>
            <a:r>
              <a:rPr lang="en-GB" sz="1700" b="1" u="sng" dirty="0"/>
              <a:t>Regular Statements</a:t>
            </a:r>
          </a:p>
          <a:p>
            <a:pPr>
              <a:lnSpc>
                <a:spcPct val="90000"/>
              </a:lnSpc>
            </a:pPr>
            <a:r>
              <a:rPr lang="en-GB" sz="1700" b="1" dirty="0"/>
              <a:t>Ensure error-free</a:t>
            </a:r>
          </a:p>
          <a:p>
            <a:pPr>
              <a:lnSpc>
                <a:spcPct val="90000"/>
              </a:lnSpc>
            </a:pPr>
            <a:r>
              <a:rPr lang="en-GB" sz="1700" b="1" dirty="0"/>
              <a:t>Are they up-to-date?</a:t>
            </a:r>
          </a:p>
          <a:p>
            <a:pPr>
              <a:lnSpc>
                <a:spcPct val="90000"/>
              </a:lnSpc>
            </a:pPr>
            <a:endParaRPr lang="en-GB" sz="1700" b="1" u="sng" dirty="0"/>
          </a:p>
          <a:p>
            <a:pPr>
              <a:lnSpc>
                <a:spcPct val="90000"/>
              </a:lnSpc>
              <a:buFontTx/>
              <a:buNone/>
            </a:pPr>
            <a:r>
              <a:rPr lang="en-GB" sz="1700" b="1" u="sng" dirty="0"/>
              <a:t>Aged-Debtor Analysis</a:t>
            </a:r>
          </a:p>
          <a:p>
            <a:pPr>
              <a:lnSpc>
                <a:spcPct val="90000"/>
              </a:lnSpc>
            </a:pPr>
            <a:r>
              <a:rPr lang="en-US" sz="1700" b="1" dirty="0"/>
              <a:t>List of company’s debtors showing no. of days payments outstanding (usually in descending order of age) </a:t>
            </a:r>
          </a:p>
          <a:p>
            <a:pPr marL="457200" lvl="1" indent="0">
              <a:lnSpc>
                <a:spcPct val="90000"/>
              </a:lnSpc>
              <a:buNone/>
            </a:pPr>
            <a:r>
              <a:rPr lang="en-US" sz="1700" b="1" dirty="0"/>
              <a:t>Such as 	£X at 30 days, Y at £60 days etc.</a:t>
            </a:r>
            <a:endParaRPr lang="en-GB" sz="1700" b="1" dirty="0"/>
          </a:p>
          <a:p>
            <a:pPr>
              <a:lnSpc>
                <a:spcPct val="90000"/>
              </a:lnSpc>
            </a:pPr>
            <a:r>
              <a:rPr lang="en-GB" sz="1700" b="1" dirty="0"/>
              <a:t>Highlights if debts are not paid</a:t>
            </a:r>
          </a:p>
          <a:p>
            <a:pPr>
              <a:lnSpc>
                <a:spcPct val="90000"/>
              </a:lnSpc>
            </a:pPr>
            <a:r>
              <a:rPr lang="en-GB" sz="1700" b="1" dirty="0"/>
              <a:t>Indicates possible financial distress</a:t>
            </a:r>
          </a:p>
          <a:p>
            <a:pPr>
              <a:lnSpc>
                <a:spcPct val="90000"/>
              </a:lnSpc>
            </a:pPr>
            <a:r>
              <a:rPr lang="en-GB" sz="1700" b="1" dirty="0"/>
              <a:t>The older a debt is the more unlikely it is to be paid</a:t>
            </a:r>
          </a:p>
          <a:p>
            <a:pPr marL="0" indent="0">
              <a:lnSpc>
                <a:spcPct val="90000"/>
              </a:lnSpc>
              <a:buNone/>
            </a:pPr>
            <a:br>
              <a:rPr lang="en-GB" sz="1700" dirty="0"/>
            </a:br>
            <a:br>
              <a:rPr lang="en-GB" sz="1700" dirty="0"/>
            </a:br>
            <a:endParaRPr lang="en-GB" sz="1700" b="1" dirty="0"/>
          </a:p>
        </p:txBody>
      </p:sp>
      <p:sp>
        <p:nvSpPr>
          <p:cNvPr id="6" name="Footer Placeholder 5"/>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5" name="Slide Number Placeholder 4"/>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9</a:t>
            </a:fld>
            <a:endParaRPr lang="en-GB" sz="900"/>
          </a:p>
        </p:txBody>
      </p:sp>
      <p:sp>
        <p:nvSpPr>
          <p:cNvPr id="60428" name="Freeform: Shape 6042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116842" y="-2"/>
            <a:ext cx="1026164"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0418" name="Text Box 2"/>
          <p:cNvSpPr txBox="1">
            <a:spLocks noChangeArrowheads="1"/>
          </p:cNvSpPr>
          <p:nvPr/>
        </p:nvSpPr>
        <p:spPr bwMode="auto">
          <a:xfrm>
            <a:off x="539552" y="917307"/>
            <a:ext cx="7993261" cy="661720"/>
          </a:xfrm>
          <a:prstGeom prst="rect">
            <a:avLst/>
          </a:prstGeom>
          <a:noFill/>
          <a:ln w="9525">
            <a:noFill/>
            <a:miter lim="800000"/>
            <a:headEnd/>
            <a:tailEnd/>
          </a:ln>
          <a:effectLst/>
        </p:spPr>
        <p:txBody>
          <a:bodyPr wrap="square">
            <a:spAutoFit/>
          </a:bodyPr>
          <a:lstStyle/>
          <a:p>
            <a:pPr>
              <a:spcBef>
                <a:spcPct val="50000"/>
              </a:spcBef>
            </a:pPr>
            <a:r>
              <a:rPr kumimoji="0" lang="en-GB" sz="3700" b="0" i="0" u="none" strike="noStrike" kern="1200" cap="none" spc="0" normalizeH="0" baseline="0" noProof="0">
                <a:ln>
                  <a:noFill/>
                </a:ln>
                <a:solidFill>
                  <a:prstClr val="black">
                    <a:lumMod val="85000"/>
                    <a:lumOff val="15000"/>
                  </a:prstClr>
                </a:solidFill>
                <a:effectLst/>
                <a:uLnTx/>
                <a:uFillTx/>
                <a:latin typeface="Calibri"/>
                <a:ea typeface="+mj-ea"/>
                <a:cs typeface="+mj-cs"/>
              </a:rPr>
              <a:t>Credit Limits &amp; Conditions of Sale</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450" name="Rectangle 61449">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45" name="Rectangle 5"/>
          <p:cNvSpPr>
            <a:spLocks noGrp="1" noChangeArrowheads="1"/>
          </p:cNvSpPr>
          <p:nvPr>
            <p:ph type="body" idx="1"/>
          </p:nvPr>
        </p:nvSpPr>
        <p:spPr>
          <a:xfrm>
            <a:off x="852776" y="2147358"/>
            <a:ext cx="6411289" cy="4076394"/>
          </a:xfrm>
        </p:spPr>
        <p:txBody>
          <a:bodyPr>
            <a:normAutofit/>
          </a:bodyPr>
          <a:lstStyle/>
          <a:p>
            <a:pPr>
              <a:lnSpc>
                <a:spcPct val="90000"/>
              </a:lnSpc>
              <a:buFontTx/>
              <a:buNone/>
            </a:pPr>
            <a:r>
              <a:rPr lang="en-GB" sz="1600" b="1" u="sng" dirty="0"/>
              <a:t>Procedures for Delayed Payment</a:t>
            </a:r>
          </a:p>
          <a:p>
            <a:pPr>
              <a:lnSpc>
                <a:spcPct val="90000"/>
              </a:lnSpc>
              <a:buFontTx/>
              <a:buNone/>
            </a:pPr>
            <a:endParaRPr lang="en-GB" sz="1600" b="1" u="sng" dirty="0"/>
          </a:p>
          <a:p>
            <a:pPr>
              <a:lnSpc>
                <a:spcPct val="90000"/>
              </a:lnSpc>
            </a:pPr>
            <a:r>
              <a:rPr lang="en-GB" sz="1600" b="1" dirty="0"/>
              <a:t>Take prompt action as soon as possible</a:t>
            </a:r>
          </a:p>
          <a:p>
            <a:pPr lvl="1">
              <a:lnSpc>
                <a:spcPct val="90000"/>
              </a:lnSpc>
            </a:pPr>
            <a:r>
              <a:rPr lang="en-GB" sz="1600" b="1" dirty="0"/>
              <a:t>Telephone call</a:t>
            </a:r>
          </a:p>
          <a:p>
            <a:pPr lvl="1">
              <a:lnSpc>
                <a:spcPct val="90000"/>
              </a:lnSpc>
            </a:pPr>
            <a:r>
              <a:rPr lang="en-GB" sz="1600" b="1" dirty="0"/>
              <a:t>Formal Letter</a:t>
            </a:r>
          </a:p>
          <a:p>
            <a:pPr lvl="1">
              <a:lnSpc>
                <a:spcPct val="90000"/>
              </a:lnSpc>
            </a:pPr>
            <a:r>
              <a:rPr lang="en-GB" sz="1600" b="1" dirty="0"/>
              <a:t>Prosecution (finally)</a:t>
            </a:r>
          </a:p>
          <a:p>
            <a:pPr>
              <a:lnSpc>
                <a:spcPct val="90000"/>
              </a:lnSpc>
              <a:buFontTx/>
              <a:buNone/>
            </a:pPr>
            <a:endParaRPr lang="en-GB" sz="1600" b="1" dirty="0"/>
          </a:p>
          <a:p>
            <a:pPr>
              <a:lnSpc>
                <a:spcPct val="90000"/>
              </a:lnSpc>
              <a:buFontTx/>
              <a:buNone/>
            </a:pPr>
            <a:r>
              <a:rPr lang="en-GB" sz="1600" b="1" u="sng" dirty="0"/>
              <a:t>Debt Factoring</a:t>
            </a:r>
          </a:p>
          <a:p>
            <a:pPr>
              <a:lnSpc>
                <a:spcPct val="90000"/>
              </a:lnSpc>
              <a:buFontTx/>
              <a:buNone/>
            </a:pPr>
            <a:endParaRPr lang="en-US" sz="1600" b="1" u="sng" dirty="0"/>
          </a:p>
          <a:p>
            <a:pPr>
              <a:lnSpc>
                <a:spcPct val="90000"/>
              </a:lnSpc>
            </a:pPr>
            <a:r>
              <a:rPr lang="en-GB" sz="1600" b="1" dirty="0"/>
              <a:t>Factoring is a financial transaction in which a business sells its accounts receivables (such as debtors' invoices) to a third party (called a factor) at a discount, or for a service fee (typically 2-3%).</a:t>
            </a:r>
          </a:p>
          <a:p>
            <a:pPr>
              <a:lnSpc>
                <a:spcPct val="90000"/>
              </a:lnSpc>
            </a:pPr>
            <a:endParaRPr lang="en-GB" sz="1600" b="1" dirty="0"/>
          </a:p>
          <a:p>
            <a:pPr>
              <a:lnSpc>
                <a:spcPct val="90000"/>
              </a:lnSpc>
            </a:pPr>
            <a:r>
              <a:rPr lang="en-GB" sz="1600" b="1" dirty="0"/>
              <a:t>A business will sometimes factor its receivables to meet its immediate cash needs thereby avoiding cash flow problems.</a:t>
            </a:r>
          </a:p>
          <a:p>
            <a:pPr>
              <a:lnSpc>
                <a:spcPct val="90000"/>
              </a:lnSpc>
              <a:buFontTx/>
              <a:buNone/>
            </a:pPr>
            <a:endParaRPr lang="en-GB" sz="1600" b="1" dirty="0"/>
          </a:p>
        </p:txBody>
      </p:sp>
      <p:sp>
        <p:nvSpPr>
          <p:cNvPr id="6" name="Footer Placeholder 5"/>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5" name="Slide Number Placeholder 4"/>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10</a:t>
            </a:fld>
            <a:endParaRPr lang="en-GB" sz="900"/>
          </a:p>
        </p:txBody>
      </p:sp>
      <p:sp>
        <p:nvSpPr>
          <p:cNvPr id="61452" name="Freeform: Shape 61451">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116842" y="-2"/>
            <a:ext cx="1026164"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442" name="Text Box 2"/>
          <p:cNvSpPr txBox="1">
            <a:spLocks noChangeArrowheads="1"/>
          </p:cNvSpPr>
          <p:nvPr/>
        </p:nvSpPr>
        <p:spPr bwMode="auto">
          <a:xfrm>
            <a:off x="611560" y="851390"/>
            <a:ext cx="7705725" cy="661720"/>
          </a:xfrm>
          <a:prstGeom prst="rect">
            <a:avLst/>
          </a:prstGeom>
          <a:noFill/>
          <a:ln w="9525">
            <a:noFill/>
            <a:miter lim="800000"/>
            <a:headEnd/>
            <a:tailEnd/>
          </a:ln>
          <a:effectLst/>
        </p:spPr>
        <p:txBody>
          <a:bodyPr>
            <a:spAutoFit/>
          </a:bodyPr>
          <a:lstStyle/>
          <a:p>
            <a:pPr>
              <a:spcBef>
                <a:spcPct val="50000"/>
              </a:spcBef>
            </a:pPr>
            <a:r>
              <a:rPr kumimoji="0" lang="en-GB" sz="3700" b="0" i="0" u="none" strike="noStrike" kern="1200" cap="none" spc="0" normalizeH="0" baseline="0" noProof="0">
                <a:ln>
                  <a:noFill/>
                </a:ln>
                <a:solidFill>
                  <a:prstClr val="black">
                    <a:lumMod val="85000"/>
                    <a:lumOff val="15000"/>
                  </a:prstClr>
                </a:solidFill>
                <a:effectLst/>
                <a:uLnTx/>
                <a:uFillTx/>
                <a:latin typeface="Calibri"/>
                <a:ea typeface="+mj-ea"/>
                <a:cs typeface="+mj-cs"/>
              </a:rPr>
              <a:t>Credit Limits &amp; Conditions of Sale</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474" name="Rectangle 62473">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68" name="Rectangle 4"/>
          <p:cNvSpPr>
            <a:spLocks noGrp="1" noChangeArrowheads="1"/>
          </p:cNvSpPr>
          <p:nvPr>
            <p:ph type="title"/>
          </p:nvPr>
        </p:nvSpPr>
        <p:spPr>
          <a:xfrm>
            <a:off x="852777" y="609600"/>
            <a:ext cx="6411289" cy="1282459"/>
          </a:xfrm>
        </p:spPr>
        <p:txBody>
          <a:bodyPr>
            <a:normAutofit/>
          </a:bodyPr>
          <a:lstStyle/>
          <a:p>
            <a:r>
              <a:rPr lang="en-GB" b="1" u="sng"/>
              <a:t>Creditor Control</a:t>
            </a:r>
          </a:p>
        </p:txBody>
      </p:sp>
      <p:sp>
        <p:nvSpPr>
          <p:cNvPr id="62469" name="Rectangle 5"/>
          <p:cNvSpPr>
            <a:spLocks noGrp="1" noChangeArrowheads="1"/>
          </p:cNvSpPr>
          <p:nvPr>
            <p:ph type="body" idx="1"/>
          </p:nvPr>
        </p:nvSpPr>
        <p:spPr>
          <a:xfrm>
            <a:off x="852776" y="2147358"/>
            <a:ext cx="6411289" cy="4076394"/>
          </a:xfrm>
        </p:spPr>
        <p:txBody>
          <a:bodyPr>
            <a:normAutofit/>
          </a:bodyPr>
          <a:lstStyle/>
          <a:p>
            <a:pPr>
              <a:buFontTx/>
              <a:buNone/>
            </a:pPr>
            <a:endParaRPr lang="en-GB" sz="1700" b="1" u="sng" dirty="0"/>
          </a:p>
          <a:p>
            <a:pPr>
              <a:buFontTx/>
              <a:buNone/>
            </a:pPr>
            <a:r>
              <a:rPr lang="en-GB" sz="1700" dirty="0"/>
              <a:t>Those the business owes money to (such as suppliers)</a:t>
            </a:r>
          </a:p>
          <a:p>
            <a:pPr>
              <a:buFontTx/>
              <a:buNone/>
            </a:pPr>
            <a:endParaRPr lang="en-GB" sz="1700" dirty="0"/>
          </a:p>
          <a:p>
            <a:r>
              <a:rPr lang="en-GB" sz="1700" b="1" dirty="0"/>
              <a:t>How can a business improve creditor control?</a:t>
            </a:r>
          </a:p>
          <a:p>
            <a:pPr>
              <a:buFontTx/>
              <a:buNone/>
            </a:pPr>
            <a:endParaRPr lang="en-GB" sz="1700" b="1" u="sng" dirty="0"/>
          </a:p>
          <a:p>
            <a:pPr lvl="1"/>
            <a:r>
              <a:rPr lang="en-GB" sz="1700" b="1" dirty="0"/>
              <a:t>Strict creation of new supplier accounts to minimise number of interfaces &amp; risk of internal fraud</a:t>
            </a:r>
          </a:p>
          <a:p>
            <a:pPr lvl="1"/>
            <a:r>
              <a:rPr lang="en-GB" sz="1700" b="1" dirty="0"/>
              <a:t>Check invoices carefully</a:t>
            </a:r>
          </a:p>
          <a:p>
            <a:pPr lvl="1"/>
            <a:r>
              <a:rPr lang="en-GB" sz="1700" b="1" dirty="0"/>
              <a:t>Only pay for what you have ordered, received &amp; accepted</a:t>
            </a:r>
          </a:p>
          <a:p>
            <a:pPr lvl="1"/>
            <a:r>
              <a:rPr lang="en-GB" sz="1700" b="1" dirty="0"/>
              <a:t>Don’t pay twice by accident</a:t>
            </a:r>
          </a:p>
          <a:p>
            <a:pPr lvl="1"/>
            <a:r>
              <a:rPr lang="en-GB" sz="1700" b="1" dirty="0"/>
              <a:t>Take advantage of discounts &amp; early settlements</a:t>
            </a:r>
          </a:p>
          <a:p>
            <a:pPr lvl="1"/>
            <a:r>
              <a:rPr lang="en-GB" sz="1700" b="1" dirty="0"/>
              <a:t>Exercise strict control over issuing payments to avoid internal fraud</a:t>
            </a:r>
          </a:p>
          <a:p>
            <a:pPr>
              <a:buFontTx/>
              <a:buNone/>
            </a:pPr>
            <a:endParaRPr lang="en-GB" sz="1700" b="1" dirty="0"/>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11</a:t>
            </a:fld>
            <a:endParaRPr lang="en-GB" sz="900"/>
          </a:p>
        </p:txBody>
      </p:sp>
      <p:sp>
        <p:nvSpPr>
          <p:cNvPr id="62476" name="Freeform: Shape 62475">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116842" y="-2"/>
            <a:ext cx="1026164"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46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2469">
                                            <p:txEl>
                                              <p:pRg st="5" end="5"/>
                                            </p:txEl>
                                          </p:spTgt>
                                        </p:tgtEl>
                                        <p:attrNameLst>
                                          <p:attrName>style.visibility</p:attrName>
                                        </p:attrNameLst>
                                      </p:cBhvr>
                                      <p:to>
                                        <p:strVal val="visible"/>
                                      </p:to>
                                    </p:set>
                                    <p:animEffect transition="in" filter="fade">
                                      <p:cBhvr>
                                        <p:cTn id="7" dur="1000"/>
                                        <p:tgtEl>
                                          <p:spTgt spid="62469">
                                            <p:txEl>
                                              <p:pRg st="5" end="5"/>
                                            </p:txEl>
                                          </p:spTgt>
                                        </p:tgtEl>
                                      </p:cBhvr>
                                    </p:animEffect>
                                    <p:anim calcmode="lin" valueType="num">
                                      <p:cBhvr>
                                        <p:cTn id="8" dur="1000" fill="hold"/>
                                        <p:tgtEl>
                                          <p:spTgt spid="62469">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62469">
                                            <p:txEl>
                                              <p:pRg st="5" end="5"/>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2469">
                                            <p:txEl>
                                              <p:pRg st="6" end="6"/>
                                            </p:txEl>
                                          </p:spTgt>
                                        </p:tgtEl>
                                        <p:attrNameLst>
                                          <p:attrName>style.visibility</p:attrName>
                                        </p:attrNameLst>
                                      </p:cBhvr>
                                      <p:to>
                                        <p:strVal val="visible"/>
                                      </p:to>
                                    </p:set>
                                    <p:animEffect transition="in" filter="fade">
                                      <p:cBhvr>
                                        <p:cTn id="12" dur="1000"/>
                                        <p:tgtEl>
                                          <p:spTgt spid="62469">
                                            <p:txEl>
                                              <p:pRg st="6" end="6"/>
                                            </p:txEl>
                                          </p:spTgt>
                                        </p:tgtEl>
                                      </p:cBhvr>
                                    </p:animEffect>
                                    <p:anim calcmode="lin" valueType="num">
                                      <p:cBhvr>
                                        <p:cTn id="13" dur="1000" fill="hold"/>
                                        <p:tgtEl>
                                          <p:spTgt spid="62469">
                                            <p:txEl>
                                              <p:pRg st="6" end="6"/>
                                            </p:txEl>
                                          </p:spTgt>
                                        </p:tgtEl>
                                        <p:attrNameLst>
                                          <p:attrName>ppt_x</p:attrName>
                                        </p:attrNameLst>
                                      </p:cBhvr>
                                      <p:tavLst>
                                        <p:tav tm="0">
                                          <p:val>
                                            <p:strVal val="#ppt_x"/>
                                          </p:val>
                                        </p:tav>
                                        <p:tav tm="100000">
                                          <p:val>
                                            <p:strVal val="#ppt_x"/>
                                          </p:val>
                                        </p:tav>
                                      </p:tavLst>
                                    </p:anim>
                                    <p:anim calcmode="lin" valueType="num">
                                      <p:cBhvr>
                                        <p:cTn id="14" dur="1000" fill="hold"/>
                                        <p:tgtEl>
                                          <p:spTgt spid="62469">
                                            <p:txEl>
                                              <p:pRg st="6" end="6"/>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2469">
                                            <p:txEl>
                                              <p:pRg st="7" end="7"/>
                                            </p:txEl>
                                          </p:spTgt>
                                        </p:tgtEl>
                                        <p:attrNameLst>
                                          <p:attrName>style.visibility</p:attrName>
                                        </p:attrNameLst>
                                      </p:cBhvr>
                                      <p:to>
                                        <p:strVal val="visible"/>
                                      </p:to>
                                    </p:set>
                                    <p:animEffect transition="in" filter="fade">
                                      <p:cBhvr>
                                        <p:cTn id="17" dur="1000"/>
                                        <p:tgtEl>
                                          <p:spTgt spid="62469">
                                            <p:txEl>
                                              <p:pRg st="7" end="7"/>
                                            </p:txEl>
                                          </p:spTgt>
                                        </p:tgtEl>
                                      </p:cBhvr>
                                    </p:animEffect>
                                    <p:anim calcmode="lin" valueType="num">
                                      <p:cBhvr>
                                        <p:cTn id="18" dur="1000" fill="hold"/>
                                        <p:tgtEl>
                                          <p:spTgt spid="62469">
                                            <p:txEl>
                                              <p:pRg st="7" end="7"/>
                                            </p:txEl>
                                          </p:spTgt>
                                        </p:tgtEl>
                                        <p:attrNameLst>
                                          <p:attrName>ppt_x</p:attrName>
                                        </p:attrNameLst>
                                      </p:cBhvr>
                                      <p:tavLst>
                                        <p:tav tm="0">
                                          <p:val>
                                            <p:strVal val="#ppt_x"/>
                                          </p:val>
                                        </p:tav>
                                        <p:tav tm="100000">
                                          <p:val>
                                            <p:strVal val="#ppt_x"/>
                                          </p:val>
                                        </p:tav>
                                      </p:tavLst>
                                    </p:anim>
                                    <p:anim calcmode="lin" valueType="num">
                                      <p:cBhvr>
                                        <p:cTn id="19" dur="1000" fill="hold"/>
                                        <p:tgtEl>
                                          <p:spTgt spid="62469">
                                            <p:txEl>
                                              <p:pRg st="7" end="7"/>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2469">
                                            <p:txEl>
                                              <p:pRg st="8" end="8"/>
                                            </p:txEl>
                                          </p:spTgt>
                                        </p:tgtEl>
                                        <p:attrNameLst>
                                          <p:attrName>style.visibility</p:attrName>
                                        </p:attrNameLst>
                                      </p:cBhvr>
                                      <p:to>
                                        <p:strVal val="visible"/>
                                      </p:to>
                                    </p:set>
                                    <p:animEffect transition="in" filter="fade">
                                      <p:cBhvr>
                                        <p:cTn id="22" dur="1000"/>
                                        <p:tgtEl>
                                          <p:spTgt spid="62469">
                                            <p:txEl>
                                              <p:pRg st="8" end="8"/>
                                            </p:txEl>
                                          </p:spTgt>
                                        </p:tgtEl>
                                      </p:cBhvr>
                                    </p:animEffect>
                                    <p:anim calcmode="lin" valueType="num">
                                      <p:cBhvr>
                                        <p:cTn id="23" dur="1000" fill="hold"/>
                                        <p:tgtEl>
                                          <p:spTgt spid="62469">
                                            <p:txEl>
                                              <p:pRg st="8" end="8"/>
                                            </p:txEl>
                                          </p:spTgt>
                                        </p:tgtEl>
                                        <p:attrNameLst>
                                          <p:attrName>ppt_x</p:attrName>
                                        </p:attrNameLst>
                                      </p:cBhvr>
                                      <p:tavLst>
                                        <p:tav tm="0">
                                          <p:val>
                                            <p:strVal val="#ppt_x"/>
                                          </p:val>
                                        </p:tav>
                                        <p:tav tm="100000">
                                          <p:val>
                                            <p:strVal val="#ppt_x"/>
                                          </p:val>
                                        </p:tav>
                                      </p:tavLst>
                                    </p:anim>
                                    <p:anim calcmode="lin" valueType="num">
                                      <p:cBhvr>
                                        <p:cTn id="24" dur="1000" fill="hold"/>
                                        <p:tgtEl>
                                          <p:spTgt spid="62469">
                                            <p:txEl>
                                              <p:pRg st="8" end="8"/>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2469">
                                            <p:txEl>
                                              <p:pRg st="9" end="9"/>
                                            </p:txEl>
                                          </p:spTgt>
                                        </p:tgtEl>
                                        <p:attrNameLst>
                                          <p:attrName>style.visibility</p:attrName>
                                        </p:attrNameLst>
                                      </p:cBhvr>
                                      <p:to>
                                        <p:strVal val="visible"/>
                                      </p:to>
                                    </p:set>
                                    <p:animEffect transition="in" filter="fade">
                                      <p:cBhvr>
                                        <p:cTn id="27" dur="1000"/>
                                        <p:tgtEl>
                                          <p:spTgt spid="62469">
                                            <p:txEl>
                                              <p:pRg st="9" end="9"/>
                                            </p:txEl>
                                          </p:spTgt>
                                        </p:tgtEl>
                                      </p:cBhvr>
                                    </p:animEffect>
                                    <p:anim calcmode="lin" valueType="num">
                                      <p:cBhvr>
                                        <p:cTn id="28" dur="1000" fill="hold"/>
                                        <p:tgtEl>
                                          <p:spTgt spid="62469">
                                            <p:txEl>
                                              <p:pRg st="9" end="9"/>
                                            </p:txEl>
                                          </p:spTgt>
                                        </p:tgtEl>
                                        <p:attrNameLst>
                                          <p:attrName>ppt_x</p:attrName>
                                        </p:attrNameLst>
                                      </p:cBhvr>
                                      <p:tavLst>
                                        <p:tav tm="0">
                                          <p:val>
                                            <p:strVal val="#ppt_x"/>
                                          </p:val>
                                        </p:tav>
                                        <p:tav tm="100000">
                                          <p:val>
                                            <p:strVal val="#ppt_x"/>
                                          </p:val>
                                        </p:tav>
                                      </p:tavLst>
                                    </p:anim>
                                    <p:anim calcmode="lin" valueType="num">
                                      <p:cBhvr>
                                        <p:cTn id="29" dur="1000" fill="hold"/>
                                        <p:tgtEl>
                                          <p:spTgt spid="62469">
                                            <p:txEl>
                                              <p:pRg st="9" end="9"/>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2469">
                                            <p:txEl>
                                              <p:pRg st="10" end="10"/>
                                            </p:txEl>
                                          </p:spTgt>
                                        </p:tgtEl>
                                        <p:attrNameLst>
                                          <p:attrName>style.visibility</p:attrName>
                                        </p:attrNameLst>
                                      </p:cBhvr>
                                      <p:to>
                                        <p:strVal val="visible"/>
                                      </p:to>
                                    </p:set>
                                    <p:animEffect transition="in" filter="fade">
                                      <p:cBhvr>
                                        <p:cTn id="32" dur="1000"/>
                                        <p:tgtEl>
                                          <p:spTgt spid="62469">
                                            <p:txEl>
                                              <p:pRg st="10" end="10"/>
                                            </p:txEl>
                                          </p:spTgt>
                                        </p:tgtEl>
                                      </p:cBhvr>
                                    </p:animEffect>
                                    <p:anim calcmode="lin" valueType="num">
                                      <p:cBhvr>
                                        <p:cTn id="33" dur="1000" fill="hold"/>
                                        <p:tgtEl>
                                          <p:spTgt spid="62469">
                                            <p:txEl>
                                              <p:pRg st="10" end="10"/>
                                            </p:txEl>
                                          </p:spTgt>
                                        </p:tgtEl>
                                        <p:attrNameLst>
                                          <p:attrName>ppt_x</p:attrName>
                                        </p:attrNameLst>
                                      </p:cBhvr>
                                      <p:tavLst>
                                        <p:tav tm="0">
                                          <p:val>
                                            <p:strVal val="#ppt_x"/>
                                          </p:val>
                                        </p:tav>
                                        <p:tav tm="100000">
                                          <p:val>
                                            <p:strVal val="#ppt_x"/>
                                          </p:val>
                                        </p:tav>
                                      </p:tavLst>
                                    </p:anim>
                                    <p:anim calcmode="lin" valueType="num">
                                      <p:cBhvr>
                                        <p:cTn id="34" dur="1000" fill="hold"/>
                                        <p:tgtEl>
                                          <p:spTgt spid="62469">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498" name="Rectangle 6349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500" name="Freeform: Shape 6349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492" name="Rectangle 4"/>
          <p:cNvSpPr>
            <a:spLocks noGrp="1" noChangeArrowheads="1"/>
          </p:cNvSpPr>
          <p:nvPr>
            <p:ph type="title"/>
          </p:nvPr>
        </p:nvSpPr>
        <p:spPr>
          <a:xfrm>
            <a:off x="852777" y="548640"/>
            <a:ext cx="7157553" cy="1188720"/>
          </a:xfrm>
        </p:spPr>
        <p:txBody>
          <a:bodyPr>
            <a:normAutofit/>
          </a:bodyPr>
          <a:lstStyle/>
          <a:p>
            <a:r>
              <a:rPr lang="en-GB" b="1" u="sng">
                <a:solidFill>
                  <a:schemeClr val="tx1">
                    <a:lumMod val="85000"/>
                    <a:lumOff val="15000"/>
                  </a:schemeClr>
                </a:solidFill>
              </a:rPr>
              <a:t>STOCK CONTROL</a:t>
            </a:r>
          </a:p>
        </p:txBody>
      </p:sp>
      <p:sp>
        <p:nvSpPr>
          <p:cNvPr id="63493" name="Rectangle 5"/>
          <p:cNvSpPr>
            <a:spLocks noGrp="1" noChangeArrowheads="1"/>
          </p:cNvSpPr>
          <p:nvPr>
            <p:ph type="body" idx="1"/>
          </p:nvPr>
        </p:nvSpPr>
        <p:spPr>
          <a:xfrm>
            <a:off x="1468490" y="2431765"/>
            <a:ext cx="6207019" cy="3320031"/>
          </a:xfrm>
        </p:spPr>
        <p:txBody>
          <a:bodyPr anchor="ctr">
            <a:normAutofit/>
          </a:bodyPr>
          <a:lstStyle/>
          <a:p>
            <a:pPr>
              <a:buFontTx/>
              <a:buNone/>
            </a:pPr>
            <a:endParaRPr lang="en-GB" sz="1700" b="1" u="sng">
              <a:solidFill>
                <a:schemeClr val="tx1">
                  <a:lumMod val="85000"/>
                  <a:lumOff val="15000"/>
                </a:schemeClr>
              </a:solidFill>
            </a:endParaRPr>
          </a:p>
          <a:p>
            <a:pPr>
              <a:buFontTx/>
              <a:buNone/>
            </a:pPr>
            <a:r>
              <a:rPr lang="en-GB" sz="1700" b="1">
                <a:solidFill>
                  <a:schemeClr val="tx1">
                    <a:lumMod val="85000"/>
                    <a:lumOff val="15000"/>
                  </a:schemeClr>
                </a:solidFill>
              </a:rPr>
              <a:t>Why hold stock?</a:t>
            </a:r>
          </a:p>
          <a:p>
            <a:pPr>
              <a:buFontTx/>
              <a:buNone/>
            </a:pPr>
            <a:endParaRPr lang="en-GB" sz="1700" b="1">
              <a:solidFill>
                <a:schemeClr val="tx1">
                  <a:lumMod val="85000"/>
                  <a:lumOff val="15000"/>
                </a:schemeClr>
              </a:solidFill>
            </a:endParaRPr>
          </a:p>
          <a:p>
            <a:r>
              <a:rPr lang="en-GB" sz="1700" b="1">
                <a:solidFill>
                  <a:schemeClr val="tx1">
                    <a:lumMod val="85000"/>
                    <a:lumOff val="15000"/>
                  </a:schemeClr>
                </a:solidFill>
              </a:rPr>
              <a:t>To meet customers needs</a:t>
            </a:r>
          </a:p>
          <a:p>
            <a:r>
              <a:rPr lang="en-GB" sz="1700" b="1">
                <a:solidFill>
                  <a:schemeClr val="tx1">
                    <a:lumMod val="85000"/>
                    <a:lumOff val="15000"/>
                  </a:schemeClr>
                </a:solidFill>
              </a:rPr>
              <a:t>To take advantage of bulk discounts</a:t>
            </a:r>
          </a:p>
          <a:p>
            <a:r>
              <a:rPr lang="en-GB" sz="1700" b="1">
                <a:solidFill>
                  <a:schemeClr val="tx1">
                    <a:lumMod val="85000"/>
                    <a:lumOff val="15000"/>
                  </a:schemeClr>
                </a:solidFill>
              </a:rPr>
              <a:t>To obtain favourable market prices</a:t>
            </a:r>
          </a:p>
          <a:p>
            <a:r>
              <a:rPr lang="en-GB" sz="1700" b="1">
                <a:solidFill>
                  <a:schemeClr val="tx1">
                    <a:lumMod val="85000"/>
                    <a:lumOff val="15000"/>
                  </a:schemeClr>
                </a:solidFill>
              </a:rPr>
              <a:t>To protect against late deliveries or bottlenecks</a:t>
            </a:r>
          </a:p>
          <a:p>
            <a:r>
              <a:rPr lang="en-GB" sz="1700" b="1">
                <a:solidFill>
                  <a:schemeClr val="tx1">
                    <a:lumMod val="85000"/>
                    <a:lumOff val="15000"/>
                  </a:schemeClr>
                </a:solidFill>
              </a:rPr>
              <a:t>Interruption of future supplies or scarcity</a:t>
            </a:r>
          </a:p>
          <a:p>
            <a:r>
              <a:rPr lang="en-GB" sz="1700" b="1">
                <a:solidFill>
                  <a:schemeClr val="tx1">
                    <a:lumMod val="85000"/>
                    <a:lumOff val="15000"/>
                  </a:schemeClr>
                </a:solidFill>
              </a:rPr>
              <a:t>Increases in costs expected</a:t>
            </a:r>
          </a:p>
        </p:txBody>
      </p:sp>
      <p:sp>
        <p:nvSpPr>
          <p:cNvPr id="63502" name="Freeform: Shape 6350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12</a:t>
            </a:fld>
            <a:endParaRPr lang="en-GB" sz="900"/>
          </a:p>
        </p:txBody>
      </p:sp>
      <p:sp>
        <p:nvSpPr>
          <p:cNvPr id="6349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49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349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349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349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3493">
                                            <p:txEl>
                                              <p:pRg st="7" end="7"/>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349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522" name="Rectangle 64521">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24" name="Freeform: Shape 64523">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516" name="Rectangle 4"/>
          <p:cNvSpPr>
            <a:spLocks noGrp="1" noChangeArrowheads="1"/>
          </p:cNvSpPr>
          <p:nvPr>
            <p:ph type="title"/>
          </p:nvPr>
        </p:nvSpPr>
        <p:spPr>
          <a:xfrm>
            <a:off x="852777" y="548640"/>
            <a:ext cx="7157553" cy="1188720"/>
          </a:xfrm>
        </p:spPr>
        <p:txBody>
          <a:bodyPr>
            <a:normAutofit/>
          </a:bodyPr>
          <a:lstStyle/>
          <a:p>
            <a:pPr>
              <a:lnSpc>
                <a:spcPct val="90000"/>
              </a:lnSpc>
            </a:pPr>
            <a:r>
              <a:rPr lang="en-GB" sz="3700" b="1" u="sng">
                <a:solidFill>
                  <a:schemeClr val="tx1">
                    <a:lumMod val="85000"/>
                    <a:lumOff val="15000"/>
                  </a:schemeClr>
                </a:solidFill>
              </a:rPr>
              <a:t>POTENTIAL COSTS INCURRED IN HOLDING STOCK</a:t>
            </a:r>
          </a:p>
        </p:txBody>
      </p:sp>
      <p:sp>
        <p:nvSpPr>
          <p:cNvPr id="64517" name="Rectangle 5"/>
          <p:cNvSpPr>
            <a:spLocks noGrp="1" noChangeArrowheads="1"/>
          </p:cNvSpPr>
          <p:nvPr>
            <p:ph type="body" idx="1"/>
          </p:nvPr>
        </p:nvSpPr>
        <p:spPr>
          <a:xfrm>
            <a:off x="1468490" y="2431765"/>
            <a:ext cx="6207019" cy="3320031"/>
          </a:xfrm>
        </p:spPr>
        <p:txBody>
          <a:bodyPr anchor="ctr">
            <a:normAutofit/>
          </a:bodyPr>
          <a:lstStyle/>
          <a:p>
            <a:pPr>
              <a:buFontTx/>
              <a:buNone/>
            </a:pPr>
            <a:endParaRPr lang="en-GB" sz="1700" b="1" u="sng">
              <a:solidFill>
                <a:schemeClr val="tx1">
                  <a:lumMod val="85000"/>
                  <a:lumOff val="15000"/>
                </a:schemeClr>
              </a:solidFill>
            </a:endParaRPr>
          </a:p>
          <a:p>
            <a:r>
              <a:rPr lang="en-GB" sz="1700" b="1">
                <a:solidFill>
                  <a:schemeClr val="tx1">
                    <a:lumMod val="85000"/>
                    <a:lumOff val="15000"/>
                  </a:schemeClr>
                </a:solidFill>
              </a:rPr>
              <a:t>Interest on capital tied up in stock (Opportunity cost)</a:t>
            </a:r>
          </a:p>
          <a:p>
            <a:r>
              <a:rPr lang="en-GB" sz="1700" b="1">
                <a:solidFill>
                  <a:schemeClr val="tx1">
                    <a:lumMod val="85000"/>
                    <a:lumOff val="15000"/>
                  </a:schemeClr>
                </a:solidFill>
              </a:rPr>
              <a:t>Storage charges (rent, heating &amp; lighting)</a:t>
            </a:r>
          </a:p>
          <a:p>
            <a:r>
              <a:rPr lang="en-GB" sz="1700" b="1">
                <a:solidFill>
                  <a:schemeClr val="tx1">
                    <a:lumMod val="85000"/>
                    <a:lumOff val="15000"/>
                  </a:schemeClr>
                </a:solidFill>
              </a:rPr>
              <a:t>Staff costs</a:t>
            </a:r>
          </a:p>
          <a:p>
            <a:r>
              <a:rPr lang="en-GB" sz="1700" b="1">
                <a:solidFill>
                  <a:schemeClr val="tx1">
                    <a:lumMod val="85000"/>
                    <a:lumOff val="15000"/>
                  </a:schemeClr>
                </a:solidFill>
              </a:rPr>
              <a:t>Audit charges</a:t>
            </a:r>
          </a:p>
          <a:p>
            <a:r>
              <a:rPr lang="en-GB" sz="1700" b="1">
                <a:solidFill>
                  <a:schemeClr val="tx1">
                    <a:lumMod val="85000"/>
                    <a:lumOff val="15000"/>
                  </a:schemeClr>
                </a:solidFill>
              </a:rPr>
              <a:t>Insurance charges</a:t>
            </a:r>
          </a:p>
          <a:p>
            <a:r>
              <a:rPr lang="en-GB" sz="1700" b="1">
                <a:solidFill>
                  <a:schemeClr val="tx1">
                    <a:lumMod val="85000"/>
                    <a:lumOff val="15000"/>
                  </a:schemeClr>
                </a:solidFill>
              </a:rPr>
              <a:t>Security charges</a:t>
            </a:r>
          </a:p>
          <a:p>
            <a:r>
              <a:rPr lang="en-GB" sz="1700" b="1">
                <a:solidFill>
                  <a:schemeClr val="tx1">
                    <a:lumMod val="85000"/>
                    <a:lumOff val="15000"/>
                  </a:schemeClr>
                </a:solidFill>
              </a:rPr>
              <a:t>Deterioration &amp; obsolescence</a:t>
            </a:r>
          </a:p>
          <a:p>
            <a:r>
              <a:rPr lang="en-GB" sz="1700" b="1">
                <a:solidFill>
                  <a:schemeClr val="tx1">
                    <a:lumMod val="85000"/>
                    <a:lumOff val="15000"/>
                  </a:schemeClr>
                </a:solidFill>
              </a:rPr>
              <a:t>Theft</a:t>
            </a:r>
          </a:p>
          <a:p>
            <a:pPr>
              <a:buFontTx/>
              <a:buNone/>
            </a:pPr>
            <a:endParaRPr lang="en-GB" sz="1700" b="1">
              <a:solidFill>
                <a:schemeClr val="tx1">
                  <a:lumMod val="85000"/>
                  <a:lumOff val="15000"/>
                </a:schemeClr>
              </a:solidFill>
            </a:endParaRPr>
          </a:p>
        </p:txBody>
      </p:sp>
      <p:sp>
        <p:nvSpPr>
          <p:cNvPr id="64526" name="Freeform: Shape 64525">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13</a:t>
            </a:fld>
            <a:endParaRPr lang="en-GB" sz="900"/>
          </a:p>
        </p:txBody>
      </p:sp>
      <p:sp>
        <p:nvSpPr>
          <p:cNvPr id="64514"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546" name="Rectangle 6554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48" name="Freeform: Shape 65547">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540" name="Rectangle 4"/>
          <p:cNvSpPr>
            <a:spLocks noGrp="1" noChangeArrowheads="1"/>
          </p:cNvSpPr>
          <p:nvPr>
            <p:ph type="title"/>
          </p:nvPr>
        </p:nvSpPr>
        <p:spPr>
          <a:xfrm>
            <a:off x="852777" y="548640"/>
            <a:ext cx="7157553" cy="1188720"/>
          </a:xfrm>
        </p:spPr>
        <p:txBody>
          <a:bodyPr>
            <a:normAutofit/>
          </a:bodyPr>
          <a:lstStyle/>
          <a:p>
            <a:r>
              <a:rPr lang="en-GB" b="1" u="sng">
                <a:solidFill>
                  <a:schemeClr val="tx1">
                    <a:lumMod val="85000"/>
                    <a:lumOff val="15000"/>
                  </a:schemeClr>
                </a:solidFill>
              </a:rPr>
              <a:t>STOCKOUT</a:t>
            </a:r>
          </a:p>
        </p:txBody>
      </p:sp>
      <p:sp>
        <p:nvSpPr>
          <p:cNvPr id="65541" name="Rectangle 5"/>
          <p:cNvSpPr>
            <a:spLocks noGrp="1" noChangeArrowheads="1"/>
          </p:cNvSpPr>
          <p:nvPr>
            <p:ph type="body" idx="1"/>
          </p:nvPr>
        </p:nvSpPr>
        <p:spPr>
          <a:xfrm>
            <a:off x="1468490" y="2431765"/>
            <a:ext cx="6207019" cy="3320031"/>
          </a:xfrm>
        </p:spPr>
        <p:txBody>
          <a:bodyPr anchor="ctr">
            <a:normAutofit/>
          </a:bodyPr>
          <a:lstStyle/>
          <a:p>
            <a:pPr>
              <a:buFontTx/>
              <a:buNone/>
            </a:pPr>
            <a:r>
              <a:rPr lang="en-GB" sz="1700">
                <a:solidFill>
                  <a:schemeClr val="tx1">
                    <a:lumMod val="85000"/>
                    <a:lumOff val="15000"/>
                  </a:schemeClr>
                </a:solidFill>
              </a:rPr>
              <a:t>Consequences of not having stock available</a:t>
            </a:r>
          </a:p>
          <a:p>
            <a:pPr>
              <a:buFontTx/>
              <a:buNone/>
            </a:pPr>
            <a:endParaRPr lang="en-GB" sz="1700">
              <a:solidFill>
                <a:schemeClr val="tx1">
                  <a:lumMod val="85000"/>
                  <a:lumOff val="15000"/>
                </a:schemeClr>
              </a:solidFill>
            </a:endParaRPr>
          </a:p>
          <a:p>
            <a:r>
              <a:rPr lang="en-GB" sz="1700" b="1">
                <a:solidFill>
                  <a:schemeClr val="tx1">
                    <a:lumMod val="85000"/>
                    <a:lumOff val="15000"/>
                  </a:schemeClr>
                </a:solidFill>
              </a:rPr>
              <a:t>Loss on profit from a sale</a:t>
            </a:r>
          </a:p>
          <a:p>
            <a:r>
              <a:rPr lang="en-GB" sz="1700" b="1">
                <a:solidFill>
                  <a:schemeClr val="tx1">
                    <a:lumMod val="85000"/>
                    <a:lumOff val="15000"/>
                  </a:schemeClr>
                </a:solidFill>
              </a:rPr>
              <a:t>Loss of customer (possibly permanently?)</a:t>
            </a:r>
          </a:p>
          <a:p>
            <a:r>
              <a:rPr lang="en-GB" sz="1700" b="1">
                <a:solidFill>
                  <a:schemeClr val="tx1">
                    <a:lumMod val="85000"/>
                    <a:lumOff val="15000"/>
                  </a:schemeClr>
                </a:solidFill>
              </a:rPr>
              <a:t>Incurring additional carriage costs </a:t>
            </a:r>
          </a:p>
          <a:p>
            <a:r>
              <a:rPr lang="en-GB" sz="1700" b="1">
                <a:solidFill>
                  <a:schemeClr val="tx1">
                    <a:lumMod val="85000"/>
                    <a:lumOff val="15000"/>
                  </a:schemeClr>
                </a:solidFill>
              </a:rPr>
              <a:t>Creating a poor reputation for reliability</a:t>
            </a:r>
          </a:p>
          <a:p>
            <a:r>
              <a:rPr lang="en-GB" sz="1700" b="1">
                <a:solidFill>
                  <a:schemeClr val="tx1">
                    <a:lumMod val="85000"/>
                    <a:lumOff val="15000"/>
                  </a:schemeClr>
                </a:solidFill>
              </a:rPr>
              <a:t>Possible lost production</a:t>
            </a:r>
          </a:p>
          <a:p>
            <a:r>
              <a:rPr lang="en-GB" sz="1700" b="1">
                <a:solidFill>
                  <a:schemeClr val="tx1">
                    <a:lumMod val="85000"/>
                    <a:lumOff val="15000"/>
                  </a:schemeClr>
                </a:solidFill>
              </a:rPr>
              <a:t>Inefficient scheduling due to shortages</a:t>
            </a:r>
          </a:p>
          <a:p>
            <a:r>
              <a:rPr lang="en-GB" sz="1700" b="1">
                <a:solidFill>
                  <a:schemeClr val="tx1">
                    <a:lumMod val="85000"/>
                    <a:lumOff val="15000"/>
                  </a:schemeClr>
                </a:solidFill>
              </a:rPr>
              <a:t>Purchasing at a higher price to replenish more quickly</a:t>
            </a:r>
          </a:p>
          <a:p>
            <a:pPr>
              <a:buFontTx/>
              <a:buNone/>
            </a:pPr>
            <a:endParaRPr lang="en-GB" sz="1700">
              <a:solidFill>
                <a:schemeClr val="tx1">
                  <a:lumMod val="85000"/>
                  <a:lumOff val="15000"/>
                </a:schemeClr>
              </a:solidFill>
            </a:endParaRPr>
          </a:p>
          <a:p>
            <a:pPr>
              <a:buFontTx/>
              <a:buNone/>
            </a:pPr>
            <a:endParaRPr lang="en-GB" sz="1700" b="1">
              <a:solidFill>
                <a:schemeClr val="tx1">
                  <a:lumMod val="85000"/>
                  <a:lumOff val="15000"/>
                </a:schemeClr>
              </a:solidFill>
            </a:endParaRPr>
          </a:p>
        </p:txBody>
      </p:sp>
      <p:sp>
        <p:nvSpPr>
          <p:cNvPr id="65550" name="Freeform: Shape 6554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14</a:t>
            </a:fld>
            <a:endParaRPr lang="en-GB" sz="900"/>
          </a:p>
        </p:txBody>
      </p:sp>
      <p:sp>
        <p:nvSpPr>
          <p:cNvPr id="6553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570" name="Rectangle 6656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72" name="Freeform: Shape 6657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564" name="Rectangle 4"/>
          <p:cNvSpPr>
            <a:spLocks noGrp="1" noChangeArrowheads="1"/>
          </p:cNvSpPr>
          <p:nvPr>
            <p:ph type="title"/>
          </p:nvPr>
        </p:nvSpPr>
        <p:spPr>
          <a:xfrm>
            <a:off x="852777" y="548640"/>
            <a:ext cx="7157553" cy="1188720"/>
          </a:xfrm>
        </p:spPr>
        <p:txBody>
          <a:bodyPr>
            <a:normAutofit/>
          </a:bodyPr>
          <a:lstStyle/>
          <a:p>
            <a:r>
              <a:rPr lang="en-GB" b="1" u="sng">
                <a:solidFill>
                  <a:schemeClr val="tx1">
                    <a:lumMod val="85000"/>
                    <a:lumOff val="15000"/>
                  </a:schemeClr>
                </a:solidFill>
              </a:rPr>
              <a:t>Economic Order Quantity</a:t>
            </a:r>
          </a:p>
        </p:txBody>
      </p:sp>
      <p:sp>
        <p:nvSpPr>
          <p:cNvPr id="66565" name="Rectangle 5"/>
          <p:cNvSpPr>
            <a:spLocks noGrp="1" noChangeArrowheads="1"/>
          </p:cNvSpPr>
          <p:nvPr>
            <p:ph type="body" idx="1"/>
          </p:nvPr>
        </p:nvSpPr>
        <p:spPr>
          <a:xfrm>
            <a:off x="1468490" y="2431765"/>
            <a:ext cx="6207019" cy="3320031"/>
          </a:xfrm>
        </p:spPr>
        <p:txBody>
          <a:bodyPr anchor="ctr">
            <a:normAutofit/>
          </a:bodyPr>
          <a:lstStyle/>
          <a:p>
            <a:pPr>
              <a:lnSpc>
                <a:spcPct val="90000"/>
              </a:lnSpc>
              <a:buFontTx/>
              <a:buNone/>
            </a:pPr>
            <a:endParaRPr lang="en-GB" sz="1400" b="1">
              <a:solidFill>
                <a:schemeClr val="tx1">
                  <a:lumMod val="85000"/>
                  <a:lumOff val="15000"/>
                </a:schemeClr>
              </a:solidFill>
            </a:endParaRPr>
          </a:p>
          <a:p>
            <a:pPr indent="0">
              <a:lnSpc>
                <a:spcPct val="90000"/>
              </a:lnSpc>
              <a:buNone/>
            </a:pPr>
            <a:r>
              <a:rPr lang="en-GB" sz="1400" b="1">
                <a:solidFill>
                  <a:schemeClr val="tx1">
                    <a:lumMod val="85000"/>
                    <a:lumOff val="15000"/>
                  </a:schemeClr>
                </a:solidFill>
              </a:rPr>
              <a:t>Mathematical formula used for optimising stock control to minimise costs:</a:t>
            </a:r>
          </a:p>
          <a:p>
            <a:pPr>
              <a:lnSpc>
                <a:spcPct val="90000"/>
              </a:lnSpc>
            </a:pPr>
            <a:endParaRPr lang="en-GB" sz="1400" b="1">
              <a:solidFill>
                <a:schemeClr val="tx1">
                  <a:lumMod val="85000"/>
                  <a:lumOff val="15000"/>
                </a:schemeClr>
              </a:solidFill>
            </a:endParaRPr>
          </a:p>
          <a:p>
            <a:pPr>
              <a:lnSpc>
                <a:spcPct val="90000"/>
              </a:lnSpc>
              <a:buFontTx/>
              <a:buNone/>
            </a:pPr>
            <a:r>
              <a:rPr lang="en-GB" sz="1400" b="1">
                <a:solidFill>
                  <a:schemeClr val="tx1">
                    <a:lumMod val="85000"/>
                    <a:lumOff val="15000"/>
                  </a:schemeClr>
                </a:solidFill>
              </a:rPr>
              <a:t>EOQ = √</a:t>
            </a:r>
            <a:r>
              <a:rPr lang="en-GB" sz="1400" b="1" u="sng">
                <a:solidFill>
                  <a:schemeClr val="tx1">
                    <a:lumMod val="85000"/>
                    <a:lumOff val="15000"/>
                  </a:schemeClr>
                </a:solidFill>
              </a:rPr>
              <a:t>2 D C</a:t>
            </a:r>
          </a:p>
          <a:p>
            <a:pPr>
              <a:lnSpc>
                <a:spcPct val="90000"/>
              </a:lnSpc>
              <a:buFontTx/>
              <a:buNone/>
            </a:pPr>
            <a:r>
              <a:rPr lang="en-GB" sz="1400" b="1">
                <a:solidFill>
                  <a:schemeClr val="tx1">
                    <a:lumMod val="85000"/>
                    <a:lumOff val="15000"/>
                  </a:schemeClr>
                </a:solidFill>
              </a:rPr>
              <a:t>             H</a:t>
            </a:r>
          </a:p>
          <a:p>
            <a:pPr>
              <a:lnSpc>
                <a:spcPct val="90000"/>
              </a:lnSpc>
              <a:buFontTx/>
              <a:buNone/>
            </a:pPr>
            <a:endParaRPr lang="en-GB" sz="1400" b="1">
              <a:solidFill>
                <a:schemeClr val="tx1">
                  <a:lumMod val="85000"/>
                  <a:lumOff val="15000"/>
                </a:schemeClr>
              </a:solidFill>
            </a:endParaRPr>
          </a:p>
          <a:p>
            <a:pPr>
              <a:lnSpc>
                <a:spcPct val="90000"/>
              </a:lnSpc>
              <a:buFontTx/>
              <a:buNone/>
            </a:pPr>
            <a:r>
              <a:rPr lang="en-GB" sz="1400" b="1">
                <a:solidFill>
                  <a:schemeClr val="tx1">
                    <a:lumMod val="85000"/>
                    <a:lumOff val="15000"/>
                  </a:schemeClr>
                </a:solidFill>
              </a:rPr>
              <a:t>where:</a:t>
            </a:r>
          </a:p>
          <a:p>
            <a:pPr>
              <a:lnSpc>
                <a:spcPct val="90000"/>
              </a:lnSpc>
              <a:buFontTx/>
              <a:buNone/>
            </a:pPr>
            <a:endParaRPr lang="en-GB" sz="1400" b="1">
              <a:solidFill>
                <a:schemeClr val="tx1">
                  <a:lumMod val="85000"/>
                  <a:lumOff val="15000"/>
                </a:schemeClr>
              </a:solidFill>
            </a:endParaRPr>
          </a:p>
          <a:p>
            <a:pPr>
              <a:lnSpc>
                <a:spcPct val="90000"/>
              </a:lnSpc>
            </a:pPr>
            <a:r>
              <a:rPr lang="en-GB" sz="1400" b="1">
                <a:solidFill>
                  <a:schemeClr val="tx1">
                    <a:lumMod val="85000"/>
                    <a:lumOff val="15000"/>
                  </a:schemeClr>
                </a:solidFill>
              </a:rPr>
              <a:t>D = Annual Demand</a:t>
            </a:r>
          </a:p>
          <a:p>
            <a:pPr>
              <a:lnSpc>
                <a:spcPct val="90000"/>
              </a:lnSpc>
            </a:pPr>
            <a:r>
              <a:rPr lang="en-GB" sz="1400" b="1">
                <a:solidFill>
                  <a:schemeClr val="tx1">
                    <a:lumMod val="85000"/>
                    <a:lumOff val="15000"/>
                  </a:schemeClr>
                </a:solidFill>
              </a:rPr>
              <a:t>C = Cost of Placing an Order</a:t>
            </a:r>
          </a:p>
          <a:p>
            <a:pPr>
              <a:lnSpc>
                <a:spcPct val="90000"/>
              </a:lnSpc>
            </a:pPr>
            <a:r>
              <a:rPr lang="en-GB" sz="1400" b="1">
                <a:solidFill>
                  <a:schemeClr val="tx1">
                    <a:lumMod val="85000"/>
                    <a:lumOff val="15000"/>
                  </a:schemeClr>
                </a:solidFill>
              </a:rPr>
              <a:t>H = Holding Costs</a:t>
            </a:r>
          </a:p>
          <a:p>
            <a:pPr>
              <a:lnSpc>
                <a:spcPct val="90000"/>
              </a:lnSpc>
            </a:pPr>
            <a:endParaRPr lang="en-GB" sz="1400" b="1">
              <a:solidFill>
                <a:schemeClr val="tx1">
                  <a:lumMod val="85000"/>
                  <a:lumOff val="15000"/>
                </a:schemeClr>
              </a:solidFill>
            </a:endParaRPr>
          </a:p>
          <a:p>
            <a:pPr>
              <a:lnSpc>
                <a:spcPct val="90000"/>
              </a:lnSpc>
              <a:buFontTx/>
              <a:buNone/>
            </a:pPr>
            <a:r>
              <a:rPr lang="en-GB" sz="1400" b="1">
                <a:solidFill>
                  <a:schemeClr val="tx1">
                    <a:lumMod val="85000"/>
                    <a:lumOff val="15000"/>
                  </a:schemeClr>
                </a:solidFill>
              </a:rPr>
              <a:t>N.B. Assumes demand is constant</a:t>
            </a:r>
          </a:p>
          <a:p>
            <a:pPr>
              <a:lnSpc>
                <a:spcPct val="90000"/>
              </a:lnSpc>
              <a:buFontTx/>
              <a:buNone/>
            </a:pPr>
            <a:endParaRPr lang="en-GB" sz="1400" b="1">
              <a:solidFill>
                <a:schemeClr val="tx1">
                  <a:lumMod val="85000"/>
                  <a:lumOff val="15000"/>
                </a:schemeClr>
              </a:solidFill>
            </a:endParaRPr>
          </a:p>
        </p:txBody>
      </p:sp>
      <p:sp>
        <p:nvSpPr>
          <p:cNvPr id="66574" name="Freeform: Shape 6657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15</a:t>
            </a:fld>
            <a:endParaRPr lang="en-GB" sz="900"/>
          </a:p>
        </p:txBody>
      </p:sp>
      <p:sp>
        <p:nvSpPr>
          <p:cNvPr id="66562"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594" name="Rectangle 67593">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96" name="Freeform: Shape 67595">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588" name="Rectangle 4"/>
          <p:cNvSpPr>
            <a:spLocks noGrp="1" noChangeArrowheads="1"/>
          </p:cNvSpPr>
          <p:nvPr>
            <p:ph type="title"/>
          </p:nvPr>
        </p:nvSpPr>
        <p:spPr>
          <a:xfrm>
            <a:off x="852777" y="548640"/>
            <a:ext cx="7157553" cy="1188720"/>
          </a:xfrm>
        </p:spPr>
        <p:txBody>
          <a:bodyPr>
            <a:normAutofit/>
          </a:bodyPr>
          <a:lstStyle/>
          <a:p>
            <a:r>
              <a:rPr lang="en-GB" b="1" u="sng">
                <a:solidFill>
                  <a:schemeClr val="tx1">
                    <a:lumMod val="85000"/>
                    <a:lumOff val="15000"/>
                  </a:schemeClr>
                </a:solidFill>
              </a:rPr>
              <a:t>Just In Time</a:t>
            </a:r>
          </a:p>
        </p:txBody>
      </p:sp>
      <p:sp>
        <p:nvSpPr>
          <p:cNvPr id="67589" name="Rectangle 5"/>
          <p:cNvSpPr>
            <a:spLocks noGrp="1" noChangeArrowheads="1"/>
          </p:cNvSpPr>
          <p:nvPr>
            <p:ph type="body" idx="1"/>
          </p:nvPr>
        </p:nvSpPr>
        <p:spPr>
          <a:xfrm>
            <a:off x="1468490" y="2431765"/>
            <a:ext cx="6207019" cy="3320031"/>
          </a:xfrm>
        </p:spPr>
        <p:txBody>
          <a:bodyPr anchor="ctr">
            <a:normAutofit/>
          </a:bodyPr>
          <a:lstStyle/>
          <a:p>
            <a:pPr>
              <a:buFontTx/>
              <a:buNone/>
            </a:pPr>
            <a:endParaRPr lang="en-GB" sz="1700" b="1" u="sng">
              <a:solidFill>
                <a:schemeClr val="tx1">
                  <a:lumMod val="85000"/>
                  <a:lumOff val="15000"/>
                </a:schemeClr>
              </a:solidFill>
            </a:endParaRPr>
          </a:p>
          <a:p>
            <a:pPr indent="0">
              <a:buNone/>
            </a:pPr>
            <a:r>
              <a:rPr lang="en-GB" sz="1700" b="1">
                <a:solidFill>
                  <a:schemeClr val="tx1">
                    <a:lumMod val="85000"/>
                    <a:lumOff val="15000"/>
                  </a:schemeClr>
                </a:solidFill>
              </a:rPr>
              <a:t>Aims to eliminate the need to hold stock through developing close relationships with suppliers, who deliver </a:t>
            </a:r>
            <a:r>
              <a:rPr lang="en-GB" sz="1700" b="1" u="sng">
                <a:solidFill>
                  <a:schemeClr val="tx1">
                    <a:lumMod val="85000"/>
                    <a:lumOff val="15000"/>
                  </a:schemeClr>
                </a:solidFill>
                <a:effectLst>
                  <a:outerShdw blurRad="38100" dist="38100" dir="2700000" algn="tl">
                    <a:srgbClr val="000000">
                      <a:alpha val="43137"/>
                    </a:srgbClr>
                  </a:outerShdw>
                </a:effectLst>
              </a:rPr>
              <a:t>small quantities</a:t>
            </a:r>
            <a:r>
              <a:rPr lang="en-GB" sz="1700" b="1">
                <a:solidFill>
                  <a:schemeClr val="tx1">
                    <a:lumMod val="85000"/>
                    <a:lumOff val="15000"/>
                  </a:schemeClr>
                </a:solidFill>
              </a:rPr>
              <a:t> of material, of the </a:t>
            </a:r>
            <a:r>
              <a:rPr lang="en-GB" sz="1700" b="1" u="sng">
                <a:solidFill>
                  <a:schemeClr val="tx1">
                    <a:lumMod val="85000"/>
                    <a:lumOff val="15000"/>
                  </a:schemeClr>
                </a:solidFill>
                <a:effectLst>
                  <a:outerShdw blurRad="38100" dist="38100" dir="2700000" algn="tl">
                    <a:srgbClr val="000000">
                      <a:alpha val="43137"/>
                    </a:srgbClr>
                  </a:outerShdw>
                </a:effectLst>
              </a:rPr>
              <a:t>right quality</a:t>
            </a:r>
            <a:r>
              <a:rPr lang="en-GB" sz="1700" b="1">
                <a:solidFill>
                  <a:schemeClr val="tx1">
                    <a:lumMod val="85000"/>
                    <a:lumOff val="15000"/>
                  </a:schemeClr>
                </a:solidFill>
              </a:rPr>
              <a:t>, at the </a:t>
            </a:r>
            <a:r>
              <a:rPr lang="en-GB" sz="1700" b="1" u="sng">
                <a:solidFill>
                  <a:schemeClr val="tx1">
                    <a:lumMod val="85000"/>
                    <a:lumOff val="15000"/>
                  </a:schemeClr>
                </a:solidFill>
                <a:effectLst>
                  <a:outerShdw blurRad="38100" dist="38100" dir="2700000" algn="tl">
                    <a:srgbClr val="000000">
                      <a:alpha val="43137"/>
                    </a:srgbClr>
                  </a:outerShdw>
                </a:effectLst>
              </a:rPr>
              <a:t>right time </a:t>
            </a:r>
            <a:r>
              <a:rPr lang="en-GB" sz="1700" b="1">
                <a:solidFill>
                  <a:schemeClr val="tx1">
                    <a:lumMod val="85000"/>
                    <a:lumOff val="15000"/>
                  </a:schemeClr>
                </a:solidFill>
              </a:rPr>
              <a:t>directly to the production line or retail outlet.</a:t>
            </a:r>
          </a:p>
        </p:txBody>
      </p:sp>
      <p:sp>
        <p:nvSpPr>
          <p:cNvPr id="67598" name="Freeform: Shape 67597">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8" name="Slide Number Placeholder 7"/>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16</a:t>
            </a:fld>
            <a:endParaRPr lang="en-GB" sz="900"/>
          </a:p>
        </p:txBody>
      </p:sp>
      <p:sp>
        <p:nvSpPr>
          <p:cNvPr id="67586"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618" name="Rectangle 6861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20" name="Freeform: Shape 6861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612" name="Rectangle 4"/>
          <p:cNvSpPr>
            <a:spLocks noGrp="1" noChangeArrowheads="1"/>
          </p:cNvSpPr>
          <p:nvPr>
            <p:ph type="title"/>
          </p:nvPr>
        </p:nvSpPr>
        <p:spPr>
          <a:xfrm>
            <a:off x="852777" y="548640"/>
            <a:ext cx="7157553" cy="1188720"/>
          </a:xfrm>
        </p:spPr>
        <p:txBody>
          <a:bodyPr>
            <a:normAutofit/>
          </a:bodyPr>
          <a:lstStyle/>
          <a:p>
            <a:r>
              <a:rPr lang="en-GB" b="1" u="sng">
                <a:solidFill>
                  <a:schemeClr val="tx1">
                    <a:lumMod val="85000"/>
                    <a:lumOff val="15000"/>
                  </a:schemeClr>
                </a:solidFill>
              </a:rPr>
              <a:t>OVERTRADING</a:t>
            </a:r>
            <a:endParaRPr lang="en-GB">
              <a:solidFill>
                <a:schemeClr val="tx1">
                  <a:lumMod val="85000"/>
                  <a:lumOff val="15000"/>
                </a:schemeClr>
              </a:solidFill>
            </a:endParaRPr>
          </a:p>
        </p:txBody>
      </p:sp>
      <p:sp>
        <p:nvSpPr>
          <p:cNvPr id="68613" name="Rectangle 5"/>
          <p:cNvSpPr>
            <a:spLocks noGrp="1" noChangeArrowheads="1"/>
          </p:cNvSpPr>
          <p:nvPr>
            <p:ph type="body" idx="1"/>
          </p:nvPr>
        </p:nvSpPr>
        <p:spPr>
          <a:xfrm>
            <a:off x="1468490" y="2431765"/>
            <a:ext cx="6207019" cy="3320031"/>
          </a:xfrm>
        </p:spPr>
        <p:txBody>
          <a:bodyPr anchor="ctr">
            <a:normAutofit/>
          </a:bodyPr>
          <a:lstStyle/>
          <a:p>
            <a:pPr>
              <a:lnSpc>
                <a:spcPct val="90000"/>
              </a:lnSpc>
              <a:buFontTx/>
              <a:buNone/>
            </a:pPr>
            <a:r>
              <a:rPr lang="en-GB" sz="1400" b="1" u="sng">
                <a:solidFill>
                  <a:schemeClr val="tx1">
                    <a:lumMod val="85000"/>
                    <a:lumOff val="15000"/>
                  </a:schemeClr>
                </a:solidFill>
              </a:rPr>
              <a:t>What is OVERTRADING?</a:t>
            </a:r>
          </a:p>
          <a:p>
            <a:pPr>
              <a:lnSpc>
                <a:spcPct val="90000"/>
              </a:lnSpc>
              <a:buFontTx/>
              <a:buNone/>
            </a:pPr>
            <a:endParaRPr lang="en-GB" sz="1400" b="1" u="sng">
              <a:solidFill>
                <a:schemeClr val="tx1">
                  <a:lumMod val="85000"/>
                  <a:lumOff val="15000"/>
                </a:schemeClr>
              </a:solidFill>
            </a:endParaRPr>
          </a:p>
          <a:p>
            <a:pPr>
              <a:lnSpc>
                <a:spcPct val="90000"/>
              </a:lnSpc>
            </a:pPr>
            <a:r>
              <a:rPr lang="en-GB" sz="1400">
                <a:solidFill>
                  <a:schemeClr val="tx1">
                    <a:lumMod val="85000"/>
                    <a:lumOff val="15000"/>
                  </a:schemeClr>
                </a:solidFill>
              </a:rPr>
              <a:t>Overtrading occurs when companies expand their operations too quickly without robust planning</a:t>
            </a:r>
          </a:p>
          <a:p>
            <a:pPr>
              <a:lnSpc>
                <a:spcPct val="90000"/>
              </a:lnSpc>
            </a:pPr>
            <a:endParaRPr lang="en-GB" sz="1400">
              <a:solidFill>
                <a:schemeClr val="tx1">
                  <a:lumMod val="85000"/>
                  <a:lumOff val="15000"/>
                </a:schemeClr>
              </a:solidFill>
            </a:endParaRPr>
          </a:p>
          <a:p>
            <a:pPr>
              <a:lnSpc>
                <a:spcPct val="90000"/>
              </a:lnSpc>
            </a:pPr>
            <a:r>
              <a:rPr lang="en-GB" sz="1400">
                <a:solidFill>
                  <a:schemeClr val="tx1">
                    <a:lumMod val="85000"/>
                    <a:lumOff val="15000"/>
                  </a:schemeClr>
                </a:solidFill>
              </a:rPr>
              <a:t>Companies sell more than they can deliver because of poor cash flow and credit arrangements</a:t>
            </a:r>
          </a:p>
          <a:p>
            <a:pPr>
              <a:lnSpc>
                <a:spcPct val="90000"/>
              </a:lnSpc>
              <a:buFontTx/>
              <a:buNone/>
            </a:pPr>
            <a:endParaRPr lang="en-GB" sz="1400" b="1" u="sng">
              <a:solidFill>
                <a:schemeClr val="tx1">
                  <a:lumMod val="85000"/>
                  <a:lumOff val="15000"/>
                </a:schemeClr>
              </a:solidFill>
            </a:endParaRPr>
          </a:p>
          <a:p>
            <a:pPr>
              <a:lnSpc>
                <a:spcPct val="90000"/>
              </a:lnSpc>
            </a:pPr>
            <a:r>
              <a:rPr lang="en-GB" sz="1400">
                <a:solidFill>
                  <a:schemeClr val="tx1">
                    <a:lumMod val="85000"/>
                    <a:lumOff val="15000"/>
                  </a:schemeClr>
                </a:solidFill>
              </a:rPr>
              <a:t>Overtraded companies enter a negative Working Capital cycle because of poor money management. </a:t>
            </a:r>
          </a:p>
          <a:p>
            <a:pPr>
              <a:lnSpc>
                <a:spcPct val="90000"/>
              </a:lnSpc>
            </a:pPr>
            <a:endParaRPr lang="en-GB" sz="1400">
              <a:solidFill>
                <a:schemeClr val="tx1">
                  <a:lumMod val="85000"/>
                  <a:lumOff val="15000"/>
                </a:schemeClr>
              </a:solidFill>
            </a:endParaRPr>
          </a:p>
          <a:p>
            <a:pPr>
              <a:lnSpc>
                <a:spcPct val="90000"/>
              </a:lnSpc>
            </a:pPr>
            <a:r>
              <a:rPr lang="en-GB" sz="1400">
                <a:solidFill>
                  <a:schemeClr val="tx1">
                    <a:lumMod val="85000"/>
                    <a:lumOff val="15000"/>
                  </a:schemeClr>
                </a:solidFill>
              </a:rPr>
              <a:t>They cannot meet their current liabilities with their current assets because of delayed trade payments. This leads to short-term borrowings, which exacerbate the problem of meeting debts and so it continues…until the company runs out of cash!</a:t>
            </a:r>
          </a:p>
          <a:p>
            <a:pPr>
              <a:lnSpc>
                <a:spcPct val="90000"/>
              </a:lnSpc>
            </a:pPr>
            <a:endParaRPr lang="en-GB" sz="1400">
              <a:solidFill>
                <a:schemeClr val="tx1">
                  <a:lumMod val="85000"/>
                  <a:lumOff val="15000"/>
                </a:schemeClr>
              </a:solidFill>
            </a:endParaRPr>
          </a:p>
          <a:p>
            <a:pPr>
              <a:lnSpc>
                <a:spcPct val="90000"/>
              </a:lnSpc>
              <a:buFontTx/>
              <a:buNone/>
            </a:pPr>
            <a:endParaRPr lang="en-GB" sz="1400" b="1" u="sng">
              <a:solidFill>
                <a:schemeClr val="tx1">
                  <a:lumMod val="85000"/>
                  <a:lumOff val="15000"/>
                </a:schemeClr>
              </a:solidFill>
            </a:endParaRPr>
          </a:p>
          <a:p>
            <a:pPr>
              <a:lnSpc>
                <a:spcPct val="90000"/>
              </a:lnSpc>
            </a:pPr>
            <a:endParaRPr lang="en-GB" sz="1400" b="1">
              <a:solidFill>
                <a:schemeClr val="tx1">
                  <a:lumMod val="85000"/>
                  <a:lumOff val="15000"/>
                </a:schemeClr>
              </a:solidFill>
            </a:endParaRPr>
          </a:p>
          <a:p>
            <a:pPr>
              <a:lnSpc>
                <a:spcPct val="90000"/>
              </a:lnSpc>
            </a:pPr>
            <a:endParaRPr lang="en-GB" sz="1400" b="1">
              <a:solidFill>
                <a:schemeClr val="tx1">
                  <a:lumMod val="85000"/>
                  <a:lumOff val="15000"/>
                </a:schemeClr>
              </a:solidFill>
            </a:endParaRPr>
          </a:p>
        </p:txBody>
      </p:sp>
      <p:sp>
        <p:nvSpPr>
          <p:cNvPr id="68622" name="Freeform: Shape 6862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17</a:t>
            </a:fld>
            <a:endParaRPr lang="en-GB" sz="900"/>
          </a:p>
        </p:txBody>
      </p:sp>
      <p:sp>
        <p:nvSpPr>
          <p:cNvPr id="6861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618" name="Rectangle 6861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20" name="Freeform: Shape 6861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612" name="Rectangle 4"/>
          <p:cNvSpPr>
            <a:spLocks noGrp="1" noChangeArrowheads="1"/>
          </p:cNvSpPr>
          <p:nvPr>
            <p:ph type="title"/>
          </p:nvPr>
        </p:nvSpPr>
        <p:spPr>
          <a:xfrm>
            <a:off x="852777" y="548640"/>
            <a:ext cx="7157553" cy="1188720"/>
          </a:xfrm>
        </p:spPr>
        <p:txBody>
          <a:bodyPr>
            <a:normAutofit/>
          </a:bodyPr>
          <a:lstStyle/>
          <a:p>
            <a:r>
              <a:rPr lang="en-GB" b="1" u="sng" dirty="0">
                <a:solidFill>
                  <a:schemeClr val="tx1">
                    <a:lumMod val="85000"/>
                    <a:lumOff val="15000"/>
                  </a:schemeClr>
                </a:solidFill>
              </a:rPr>
              <a:t>OVERTRADING</a:t>
            </a:r>
            <a:endParaRPr lang="en-GB" dirty="0">
              <a:solidFill>
                <a:schemeClr val="tx1">
                  <a:lumMod val="85000"/>
                  <a:lumOff val="15000"/>
                </a:schemeClr>
              </a:solidFill>
            </a:endParaRPr>
          </a:p>
        </p:txBody>
      </p:sp>
      <p:sp>
        <p:nvSpPr>
          <p:cNvPr id="68613" name="Rectangle 5"/>
          <p:cNvSpPr>
            <a:spLocks noGrp="1" noChangeArrowheads="1"/>
          </p:cNvSpPr>
          <p:nvPr>
            <p:ph type="body" idx="1"/>
          </p:nvPr>
        </p:nvSpPr>
        <p:spPr>
          <a:xfrm>
            <a:off x="1468490" y="2431765"/>
            <a:ext cx="6207019" cy="3320031"/>
          </a:xfrm>
        </p:spPr>
        <p:txBody>
          <a:bodyPr anchor="ctr">
            <a:normAutofit/>
          </a:bodyPr>
          <a:lstStyle/>
          <a:p>
            <a:pPr>
              <a:lnSpc>
                <a:spcPct val="90000"/>
              </a:lnSpc>
              <a:buFontTx/>
              <a:buNone/>
            </a:pPr>
            <a:r>
              <a:rPr lang="en-GB" sz="1200" b="1" u="sng" dirty="0">
                <a:solidFill>
                  <a:schemeClr val="tx1">
                    <a:lumMod val="85000"/>
                    <a:lumOff val="15000"/>
                  </a:schemeClr>
                </a:solidFill>
              </a:rPr>
              <a:t>OVERTRADING (Growing Too Fast)</a:t>
            </a:r>
          </a:p>
          <a:p>
            <a:pPr>
              <a:lnSpc>
                <a:spcPct val="90000"/>
              </a:lnSpc>
              <a:buFontTx/>
              <a:buNone/>
            </a:pPr>
            <a:endParaRPr lang="en-GB" sz="1200" b="1" u="sng" dirty="0">
              <a:solidFill>
                <a:schemeClr val="tx1">
                  <a:lumMod val="85000"/>
                  <a:lumOff val="15000"/>
                </a:schemeClr>
              </a:solidFill>
            </a:endParaRPr>
          </a:p>
          <a:p>
            <a:pPr>
              <a:lnSpc>
                <a:spcPct val="90000"/>
              </a:lnSpc>
              <a:buFontTx/>
              <a:buNone/>
            </a:pPr>
            <a:r>
              <a:rPr lang="en-GB" sz="1200" b="1" u="sng" dirty="0">
                <a:solidFill>
                  <a:schemeClr val="tx1">
                    <a:lumMod val="85000"/>
                    <a:lumOff val="15000"/>
                  </a:schemeClr>
                </a:solidFill>
              </a:rPr>
              <a:t>Caused by:</a:t>
            </a:r>
          </a:p>
          <a:p>
            <a:pPr>
              <a:lnSpc>
                <a:spcPct val="90000"/>
              </a:lnSpc>
            </a:pPr>
            <a:r>
              <a:rPr lang="en-GB" sz="1200" b="1" dirty="0">
                <a:solidFill>
                  <a:schemeClr val="tx1">
                    <a:lumMod val="85000"/>
                    <a:lumOff val="15000"/>
                  </a:schemeClr>
                </a:solidFill>
              </a:rPr>
              <a:t>Rapid turnover</a:t>
            </a:r>
          </a:p>
          <a:p>
            <a:pPr>
              <a:lnSpc>
                <a:spcPct val="90000"/>
              </a:lnSpc>
            </a:pPr>
            <a:r>
              <a:rPr lang="en-GB" sz="1200" b="1" dirty="0">
                <a:solidFill>
                  <a:schemeClr val="tx1">
                    <a:lumMod val="85000"/>
                    <a:lumOff val="15000"/>
                  </a:schemeClr>
                </a:solidFill>
              </a:rPr>
              <a:t>Delay in trade payments</a:t>
            </a:r>
          </a:p>
          <a:p>
            <a:pPr>
              <a:lnSpc>
                <a:spcPct val="90000"/>
              </a:lnSpc>
            </a:pPr>
            <a:endParaRPr lang="en-GB" sz="1200" b="1" dirty="0">
              <a:solidFill>
                <a:schemeClr val="tx1">
                  <a:lumMod val="85000"/>
                  <a:lumOff val="15000"/>
                </a:schemeClr>
              </a:solidFill>
            </a:endParaRPr>
          </a:p>
          <a:p>
            <a:pPr>
              <a:lnSpc>
                <a:spcPct val="90000"/>
              </a:lnSpc>
              <a:buFontTx/>
              <a:buNone/>
            </a:pPr>
            <a:r>
              <a:rPr lang="en-GB" sz="1200" b="1" u="sng" dirty="0">
                <a:solidFill>
                  <a:schemeClr val="tx1">
                    <a:lumMod val="85000"/>
                    <a:lumOff val="15000"/>
                  </a:schemeClr>
                </a:solidFill>
              </a:rPr>
              <a:t>Leading to:</a:t>
            </a:r>
          </a:p>
          <a:p>
            <a:pPr>
              <a:lnSpc>
                <a:spcPct val="90000"/>
              </a:lnSpc>
            </a:pPr>
            <a:r>
              <a:rPr lang="en-GB" sz="1200" b="1" dirty="0">
                <a:solidFill>
                  <a:schemeClr val="tx1">
                    <a:lumMod val="85000"/>
                    <a:lumOff val="15000"/>
                  </a:schemeClr>
                </a:solidFill>
              </a:rPr>
              <a:t>Increase in short-term borrowing</a:t>
            </a:r>
          </a:p>
          <a:p>
            <a:pPr>
              <a:lnSpc>
                <a:spcPct val="90000"/>
              </a:lnSpc>
            </a:pPr>
            <a:r>
              <a:rPr lang="en-GB" sz="1200" b="1" dirty="0">
                <a:solidFill>
                  <a:schemeClr val="tx1">
                    <a:lumMod val="85000"/>
                    <a:lumOff val="15000"/>
                  </a:schemeClr>
                </a:solidFill>
              </a:rPr>
              <a:t>Increased gearing</a:t>
            </a:r>
          </a:p>
          <a:p>
            <a:pPr>
              <a:lnSpc>
                <a:spcPct val="90000"/>
              </a:lnSpc>
            </a:pPr>
            <a:r>
              <a:rPr lang="en-GB" sz="1200" b="1" dirty="0">
                <a:solidFill>
                  <a:schemeClr val="tx1">
                    <a:lumMod val="85000"/>
                    <a:lumOff val="15000"/>
                  </a:schemeClr>
                </a:solidFill>
              </a:rPr>
              <a:t>Decline in Current &amp; Acid Test ratio</a:t>
            </a:r>
          </a:p>
          <a:p>
            <a:pPr>
              <a:lnSpc>
                <a:spcPct val="90000"/>
              </a:lnSpc>
            </a:pPr>
            <a:r>
              <a:rPr lang="en-GB" sz="1200" b="1" dirty="0">
                <a:solidFill>
                  <a:schemeClr val="tx1">
                    <a:lumMod val="85000"/>
                    <a:lumOff val="15000"/>
                  </a:schemeClr>
                </a:solidFill>
              </a:rPr>
              <a:t>Rapid increase in sales relative to assets</a:t>
            </a:r>
          </a:p>
          <a:p>
            <a:pPr>
              <a:lnSpc>
                <a:spcPct val="90000"/>
              </a:lnSpc>
            </a:pPr>
            <a:endParaRPr lang="en-GB" sz="1200" b="1" dirty="0">
              <a:solidFill>
                <a:schemeClr val="tx1">
                  <a:lumMod val="85000"/>
                  <a:lumOff val="15000"/>
                </a:schemeClr>
              </a:solidFill>
            </a:endParaRPr>
          </a:p>
          <a:p>
            <a:pPr>
              <a:lnSpc>
                <a:spcPct val="90000"/>
              </a:lnSpc>
              <a:buNone/>
            </a:pPr>
            <a:r>
              <a:rPr lang="en-GB" sz="1200" b="1" dirty="0">
                <a:solidFill>
                  <a:schemeClr val="tx1">
                    <a:lumMod val="85000"/>
                    <a:lumOff val="15000"/>
                  </a:schemeClr>
                </a:solidFill>
              </a:rPr>
              <a:t>…………..and eventually running out of cash</a:t>
            </a:r>
          </a:p>
          <a:p>
            <a:pPr>
              <a:lnSpc>
                <a:spcPct val="90000"/>
              </a:lnSpc>
              <a:buNone/>
            </a:pPr>
            <a:endParaRPr lang="en-GB" sz="1200" b="1" dirty="0">
              <a:solidFill>
                <a:schemeClr val="tx1">
                  <a:lumMod val="85000"/>
                  <a:lumOff val="15000"/>
                </a:schemeClr>
              </a:solidFill>
            </a:endParaRPr>
          </a:p>
          <a:p>
            <a:pPr>
              <a:lnSpc>
                <a:spcPct val="90000"/>
              </a:lnSpc>
              <a:buNone/>
            </a:pPr>
            <a:r>
              <a:rPr lang="en-GB" sz="900" dirty="0">
                <a:hlinkClick r:id="rId3"/>
              </a:rPr>
              <a:t>overtrading short video for students financial management - Google Search</a:t>
            </a:r>
            <a:endParaRPr lang="en-GB" sz="1200" dirty="0">
              <a:solidFill>
                <a:schemeClr val="tx1">
                  <a:lumMod val="85000"/>
                  <a:lumOff val="15000"/>
                </a:schemeClr>
              </a:solidFill>
            </a:endParaRPr>
          </a:p>
          <a:p>
            <a:pPr>
              <a:lnSpc>
                <a:spcPct val="90000"/>
              </a:lnSpc>
              <a:buNone/>
            </a:pPr>
            <a:endParaRPr lang="en-GB" sz="1200" b="1" dirty="0">
              <a:solidFill>
                <a:schemeClr val="tx1">
                  <a:lumMod val="85000"/>
                  <a:lumOff val="15000"/>
                </a:schemeClr>
              </a:solidFill>
            </a:endParaRPr>
          </a:p>
          <a:p>
            <a:pPr>
              <a:lnSpc>
                <a:spcPct val="90000"/>
              </a:lnSpc>
              <a:buNone/>
            </a:pPr>
            <a:endParaRPr lang="en-GB" sz="1200" b="1" dirty="0">
              <a:solidFill>
                <a:schemeClr val="tx1">
                  <a:lumMod val="85000"/>
                  <a:lumOff val="15000"/>
                </a:schemeClr>
              </a:solidFill>
            </a:endParaRPr>
          </a:p>
          <a:p>
            <a:pPr>
              <a:lnSpc>
                <a:spcPct val="90000"/>
              </a:lnSpc>
              <a:buNone/>
            </a:pPr>
            <a:endParaRPr lang="en-GB" sz="1200" b="1" dirty="0">
              <a:solidFill>
                <a:schemeClr val="tx1">
                  <a:lumMod val="85000"/>
                  <a:lumOff val="15000"/>
                </a:schemeClr>
              </a:solidFill>
            </a:endParaRPr>
          </a:p>
          <a:p>
            <a:pPr>
              <a:lnSpc>
                <a:spcPct val="90000"/>
              </a:lnSpc>
              <a:buNone/>
            </a:pPr>
            <a:endParaRPr lang="en-GB" sz="1200" b="1" dirty="0">
              <a:solidFill>
                <a:schemeClr val="tx1">
                  <a:lumMod val="85000"/>
                  <a:lumOff val="15000"/>
                </a:schemeClr>
              </a:solidFill>
            </a:endParaRPr>
          </a:p>
          <a:p>
            <a:pPr>
              <a:lnSpc>
                <a:spcPct val="90000"/>
              </a:lnSpc>
            </a:pPr>
            <a:endParaRPr lang="en-GB" sz="1200" b="1" dirty="0">
              <a:solidFill>
                <a:schemeClr val="tx1">
                  <a:lumMod val="85000"/>
                  <a:lumOff val="15000"/>
                </a:schemeClr>
              </a:solidFill>
            </a:endParaRPr>
          </a:p>
          <a:p>
            <a:pPr>
              <a:lnSpc>
                <a:spcPct val="90000"/>
              </a:lnSpc>
            </a:pPr>
            <a:endParaRPr lang="en-GB" sz="1200" b="1" dirty="0">
              <a:solidFill>
                <a:schemeClr val="tx1">
                  <a:lumMod val="85000"/>
                  <a:lumOff val="15000"/>
                </a:schemeClr>
              </a:solidFill>
            </a:endParaRPr>
          </a:p>
        </p:txBody>
      </p:sp>
      <p:sp>
        <p:nvSpPr>
          <p:cNvPr id="68622" name="Freeform: Shape 6862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18</a:t>
            </a:fld>
            <a:endParaRPr lang="en-GB" sz="900"/>
          </a:p>
        </p:txBody>
      </p:sp>
      <p:sp>
        <p:nvSpPr>
          <p:cNvPr id="68610"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66" name="Rectangle 7066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68" name="Freeform: Shape 70667">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660" name="Rectangle 4"/>
          <p:cNvSpPr>
            <a:spLocks noGrp="1" noChangeArrowheads="1"/>
          </p:cNvSpPr>
          <p:nvPr>
            <p:ph type="title"/>
          </p:nvPr>
        </p:nvSpPr>
        <p:spPr>
          <a:xfrm>
            <a:off x="852777" y="548640"/>
            <a:ext cx="7157553" cy="1188720"/>
          </a:xfrm>
        </p:spPr>
        <p:txBody>
          <a:bodyPr>
            <a:normAutofit/>
          </a:bodyPr>
          <a:lstStyle/>
          <a:p>
            <a:pPr>
              <a:lnSpc>
                <a:spcPct val="90000"/>
              </a:lnSpc>
            </a:pPr>
            <a:r>
              <a:rPr lang="en-GB" sz="3700" b="1" u="sng">
                <a:solidFill>
                  <a:schemeClr val="tx1">
                    <a:lumMod val="85000"/>
                    <a:lumOff val="15000"/>
                  </a:schemeClr>
                </a:solidFill>
              </a:rPr>
              <a:t>HOW TO INCREASE WORKING CAPITAL</a:t>
            </a:r>
          </a:p>
        </p:txBody>
      </p:sp>
      <p:sp>
        <p:nvSpPr>
          <p:cNvPr id="70661" name="Rectangle 5"/>
          <p:cNvSpPr>
            <a:spLocks noGrp="1" noChangeArrowheads="1"/>
          </p:cNvSpPr>
          <p:nvPr>
            <p:ph type="body" idx="1"/>
          </p:nvPr>
        </p:nvSpPr>
        <p:spPr>
          <a:xfrm>
            <a:off x="1468490" y="2431765"/>
            <a:ext cx="6207019" cy="3320031"/>
          </a:xfrm>
        </p:spPr>
        <p:txBody>
          <a:bodyPr anchor="ctr">
            <a:normAutofit/>
          </a:bodyPr>
          <a:lstStyle/>
          <a:p>
            <a:pPr>
              <a:lnSpc>
                <a:spcPct val="90000"/>
              </a:lnSpc>
            </a:pPr>
            <a:r>
              <a:rPr lang="en-GB" sz="1700" b="1">
                <a:solidFill>
                  <a:schemeClr val="tx1">
                    <a:lumMod val="85000"/>
                    <a:lumOff val="15000"/>
                  </a:schemeClr>
                </a:solidFill>
              </a:rPr>
              <a:t>Issue shares to existing shareholders</a:t>
            </a:r>
          </a:p>
          <a:p>
            <a:pPr>
              <a:lnSpc>
                <a:spcPct val="90000"/>
              </a:lnSpc>
            </a:pPr>
            <a:r>
              <a:rPr lang="en-GB" sz="1700" b="1">
                <a:solidFill>
                  <a:schemeClr val="tx1">
                    <a:lumMod val="85000"/>
                    <a:lumOff val="15000"/>
                  </a:schemeClr>
                </a:solidFill>
              </a:rPr>
              <a:t>Issue shares to new shareholders</a:t>
            </a:r>
          </a:p>
          <a:p>
            <a:pPr>
              <a:lnSpc>
                <a:spcPct val="90000"/>
              </a:lnSpc>
            </a:pPr>
            <a:r>
              <a:rPr lang="en-GB" sz="1700" b="1">
                <a:solidFill>
                  <a:schemeClr val="tx1">
                    <a:lumMod val="85000"/>
                    <a:lumOff val="15000"/>
                  </a:schemeClr>
                </a:solidFill>
              </a:rPr>
              <a:t>Obtain a long-term loan</a:t>
            </a:r>
          </a:p>
          <a:p>
            <a:pPr>
              <a:lnSpc>
                <a:spcPct val="90000"/>
              </a:lnSpc>
            </a:pPr>
            <a:r>
              <a:rPr lang="en-GB" sz="1700" b="1">
                <a:solidFill>
                  <a:schemeClr val="tx1">
                    <a:lumMod val="85000"/>
                    <a:lumOff val="15000"/>
                  </a:schemeClr>
                </a:solidFill>
              </a:rPr>
              <a:t>Finance assets by lease or hire purchase</a:t>
            </a:r>
          </a:p>
          <a:p>
            <a:pPr>
              <a:lnSpc>
                <a:spcPct val="90000"/>
              </a:lnSpc>
            </a:pPr>
            <a:r>
              <a:rPr lang="en-GB" sz="1700" b="1">
                <a:solidFill>
                  <a:schemeClr val="tx1">
                    <a:lumMod val="85000"/>
                    <a:lumOff val="15000"/>
                  </a:schemeClr>
                </a:solidFill>
              </a:rPr>
              <a:t>Factor debtors</a:t>
            </a:r>
          </a:p>
          <a:p>
            <a:pPr>
              <a:lnSpc>
                <a:spcPct val="90000"/>
              </a:lnSpc>
            </a:pPr>
            <a:r>
              <a:rPr lang="en-GB" sz="1700" b="1">
                <a:solidFill>
                  <a:schemeClr val="tx1">
                    <a:lumMod val="85000"/>
                    <a:lumOff val="15000"/>
                  </a:schemeClr>
                </a:solidFill>
              </a:rPr>
              <a:t>Do not pay dividends</a:t>
            </a:r>
          </a:p>
          <a:p>
            <a:pPr>
              <a:lnSpc>
                <a:spcPct val="90000"/>
              </a:lnSpc>
            </a:pPr>
            <a:r>
              <a:rPr lang="en-GB" sz="1700" b="1">
                <a:solidFill>
                  <a:schemeClr val="tx1">
                    <a:lumMod val="85000"/>
                    <a:lumOff val="15000"/>
                  </a:schemeClr>
                </a:solidFill>
              </a:rPr>
              <a:t>Consider Venture Capitalists</a:t>
            </a:r>
          </a:p>
          <a:p>
            <a:pPr>
              <a:lnSpc>
                <a:spcPct val="90000"/>
              </a:lnSpc>
            </a:pPr>
            <a:endParaRPr lang="en-GB" sz="1700" b="1">
              <a:solidFill>
                <a:schemeClr val="tx1">
                  <a:lumMod val="85000"/>
                  <a:lumOff val="15000"/>
                </a:schemeClr>
              </a:solidFill>
            </a:endParaRPr>
          </a:p>
          <a:p>
            <a:pPr indent="0">
              <a:lnSpc>
                <a:spcPct val="90000"/>
              </a:lnSpc>
              <a:buNone/>
            </a:pPr>
            <a:r>
              <a:rPr lang="en-GB" sz="1700" b="1">
                <a:solidFill>
                  <a:schemeClr val="tx1">
                    <a:lumMod val="85000"/>
                    <a:lumOff val="15000"/>
                  </a:schemeClr>
                </a:solidFill>
              </a:rPr>
              <a:t>Q: How is the effectiveness of deploying working capital measured?</a:t>
            </a:r>
          </a:p>
          <a:p>
            <a:pPr indent="0">
              <a:lnSpc>
                <a:spcPct val="90000"/>
              </a:lnSpc>
              <a:buNone/>
            </a:pPr>
            <a:r>
              <a:rPr lang="en-GB" sz="1700" b="1">
                <a:solidFill>
                  <a:schemeClr val="tx1">
                    <a:lumMod val="85000"/>
                    <a:lumOff val="15000"/>
                  </a:schemeClr>
                </a:solidFill>
              </a:rPr>
              <a:t>A: Using the Operating Cash Cycle in days</a:t>
            </a:r>
          </a:p>
          <a:p>
            <a:pPr>
              <a:lnSpc>
                <a:spcPct val="90000"/>
              </a:lnSpc>
              <a:buFontTx/>
              <a:buNone/>
            </a:pPr>
            <a:endParaRPr lang="en-GB" sz="1700" b="1">
              <a:solidFill>
                <a:schemeClr val="tx1">
                  <a:lumMod val="85000"/>
                  <a:lumOff val="15000"/>
                </a:schemeClr>
              </a:solidFill>
            </a:endParaRPr>
          </a:p>
        </p:txBody>
      </p:sp>
      <p:sp>
        <p:nvSpPr>
          <p:cNvPr id="70670" name="Freeform: Shape 7066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19</a:t>
            </a:fld>
            <a:endParaRPr lang="en-GB" sz="900"/>
          </a:p>
        </p:txBody>
      </p:sp>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661">
                                            <p:txEl>
                                              <p:pRg st="0" end="0"/>
                                            </p:txEl>
                                          </p:spTgt>
                                        </p:tgtEl>
                                        <p:attrNameLst>
                                          <p:attrName>style.visibility</p:attrName>
                                        </p:attrNameLst>
                                      </p:cBhvr>
                                      <p:to>
                                        <p:strVal val="visible"/>
                                      </p:to>
                                    </p:set>
                                    <p:animEffect transition="in" filter="fade">
                                      <p:cBhvr>
                                        <p:cTn id="7" dur="500"/>
                                        <p:tgtEl>
                                          <p:spTgt spid="7066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0661">
                                            <p:txEl>
                                              <p:pRg st="1" end="1"/>
                                            </p:txEl>
                                          </p:spTgt>
                                        </p:tgtEl>
                                        <p:attrNameLst>
                                          <p:attrName>style.visibility</p:attrName>
                                        </p:attrNameLst>
                                      </p:cBhvr>
                                      <p:to>
                                        <p:strVal val="visible"/>
                                      </p:to>
                                    </p:set>
                                    <p:animEffect transition="in" filter="fade">
                                      <p:cBhvr>
                                        <p:cTn id="10" dur="500"/>
                                        <p:tgtEl>
                                          <p:spTgt spid="7066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0661">
                                            <p:txEl>
                                              <p:pRg st="2" end="2"/>
                                            </p:txEl>
                                          </p:spTgt>
                                        </p:tgtEl>
                                        <p:attrNameLst>
                                          <p:attrName>style.visibility</p:attrName>
                                        </p:attrNameLst>
                                      </p:cBhvr>
                                      <p:to>
                                        <p:strVal val="visible"/>
                                      </p:to>
                                    </p:set>
                                    <p:animEffect transition="in" filter="fade">
                                      <p:cBhvr>
                                        <p:cTn id="13" dur="500"/>
                                        <p:tgtEl>
                                          <p:spTgt spid="7066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0661">
                                            <p:txEl>
                                              <p:pRg st="3" end="3"/>
                                            </p:txEl>
                                          </p:spTgt>
                                        </p:tgtEl>
                                        <p:attrNameLst>
                                          <p:attrName>style.visibility</p:attrName>
                                        </p:attrNameLst>
                                      </p:cBhvr>
                                      <p:to>
                                        <p:strVal val="visible"/>
                                      </p:to>
                                    </p:set>
                                    <p:animEffect transition="in" filter="fade">
                                      <p:cBhvr>
                                        <p:cTn id="16" dur="500"/>
                                        <p:tgtEl>
                                          <p:spTgt spid="7066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0661">
                                            <p:txEl>
                                              <p:pRg st="4" end="4"/>
                                            </p:txEl>
                                          </p:spTgt>
                                        </p:tgtEl>
                                        <p:attrNameLst>
                                          <p:attrName>style.visibility</p:attrName>
                                        </p:attrNameLst>
                                      </p:cBhvr>
                                      <p:to>
                                        <p:strVal val="visible"/>
                                      </p:to>
                                    </p:set>
                                    <p:animEffect transition="in" filter="fade">
                                      <p:cBhvr>
                                        <p:cTn id="19" dur="500"/>
                                        <p:tgtEl>
                                          <p:spTgt spid="7066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70661">
                                            <p:txEl>
                                              <p:pRg st="5" end="5"/>
                                            </p:txEl>
                                          </p:spTgt>
                                        </p:tgtEl>
                                        <p:attrNameLst>
                                          <p:attrName>style.visibility</p:attrName>
                                        </p:attrNameLst>
                                      </p:cBhvr>
                                      <p:to>
                                        <p:strVal val="visible"/>
                                      </p:to>
                                    </p:set>
                                    <p:animEffect transition="in" filter="fade">
                                      <p:cBhvr>
                                        <p:cTn id="22" dur="500"/>
                                        <p:tgtEl>
                                          <p:spTgt spid="70661">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0661">
                                            <p:txEl>
                                              <p:pRg st="6" end="6"/>
                                            </p:txEl>
                                          </p:spTgt>
                                        </p:tgtEl>
                                        <p:attrNameLst>
                                          <p:attrName>style.visibility</p:attrName>
                                        </p:attrNameLst>
                                      </p:cBhvr>
                                      <p:to>
                                        <p:strVal val="visible"/>
                                      </p:to>
                                    </p:set>
                                    <p:animEffect transition="in" filter="fade">
                                      <p:cBhvr>
                                        <p:cTn id="25" dur="500"/>
                                        <p:tgtEl>
                                          <p:spTgt spid="70661">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70661">
                                            <p:txEl>
                                              <p:pRg st="8" end="8"/>
                                            </p:txEl>
                                          </p:spTgt>
                                        </p:tgtEl>
                                        <p:attrNameLst>
                                          <p:attrName>style.visibility</p:attrName>
                                        </p:attrNameLst>
                                      </p:cBhvr>
                                      <p:to>
                                        <p:strVal val="visible"/>
                                      </p:to>
                                    </p:set>
                                    <p:anim calcmode="lin" valueType="num">
                                      <p:cBhvr additive="base">
                                        <p:cTn id="30" dur="500" fill="hold"/>
                                        <p:tgtEl>
                                          <p:spTgt spid="70661">
                                            <p:txEl>
                                              <p:pRg st="8" end="8"/>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70661">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70661">
                                            <p:txEl>
                                              <p:pRg st="9" end="9"/>
                                            </p:txEl>
                                          </p:spTgt>
                                        </p:tgtEl>
                                        <p:attrNameLst>
                                          <p:attrName>style.visibility</p:attrName>
                                        </p:attrNameLst>
                                      </p:cBhvr>
                                      <p:to>
                                        <p:strVal val="visible"/>
                                      </p:to>
                                    </p:set>
                                    <p:animEffect transition="in" filter="fade">
                                      <p:cBhvr>
                                        <p:cTn id="36" dur="1000"/>
                                        <p:tgtEl>
                                          <p:spTgt spid="70661">
                                            <p:txEl>
                                              <p:pRg st="9" end="9"/>
                                            </p:txEl>
                                          </p:spTgt>
                                        </p:tgtEl>
                                      </p:cBhvr>
                                    </p:animEffect>
                                    <p:anim calcmode="lin" valueType="num">
                                      <p:cBhvr>
                                        <p:cTn id="37" dur="1000" fill="hold"/>
                                        <p:tgtEl>
                                          <p:spTgt spid="70661">
                                            <p:txEl>
                                              <p:pRg st="9" end="9"/>
                                            </p:txEl>
                                          </p:spTgt>
                                        </p:tgtEl>
                                        <p:attrNameLst>
                                          <p:attrName>ppt_x</p:attrName>
                                        </p:attrNameLst>
                                      </p:cBhvr>
                                      <p:tavLst>
                                        <p:tav tm="0">
                                          <p:val>
                                            <p:strVal val="#ppt_x"/>
                                          </p:val>
                                        </p:tav>
                                        <p:tav tm="100000">
                                          <p:val>
                                            <p:strVal val="#ppt_x"/>
                                          </p:val>
                                        </p:tav>
                                      </p:tavLst>
                                    </p:anim>
                                    <p:anim calcmode="lin" valueType="num">
                                      <p:cBhvr>
                                        <p:cTn id="38" dur="1000" fill="hold"/>
                                        <p:tgtEl>
                                          <p:spTgt spid="70661">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66" name="Rectangle 7066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68" name="Freeform: Shape 70667">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660" name="Rectangle 4"/>
          <p:cNvSpPr>
            <a:spLocks noGrp="1" noChangeArrowheads="1"/>
          </p:cNvSpPr>
          <p:nvPr>
            <p:ph type="title"/>
          </p:nvPr>
        </p:nvSpPr>
        <p:spPr>
          <a:xfrm>
            <a:off x="852777" y="548640"/>
            <a:ext cx="7157553" cy="1188720"/>
          </a:xfrm>
        </p:spPr>
        <p:txBody>
          <a:bodyPr>
            <a:normAutofit/>
          </a:bodyPr>
          <a:lstStyle/>
          <a:p>
            <a:r>
              <a:rPr lang="en-GB" sz="4100" b="1" u="sng">
                <a:solidFill>
                  <a:schemeClr val="tx1">
                    <a:lumMod val="85000"/>
                    <a:lumOff val="15000"/>
                  </a:schemeClr>
                </a:solidFill>
              </a:rPr>
              <a:t>What is Operating Cash Cycle?</a:t>
            </a:r>
          </a:p>
        </p:txBody>
      </p:sp>
      <p:sp>
        <p:nvSpPr>
          <p:cNvPr id="70661" name="Rectangle 5"/>
          <p:cNvSpPr>
            <a:spLocks noGrp="1" noChangeArrowheads="1"/>
          </p:cNvSpPr>
          <p:nvPr>
            <p:ph type="body" idx="1"/>
          </p:nvPr>
        </p:nvSpPr>
        <p:spPr>
          <a:xfrm>
            <a:off x="1468490" y="2431765"/>
            <a:ext cx="6207019" cy="3320031"/>
          </a:xfrm>
        </p:spPr>
        <p:txBody>
          <a:bodyPr anchor="ctr">
            <a:normAutofit/>
          </a:bodyPr>
          <a:lstStyle/>
          <a:p>
            <a:pPr indent="0">
              <a:buNone/>
            </a:pPr>
            <a:r>
              <a:rPr lang="en-GB" sz="1700">
                <a:solidFill>
                  <a:schemeClr val="tx1">
                    <a:lumMod val="85000"/>
                    <a:lumOff val="15000"/>
                  </a:schemeClr>
                </a:solidFill>
              </a:rPr>
              <a:t>Operating cash cycle is the length of time between the organisation’s outflow of material, wages and other expenditure and inflow of  cash from the sales of goods. It reflects the organisation’s investment in working capital. </a:t>
            </a:r>
          </a:p>
          <a:p>
            <a:pPr indent="0">
              <a:buNone/>
            </a:pPr>
            <a:endParaRPr lang="en-GB" sz="1700">
              <a:solidFill>
                <a:schemeClr val="tx1">
                  <a:lumMod val="85000"/>
                  <a:lumOff val="15000"/>
                </a:schemeClr>
              </a:solidFill>
            </a:endParaRPr>
          </a:p>
          <a:p>
            <a:pPr indent="0">
              <a:buNone/>
            </a:pPr>
            <a:r>
              <a:rPr lang="en-GB" sz="1700">
                <a:solidFill>
                  <a:schemeClr val="tx1">
                    <a:lumMod val="85000"/>
                    <a:lumOff val="15000"/>
                  </a:schemeClr>
                </a:solidFill>
              </a:rPr>
              <a:t>The faster the cycle, the lower is the investment in working capital. </a:t>
            </a:r>
          </a:p>
          <a:p>
            <a:pPr indent="0">
              <a:buNone/>
            </a:pPr>
            <a:endParaRPr lang="en-GB" sz="1700">
              <a:solidFill>
                <a:schemeClr val="tx1">
                  <a:lumMod val="85000"/>
                  <a:lumOff val="15000"/>
                </a:schemeClr>
              </a:solidFill>
            </a:endParaRPr>
          </a:p>
          <a:p>
            <a:pPr indent="0">
              <a:buNone/>
            </a:pPr>
            <a:r>
              <a:rPr lang="en-GB" sz="1700">
                <a:solidFill>
                  <a:schemeClr val="tx1">
                    <a:lumMod val="85000"/>
                    <a:lumOff val="15000"/>
                  </a:schemeClr>
                </a:solidFill>
              </a:rPr>
              <a:t>It is represented as follows…..</a:t>
            </a:r>
            <a:br>
              <a:rPr lang="en-GB" sz="1700">
                <a:solidFill>
                  <a:schemeClr val="tx1">
                    <a:lumMod val="85000"/>
                    <a:lumOff val="15000"/>
                  </a:schemeClr>
                </a:solidFill>
              </a:rPr>
            </a:br>
            <a:br>
              <a:rPr lang="en-GB" sz="1700">
                <a:solidFill>
                  <a:schemeClr val="tx1">
                    <a:lumMod val="85000"/>
                    <a:lumOff val="15000"/>
                  </a:schemeClr>
                </a:solidFill>
              </a:rPr>
            </a:br>
            <a:endParaRPr lang="en-GB" sz="1700" b="1">
              <a:solidFill>
                <a:schemeClr val="tx1">
                  <a:lumMod val="85000"/>
                  <a:lumOff val="15000"/>
                </a:schemeClr>
              </a:solidFill>
            </a:endParaRPr>
          </a:p>
        </p:txBody>
      </p:sp>
      <p:sp>
        <p:nvSpPr>
          <p:cNvPr id="70670" name="Freeform: Shape 7066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20</a:t>
            </a:fld>
            <a:endParaRPr lang="en-GB" sz="900"/>
          </a:p>
        </p:txBody>
      </p:sp>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2"/>
          <p:cNvGrpSpPr>
            <a:grpSpLocks/>
          </p:cNvGrpSpPr>
          <p:nvPr/>
        </p:nvGrpSpPr>
        <p:grpSpPr bwMode="auto">
          <a:xfrm>
            <a:off x="931863" y="1320800"/>
            <a:ext cx="7270750" cy="4530725"/>
            <a:chOff x="387" y="680"/>
            <a:chExt cx="4580" cy="2854"/>
          </a:xfrm>
        </p:grpSpPr>
        <p:sp>
          <p:nvSpPr>
            <p:cNvPr id="15364" name="Rectangle 3"/>
            <p:cNvSpPr>
              <a:spLocks noChangeArrowheads="1"/>
            </p:cNvSpPr>
            <p:nvPr/>
          </p:nvSpPr>
          <p:spPr bwMode="auto">
            <a:xfrm>
              <a:off x="4254" y="2043"/>
              <a:ext cx="151" cy="1491"/>
            </a:xfrm>
            <a:prstGeom prst="rect">
              <a:avLst/>
            </a:prstGeom>
            <a:solidFill>
              <a:srgbClr val="CC0000"/>
            </a:solidFill>
            <a:ln w="9525">
              <a:noFill/>
              <a:miter lim="800000"/>
              <a:headEnd/>
              <a:tailEnd/>
            </a:ln>
          </p:spPr>
          <p:txBody>
            <a:bodyPr wrap="none" anchor="ctr"/>
            <a:lstStyle/>
            <a:p>
              <a:endParaRPr lang="en-GB"/>
            </a:p>
          </p:txBody>
        </p:sp>
        <p:sp>
          <p:nvSpPr>
            <p:cNvPr id="15365" name="Rectangle 4"/>
            <p:cNvSpPr>
              <a:spLocks noChangeArrowheads="1"/>
            </p:cNvSpPr>
            <p:nvPr/>
          </p:nvSpPr>
          <p:spPr bwMode="auto">
            <a:xfrm>
              <a:off x="1909" y="2049"/>
              <a:ext cx="150" cy="1485"/>
            </a:xfrm>
            <a:prstGeom prst="rect">
              <a:avLst/>
            </a:prstGeom>
            <a:solidFill>
              <a:srgbClr val="CC0000"/>
            </a:solidFill>
            <a:ln w="9525">
              <a:noFill/>
              <a:miter lim="800000"/>
              <a:headEnd/>
              <a:tailEnd/>
            </a:ln>
          </p:spPr>
          <p:txBody>
            <a:bodyPr wrap="none" anchor="ctr"/>
            <a:lstStyle/>
            <a:p>
              <a:endParaRPr lang="en-GB"/>
            </a:p>
          </p:txBody>
        </p:sp>
        <p:sp>
          <p:nvSpPr>
            <p:cNvPr id="15366" name="Rectangle 5"/>
            <p:cNvSpPr>
              <a:spLocks noChangeArrowheads="1"/>
            </p:cNvSpPr>
            <p:nvPr/>
          </p:nvSpPr>
          <p:spPr bwMode="auto">
            <a:xfrm>
              <a:off x="3069" y="2049"/>
              <a:ext cx="150" cy="753"/>
            </a:xfrm>
            <a:prstGeom prst="rect">
              <a:avLst/>
            </a:prstGeom>
            <a:solidFill>
              <a:srgbClr val="CC0000"/>
            </a:solidFill>
            <a:ln w="9525">
              <a:noFill/>
              <a:miter lim="800000"/>
              <a:headEnd/>
              <a:tailEnd/>
            </a:ln>
          </p:spPr>
          <p:txBody>
            <a:bodyPr wrap="none" anchor="ctr"/>
            <a:lstStyle/>
            <a:p>
              <a:endParaRPr lang="en-GB"/>
            </a:p>
          </p:txBody>
        </p:sp>
        <p:sp>
          <p:nvSpPr>
            <p:cNvPr id="15367" name="Rectangle 6"/>
            <p:cNvSpPr>
              <a:spLocks noChangeArrowheads="1"/>
            </p:cNvSpPr>
            <p:nvPr/>
          </p:nvSpPr>
          <p:spPr bwMode="auto">
            <a:xfrm>
              <a:off x="730" y="2779"/>
              <a:ext cx="150" cy="753"/>
            </a:xfrm>
            <a:prstGeom prst="rect">
              <a:avLst/>
            </a:prstGeom>
            <a:solidFill>
              <a:srgbClr val="CC0000"/>
            </a:solidFill>
            <a:ln w="9525">
              <a:noFill/>
              <a:miter lim="800000"/>
              <a:headEnd/>
              <a:tailEnd/>
            </a:ln>
          </p:spPr>
          <p:txBody>
            <a:bodyPr wrap="none" anchor="ctr"/>
            <a:lstStyle/>
            <a:p>
              <a:endParaRPr lang="en-GB"/>
            </a:p>
          </p:txBody>
        </p:sp>
        <p:sp>
          <p:nvSpPr>
            <p:cNvPr id="15368" name="AutoShape 7"/>
            <p:cNvSpPr>
              <a:spLocks noChangeArrowheads="1"/>
            </p:cNvSpPr>
            <p:nvPr/>
          </p:nvSpPr>
          <p:spPr bwMode="auto">
            <a:xfrm>
              <a:off x="4173"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69" name="AutoShape 8"/>
            <p:cNvSpPr>
              <a:spLocks noChangeArrowheads="1"/>
            </p:cNvSpPr>
            <p:nvPr/>
          </p:nvSpPr>
          <p:spPr bwMode="auto">
            <a:xfrm>
              <a:off x="2987" y="1465"/>
              <a:ext cx="314" cy="484"/>
            </a:xfrm>
            <a:prstGeom prst="downArrow">
              <a:avLst>
                <a:gd name="adj1" fmla="val 50000"/>
                <a:gd name="adj2" fmla="val 38535"/>
              </a:avLst>
            </a:prstGeom>
            <a:solidFill>
              <a:srgbClr val="CC0000"/>
            </a:solidFill>
            <a:ln w="9525">
              <a:noFill/>
              <a:miter lim="800000"/>
              <a:headEnd/>
              <a:tailEnd/>
            </a:ln>
          </p:spPr>
          <p:txBody>
            <a:bodyPr wrap="none" anchor="ctr"/>
            <a:lstStyle/>
            <a:p>
              <a:endParaRPr lang="en-GB"/>
            </a:p>
          </p:txBody>
        </p:sp>
        <p:sp>
          <p:nvSpPr>
            <p:cNvPr id="15370" name="AutoShape 9"/>
            <p:cNvSpPr>
              <a:spLocks noChangeArrowheads="1"/>
            </p:cNvSpPr>
            <p:nvPr/>
          </p:nvSpPr>
          <p:spPr bwMode="auto">
            <a:xfrm>
              <a:off x="1834"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71" name="AutoShape 10"/>
            <p:cNvSpPr>
              <a:spLocks noChangeArrowheads="1"/>
            </p:cNvSpPr>
            <p:nvPr/>
          </p:nvSpPr>
          <p:spPr bwMode="auto">
            <a:xfrm>
              <a:off x="674" y="1465"/>
              <a:ext cx="313" cy="484"/>
            </a:xfrm>
            <a:prstGeom prst="downArrow">
              <a:avLst>
                <a:gd name="adj1" fmla="val 50000"/>
                <a:gd name="adj2" fmla="val 38658"/>
              </a:avLst>
            </a:prstGeom>
            <a:solidFill>
              <a:srgbClr val="CC0000"/>
            </a:solidFill>
            <a:ln w="9525">
              <a:noFill/>
              <a:miter lim="800000"/>
              <a:headEnd/>
              <a:tailEnd/>
            </a:ln>
          </p:spPr>
          <p:txBody>
            <a:bodyPr wrap="none" anchor="ctr"/>
            <a:lstStyle/>
            <a:p>
              <a:endParaRPr lang="en-GB"/>
            </a:p>
          </p:txBody>
        </p:sp>
        <p:sp>
          <p:nvSpPr>
            <p:cNvPr id="15372" name="AutoShape 12"/>
            <p:cNvSpPr>
              <a:spLocks noChangeArrowheads="1"/>
            </p:cNvSpPr>
            <p:nvPr/>
          </p:nvSpPr>
          <p:spPr bwMode="auto">
            <a:xfrm>
              <a:off x="404" y="704"/>
              <a:ext cx="941"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3" name="Text Box 13"/>
            <p:cNvSpPr txBox="1">
              <a:spLocks noChangeArrowheads="1"/>
            </p:cNvSpPr>
            <p:nvPr/>
          </p:nvSpPr>
          <p:spPr bwMode="auto">
            <a:xfrm>
              <a:off x="387" y="884"/>
              <a:ext cx="877"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Purchase of goods on credit</a:t>
              </a:r>
            </a:p>
          </p:txBody>
        </p:sp>
        <p:sp>
          <p:nvSpPr>
            <p:cNvPr id="15374" name="AutoShape 14"/>
            <p:cNvSpPr>
              <a:spLocks noChangeArrowheads="1"/>
            </p:cNvSpPr>
            <p:nvPr/>
          </p:nvSpPr>
          <p:spPr bwMode="auto">
            <a:xfrm>
              <a:off x="1583" y="704"/>
              <a:ext cx="940"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5" name="Text Box 15"/>
            <p:cNvSpPr txBox="1">
              <a:spLocks noChangeArrowheads="1"/>
            </p:cNvSpPr>
            <p:nvPr/>
          </p:nvSpPr>
          <p:spPr bwMode="auto">
            <a:xfrm>
              <a:off x="1590" y="883"/>
              <a:ext cx="837"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Payment for goods</a:t>
              </a:r>
            </a:p>
          </p:txBody>
        </p:sp>
        <p:sp>
          <p:nvSpPr>
            <p:cNvPr id="15376" name="AutoShape 16"/>
            <p:cNvSpPr>
              <a:spLocks noChangeArrowheads="1"/>
            </p:cNvSpPr>
            <p:nvPr/>
          </p:nvSpPr>
          <p:spPr bwMode="auto">
            <a:xfrm>
              <a:off x="2737" y="704"/>
              <a:ext cx="940" cy="897"/>
            </a:xfrm>
            <a:prstGeom prst="cube">
              <a:avLst>
                <a:gd name="adj" fmla="val 12606"/>
              </a:avLst>
            </a:prstGeom>
            <a:solidFill>
              <a:srgbClr val="FFCC99"/>
            </a:solidFill>
            <a:ln w="9525">
              <a:noFill/>
              <a:miter lim="800000"/>
              <a:headEnd/>
              <a:tailEnd/>
            </a:ln>
          </p:spPr>
          <p:txBody>
            <a:bodyPr wrap="none" anchor="ctr"/>
            <a:lstStyle/>
            <a:p>
              <a:endParaRPr lang="en-GB"/>
            </a:p>
          </p:txBody>
        </p:sp>
        <p:sp>
          <p:nvSpPr>
            <p:cNvPr id="15377" name="Text Box 17"/>
            <p:cNvSpPr txBox="1">
              <a:spLocks noChangeArrowheads="1"/>
            </p:cNvSpPr>
            <p:nvPr/>
          </p:nvSpPr>
          <p:spPr bwMode="auto">
            <a:xfrm>
              <a:off x="2716" y="898"/>
              <a:ext cx="865" cy="634"/>
            </a:xfrm>
            <a:prstGeom prst="rect">
              <a:avLst/>
            </a:prstGeom>
            <a:noFill/>
            <a:ln w="9525">
              <a:noFill/>
              <a:miter lim="800000"/>
              <a:headEnd/>
              <a:tailEnd/>
            </a:ln>
          </p:spPr>
          <p:txBody>
            <a:bodyPr>
              <a:spAutoFit/>
            </a:bodyPr>
            <a:lstStyle/>
            <a:p>
              <a:pPr algn="ctr">
                <a:spcBef>
                  <a:spcPct val="50000"/>
                </a:spcBef>
              </a:pPr>
              <a:r>
                <a:rPr lang="en-GB" sz="2000" b="1">
                  <a:latin typeface="Arial" charset="0"/>
                </a:rPr>
                <a:t>Sale of goods on credit</a:t>
              </a:r>
            </a:p>
          </p:txBody>
        </p:sp>
        <p:sp>
          <p:nvSpPr>
            <p:cNvPr id="15378" name="AutoShape 18"/>
            <p:cNvSpPr>
              <a:spLocks noChangeArrowheads="1"/>
            </p:cNvSpPr>
            <p:nvPr/>
          </p:nvSpPr>
          <p:spPr bwMode="auto">
            <a:xfrm>
              <a:off x="3915" y="680"/>
              <a:ext cx="1052" cy="929"/>
            </a:xfrm>
            <a:prstGeom prst="cube">
              <a:avLst>
                <a:gd name="adj" fmla="val 10912"/>
              </a:avLst>
            </a:prstGeom>
            <a:solidFill>
              <a:srgbClr val="FFCC99"/>
            </a:solidFill>
            <a:ln w="9525">
              <a:noFill/>
              <a:miter lim="800000"/>
              <a:headEnd/>
              <a:tailEnd/>
            </a:ln>
          </p:spPr>
          <p:txBody>
            <a:bodyPr wrap="none" anchor="ctr"/>
            <a:lstStyle/>
            <a:p>
              <a:endParaRPr lang="en-GB"/>
            </a:p>
          </p:txBody>
        </p:sp>
        <p:sp>
          <p:nvSpPr>
            <p:cNvPr id="15379" name="Text Box 19"/>
            <p:cNvSpPr txBox="1">
              <a:spLocks noChangeArrowheads="1"/>
            </p:cNvSpPr>
            <p:nvPr/>
          </p:nvSpPr>
          <p:spPr bwMode="auto">
            <a:xfrm>
              <a:off x="3886" y="776"/>
              <a:ext cx="1010" cy="826"/>
            </a:xfrm>
            <a:prstGeom prst="rect">
              <a:avLst/>
            </a:prstGeom>
            <a:noFill/>
            <a:ln w="9525">
              <a:noFill/>
              <a:miter lim="800000"/>
              <a:headEnd/>
              <a:tailEnd/>
            </a:ln>
          </p:spPr>
          <p:txBody>
            <a:bodyPr>
              <a:spAutoFit/>
            </a:bodyPr>
            <a:lstStyle/>
            <a:p>
              <a:pPr algn="ctr">
                <a:spcBef>
                  <a:spcPct val="50000"/>
                </a:spcBef>
              </a:pPr>
              <a:r>
                <a:rPr lang="en-GB" sz="2000" b="1">
                  <a:latin typeface="Arial" charset="0"/>
                </a:rPr>
                <a:t>Cash received from credit customer</a:t>
              </a:r>
            </a:p>
          </p:txBody>
        </p:sp>
        <p:sp>
          <p:nvSpPr>
            <p:cNvPr id="15380" name="Rectangle 20"/>
            <p:cNvSpPr>
              <a:spLocks noChangeArrowheads="1"/>
            </p:cNvSpPr>
            <p:nvPr/>
          </p:nvSpPr>
          <p:spPr bwMode="auto">
            <a:xfrm>
              <a:off x="404" y="1955"/>
              <a:ext cx="4333" cy="115"/>
            </a:xfrm>
            <a:prstGeom prst="rect">
              <a:avLst/>
            </a:prstGeom>
            <a:solidFill>
              <a:srgbClr val="FFCC99"/>
            </a:solidFill>
            <a:ln w="9525">
              <a:noFill/>
              <a:miter lim="800000"/>
              <a:headEnd/>
              <a:tailEnd/>
            </a:ln>
          </p:spPr>
          <p:txBody>
            <a:bodyPr wrap="none" anchor="ctr"/>
            <a:lstStyle/>
            <a:p>
              <a:endParaRPr lang="en-GB"/>
            </a:p>
          </p:txBody>
        </p:sp>
        <p:sp>
          <p:nvSpPr>
            <p:cNvPr id="15381" name="AutoShape 21"/>
            <p:cNvSpPr>
              <a:spLocks noChangeArrowheads="1"/>
            </p:cNvSpPr>
            <p:nvPr/>
          </p:nvSpPr>
          <p:spPr bwMode="auto">
            <a:xfrm>
              <a:off x="1157" y="2224"/>
              <a:ext cx="1624" cy="578"/>
            </a:xfrm>
            <a:prstGeom prst="cube">
              <a:avLst>
                <a:gd name="adj" fmla="val 17301"/>
              </a:avLst>
            </a:prstGeom>
            <a:solidFill>
              <a:srgbClr val="FFCC99"/>
            </a:solidFill>
            <a:ln w="9525">
              <a:noFill/>
              <a:miter lim="800000"/>
              <a:headEnd/>
              <a:tailEnd/>
            </a:ln>
          </p:spPr>
          <p:txBody>
            <a:bodyPr wrap="none" anchor="ctr"/>
            <a:lstStyle/>
            <a:p>
              <a:endParaRPr lang="en-GB"/>
            </a:p>
          </p:txBody>
        </p:sp>
        <p:sp>
          <p:nvSpPr>
            <p:cNvPr id="15382" name="AutoShape 22"/>
            <p:cNvSpPr>
              <a:spLocks noChangeArrowheads="1"/>
            </p:cNvSpPr>
            <p:nvPr/>
          </p:nvSpPr>
          <p:spPr bwMode="auto">
            <a:xfrm>
              <a:off x="2718" y="2379"/>
              <a:ext cx="426" cy="295"/>
            </a:xfrm>
            <a:prstGeom prst="rightArrow">
              <a:avLst>
                <a:gd name="adj1" fmla="val 54546"/>
                <a:gd name="adj2" fmla="val 25144"/>
              </a:avLst>
            </a:prstGeom>
            <a:solidFill>
              <a:srgbClr val="FFCC99"/>
            </a:solidFill>
            <a:ln w="9525">
              <a:noFill/>
              <a:miter lim="800000"/>
              <a:headEnd/>
              <a:tailEnd/>
            </a:ln>
          </p:spPr>
          <p:txBody>
            <a:bodyPr wrap="none" anchor="ctr"/>
            <a:lstStyle/>
            <a:p>
              <a:endParaRPr lang="en-GB"/>
            </a:p>
          </p:txBody>
        </p:sp>
        <p:sp>
          <p:nvSpPr>
            <p:cNvPr id="15383" name="AutoShape 23"/>
            <p:cNvSpPr>
              <a:spLocks noChangeArrowheads="1"/>
            </p:cNvSpPr>
            <p:nvPr/>
          </p:nvSpPr>
          <p:spPr bwMode="auto">
            <a:xfrm flipH="1">
              <a:off x="805" y="2385"/>
              <a:ext cx="364" cy="296"/>
            </a:xfrm>
            <a:prstGeom prst="rightArrow">
              <a:avLst>
                <a:gd name="adj1" fmla="val 50000"/>
                <a:gd name="adj2" fmla="val 30743"/>
              </a:avLst>
            </a:prstGeom>
            <a:solidFill>
              <a:srgbClr val="FFCC99"/>
            </a:solidFill>
            <a:ln w="9525">
              <a:noFill/>
              <a:miter lim="800000"/>
              <a:headEnd/>
              <a:tailEnd/>
            </a:ln>
          </p:spPr>
          <p:txBody>
            <a:bodyPr wrap="none" anchor="ctr"/>
            <a:lstStyle/>
            <a:p>
              <a:endParaRPr lang="en-GB"/>
            </a:p>
          </p:txBody>
        </p:sp>
        <p:sp>
          <p:nvSpPr>
            <p:cNvPr id="15384" name="AutoShape 24"/>
            <p:cNvSpPr>
              <a:spLocks noChangeArrowheads="1"/>
            </p:cNvSpPr>
            <p:nvPr/>
          </p:nvSpPr>
          <p:spPr bwMode="auto">
            <a:xfrm>
              <a:off x="2329" y="2956"/>
              <a:ext cx="1624" cy="578"/>
            </a:xfrm>
            <a:prstGeom prst="cube">
              <a:avLst>
                <a:gd name="adj" fmla="val 17301"/>
              </a:avLst>
            </a:prstGeom>
            <a:solidFill>
              <a:srgbClr val="CC0000"/>
            </a:solidFill>
            <a:ln w="9525">
              <a:noFill/>
              <a:miter lim="800000"/>
              <a:headEnd/>
              <a:tailEnd/>
            </a:ln>
          </p:spPr>
          <p:txBody>
            <a:bodyPr wrap="none" anchor="ctr"/>
            <a:lstStyle/>
            <a:p>
              <a:endParaRPr lang="en-GB"/>
            </a:p>
          </p:txBody>
        </p:sp>
        <p:sp>
          <p:nvSpPr>
            <p:cNvPr id="15385" name="AutoShape 25"/>
            <p:cNvSpPr>
              <a:spLocks noChangeArrowheads="1"/>
            </p:cNvSpPr>
            <p:nvPr/>
          </p:nvSpPr>
          <p:spPr bwMode="auto">
            <a:xfrm>
              <a:off x="3890" y="3111"/>
              <a:ext cx="439" cy="295"/>
            </a:xfrm>
            <a:prstGeom prst="rightArrow">
              <a:avLst>
                <a:gd name="adj1" fmla="val 54546"/>
                <a:gd name="adj2" fmla="val 25911"/>
              </a:avLst>
            </a:prstGeom>
            <a:solidFill>
              <a:srgbClr val="FFCC99"/>
            </a:solidFill>
            <a:ln w="9525">
              <a:noFill/>
              <a:miter lim="800000"/>
              <a:headEnd/>
              <a:tailEnd/>
            </a:ln>
          </p:spPr>
          <p:txBody>
            <a:bodyPr wrap="none" anchor="ctr"/>
            <a:lstStyle/>
            <a:p>
              <a:endParaRPr lang="en-GB"/>
            </a:p>
          </p:txBody>
        </p:sp>
        <p:sp>
          <p:nvSpPr>
            <p:cNvPr id="15386" name="AutoShape 26"/>
            <p:cNvSpPr>
              <a:spLocks noChangeArrowheads="1"/>
            </p:cNvSpPr>
            <p:nvPr/>
          </p:nvSpPr>
          <p:spPr bwMode="auto">
            <a:xfrm flipH="1">
              <a:off x="1978" y="3118"/>
              <a:ext cx="348" cy="295"/>
            </a:xfrm>
            <a:prstGeom prst="rightArrow">
              <a:avLst>
                <a:gd name="adj1" fmla="val 50000"/>
                <a:gd name="adj2" fmla="val 29492"/>
              </a:avLst>
            </a:prstGeom>
            <a:solidFill>
              <a:srgbClr val="FFCC99"/>
            </a:solidFill>
            <a:ln w="9525">
              <a:noFill/>
              <a:miter lim="800000"/>
              <a:headEnd/>
              <a:tailEnd/>
            </a:ln>
          </p:spPr>
          <p:txBody>
            <a:bodyPr wrap="none" anchor="ctr"/>
            <a:lstStyle/>
            <a:p>
              <a:endParaRPr lang="en-GB"/>
            </a:p>
          </p:txBody>
        </p:sp>
        <p:sp>
          <p:nvSpPr>
            <p:cNvPr id="15387" name="Text Box 27"/>
            <p:cNvSpPr txBox="1">
              <a:spLocks noChangeArrowheads="1"/>
            </p:cNvSpPr>
            <p:nvPr/>
          </p:nvSpPr>
          <p:spPr bwMode="auto">
            <a:xfrm>
              <a:off x="1245" y="2334"/>
              <a:ext cx="1298"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 Inventories holding period</a:t>
              </a:r>
            </a:p>
          </p:txBody>
        </p:sp>
        <p:sp>
          <p:nvSpPr>
            <p:cNvPr id="15388" name="Text Box 28"/>
            <p:cNvSpPr txBox="1">
              <a:spLocks noChangeArrowheads="1"/>
            </p:cNvSpPr>
            <p:nvPr/>
          </p:nvSpPr>
          <p:spPr bwMode="auto">
            <a:xfrm>
              <a:off x="2436" y="3077"/>
              <a:ext cx="1298" cy="442"/>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Operating cash cycle</a:t>
              </a:r>
            </a:p>
          </p:txBody>
        </p:sp>
      </p:grpSp>
      <p:sp>
        <p:nvSpPr>
          <p:cNvPr id="15363" name="Text Box 29"/>
          <p:cNvSpPr txBox="1">
            <a:spLocks noChangeArrowheads="1"/>
          </p:cNvSpPr>
          <p:nvPr/>
        </p:nvSpPr>
        <p:spPr bwMode="auto">
          <a:xfrm>
            <a:off x="1017588" y="279400"/>
            <a:ext cx="7105650" cy="457200"/>
          </a:xfrm>
          <a:prstGeom prst="rect">
            <a:avLst/>
          </a:prstGeom>
          <a:noFill/>
          <a:ln w="9525">
            <a:noFill/>
            <a:miter lim="800000"/>
            <a:headEnd/>
            <a:tailEnd/>
          </a:ln>
        </p:spPr>
        <p:txBody>
          <a:bodyPr>
            <a:spAutoFit/>
          </a:bodyPr>
          <a:lstStyle/>
          <a:p>
            <a:pPr algn="ctr">
              <a:spcBef>
                <a:spcPct val="50000"/>
              </a:spcBef>
            </a:pPr>
            <a:r>
              <a:rPr lang="en-GB" b="1">
                <a:solidFill>
                  <a:srgbClr val="CC0000"/>
                </a:solidFill>
                <a:latin typeface="Arial" charset="0"/>
              </a:rPr>
              <a:t>The operating cash cycle</a:t>
            </a:r>
            <a:endParaRPr lang="en-GB">
              <a:solidFill>
                <a:srgbClr val="CC0000"/>
              </a:solidFill>
              <a:latin typeface="Arial" charset="0"/>
            </a:endParaRPr>
          </a:p>
        </p:txBody>
      </p:sp>
      <p:sp>
        <p:nvSpPr>
          <p:cNvPr id="29" name="TextBox 28"/>
          <p:cNvSpPr txBox="1"/>
          <p:nvPr/>
        </p:nvSpPr>
        <p:spPr>
          <a:xfrm>
            <a:off x="323528" y="6453336"/>
            <a:ext cx="3960440" cy="246221"/>
          </a:xfrm>
          <a:prstGeom prst="rect">
            <a:avLst/>
          </a:prstGeom>
          <a:noFill/>
        </p:spPr>
        <p:txBody>
          <a:bodyPr wrap="square" rtlCol="0">
            <a:spAutoFit/>
          </a:bodyPr>
          <a:lstStyle/>
          <a:p>
            <a:r>
              <a:rPr lang="en-GB" sz="1000" dirty="0"/>
              <a:t>Source: </a:t>
            </a:r>
            <a:r>
              <a:rPr lang="en-GB" sz="1000" dirty="0" err="1"/>
              <a:t>Atrill</a:t>
            </a:r>
            <a:r>
              <a:rPr lang="en-GB" sz="1000" dirty="0"/>
              <a:t> &amp; </a:t>
            </a:r>
            <a:r>
              <a:rPr lang="en-GB" sz="1000" dirty="0" err="1"/>
              <a:t>McLaney</a:t>
            </a:r>
            <a:endParaRPr lang="en-GB" sz="1000" dirty="0"/>
          </a:p>
        </p:txBody>
      </p:sp>
      <p:sp>
        <p:nvSpPr>
          <p:cNvPr id="30" name="Footer Placeholder 29"/>
          <p:cNvSpPr>
            <a:spLocks noGrp="1"/>
          </p:cNvSpPr>
          <p:nvPr>
            <p:ph type="ftr" sz="quarter" idx="11"/>
          </p:nvPr>
        </p:nvSpPr>
        <p:spPr/>
        <p:txBody>
          <a:bodyPr/>
          <a:lstStyle/>
          <a:p>
            <a:r>
              <a:rPr lang="en-GB"/>
              <a:t>Financial Management</a:t>
            </a:r>
          </a:p>
        </p:txBody>
      </p:sp>
      <p:sp>
        <p:nvSpPr>
          <p:cNvPr id="31" name="TextBox 30"/>
          <p:cNvSpPr txBox="1"/>
          <p:nvPr/>
        </p:nvSpPr>
        <p:spPr>
          <a:xfrm>
            <a:off x="5436096" y="4077072"/>
            <a:ext cx="1656184" cy="400110"/>
          </a:xfrm>
          <a:prstGeom prst="rect">
            <a:avLst/>
          </a:prstGeom>
          <a:solidFill>
            <a:srgbClr val="D1D1D1"/>
          </a:solidFill>
        </p:spPr>
        <p:txBody>
          <a:bodyPr wrap="square" rtlCol="0">
            <a:spAutoFit/>
          </a:bodyPr>
          <a:lstStyle/>
          <a:p>
            <a:pPr algn="ctr"/>
            <a:r>
              <a:rPr lang="en-GB" sz="1000" dirty="0"/>
              <a:t>Average settlement period for receivables</a:t>
            </a:r>
          </a:p>
        </p:txBody>
      </p:sp>
      <p:sp>
        <p:nvSpPr>
          <p:cNvPr id="33" name="TextBox 32"/>
          <p:cNvSpPr txBox="1"/>
          <p:nvPr/>
        </p:nvSpPr>
        <p:spPr>
          <a:xfrm>
            <a:off x="1691680" y="5261138"/>
            <a:ext cx="1656184" cy="400110"/>
          </a:xfrm>
          <a:prstGeom prst="rect">
            <a:avLst/>
          </a:prstGeom>
          <a:solidFill>
            <a:srgbClr val="D1D1D1"/>
          </a:solidFill>
        </p:spPr>
        <p:txBody>
          <a:bodyPr wrap="square" rtlCol="0">
            <a:spAutoFit/>
          </a:bodyPr>
          <a:lstStyle/>
          <a:p>
            <a:pPr algn="ctr"/>
            <a:r>
              <a:rPr lang="en-GB" sz="1000" dirty="0"/>
              <a:t>Average settlement period for payables</a:t>
            </a:r>
          </a:p>
        </p:txBody>
      </p:sp>
      <p:sp>
        <p:nvSpPr>
          <p:cNvPr id="34" name="Rectangle 6"/>
          <p:cNvSpPr>
            <a:spLocks noChangeArrowheads="1"/>
          </p:cNvSpPr>
          <p:nvPr/>
        </p:nvSpPr>
        <p:spPr bwMode="auto">
          <a:xfrm>
            <a:off x="1475656" y="3501008"/>
            <a:ext cx="238125" cy="1195388"/>
          </a:xfrm>
          <a:prstGeom prst="rect">
            <a:avLst/>
          </a:prstGeom>
          <a:solidFill>
            <a:srgbClr val="CC0000"/>
          </a:solidFill>
          <a:ln w="9525">
            <a:noFill/>
            <a:miter lim="800000"/>
            <a:headEnd/>
            <a:tailEnd/>
          </a:ln>
        </p:spPr>
        <p:txBody>
          <a:bodyPr wrap="none" anchor="ctr"/>
          <a:lstStyle/>
          <a:p>
            <a:endParaRPr lang="en-GB"/>
          </a:p>
        </p:txBody>
      </p:sp>
      <p:sp>
        <p:nvSpPr>
          <p:cNvPr id="35" name="Slide Number Placeholder 34"/>
          <p:cNvSpPr>
            <a:spLocks noGrp="1"/>
          </p:cNvSpPr>
          <p:nvPr>
            <p:ph type="sldNum" sz="quarter" idx="12"/>
          </p:nvPr>
        </p:nvSpPr>
        <p:spPr/>
        <p:txBody>
          <a:bodyPr/>
          <a:lstStyle/>
          <a:p>
            <a:fld id="{4FB01EAF-D60B-4FE4-B3FB-69DF8E998C08}" type="slidenum">
              <a:rPr lang="en-GB" smtClean="0"/>
              <a:pPr/>
              <a:t>21</a:t>
            </a:fld>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4"/>
          <p:cNvGrpSpPr>
            <a:grpSpLocks/>
          </p:cNvGrpSpPr>
          <p:nvPr/>
        </p:nvGrpSpPr>
        <p:grpSpPr bwMode="auto">
          <a:xfrm>
            <a:off x="2573338" y="1022350"/>
            <a:ext cx="3992562" cy="5132388"/>
            <a:chOff x="1805" y="572"/>
            <a:chExt cx="2515" cy="3233"/>
          </a:xfrm>
        </p:grpSpPr>
        <p:sp>
          <p:nvSpPr>
            <p:cNvPr id="16388" name="AutoShape 3"/>
            <p:cNvSpPr>
              <a:spLocks noChangeArrowheads="1"/>
            </p:cNvSpPr>
            <p:nvPr/>
          </p:nvSpPr>
          <p:spPr bwMode="auto">
            <a:xfrm>
              <a:off x="2812" y="2830"/>
              <a:ext cx="1508" cy="387"/>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89" name="Text Box 6"/>
            <p:cNvSpPr txBox="1">
              <a:spLocks noChangeArrowheads="1"/>
            </p:cNvSpPr>
            <p:nvPr/>
          </p:nvSpPr>
          <p:spPr bwMode="auto">
            <a:xfrm>
              <a:off x="3690" y="2914"/>
              <a:ext cx="621"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equals</a:t>
              </a:r>
            </a:p>
          </p:txBody>
        </p:sp>
        <p:sp>
          <p:nvSpPr>
            <p:cNvPr id="16390" name="AutoShape 7"/>
            <p:cNvSpPr>
              <a:spLocks noChangeArrowheads="1"/>
            </p:cNvSpPr>
            <p:nvPr/>
          </p:nvSpPr>
          <p:spPr bwMode="auto">
            <a:xfrm>
              <a:off x="2803" y="1977"/>
              <a:ext cx="1508" cy="388"/>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91" name="Text Box 8"/>
            <p:cNvSpPr txBox="1">
              <a:spLocks noChangeArrowheads="1"/>
            </p:cNvSpPr>
            <p:nvPr/>
          </p:nvSpPr>
          <p:spPr bwMode="auto">
            <a:xfrm>
              <a:off x="3727" y="2054"/>
              <a:ext cx="551"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minus</a:t>
              </a:r>
            </a:p>
          </p:txBody>
        </p:sp>
        <p:sp>
          <p:nvSpPr>
            <p:cNvPr id="16392" name="AutoShape 9"/>
            <p:cNvSpPr>
              <a:spLocks noChangeArrowheads="1"/>
            </p:cNvSpPr>
            <p:nvPr/>
          </p:nvSpPr>
          <p:spPr bwMode="auto">
            <a:xfrm>
              <a:off x="2812" y="1061"/>
              <a:ext cx="1508" cy="411"/>
            </a:xfrm>
            <a:prstGeom prst="roundRect">
              <a:avLst>
                <a:gd name="adj" fmla="val 16667"/>
              </a:avLst>
            </a:prstGeom>
            <a:solidFill>
              <a:srgbClr val="DEBA96"/>
            </a:solidFill>
            <a:ln w="9525">
              <a:noFill/>
              <a:round/>
              <a:headEnd/>
              <a:tailEnd/>
            </a:ln>
          </p:spPr>
          <p:txBody>
            <a:bodyPr wrap="none" anchor="ctr"/>
            <a:lstStyle/>
            <a:p>
              <a:endParaRPr lang="en-GB"/>
            </a:p>
          </p:txBody>
        </p:sp>
        <p:sp>
          <p:nvSpPr>
            <p:cNvPr id="16393" name="Text Box 16"/>
            <p:cNvSpPr txBox="1">
              <a:spLocks noChangeArrowheads="1"/>
            </p:cNvSpPr>
            <p:nvPr/>
          </p:nvSpPr>
          <p:spPr bwMode="auto">
            <a:xfrm>
              <a:off x="3780" y="1142"/>
              <a:ext cx="519" cy="231"/>
            </a:xfrm>
            <a:prstGeom prst="rect">
              <a:avLst/>
            </a:prstGeom>
            <a:noFill/>
            <a:ln w="9525">
              <a:noFill/>
              <a:miter lim="800000"/>
              <a:headEnd/>
              <a:tailEnd/>
            </a:ln>
          </p:spPr>
          <p:txBody>
            <a:bodyPr>
              <a:spAutoFit/>
            </a:bodyPr>
            <a:lstStyle/>
            <a:p>
              <a:pPr algn="ctr">
                <a:spcBef>
                  <a:spcPct val="50000"/>
                </a:spcBef>
              </a:pPr>
              <a:r>
                <a:rPr lang="en-GB" sz="1800" b="1" i="1">
                  <a:latin typeface="Arial" charset="0"/>
                </a:rPr>
                <a:t>plus</a:t>
              </a:r>
            </a:p>
          </p:txBody>
        </p:sp>
        <p:sp>
          <p:nvSpPr>
            <p:cNvPr id="16394" name="AutoShape 4"/>
            <p:cNvSpPr>
              <a:spLocks noChangeArrowheads="1"/>
            </p:cNvSpPr>
            <p:nvPr/>
          </p:nvSpPr>
          <p:spPr bwMode="auto">
            <a:xfrm>
              <a:off x="1863" y="3220"/>
              <a:ext cx="1931" cy="585"/>
            </a:xfrm>
            <a:prstGeom prst="cube">
              <a:avLst>
                <a:gd name="adj" fmla="val 13782"/>
              </a:avLst>
            </a:prstGeom>
            <a:solidFill>
              <a:srgbClr val="CC0000"/>
            </a:solidFill>
            <a:ln w="9525">
              <a:noFill/>
              <a:miter lim="800000"/>
              <a:headEnd/>
              <a:tailEnd/>
            </a:ln>
          </p:spPr>
          <p:txBody>
            <a:bodyPr wrap="none" anchor="ctr"/>
            <a:lstStyle/>
            <a:p>
              <a:endParaRPr lang="en-GB"/>
            </a:p>
          </p:txBody>
        </p:sp>
        <p:sp>
          <p:nvSpPr>
            <p:cNvPr id="16395" name="AutoShape 5"/>
            <p:cNvSpPr>
              <a:spLocks noChangeArrowheads="1"/>
            </p:cNvSpPr>
            <p:nvPr/>
          </p:nvSpPr>
          <p:spPr bwMode="auto">
            <a:xfrm rot="5400000">
              <a:off x="2559" y="2954"/>
              <a:ext cx="493" cy="263"/>
            </a:xfrm>
            <a:prstGeom prst="rightArrow">
              <a:avLst>
                <a:gd name="adj1" fmla="val 59407"/>
                <a:gd name="adj2" fmla="val 39573"/>
              </a:avLst>
            </a:prstGeom>
            <a:solidFill>
              <a:schemeClr val="tx1"/>
            </a:solidFill>
            <a:ln w="9525">
              <a:noFill/>
              <a:miter lim="800000"/>
              <a:headEnd/>
              <a:tailEnd/>
            </a:ln>
          </p:spPr>
          <p:txBody>
            <a:bodyPr wrap="none" anchor="ctr"/>
            <a:lstStyle/>
            <a:p>
              <a:endParaRPr lang="en-GB"/>
            </a:p>
          </p:txBody>
        </p:sp>
        <p:sp>
          <p:nvSpPr>
            <p:cNvPr id="16396" name="Text Box 10"/>
            <p:cNvSpPr txBox="1">
              <a:spLocks noChangeArrowheads="1"/>
            </p:cNvSpPr>
            <p:nvPr/>
          </p:nvSpPr>
          <p:spPr bwMode="auto">
            <a:xfrm>
              <a:off x="1820" y="3408"/>
              <a:ext cx="1914" cy="250"/>
            </a:xfrm>
            <a:prstGeom prst="rect">
              <a:avLst/>
            </a:prstGeom>
            <a:noFill/>
            <a:ln w="9525">
              <a:noFill/>
              <a:miter lim="800000"/>
              <a:headEnd/>
              <a:tailEnd/>
            </a:ln>
          </p:spPr>
          <p:txBody>
            <a:bodyPr>
              <a:spAutoFit/>
            </a:bodyPr>
            <a:lstStyle/>
            <a:p>
              <a:pPr algn="ctr">
                <a:spcBef>
                  <a:spcPct val="50000"/>
                </a:spcBef>
              </a:pPr>
              <a:r>
                <a:rPr lang="en-GB" sz="2000" b="1">
                  <a:solidFill>
                    <a:srgbClr val="FFCC99"/>
                  </a:solidFill>
                  <a:latin typeface="Arial" charset="0"/>
                </a:rPr>
                <a:t>Operating cash cycle</a:t>
              </a:r>
            </a:p>
          </p:txBody>
        </p:sp>
        <p:sp>
          <p:nvSpPr>
            <p:cNvPr id="16397" name="AutoShape 11"/>
            <p:cNvSpPr>
              <a:spLocks noChangeArrowheads="1"/>
            </p:cNvSpPr>
            <p:nvPr/>
          </p:nvSpPr>
          <p:spPr bwMode="auto">
            <a:xfrm>
              <a:off x="1863" y="2354"/>
              <a:ext cx="1931" cy="585"/>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398" name="Text Box 12"/>
            <p:cNvSpPr txBox="1">
              <a:spLocks noChangeArrowheads="1"/>
            </p:cNvSpPr>
            <p:nvPr/>
          </p:nvSpPr>
          <p:spPr bwMode="auto">
            <a:xfrm>
              <a:off x="1892" y="2452"/>
              <a:ext cx="1789"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payment period for payables</a:t>
              </a:r>
            </a:p>
          </p:txBody>
        </p:sp>
        <p:sp>
          <p:nvSpPr>
            <p:cNvPr id="16399" name="AutoShape 13"/>
            <p:cNvSpPr>
              <a:spLocks noChangeArrowheads="1"/>
            </p:cNvSpPr>
            <p:nvPr/>
          </p:nvSpPr>
          <p:spPr bwMode="auto">
            <a:xfrm rot="5400000">
              <a:off x="2569" y="2018"/>
              <a:ext cx="493" cy="262"/>
            </a:xfrm>
            <a:prstGeom prst="rightArrow">
              <a:avLst>
                <a:gd name="adj1" fmla="val 59407"/>
                <a:gd name="adj2" fmla="val 39724"/>
              </a:avLst>
            </a:prstGeom>
            <a:solidFill>
              <a:srgbClr val="CC3300"/>
            </a:solidFill>
            <a:ln w="9525">
              <a:noFill/>
              <a:miter lim="800000"/>
              <a:headEnd/>
              <a:tailEnd/>
            </a:ln>
          </p:spPr>
          <p:txBody>
            <a:bodyPr wrap="none" anchor="ctr"/>
            <a:lstStyle/>
            <a:p>
              <a:endParaRPr lang="en-GB"/>
            </a:p>
          </p:txBody>
        </p:sp>
        <p:sp>
          <p:nvSpPr>
            <p:cNvPr id="16400" name="AutoShape 14"/>
            <p:cNvSpPr>
              <a:spLocks noChangeArrowheads="1"/>
            </p:cNvSpPr>
            <p:nvPr/>
          </p:nvSpPr>
          <p:spPr bwMode="auto">
            <a:xfrm>
              <a:off x="1854" y="1469"/>
              <a:ext cx="1931" cy="586"/>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401" name="Text Box 15"/>
            <p:cNvSpPr txBox="1">
              <a:spLocks noChangeArrowheads="1"/>
            </p:cNvSpPr>
            <p:nvPr/>
          </p:nvSpPr>
          <p:spPr bwMode="auto">
            <a:xfrm>
              <a:off x="1820" y="1580"/>
              <a:ext cx="1914"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settlement period for receivables</a:t>
              </a:r>
            </a:p>
          </p:txBody>
        </p:sp>
        <p:sp>
          <p:nvSpPr>
            <p:cNvPr id="16402" name="AutoShape 17"/>
            <p:cNvSpPr>
              <a:spLocks noChangeArrowheads="1"/>
            </p:cNvSpPr>
            <p:nvPr/>
          </p:nvSpPr>
          <p:spPr bwMode="auto">
            <a:xfrm rot="5400000">
              <a:off x="2569" y="1165"/>
              <a:ext cx="493" cy="262"/>
            </a:xfrm>
            <a:prstGeom prst="rightArrow">
              <a:avLst>
                <a:gd name="adj1" fmla="val 59407"/>
                <a:gd name="adj2" fmla="val 39724"/>
              </a:avLst>
            </a:prstGeom>
            <a:solidFill>
              <a:srgbClr val="CC3300"/>
            </a:solidFill>
            <a:ln w="9525">
              <a:noFill/>
              <a:miter lim="800000"/>
              <a:headEnd/>
              <a:tailEnd/>
            </a:ln>
          </p:spPr>
          <p:txBody>
            <a:bodyPr wrap="none" anchor="ctr"/>
            <a:lstStyle/>
            <a:p>
              <a:endParaRPr lang="en-GB"/>
            </a:p>
          </p:txBody>
        </p:sp>
        <p:sp>
          <p:nvSpPr>
            <p:cNvPr id="16403" name="AutoShape 18"/>
            <p:cNvSpPr>
              <a:spLocks noChangeArrowheads="1"/>
            </p:cNvSpPr>
            <p:nvPr/>
          </p:nvSpPr>
          <p:spPr bwMode="auto">
            <a:xfrm>
              <a:off x="1855" y="572"/>
              <a:ext cx="1933" cy="585"/>
            </a:xfrm>
            <a:prstGeom prst="cube">
              <a:avLst>
                <a:gd name="adj" fmla="val 13782"/>
              </a:avLst>
            </a:prstGeom>
            <a:solidFill>
              <a:srgbClr val="FFCC99"/>
            </a:solidFill>
            <a:ln w="9525">
              <a:noFill/>
              <a:miter lim="800000"/>
              <a:headEnd/>
              <a:tailEnd/>
            </a:ln>
          </p:spPr>
          <p:txBody>
            <a:bodyPr wrap="none" anchor="ctr"/>
            <a:lstStyle/>
            <a:p>
              <a:endParaRPr lang="en-GB"/>
            </a:p>
          </p:txBody>
        </p:sp>
        <p:sp>
          <p:nvSpPr>
            <p:cNvPr id="16404" name="Text Box 19"/>
            <p:cNvSpPr txBox="1">
              <a:spLocks noChangeArrowheads="1"/>
            </p:cNvSpPr>
            <p:nvPr/>
          </p:nvSpPr>
          <p:spPr bwMode="auto">
            <a:xfrm>
              <a:off x="1805" y="671"/>
              <a:ext cx="1980" cy="442"/>
            </a:xfrm>
            <a:prstGeom prst="rect">
              <a:avLst/>
            </a:prstGeom>
            <a:noFill/>
            <a:ln w="9525">
              <a:noFill/>
              <a:miter lim="800000"/>
              <a:headEnd/>
              <a:tailEnd/>
            </a:ln>
          </p:spPr>
          <p:txBody>
            <a:bodyPr>
              <a:spAutoFit/>
            </a:bodyPr>
            <a:lstStyle/>
            <a:p>
              <a:pPr algn="ctr">
                <a:spcBef>
                  <a:spcPct val="50000"/>
                </a:spcBef>
              </a:pPr>
              <a:r>
                <a:rPr lang="en-GB" sz="2000" b="1">
                  <a:latin typeface="Arial" charset="0"/>
                </a:rPr>
                <a:t>Average inventories holding period</a:t>
              </a:r>
            </a:p>
          </p:txBody>
        </p:sp>
      </p:grpSp>
      <p:sp>
        <p:nvSpPr>
          <p:cNvPr id="16387" name="Text Box 20"/>
          <p:cNvSpPr txBox="1">
            <a:spLocks noChangeArrowheads="1"/>
          </p:cNvSpPr>
          <p:nvPr/>
        </p:nvSpPr>
        <p:spPr bwMode="auto">
          <a:xfrm>
            <a:off x="1017588" y="279400"/>
            <a:ext cx="7105650" cy="457200"/>
          </a:xfrm>
          <a:prstGeom prst="rect">
            <a:avLst/>
          </a:prstGeom>
          <a:noFill/>
          <a:ln w="9525">
            <a:noFill/>
            <a:miter lim="800000"/>
            <a:headEnd/>
            <a:tailEnd/>
          </a:ln>
        </p:spPr>
        <p:txBody>
          <a:bodyPr>
            <a:spAutoFit/>
          </a:bodyPr>
          <a:lstStyle/>
          <a:p>
            <a:pPr algn="ctr">
              <a:spcBef>
                <a:spcPct val="50000"/>
              </a:spcBef>
            </a:pPr>
            <a:r>
              <a:rPr lang="en-GB" b="1">
                <a:solidFill>
                  <a:srgbClr val="CC0000"/>
                </a:solidFill>
                <a:latin typeface="Arial" charset="0"/>
              </a:rPr>
              <a:t>Calculating the operating cash cycle</a:t>
            </a:r>
            <a:endParaRPr lang="en-GB">
              <a:solidFill>
                <a:srgbClr val="CC0000"/>
              </a:solidFill>
              <a:latin typeface="Arial" charset="0"/>
            </a:endParaRPr>
          </a:p>
        </p:txBody>
      </p:sp>
      <p:sp>
        <p:nvSpPr>
          <p:cNvPr id="21" name="TextBox 20"/>
          <p:cNvSpPr txBox="1"/>
          <p:nvPr/>
        </p:nvSpPr>
        <p:spPr>
          <a:xfrm>
            <a:off x="323528" y="6453336"/>
            <a:ext cx="3960440" cy="246221"/>
          </a:xfrm>
          <a:prstGeom prst="rect">
            <a:avLst/>
          </a:prstGeom>
          <a:noFill/>
        </p:spPr>
        <p:txBody>
          <a:bodyPr wrap="square" rtlCol="0">
            <a:spAutoFit/>
          </a:bodyPr>
          <a:lstStyle/>
          <a:p>
            <a:r>
              <a:rPr lang="en-GB" sz="1000" dirty="0"/>
              <a:t>Source: </a:t>
            </a:r>
            <a:r>
              <a:rPr lang="en-GB" sz="1000" dirty="0" err="1"/>
              <a:t>Atrill</a:t>
            </a:r>
            <a:r>
              <a:rPr lang="en-GB" sz="1000" dirty="0"/>
              <a:t> &amp; </a:t>
            </a:r>
            <a:r>
              <a:rPr lang="en-GB" sz="1000" dirty="0" err="1"/>
              <a:t>McLaney</a:t>
            </a:r>
            <a:endParaRPr lang="en-GB" sz="1000" dirty="0"/>
          </a:p>
        </p:txBody>
      </p:sp>
      <p:sp>
        <p:nvSpPr>
          <p:cNvPr id="22" name="Footer Placeholder 21"/>
          <p:cNvSpPr>
            <a:spLocks noGrp="1"/>
          </p:cNvSpPr>
          <p:nvPr>
            <p:ph type="ftr" sz="quarter" idx="11"/>
          </p:nvPr>
        </p:nvSpPr>
        <p:spPr/>
        <p:txBody>
          <a:bodyPr/>
          <a:lstStyle/>
          <a:p>
            <a:r>
              <a:rPr lang="en-GB"/>
              <a:t>Financial Management</a:t>
            </a:r>
          </a:p>
        </p:txBody>
      </p:sp>
      <p:sp>
        <p:nvSpPr>
          <p:cNvPr id="23" name="Slide Number Placeholder 22"/>
          <p:cNvSpPr>
            <a:spLocks noGrp="1"/>
          </p:cNvSpPr>
          <p:nvPr>
            <p:ph type="sldNum" sz="quarter" idx="12"/>
          </p:nvPr>
        </p:nvSpPr>
        <p:spPr/>
        <p:txBody>
          <a:bodyPr/>
          <a:lstStyle/>
          <a:p>
            <a:fld id="{4FB01EAF-D60B-4FE4-B3FB-69DF8E998C08}" type="slidenum">
              <a:rPr lang="en-GB" smtClean="0"/>
              <a:pPr/>
              <a:t>22</a:t>
            </a:fld>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66" name="Rectangle 7066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68" name="Freeform: Shape 70667">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660" name="Rectangle 4"/>
          <p:cNvSpPr>
            <a:spLocks noGrp="1" noChangeArrowheads="1"/>
          </p:cNvSpPr>
          <p:nvPr>
            <p:ph type="title"/>
          </p:nvPr>
        </p:nvSpPr>
        <p:spPr>
          <a:xfrm>
            <a:off x="852777" y="548640"/>
            <a:ext cx="7157553" cy="1188720"/>
          </a:xfrm>
        </p:spPr>
        <p:txBody>
          <a:bodyPr>
            <a:normAutofit/>
          </a:bodyPr>
          <a:lstStyle/>
          <a:p>
            <a:r>
              <a:rPr lang="en-GB" b="1" u="sng">
                <a:solidFill>
                  <a:schemeClr val="tx1">
                    <a:lumMod val="85000"/>
                    <a:lumOff val="15000"/>
                  </a:schemeClr>
                </a:solidFill>
              </a:rPr>
              <a:t>Operating Cash Cycle</a:t>
            </a:r>
            <a:r>
              <a:rPr lang="en-GB" b="1">
                <a:solidFill>
                  <a:schemeClr val="tx1">
                    <a:lumMod val="85000"/>
                    <a:lumOff val="15000"/>
                  </a:schemeClr>
                </a:solidFill>
              </a:rPr>
              <a:t>  EQUALS</a:t>
            </a:r>
            <a:endParaRPr lang="en-GB" b="1" u="sng">
              <a:solidFill>
                <a:schemeClr val="tx1">
                  <a:lumMod val="85000"/>
                  <a:lumOff val="15000"/>
                </a:schemeClr>
              </a:solidFill>
            </a:endParaRPr>
          </a:p>
        </p:txBody>
      </p:sp>
      <p:sp>
        <p:nvSpPr>
          <p:cNvPr id="70661" name="Rectangle 5"/>
          <p:cNvSpPr>
            <a:spLocks noGrp="1" noChangeArrowheads="1"/>
          </p:cNvSpPr>
          <p:nvPr>
            <p:ph type="body" idx="1"/>
          </p:nvPr>
        </p:nvSpPr>
        <p:spPr>
          <a:xfrm>
            <a:off x="1468490" y="2431765"/>
            <a:ext cx="6207019" cy="3320031"/>
          </a:xfrm>
        </p:spPr>
        <p:txBody>
          <a:bodyPr anchor="ctr">
            <a:normAutofit/>
          </a:bodyPr>
          <a:lstStyle/>
          <a:p>
            <a:pPr>
              <a:lnSpc>
                <a:spcPct val="90000"/>
              </a:lnSpc>
              <a:buFontTx/>
              <a:buNone/>
            </a:pPr>
            <a:r>
              <a:rPr lang="en-GB" sz="1200" b="1">
                <a:solidFill>
                  <a:schemeClr val="tx1">
                    <a:lumMod val="85000"/>
                    <a:lumOff val="15000"/>
                  </a:schemeClr>
                </a:solidFill>
              </a:rPr>
              <a:t>Average Inventories Holding Period:</a:t>
            </a:r>
          </a:p>
          <a:p>
            <a:pPr>
              <a:lnSpc>
                <a:spcPct val="90000"/>
              </a:lnSpc>
              <a:buFontTx/>
              <a:buNone/>
            </a:pPr>
            <a:endParaRPr lang="en-GB" sz="1200" b="1">
              <a:solidFill>
                <a:schemeClr val="tx1">
                  <a:lumMod val="85000"/>
                  <a:lumOff val="15000"/>
                </a:schemeClr>
              </a:solidFill>
            </a:endParaRPr>
          </a:p>
          <a:p>
            <a:pPr>
              <a:lnSpc>
                <a:spcPct val="90000"/>
              </a:lnSpc>
              <a:buFontTx/>
              <a:buNone/>
            </a:pPr>
            <a:r>
              <a:rPr lang="en-GB" sz="1200" u="sng">
                <a:solidFill>
                  <a:schemeClr val="tx1">
                    <a:lumMod val="85000"/>
                    <a:lumOff val="15000"/>
                  </a:schemeClr>
                </a:solidFill>
              </a:rPr>
              <a:t>(Opening inventories + Closing inventories)/2 </a:t>
            </a:r>
            <a:r>
              <a:rPr lang="en-GB" sz="1200">
                <a:solidFill>
                  <a:schemeClr val="tx1">
                    <a:lumMod val="85000"/>
                    <a:lumOff val="15000"/>
                  </a:schemeClr>
                </a:solidFill>
              </a:rPr>
              <a:t>     x 365   days  </a:t>
            </a:r>
          </a:p>
          <a:p>
            <a:pPr>
              <a:lnSpc>
                <a:spcPct val="90000"/>
              </a:lnSpc>
              <a:buFontTx/>
              <a:buNone/>
            </a:pPr>
            <a:r>
              <a:rPr lang="en-GB" sz="1200">
                <a:solidFill>
                  <a:schemeClr val="tx1">
                    <a:lumMod val="85000"/>
                    <a:lumOff val="15000"/>
                  </a:schemeClr>
                </a:solidFill>
              </a:rPr>
              <a:t>                                                 Cost of sales</a:t>
            </a:r>
          </a:p>
          <a:p>
            <a:pPr>
              <a:lnSpc>
                <a:spcPct val="90000"/>
              </a:lnSpc>
              <a:buFontTx/>
              <a:buNone/>
            </a:pPr>
            <a:endParaRPr lang="en-GB" sz="1200">
              <a:solidFill>
                <a:schemeClr val="tx1">
                  <a:lumMod val="85000"/>
                  <a:lumOff val="15000"/>
                </a:schemeClr>
              </a:solidFill>
            </a:endParaRPr>
          </a:p>
          <a:p>
            <a:pPr>
              <a:lnSpc>
                <a:spcPct val="90000"/>
              </a:lnSpc>
              <a:buFontTx/>
              <a:buNone/>
            </a:pPr>
            <a:r>
              <a:rPr lang="en-GB" sz="1200" b="1">
                <a:solidFill>
                  <a:schemeClr val="tx1">
                    <a:lumMod val="85000"/>
                    <a:lumOff val="15000"/>
                  </a:schemeClr>
                </a:solidFill>
              </a:rPr>
              <a:t>PLUS      Average Settlement Period for Receivables:</a:t>
            </a:r>
          </a:p>
          <a:p>
            <a:pPr>
              <a:lnSpc>
                <a:spcPct val="90000"/>
              </a:lnSpc>
              <a:buFontTx/>
              <a:buNone/>
            </a:pPr>
            <a:endParaRPr lang="en-GB" sz="1200" b="1">
              <a:solidFill>
                <a:schemeClr val="tx1">
                  <a:lumMod val="85000"/>
                  <a:lumOff val="15000"/>
                </a:schemeClr>
              </a:solidFill>
            </a:endParaRPr>
          </a:p>
          <a:p>
            <a:pPr>
              <a:lnSpc>
                <a:spcPct val="90000"/>
              </a:lnSpc>
              <a:buFontTx/>
              <a:buNone/>
            </a:pPr>
            <a:r>
              <a:rPr lang="en-GB" sz="1200" u="sng">
                <a:solidFill>
                  <a:schemeClr val="tx1">
                    <a:lumMod val="85000"/>
                    <a:lumOff val="15000"/>
                  </a:schemeClr>
                </a:solidFill>
              </a:rPr>
              <a:t>Trade receivables</a:t>
            </a:r>
            <a:r>
              <a:rPr lang="en-GB" sz="1200">
                <a:solidFill>
                  <a:schemeClr val="tx1">
                    <a:lumMod val="85000"/>
                    <a:lumOff val="15000"/>
                  </a:schemeClr>
                </a:solidFill>
              </a:rPr>
              <a:t>      x 365   days  </a:t>
            </a:r>
          </a:p>
          <a:p>
            <a:pPr>
              <a:lnSpc>
                <a:spcPct val="90000"/>
              </a:lnSpc>
              <a:buFontTx/>
              <a:buNone/>
            </a:pPr>
            <a:r>
              <a:rPr lang="en-GB" sz="1200">
                <a:solidFill>
                  <a:schemeClr val="tx1">
                    <a:lumMod val="85000"/>
                    <a:lumOff val="15000"/>
                  </a:schemeClr>
                </a:solidFill>
              </a:rPr>
              <a:t>                                         Credit sales revenue               </a:t>
            </a:r>
          </a:p>
          <a:p>
            <a:pPr>
              <a:lnSpc>
                <a:spcPct val="90000"/>
              </a:lnSpc>
              <a:buFontTx/>
              <a:buNone/>
            </a:pPr>
            <a:endParaRPr lang="en-GB" sz="1200">
              <a:solidFill>
                <a:schemeClr val="tx1">
                  <a:lumMod val="85000"/>
                  <a:lumOff val="15000"/>
                </a:schemeClr>
              </a:solidFill>
            </a:endParaRPr>
          </a:p>
          <a:p>
            <a:pPr>
              <a:lnSpc>
                <a:spcPct val="90000"/>
              </a:lnSpc>
              <a:buFontTx/>
              <a:buNone/>
            </a:pPr>
            <a:endParaRPr lang="en-GB" sz="1200">
              <a:solidFill>
                <a:schemeClr val="tx1">
                  <a:lumMod val="85000"/>
                  <a:lumOff val="15000"/>
                </a:schemeClr>
              </a:solidFill>
            </a:endParaRPr>
          </a:p>
          <a:p>
            <a:pPr>
              <a:lnSpc>
                <a:spcPct val="90000"/>
              </a:lnSpc>
              <a:buFontTx/>
              <a:buNone/>
            </a:pPr>
            <a:r>
              <a:rPr lang="en-GB" sz="1200" b="1">
                <a:solidFill>
                  <a:schemeClr val="tx1">
                    <a:lumMod val="85000"/>
                    <a:lumOff val="15000"/>
                  </a:schemeClr>
                </a:solidFill>
              </a:rPr>
              <a:t>MINUS     Average Settlement Period for Payables:</a:t>
            </a:r>
          </a:p>
          <a:p>
            <a:pPr>
              <a:lnSpc>
                <a:spcPct val="90000"/>
              </a:lnSpc>
              <a:buFontTx/>
              <a:buNone/>
            </a:pPr>
            <a:endParaRPr lang="en-GB" sz="1200" b="1">
              <a:solidFill>
                <a:schemeClr val="tx1">
                  <a:lumMod val="85000"/>
                  <a:lumOff val="15000"/>
                </a:schemeClr>
              </a:solidFill>
            </a:endParaRPr>
          </a:p>
          <a:p>
            <a:pPr>
              <a:lnSpc>
                <a:spcPct val="90000"/>
              </a:lnSpc>
              <a:buFontTx/>
              <a:buNone/>
            </a:pPr>
            <a:r>
              <a:rPr lang="en-GB" sz="1200" u="sng">
                <a:solidFill>
                  <a:schemeClr val="tx1">
                    <a:lumMod val="85000"/>
                    <a:lumOff val="15000"/>
                  </a:schemeClr>
                </a:solidFill>
              </a:rPr>
              <a:t>Trade payables</a:t>
            </a:r>
            <a:r>
              <a:rPr lang="en-GB" sz="1200">
                <a:solidFill>
                  <a:schemeClr val="tx1">
                    <a:lumMod val="85000"/>
                    <a:lumOff val="15000"/>
                  </a:schemeClr>
                </a:solidFill>
              </a:rPr>
              <a:t>      x 365   days  </a:t>
            </a:r>
          </a:p>
          <a:p>
            <a:pPr>
              <a:lnSpc>
                <a:spcPct val="90000"/>
              </a:lnSpc>
              <a:buFontTx/>
              <a:buNone/>
            </a:pPr>
            <a:r>
              <a:rPr lang="en-GB" sz="1200">
                <a:solidFill>
                  <a:schemeClr val="tx1">
                    <a:lumMod val="85000"/>
                    <a:lumOff val="15000"/>
                  </a:schemeClr>
                </a:solidFill>
              </a:rPr>
              <a:t>                                             Credit purchases               </a:t>
            </a:r>
          </a:p>
          <a:p>
            <a:pPr>
              <a:lnSpc>
                <a:spcPct val="90000"/>
              </a:lnSpc>
              <a:buFontTx/>
              <a:buNone/>
            </a:pPr>
            <a:endParaRPr lang="en-GB" sz="1200">
              <a:solidFill>
                <a:schemeClr val="tx1">
                  <a:lumMod val="85000"/>
                  <a:lumOff val="15000"/>
                </a:schemeClr>
              </a:solidFill>
            </a:endParaRPr>
          </a:p>
        </p:txBody>
      </p:sp>
      <p:sp>
        <p:nvSpPr>
          <p:cNvPr id="70670" name="Freeform: Shape 7066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23</a:t>
            </a:fld>
            <a:endParaRPr lang="en-GB" sz="900"/>
          </a:p>
        </p:txBody>
      </p:sp>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66" name="Rectangle 70665">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68" name="Freeform: Shape 70667">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660" name="Rectangle 4"/>
          <p:cNvSpPr>
            <a:spLocks noGrp="1" noChangeArrowheads="1"/>
          </p:cNvSpPr>
          <p:nvPr>
            <p:ph type="title"/>
          </p:nvPr>
        </p:nvSpPr>
        <p:spPr>
          <a:xfrm>
            <a:off x="852777" y="548640"/>
            <a:ext cx="7157553" cy="1188720"/>
          </a:xfrm>
        </p:spPr>
        <p:txBody>
          <a:bodyPr>
            <a:normAutofit/>
          </a:bodyPr>
          <a:lstStyle/>
          <a:p>
            <a:pPr>
              <a:lnSpc>
                <a:spcPct val="90000"/>
              </a:lnSpc>
            </a:pPr>
            <a:r>
              <a:rPr lang="en-GB" sz="3700" b="1" u="sng">
                <a:solidFill>
                  <a:schemeClr val="tx1">
                    <a:lumMod val="85000"/>
                    <a:lumOff val="15000"/>
                  </a:schemeClr>
                </a:solidFill>
              </a:rPr>
              <a:t>HOW TO IMPROVE OPERATING CASH CYCLE</a:t>
            </a:r>
          </a:p>
        </p:txBody>
      </p:sp>
      <p:sp>
        <p:nvSpPr>
          <p:cNvPr id="70661" name="Rectangle 5"/>
          <p:cNvSpPr>
            <a:spLocks noGrp="1" noChangeArrowheads="1"/>
          </p:cNvSpPr>
          <p:nvPr>
            <p:ph type="body" idx="1"/>
          </p:nvPr>
        </p:nvSpPr>
        <p:spPr>
          <a:xfrm>
            <a:off x="1468490" y="2431765"/>
            <a:ext cx="6207019" cy="3320031"/>
          </a:xfrm>
        </p:spPr>
        <p:txBody>
          <a:bodyPr anchor="ctr">
            <a:normAutofit/>
          </a:bodyPr>
          <a:lstStyle/>
          <a:p>
            <a:pPr indent="0">
              <a:buNone/>
            </a:pPr>
            <a:r>
              <a:rPr lang="en-GB" sz="1700" b="1">
                <a:solidFill>
                  <a:schemeClr val="tx1">
                    <a:lumMod val="85000"/>
                    <a:lumOff val="15000"/>
                  </a:schemeClr>
                </a:solidFill>
              </a:rPr>
              <a:t>The objective is to reduce Operating Cash Cycle time</a:t>
            </a:r>
          </a:p>
          <a:p>
            <a:pPr indent="0">
              <a:buNone/>
            </a:pPr>
            <a:endParaRPr lang="en-GB" sz="1700" b="1">
              <a:solidFill>
                <a:schemeClr val="tx1">
                  <a:lumMod val="85000"/>
                  <a:lumOff val="15000"/>
                </a:schemeClr>
              </a:solidFill>
            </a:endParaRPr>
          </a:p>
          <a:p>
            <a:pPr indent="0">
              <a:buNone/>
            </a:pPr>
            <a:r>
              <a:rPr lang="en-GB" sz="1700" b="1">
                <a:solidFill>
                  <a:schemeClr val="tx1">
                    <a:lumMod val="85000"/>
                    <a:lumOff val="15000"/>
                  </a:schemeClr>
                </a:solidFill>
              </a:rPr>
              <a:t>……how?</a:t>
            </a:r>
          </a:p>
          <a:p>
            <a:pPr indent="0">
              <a:buNone/>
            </a:pPr>
            <a:endParaRPr lang="en-GB" sz="1700" b="1">
              <a:solidFill>
                <a:schemeClr val="tx1">
                  <a:lumMod val="85000"/>
                  <a:lumOff val="15000"/>
                </a:schemeClr>
              </a:solidFill>
            </a:endParaRPr>
          </a:p>
          <a:p>
            <a:pPr indent="0"/>
            <a:r>
              <a:rPr lang="en-GB" sz="1700" b="1">
                <a:solidFill>
                  <a:schemeClr val="tx1">
                    <a:lumMod val="85000"/>
                    <a:lumOff val="15000"/>
                  </a:schemeClr>
                </a:solidFill>
              </a:rPr>
              <a:t> Reduce need for stock or stock holding time – JIT?</a:t>
            </a:r>
          </a:p>
          <a:p>
            <a:pPr indent="0"/>
            <a:endParaRPr lang="en-GB" sz="1700" b="1">
              <a:solidFill>
                <a:schemeClr val="tx1">
                  <a:lumMod val="85000"/>
                  <a:lumOff val="15000"/>
                </a:schemeClr>
              </a:solidFill>
            </a:endParaRPr>
          </a:p>
          <a:p>
            <a:pPr indent="0"/>
            <a:r>
              <a:rPr lang="en-GB" sz="1700" b="1">
                <a:solidFill>
                  <a:schemeClr val="tx1">
                    <a:lumMod val="85000"/>
                    <a:lumOff val="15000"/>
                  </a:schemeClr>
                </a:solidFill>
              </a:rPr>
              <a:t> Negotiate quicker payments from customers – incentives?</a:t>
            </a:r>
          </a:p>
          <a:p>
            <a:pPr indent="0"/>
            <a:endParaRPr lang="en-GB" sz="1700" b="1">
              <a:solidFill>
                <a:schemeClr val="tx1">
                  <a:lumMod val="85000"/>
                  <a:lumOff val="15000"/>
                </a:schemeClr>
              </a:solidFill>
            </a:endParaRPr>
          </a:p>
          <a:p>
            <a:pPr indent="0"/>
            <a:r>
              <a:rPr lang="en-GB" sz="1700" b="1">
                <a:solidFill>
                  <a:schemeClr val="tx1">
                    <a:lumMod val="85000"/>
                    <a:lumOff val="15000"/>
                  </a:schemeClr>
                </a:solidFill>
              </a:rPr>
              <a:t> Negotiate longer payment times to suppliers – risky to reputation as slow payer?</a:t>
            </a:r>
          </a:p>
          <a:p>
            <a:pPr indent="0">
              <a:buNone/>
            </a:pPr>
            <a:endParaRPr lang="en-GB" sz="1700" b="1">
              <a:solidFill>
                <a:schemeClr val="tx1">
                  <a:lumMod val="85000"/>
                  <a:lumOff val="15000"/>
                </a:schemeClr>
              </a:solidFill>
            </a:endParaRPr>
          </a:p>
          <a:p>
            <a:pPr indent="0">
              <a:buNone/>
            </a:pPr>
            <a:endParaRPr lang="en-GB" sz="1700" b="1">
              <a:solidFill>
                <a:schemeClr val="tx1">
                  <a:lumMod val="85000"/>
                  <a:lumOff val="15000"/>
                </a:schemeClr>
              </a:solidFill>
            </a:endParaRPr>
          </a:p>
        </p:txBody>
      </p:sp>
      <p:sp>
        <p:nvSpPr>
          <p:cNvPr id="70670" name="Freeform: Shape 70669">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p:cNvSpPr>
            <a:spLocks noGrp="1"/>
          </p:cNvSpPr>
          <p:nvPr>
            <p:ph type="ftr" sz="quarter" idx="11"/>
          </p:nvPr>
        </p:nvSpPr>
        <p:spPr>
          <a:xfrm>
            <a:off x="3028950" y="6356350"/>
            <a:ext cx="3086100" cy="365125"/>
          </a:xfrm>
        </p:spPr>
        <p:txBody>
          <a:bodyPr>
            <a:normAutofit/>
          </a:bodyPr>
          <a:lstStyle/>
          <a:p>
            <a:pPr>
              <a:spcAft>
                <a:spcPts val="600"/>
              </a:spcAft>
            </a:pPr>
            <a:r>
              <a:rPr lang="en-GB" sz="900"/>
              <a:t>Financial Management</a:t>
            </a:r>
          </a:p>
        </p:txBody>
      </p:sp>
      <p:sp>
        <p:nvSpPr>
          <p:cNvPr id="6" name="Slide Number Placeholder 5"/>
          <p:cNvSpPr>
            <a:spLocks noGrp="1"/>
          </p:cNvSpPr>
          <p:nvPr>
            <p:ph type="sldNum" sz="quarter" idx="12"/>
          </p:nvPr>
        </p:nvSpPr>
        <p:spPr>
          <a:xfrm>
            <a:off x="6457950" y="6356350"/>
            <a:ext cx="2057400" cy="365125"/>
          </a:xfrm>
        </p:spPr>
        <p:txBody>
          <a:bodyPr>
            <a:normAutofit/>
          </a:bodyPr>
          <a:lstStyle/>
          <a:p>
            <a:pPr>
              <a:spcAft>
                <a:spcPts val="600"/>
              </a:spcAft>
            </a:pPr>
            <a:fld id="{8205CE8C-92F6-477A-B47F-3EDE6EB923A9}" type="slidenum">
              <a:rPr lang="en-GB" sz="900"/>
              <a:pPr>
                <a:spcAft>
                  <a:spcPts val="600"/>
                </a:spcAft>
              </a:pPr>
              <a:t>24</a:t>
            </a:fld>
            <a:endParaRPr lang="en-GB" sz="900"/>
          </a:p>
        </p:txBody>
      </p:sp>
      <p:sp>
        <p:nvSpPr>
          <p:cNvPr id="70658" name="Text Box 2"/>
          <p:cNvSpPr txBox="1">
            <a:spLocks noChangeArrowheads="1"/>
          </p:cNvSpPr>
          <p:nvPr/>
        </p:nvSpPr>
        <p:spPr bwMode="auto">
          <a:xfrm>
            <a:off x="827088" y="620713"/>
            <a:ext cx="7705725" cy="366712"/>
          </a:xfrm>
          <a:prstGeom prst="rect">
            <a:avLst/>
          </a:prstGeom>
          <a:noFill/>
          <a:ln w="9525">
            <a:noFill/>
            <a:miter lim="800000"/>
            <a:headEnd/>
            <a:tailEnd/>
          </a:ln>
          <a:effectLst/>
        </p:spPr>
        <p:txBody>
          <a:bodyPr>
            <a:spAutoFit/>
          </a:bodyPr>
          <a:lstStyle/>
          <a:p>
            <a:pPr>
              <a:spcBef>
                <a:spcPct val="50000"/>
              </a:spcBef>
            </a:pPr>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818" y="0"/>
            <a:ext cx="7472363"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0"/>
            <a:ext cx="7461504"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6B00CA-2915-A796-DD83-85611745393F}"/>
              </a:ext>
            </a:extLst>
          </p:cNvPr>
          <p:cNvSpPr>
            <a:spLocks noGrp="1"/>
          </p:cNvSpPr>
          <p:nvPr>
            <p:ph type="title"/>
          </p:nvPr>
        </p:nvSpPr>
        <p:spPr>
          <a:xfrm>
            <a:off x="1143002" y="1999615"/>
            <a:ext cx="6858000" cy="2764028"/>
          </a:xfrm>
        </p:spPr>
        <p:txBody>
          <a:bodyPr vert="horz" lIns="91440" tIns="45720" rIns="91440" bIns="45720" rtlCol="0" anchor="ctr">
            <a:normAutofit/>
          </a:bodyPr>
          <a:lstStyle/>
          <a:p>
            <a:pPr>
              <a:lnSpc>
                <a:spcPct val="90000"/>
              </a:lnSpc>
            </a:pPr>
            <a:r>
              <a:rPr lang="en-US" sz="6300" kern="1200">
                <a:solidFill>
                  <a:schemeClr val="tx1"/>
                </a:solidFill>
                <a:latin typeface="+mj-lt"/>
                <a:ea typeface="+mj-ea"/>
                <a:cs typeface="+mj-cs"/>
              </a:rPr>
              <a:t>Any question </a:t>
            </a:r>
          </a:p>
        </p:txBody>
      </p:sp>
      <p:sp>
        <p:nvSpPr>
          <p:cNvPr id="3" name="Content Placeholder 2">
            <a:extLst>
              <a:ext uri="{FF2B5EF4-FFF2-40B4-BE49-F238E27FC236}">
                <a16:creationId xmlns:a16="http://schemas.microsoft.com/office/drawing/2014/main" id="{B6021235-2ECA-9313-5D02-2D6A0579B7E7}"/>
              </a:ext>
            </a:extLst>
          </p:cNvPr>
          <p:cNvSpPr>
            <a:spLocks noGrp="1"/>
          </p:cNvSpPr>
          <p:nvPr>
            <p:ph idx="1"/>
          </p:nvPr>
        </p:nvSpPr>
        <p:spPr>
          <a:xfrm>
            <a:off x="1475184" y="5645150"/>
            <a:ext cx="6193632" cy="631825"/>
          </a:xfrm>
        </p:spPr>
        <p:txBody>
          <a:bodyPr vert="horz" lIns="91440" tIns="45720" rIns="91440" bIns="45720" rtlCol="0" anchor="ctr">
            <a:normAutofit/>
          </a:bodyPr>
          <a:lstStyle/>
          <a:p>
            <a:pPr marL="0" indent="0" algn="ctr">
              <a:lnSpc>
                <a:spcPct val="90000"/>
              </a:lnSpc>
              <a:spcBef>
                <a:spcPts val="1000"/>
              </a:spcBef>
              <a:buNone/>
            </a:pPr>
            <a:r>
              <a:rPr lang="en-US" sz="2400" kern="1200">
                <a:solidFill>
                  <a:schemeClr val="tx1"/>
                </a:solidFill>
                <a:latin typeface="+mn-lt"/>
                <a:ea typeface="+mn-ea"/>
                <a:cs typeface="+mn-cs"/>
              </a:rPr>
              <a:t>Thanks </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8920" y="5524786"/>
            <a:ext cx="356616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5934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2932</Words>
  <Application>Microsoft Office PowerPoint</Application>
  <PresentationFormat>On-screen Show (4:3)</PresentationFormat>
  <Paragraphs>385</Paragraphs>
  <Slides>25</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Times New Roman</vt:lpstr>
      <vt:lpstr>Office Theme</vt:lpstr>
      <vt:lpstr> Working Capital Management </vt:lpstr>
      <vt:lpstr>Working Capital</vt:lpstr>
      <vt:lpstr>PowerPoint Presentation</vt:lpstr>
      <vt:lpstr>Why is it important?</vt:lpstr>
      <vt:lpstr>Working Capital Cycle</vt:lpstr>
      <vt:lpstr>Debtor Control</vt:lpstr>
      <vt:lpstr>Credit Screening</vt:lpstr>
      <vt:lpstr>Credit Limits &amp; Conditions of Sale</vt:lpstr>
      <vt:lpstr>PowerPoint Presentation</vt:lpstr>
      <vt:lpstr>PowerPoint Presentation</vt:lpstr>
      <vt:lpstr>Creditor Control</vt:lpstr>
      <vt:lpstr>STOCK CONTROL</vt:lpstr>
      <vt:lpstr>POTENTIAL COSTS INCURRED IN HOLDING STOCK</vt:lpstr>
      <vt:lpstr>STOCKOUT</vt:lpstr>
      <vt:lpstr>Economic Order Quantity</vt:lpstr>
      <vt:lpstr>Just In Time</vt:lpstr>
      <vt:lpstr>OVERTRADING</vt:lpstr>
      <vt:lpstr>OVERTRADING</vt:lpstr>
      <vt:lpstr>HOW TO INCREASE WORKING CAPITAL</vt:lpstr>
      <vt:lpstr>What is Operating Cash Cycle?</vt:lpstr>
      <vt:lpstr>PowerPoint Presentation</vt:lpstr>
      <vt:lpstr>PowerPoint Presentation</vt:lpstr>
      <vt:lpstr>Operating Cash Cycle  EQUALS</vt:lpstr>
      <vt:lpstr>HOW TO IMPROVE OPERATING CASH CYCLE</vt:lpstr>
      <vt:lpstr>Any question </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Administrator</dc:creator>
  <cp:lastModifiedBy>Badir Miftah</cp:lastModifiedBy>
  <cp:revision>6</cp:revision>
  <dcterms:created xsi:type="dcterms:W3CDTF">2017-09-20T15:59:27Z</dcterms:created>
  <dcterms:modified xsi:type="dcterms:W3CDTF">2026-02-24T00:27:36Z</dcterms:modified>
</cp:coreProperties>
</file>