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57" r:id="rId3"/>
    <p:sldId id="258" r:id="rId4"/>
    <p:sldId id="268" r:id="rId5"/>
    <p:sldId id="260" r:id="rId6"/>
    <p:sldId id="264" r:id="rId7"/>
    <p:sldId id="263" r:id="rId8"/>
    <p:sldId id="261" r:id="rId9"/>
    <p:sldId id="262" r:id="rId10"/>
    <p:sldId id="266" r:id="rId11"/>
    <p:sldId id="269" r:id="rId12"/>
    <p:sldId id="272" r:id="rId13"/>
    <p:sldId id="27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4D0AE1E-3DAD-4A33-BE0E-B4AC7E4BF4FE}">
          <p14:sldIdLst>
            <p14:sldId id="256"/>
            <p14:sldId id="257"/>
            <p14:sldId id="258"/>
            <p14:sldId id="268"/>
            <p14:sldId id="260"/>
            <p14:sldId id="264"/>
            <p14:sldId id="263"/>
            <p14:sldId id="261"/>
            <p14:sldId id="262"/>
            <p14:sldId id="266"/>
            <p14:sldId id="269"/>
            <p14:sldId id="272"/>
            <p14:sldId id="27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29" autoAdjust="0"/>
    <p:restoredTop sz="94660"/>
  </p:normalViewPr>
  <p:slideViewPr>
    <p:cSldViewPr>
      <p:cViewPr>
        <p:scale>
          <a:sx n="69" d="100"/>
          <a:sy n="69" d="100"/>
        </p:scale>
        <p:origin x="-13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BF346-233D-48E6-B3A1-0B194DCAB868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0DDC0E-0CCD-49B1-A14E-2F73FDE2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28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DC0E-0CCD-49B1-A14E-2F73FDE268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225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DC0E-0CCD-49B1-A14E-2F73FDE268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99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2D9190A-4C66-425C-B416-384324B5AA27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8A515694-CAFA-438F-B74F-9BD8F3F862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care-act-2014-part-1-factsheets/care-act-factsheet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feline24.co.uk/top-15-hobby-ideas-for-older-people/" TargetMode="External"/><Relationship Id="rId2" Type="http://schemas.openxmlformats.org/officeDocument/2006/relationships/hyperlink" Target="https://austinmedical.co.uk/collections/fall-mats/products/floor-mat-with-remote-alarm-for-bed-or-doorway-alarm-monitor-is-with-carer?gclid=EAIaIQobChMIio3ZmKaQ7wIVh7TtCh397AGcEAQYBCABEgIi_fD_Bw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ndergracecaroline.files.wordpress.com/2013/02/heart_stethoscope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omist.com/middle-east-and-africa/2020/01/09/why-muslim-leaders-like-building-grand-mosque" TargetMode="External"/><Relationship Id="rId2" Type="http://schemas.openxmlformats.org/officeDocument/2006/relationships/hyperlink" Target="https://www.statnews.com/2020/01/28/medication-overload-countered-by-individual-tactic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odaysrdh.com/importance-knowing-patients-health-history-simplify-process/" TargetMode="External"/><Relationship Id="rId4" Type="http://schemas.openxmlformats.org/officeDocument/2006/relationships/hyperlink" Target="https://www.thestickman.co.uk/shop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Saima</a:t>
            </a:r>
            <a:r>
              <a:rPr lang="en-GB" dirty="0"/>
              <a:t> </a:t>
            </a:r>
            <a:r>
              <a:rPr lang="en-GB" dirty="0" smtClean="0"/>
              <a:t>Hussain-1809067 </a:t>
            </a:r>
          </a:p>
          <a:p>
            <a:r>
              <a:rPr lang="en-GB" dirty="0" smtClean="0"/>
              <a:t>BMHP6009</a:t>
            </a:r>
          </a:p>
          <a:p>
            <a:r>
              <a:rPr lang="en-GB" dirty="0" smtClean="0"/>
              <a:t>Joanne Davies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24744"/>
            <a:ext cx="3312368" cy="4680520"/>
          </a:xfrm>
        </p:spPr>
        <p:txBody>
          <a:bodyPr/>
          <a:lstStyle/>
          <a:p>
            <a:r>
              <a:rPr lang="en-GB" sz="5400" dirty="0" smtClean="0"/>
              <a:t>Living with care: the older person</a:t>
            </a:r>
            <a:endParaRPr lang="en-GB" sz="5400" dirty="0"/>
          </a:p>
        </p:txBody>
      </p:sp>
      <p:pic>
        <p:nvPicPr>
          <p:cNvPr id="1026" name="Picture 2" descr="https://undergracecaroline.files.wordpress.com/2013/02/heart_stethoscop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337" y="1844824"/>
            <a:ext cx="281084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099768" y="4797152"/>
            <a:ext cx="19979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MEDISAVE  (2013)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60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407893" cy="4407408"/>
          </a:xfrm>
        </p:spPr>
        <p:txBody>
          <a:bodyPr/>
          <a:lstStyle/>
          <a:p>
            <a:pPr marL="45720" indent="0">
              <a:buNone/>
            </a:pPr>
            <a:r>
              <a:rPr lang="en-GB" sz="4800" dirty="0" smtClean="0">
                <a:solidFill>
                  <a:schemeClr val="bg1"/>
                </a:solidFill>
              </a:rPr>
              <a:t>DETAILS</a:t>
            </a:r>
          </a:p>
          <a:p>
            <a:pPr marL="45720" indent="0">
              <a:buNone/>
            </a:pPr>
            <a:endParaRPr lang="en-GB" sz="4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NAME: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Zafar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Hussain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GENDER: Male</a:t>
            </a: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AGE: 81</a:t>
            </a: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RELIGION: Muslim</a:t>
            </a: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ETHNIC ORIGINS: Pakistan</a:t>
            </a: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NEXT OF KIN: Wife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CARE PLAN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80"/>
            <a:ext cx="367240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16016" y="4945681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TODAY’S RDH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46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72816"/>
            <a:ext cx="8407893" cy="440740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 smtClean="0"/>
              <a:t>TREATMENTS/MEDICATIONS</a:t>
            </a:r>
            <a:endParaRPr lang="en-GB" b="1" dirty="0"/>
          </a:p>
          <a:p>
            <a:pPr marL="45720" indent="0">
              <a:buNone/>
            </a:pPr>
            <a:r>
              <a:rPr lang="en-GB" dirty="0" smtClean="0"/>
              <a:t>						</a:t>
            </a:r>
            <a:endParaRPr lang="en-GB" dirty="0"/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Type 2 Diabetes: Metformin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500mg.</a:t>
            </a:r>
          </a:p>
          <a:p>
            <a:pPr marL="45720" indent="0" algn="just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High blood sugar: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Linagliptin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5mg </a:t>
            </a:r>
            <a:r>
              <a:rPr lang="en-GB" dirty="0">
                <a:latin typeface="Arial" pitchFamily="34" charset="0"/>
                <a:cs typeface="Arial" pitchFamily="34" charset="0"/>
              </a:rPr>
              <a:t>.	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Double bypass with stent: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Isosorbide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Mononitrate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10mg</a:t>
            </a: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Cryptogenic Organizing Pneumonia (COP): Salbutamol,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Relvar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Ellipta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Cholesterol: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Ezetimibe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10mg.</a:t>
            </a:r>
          </a:p>
          <a:p>
            <a:pPr marL="45720" indent="0" algn="just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Incontinence: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Solfenacin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5mg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HISTORY 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0"/>
            <a:ext cx="3029845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5724128" y="1844824"/>
            <a:ext cx="25977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Stat (2020)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58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Semi detached house.</a:t>
            </a:r>
          </a:p>
          <a:p>
            <a:pPr algn="just"/>
            <a:endParaRPr lang="en-GB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Kempt property.</a:t>
            </a:r>
          </a:p>
          <a:p>
            <a:pPr algn="just"/>
            <a:endParaRPr lang="en-GB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Lives with wife and daughter.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algn="just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Sons family live next door.</a:t>
            </a:r>
          </a:p>
          <a:p>
            <a:pPr algn="just"/>
            <a:endParaRPr lang="en-GB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Park and mosque walking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distance.	The Economist 							(2020)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Environment/living situation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32856"/>
            <a:ext cx="2808312" cy="2524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193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Walking</a:t>
            </a:r>
          </a:p>
          <a:p>
            <a:pPr algn="just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Gardening</a:t>
            </a:r>
          </a:p>
          <a:p>
            <a:pPr algn="just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Cleaning </a:t>
            </a:r>
          </a:p>
          <a:p>
            <a:pPr algn="just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Teaching his grandchildren</a:t>
            </a:r>
          </a:p>
          <a:p>
            <a:pPr algn="just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Socializing with family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HOBBIES AND INTERESTS</a:t>
            </a:r>
            <a:endParaRPr lang="en-GB" dirty="0"/>
          </a:p>
        </p:txBody>
      </p:sp>
      <p:pic>
        <p:nvPicPr>
          <p:cNvPr id="3074" name="Picture 2" descr="Hobby Ideas for Older People - Gam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361" y="2636912"/>
            <a:ext cx="3587125" cy="213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76854" y="4797514"/>
            <a:ext cx="20981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LIFELINE 24 (2021)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42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600" dirty="0" smtClean="0"/>
          </a:p>
          <a:p>
            <a:pPr algn="just"/>
            <a:r>
              <a:rPr lang="en-GB" sz="1600" dirty="0" smtClean="0">
                <a:latin typeface="Arial" pitchFamily="34" charset="0"/>
                <a:cs typeface="Arial" pitchFamily="34" charset="0"/>
              </a:rPr>
              <a:t>Prays 5 times a day.</a:t>
            </a:r>
          </a:p>
          <a:p>
            <a:pPr algn="just"/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600" dirty="0" smtClean="0">
                <a:latin typeface="Arial" pitchFamily="34" charset="0"/>
                <a:cs typeface="Arial" pitchFamily="34" charset="0"/>
              </a:rPr>
              <a:t>Friday prayer at the mosque.</a:t>
            </a:r>
          </a:p>
          <a:p>
            <a:pPr algn="just"/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600" dirty="0" smtClean="0">
                <a:latin typeface="Arial" pitchFamily="34" charset="0"/>
                <a:cs typeface="Arial" pitchFamily="34" charset="0"/>
              </a:rPr>
              <a:t>Often walks up and down the stairs.</a:t>
            </a:r>
          </a:p>
          <a:p>
            <a:pPr algn="just"/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600" dirty="0" smtClean="0">
                <a:latin typeface="Arial" pitchFamily="34" charset="0"/>
                <a:cs typeface="Arial" pitchFamily="34" charset="0"/>
              </a:rPr>
              <a:t>Does supervised physiotherapy.</a:t>
            </a:r>
          </a:p>
          <a:p>
            <a:pPr algn="just"/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600" dirty="0" smtClean="0">
                <a:latin typeface="Arial" pitchFamily="34" charset="0"/>
                <a:cs typeface="Arial" pitchFamily="34" charset="0"/>
              </a:rPr>
              <a:t>Diet it influenced by his ethnicity. </a:t>
            </a:r>
            <a:endParaRPr lang="en-GB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381260" cy="1054394"/>
          </a:xfrm>
        </p:spPr>
        <p:txBody>
          <a:bodyPr/>
          <a:lstStyle/>
          <a:p>
            <a:r>
              <a:rPr lang="en-GB" dirty="0" smtClean="0"/>
              <a:t>LIFESTYLE and DIET  schedule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7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1800" dirty="0" smtClean="0"/>
          </a:p>
          <a:p>
            <a:pPr algn="just"/>
            <a:r>
              <a:rPr lang="en-GB" sz="1800" dirty="0" smtClean="0">
                <a:latin typeface="Arial" pitchFamily="34" charset="0"/>
                <a:cs typeface="Arial" pitchFamily="34" charset="0"/>
              </a:rPr>
              <a:t>Walking stick.</a:t>
            </a:r>
          </a:p>
          <a:p>
            <a:pPr algn="just"/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800" dirty="0" smtClean="0">
                <a:latin typeface="Arial" pitchFamily="34" charset="0"/>
                <a:cs typeface="Arial" pitchFamily="34" charset="0"/>
              </a:rPr>
              <a:t>Dressing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.					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800" dirty="0" smtClean="0">
                <a:latin typeface="Arial" pitchFamily="34" charset="0"/>
                <a:cs typeface="Arial" pitchFamily="34" charset="0"/>
              </a:rPr>
              <a:t>Bed sensors/Mat sensors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.		Austin Medical (2020)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algn="just"/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Mobility/personal care/ICT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17033"/>
            <a:ext cx="4104456" cy="2276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91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dirty="0" smtClean="0"/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Takes all medication prescribed and recommended by the GP.</a:t>
            </a: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District nurses support Mr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Hussain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with dressings.</a:t>
            </a: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" indent="0"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Regular MRI and fast scans for his (COP).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REGULAR ROUTINE 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27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en-GB" dirty="0" smtClean="0"/>
          </a:p>
          <a:p>
            <a:pPr algn="just"/>
            <a:r>
              <a:rPr lang="en-GB" dirty="0" smtClean="0"/>
              <a:t>Incontinence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Mild memory loss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Weakness</a:t>
            </a:r>
          </a:p>
          <a:p>
            <a:pPr marL="45720" indent="0" algn="just">
              <a:buNone/>
            </a:pPr>
            <a:endParaRPr lang="en-GB" dirty="0" smtClean="0"/>
          </a:p>
          <a:p>
            <a:pPr algn="just"/>
            <a:r>
              <a:rPr lang="en-GB" dirty="0" smtClean="0"/>
              <a:t>Weak Bone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Slowness</a:t>
            </a:r>
          </a:p>
          <a:p>
            <a:pPr marL="45720" indent="0" algn="just">
              <a:buNone/>
            </a:pPr>
            <a:r>
              <a:rPr lang="en-GB" dirty="0"/>
              <a:t> </a:t>
            </a:r>
            <a:r>
              <a:rPr lang="en-GB" dirty="0" smtClean="0"/>
              <a:t> </a:t>
            </a:r>
          </a:p>
          <a:p>
            <a:pPr algn="just"/>
            <a:r>
              <a:rPr lang="en-GB" dirty="0" smtClean="0"/>
              <a:t>Glasses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Walking stick		The stickman (</a:t>
            </a:r>
            <a:r>
              <a:rPr lang="en-GB" dirty="0" err="1" smtClean="0"/>
              <a:t>nd</a:t>
            </a:r>
            <a:r>
              <a:rPr lang="en-GB" dirty="0" smtClean="0"/>
              <a:t>)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 BASED CONDITIONS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688" y="1916832"/>
            <a:ext cx="299253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453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At risk of falls</a:t>
            </a:r>
          </a:p>
          <a:p>
            <a:pPr algn="just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ccidents and possible broken bones.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HAZARDS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71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en-US" dirty="0" smtClean="0"/>
          </a:p>
          <a:p>
            <a:pPr marL="45720" indent="0" algn="just">
              <a:buNone/>
            </a:pPr>
            <a:r>
              <a:rPr lang="en-US" dirty="0" err="1">
                <a:latin typeface="Arial" pitchFamily="34" charset="0"/>
                <a:cs typeface="Arial" pitchFamily="34" charset="0"/>
              </a:rPr>
              <a:t>Beagent</a:t>
            </a:r>
            <a:r>
              <a:rPr lang="en-US" dirty="0">
                <a:latin typeface="Arial" pitchFamily="34" charset="0"/>
                <a:cs typeface="Arial" pitchFamily="34" charset="0"/>
              </a:rPr>
              <a:t>, J., (2021)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A simple guide to The Human Rights Act 1998 </a:t>
            </a:r>
            <a:r>
              <a:rPr lang="en-US" dirty="0">
                <a:latin typeface="Arial" pitchFamily="34" charset="0"/>
                <a:cs typeface="Arial" pitchFamily="34" charset="0"/>
              </a:rPr>
              <a:t>[Online] Available at: https://www.lexology.com/library/detail.aspx?g=cd025266-1514-4be3-bbef-6b129e91d40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dirty="0">
                <a:latin typeface="Arial" pitchFamily="34" charset="0"/>
                <a:cs typeface="Arial" pitchFamily="34" charset="0"/>
              </a:rPr>
              <a:t>Accessed: 22nd February 2021). </a:t>
            </a:r>
          </a:p>
          <a:p>
            <a:pPr marL="45720" indent="0" algn="just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GOV.UK (2016) </a:t>
            </a:r>
            <a:r>
              <a:rPr lang="en-US" i="1" dirty="0" smtClean="0">
                <a:latin typeface="Arial" pitchFamily="34" charset="0"/>
                <a:cs typeface="Arial" pitchFamily="34" charset="0"/>
              </a:rPr>
              <a:t>Care act factsheets [Online]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https</a:t>
            </a:r>
            <a:r>
              <a:rPr lang="en-US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www.gov.uk/government/publications/care-act-2014-part-1-factsheets/care-act-factsheets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(Accessed: 20</a:t>
            </a:r>
            <a:r>
              <a:rPr lang="en-US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February 2021).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NHS </a:t>
            </a:r>
            <a:r>
              <a:rPr lang="en-US" dirty="0">
                <a:latin typeface="Arial" pitchFamily="34" charset="0"/>
                <a:cs typeface="Arial" pitchFamily="34" charset="0"/>
              </a:rPr>
              <a:t>(2018)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Someone to speak up for you (advocate) </a:t>
            </a:r>
            <a:r>
              <a:rPr lang="en-US" dirty="0">
                <a:latin typeface="Arial" pitchFamily="34" charset="0"/>
                <a:cs typeface="Arial" pitchFamily="34" charset="0"/>
              </a:rPr>
              <a:t>[Online] Available at: https://www.nhs.uk/conditions/social-care-and-support-guide/help-from-social-services-and-charities/someone-to-speak-up-for-you-advocate/ (Accessed: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23rd </a:t>
            </a:r>
            <a:r>
              <a:rPr lang="en-US" dirty="0">
                <a:latin typeface="Arial" pitchFamily="34" charset="0"/>
                <a:cs typeface="Arial" pitchFamily="34" charset="0"/>
              </a:rPr>
              <a:t>February 2021).	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06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628800"/>
            <a:ext cx="8407893" cy="4407408"/>
          </a:xfrm>
        </p:spPr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pPr marL="45720" indent="0" algn="just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Austin Medical (2020)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Wireless floor mat with paying alarms </a:t>
            </a:r>
            <a:r>
              <a:rPr lang="en-US" dirty="0">
                <a:latin typeface="Arial" pitchFamily="34" charset="0"/>
                <a:cs typeface="Arial" pitchFamily="34" charset="0"/>
              </a:rPr>
              <a:t>[Online} Available at: </a:t>
            </a:r>
            <a:r>
              <a:rPr lang="en-US" dirty="0">
                <a:latin typeface="Arial" pitchFamily="34" charset="0"/>
                <a:cs typeface="Arial" pitchFamily="34" charset="0"/>
                <a:hlinkClick r:id="rId2"/>
              </a:rPr>
              <a:t>https://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austinmedical.co.uk/collections/fall-mats/products/floor-mat-with-remote-alarm-for-bed-or-doorway-alarm-monitor-is-with-carer?gclid=EAIaIQobChMIio3ZmKaQ7wIVh7TtCh397AGcEAQYBCABEgIi_fD_BwE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(Accessed</a:t>
            </a:r>
            <a:r>
              <a:rPr lang="en-US" dirty="0">
                <a:latin typeface="Arial" pitchFamily="34" charset="0"/>
                <a:cs typeface="Arial" pitchFamily="34" charset="0"/>
              </a:rPr>
              <a:t>: 19th February 2021).</a:t>
            </a:r>
          </a:p>
          <a:p>
            <a:pPr marL="45720" indent="0">
              <a:buNone/>
            </a:pPr>
            <a:endParaRPr lang="en-US" dirty="0"/>
          </a:p>
          <a:p>
            <a:endParaRPr lang="en-US" dirty="0" smtClean="0"/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Lifeline </a:t>
            </a:r>
            <a:r>
              <a:rPr lang="en-US" dirty="0">
                <a:latin typeface="Arial" pitchFamily="34" charset="0"/>
                <a:cs typeface="Arial" pitchFamily="34" charset="0"/>
              </a:rPr>
              <a:t>24 (2021) To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p 15 hobby ideas for older people</a:t>
            </a:r>
            <a:r>
              <a:rPr lang="en-US" dirty="0">
                <a:latin typeface="Arial" pitchFamily="34" charset="0"/>
                <a:cs typeface="Arial" pitchFamily="34" charset="0"/>
              </a:rPr>
              <a:t> [Online] Available at:  </a:t>
            </a:r>
            <a:r>
              <a:rPr lang="en-US" dirty="0">
                <a:latin typeface="Arial" pitchFamily="34" charset="0"/>
                <a:cs typeface="Arial" pitchFamily="34" charset="0"/>
                <a:hlinkClick r:id="rId3"/>
              </a:rPr>
              <a:t>https://www.lifeline24.co.uk/top-15-hobby-ideas-for-older-people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dirty="0">
                <a:latin typeface="Arial" pitchFamily="34" charset="0"/>
                <a:cs typeface="Arial" pitchFamily="34" charset="0"/>
              </a:rPr>
              <a:t>Accessed: 21 February 2021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algn="just"/>
            <a:endParaRPr lang="en-GB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MEDISAVE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(2013)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Heart with stethoscope stock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pictures</a:t>
            </a:r>
            <a:r>
              <a:rPr lang="en-GB" i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] Available at: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4"/>
              </a:rPr>
              <a:t>https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4"/>
              </a:rPr>
              <a:t>://undergracecaroline.files.wordpress.com/2013/02/heart_stethoscope.jpg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(Accessed: 23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February 2021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algn="just"/>
            <a:endParaRPr lang="en-GB" dirty="0">
              <a:latin typeface="Arial" pitchFamily="34" charset="0"/>
              <a:cs typeface="Arial" pitchFamily="34" charset="0"/>
            </a:endParaRPr>
          </a:p>
          <a:p>
            <a:pPr marL="45720" indent="0" algn="just">
              <a:buNone/>
            </a:pPr>
            <a:endParaRPr lang="en-GB" dirty="0" smtClean="0"/>
          </a:p>
          <a:p>
            <a:pPr algn="just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REFRENCES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44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dirty="0">
                <a:latin typeface="Arial" pitchFamily="34" charset="0"/>
                <a:cs typeface="Arial" pitchFamily="34" charset="0"/>
              </a:rPr>
              <a:t>State, (2021) ‘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Small’ tactics to counter Big </a:t>
            </a:r>
            <a:r>
              <a:rPr lang="en-US" i="1" dirty="0" err="1">
                <a:latin typeface="Arial" pitchFamily="34" charset="0"/>
                <a:cs typeface="Arial" pitchFamily="34" charset="0"/>
              </a:rPr>
              <a:t>Pharma’s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i="1" dirty="0" smtClean="0">
                <a:latin typeface="Arial" pitchFamily="34" charset="0"/>
                <a:cs typeface="Arial" pitchFamily="34" charset="0"/>
              </a:rPr>
              <a:t>influence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on medication overload </a:t>
            </a:r>
            <a:r>
              <a:rPr lang="en-US" dirty="0">
                <a:latin typeface="Arial" pitchFamily="34" charset="0"/>
                <a:cs typeface="Arial" pitchFamily="34" charset="0"/>
              </a:rPr>
              <a:t>[Online] Available at: </a:t>
            </a:r>
            <a:r>
              <a:rPr lang="en-US" dirty="0">
                <a:latin typeface="Arial" pitchFamily="34" charset="0"/>
                <a:cs typeface="Arial" pitchFamily="34" charset="0"/>
                <a:hlinkClick r:id="rId2"/>
              </a:rPr>
              <a:t>https://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www.statnews.com/2020/01/28/medication-overload-countered-by-individual-tactics/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(Accessed</a:t>
            </a:r>
            <a:r>
              <a:rPr lang="en-US" dirty="0">
                <a:latin typeface="Arial" pitchFamily="34" charset="0"/>
                <a:cs typeface="Arial" pitchFamily="34" charset="0"/>
              </a:rPr>
              <a:t>: 19th February 2021).</a:t>
            </a:r>
          </a:p>
          <a:p>
            <a:pPr algn="just"/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dirty="0">
                <a:latin typeface="Arial" pitchFamily="34" charset="0"/>
                <a:cs typeface="Arial" pitchFamily="34" charset="0"/>
              </a:rPr>
              <a:t>The Economist (2020)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Why Muslim leaders like building grand mosques</a:t>
            </a:r>
            <a:r>
              <a:rPr lang="en-US" dirty="0">
                <a:latin typeface="Arial" pitchFamily="34" charset="0"/>
                <a:cs typeface="Arial" pitchFamily="34" charset="0"/>
              </a:rPr>
              <a:t> [Online] Available at:  </a:t>
            </a:r>
            <a:r>
              <a:rPr lang="en-US" dirty="0">
                <a:latin typeface="Arial" pitchFamily="34" charset="0"/>
                <a:cs typeface="Arial" pitchFamily="34" charset="0"/>
                <a:hlinkClick r:id="rId3"/>
              </a:rPr>
              <a:t>https://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3"/>
              </a:rPr>
              <a:t>www.economist.com/middle-east-and-africa/2020/01/09/why-muslim-leaders-like-building-grand-mosque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US" dirty="0">
                <a:latin typeface="Arial" pitchFamily="34" charset="0"/>
                <a:cs typeface="Arial" pitchFamily="34" charset="0"/>
              </a:rPr>
              <a:t>(Accessed: 19th February 2021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algn="just"/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The stickman (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nd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 The stick shop [Online] Available at: 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4"/>
              </a:rPr>
              <a:t>https</a:t>
            </a:r>
            <a:r>
              <a:rPr lang="en-US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4"/>
              </a:rPr>
              <a:t>www.thestickman.co.uk/shop.htm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(Accessed: 20</a:t>
            </a:r>
            <a:r>
              <a:rPr lang="en-US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February  2021).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/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dirty="0">
                <a:latin typeface="Arial" pitchFamily="34" charset="0"/>
                <a:cs typeface="Arial" pitchFamily="34" charset="0"/>
              </a:rPr>
              <a:t>TODAYS RDH (2021)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The importance of knowing a patients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health history</a:t>
            </a:r>
            <a:r>
              <a:rPr lang="en-US" dirty="0">
                <a:latin typeface="Arial" pitchFamily="34" charset="0"/>
                <a:cs typeface="Arial" pitchFamily="34" charset="0"/>
              </a:rPr>
              <a:t> [Online] Available at: </a:t>
            </a:r>
            <a:r>
              <a:rPr lang="en-US" dirty="0">
                <a:latin typeface="Arial" pitchFamily="34" charset="0"/>
                <a:cs typeface="Arial" pitchFamily="34" charset="0"/>
                <a:hlinkClick r:id="rId5"/>
              </a:rPr>
              <a:t>https://www.todaysrdh.com/importance-knowing-patients-health-history-simplify-process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dirty="0">
                <a:latin typeface="Arial" pitchFamily="34" charset="0"/>
                <a:cs typeface="Arial" pitchFamily="34" charset="0"/>
              </a:rPr>
              <a:t>Accessed: 23rd February 2021). </a:t>
            </a:r>
          </a:p>
          <a:p>
            <a:pPr algn="just"/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REFERENCE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27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782</TotalTime>
  <Words>486</Words>
  <Application>Microsoft Office PowerPoint</Application>
  <PresentationFormat>On-screen Show (4:3)</PresentationFormat>
  <Paragraphs>129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Grid</vt:lpstr>
      <vt:lpstr>Living with care: the older person</vt:lpstr>
      <vt:lpstr>CARE PLAN </vt:lpstr>
      <vt:lpstr>MEDICAL HISTORY </vt:lpstr>
      <vt:lpstr>Environment/living situation</vt:lpstr>
      <vt:lpstr>HOBBIES AND INTERESTS</vt:lpstr>
      <vt:lpstr>LIFESTYLE and DIET  schedule</vt:lpstr>
      <vt:lpstr>Mobility/personal care/ICT</vt:lpstr>
      <vt:lpstr>REGULAR ROUTINE  </vt:lpstr>
      <vt:lpstr>AGE BASED CONDITIONS</vt:lpstr>
      <vt:lpstr>HAZARDS</vt:lpstr>
      <vt:lpstr>REFERENCES</vt:lpstr>
      <vt:lpstr>IMAGE REFRENCES </vt:lpstr>
      <vt:lpstr>IMAGE REFERENCE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with care: the older person</dc:title>
  <dc:creator>Windows User</dc:creator>
  <cp:lastModifiedBy>Windows User</cp:lastModifiedBy>
  <cp:revision>60</cp:revision>
  <dcterms:created xsi:type="dcterms:W3CDTF">2021-02-27T18:38:08Z</dcterms:created>
  <dcterms:modified xsi:type="dcterms:W3CDTF">2021-03-02T01:08:25Z</dcterms:modified>
</cp:coreProperties>
</file>