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63" r:id="rId9"/>
    <p:sldId id="268" r:id="rId10"/>
    <p:sldId id="265" r:id="rId11"/>
    <p:sldId id="269" r:id="rId12"/>
    <p:sldId id="270" r:id="rId13"/>
    <p:sldId id="271" r:id="rId14"/>
    <p:sldId id="264" r:id="rId15"/>
    <p:sldId id="273" r:id="rId16"/>
    <p:sldId id="266" r:id="rId17"/>
    <p:sldId id="26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/>
    <p:restoredTop sz="94389"/>
  </p:normalViewPr>
  <p:slideViewPr>
    <p:cSldViewPr snapToGrid="0" snapToObjects="1">
      <p:cViewPr varScale="1">
        <p:scale>
          <a:sx n="79" d="100"/>
          <a:sy n="79" d="100"/>
        </p:scale>
        <p:origin x="128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4444AF-5F01-4E97-9C0A-A3539AAED86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8EE287-4A51-4D4D-8A38-5F5790FBC2F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The presentation will establish the approaches, frameworks and theories that Amazons appears to apply to the following areas:</a:t>
          </a:r>
        </a:p>
      </dgm:t>
    </dgm:pt>
    <dgm:pt modelId="{99AF15A1-450B-4414-9E7E-CF4153B97563}" type="parTrans" cxnId="{972E5D6C-15E8-4479-BC6F-2502BD67488E}">
      <dgm:prSet/>
      <dgm:spPr/>
      <dgm:t>
        <a:bodyPr/>
        <a:lstStyle/>
        <a:p>
          <a:endParaRPr lang="en-US"/>
        </a:p>
      </dgm:t>
    </dgm:pt>
    <dgm:pt modelId="{B2095AFA-1B1D-42DD-8FE5-530FF747D17A}" type="sibTrans" cxnId="{972E5D6C-15E8-4479-BC6F-2502BD67488E}">
      <dgm:prSet/>
      <dgm:spPr/>
      <dgm:t>
        <a:bodyPr/>
        <a:lstStyle/>
        <a:p>
          <a:endParaRPr lang="en-US"/>
        </a:p>
      </dgm:t>
    </dgm:pt>
    <dgm:pt modelId="{DAAF896B-0A20-481B-A591-86A3C1F2ADD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Strategy.</a:t>
          </a:r>
        </a:p>
      </dgm:t>
    </dgm:pt>
    <dgm:pt modelId="{9163CA8B-1471-485F-AABF-521B3BCB1EEC}" type="parTrans" cxnId="{06723AB0-08EE-498B-83E6-D4DB500FC513}">
      <dgm:prSet/>
      <dgm:spPr/>
      <dgm:t>
        <a:bodyPr/>
        <a:lstStyle/>
        <a:p>
          <a:endParaRPr lang="en-US"/>
        </a:p>
      </dgm:t>
    </dgm:pt>
    <dgm:pt modelId="{74FA8E6F-0362-42A0-955D-593C63041527}" type="sibTrans" cxnId="{06723AB0-08EE-498B-83E6-D4DB500FC513}">
      <dgm:prSet/>
      <dgm:spPr/>
      <dgm:t>
        <a:bodyPr/>
        <a:lstStyle/>
        <a:p>
          <a:endParaRPr lang="en-US"/>
        </a:p>
      </dgm:t>
    </dgm:pt>
    <dgm:pt modelId="{4BC93ED2-E3BC-4348-B3B4-AFDDAA598C7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 err="1">
              <a:latin typeface="Arial" panose="020B0604020202020204" pitchFamily="34" charset="0"/>
              <a:cs typeface="Arial" panose="020B0604020202020204" pitchFamily="34" charset="0"/>
            </a:rPr>
            <a:t>Organisation</a:t>
          </a: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 and management</a:t>
          </a:r>
          <a:r>
            <a:rPr lang="en-US" sz="2300" dirty="0"/>
            <a:t>.</a:t>
          </a:r>
        </a:p>
      </dgm:t>
    </dgm:pt>
    <dgm:pt modelId="{88BC070E-0749-4CE0-9BF8-8D351EB49B51}" type="parTrans" cxnId="{1D2E3EB9-AB31-401E-9BF8-3BB9AC937CBA}">
      <dgm:prSet/>
      <dgm:spPr/>
      <dgm:t>
        <a:bodyPr/>
        <a:lstStyle/>
        <a:p>
          <a:endParaRPr lang="en-US"/>
        </a:p>
      </dgm:t>
    </dgm:pt>
    <dgm:pt modelId="{1FA3C77A-DF05-4F19-954E-2E180A7795F0}" type="sibTrans" cxnId="{1D2E3EB9-AB31-401E-9BF8-3BB9AC937CBA}">
      <dgm:prSet/>
      <dgm:spPr/>
      <dgm:t>
        <a:bodyPr/>
        <a:lstStyle/>
        <a:p>
          <a:endParaRPr lang="en-US"/>
        </a:p>
      </dgm:t>
    </dgm:pt>
    <dgm:pt modelId="{F0A330FA-CA57-42F7-A332-ACE54EA7AE4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Group and teamwork</a:t>
          </a:r>
          <a:r>
            <a:rPr lang="en-US" sz="2300" dirty="0"/>
            <a:t>.</a:t>
          </a:r>
        </a:p>
      </dgm:t>
    </dgm:pt>
    <dgm:pt modelId="{306B849A-98E1-47F4-B893-02938672E3D7}" type="parTrans" cxnId="{5F7DB73C-AB0F-4104-8A8F-2759D486A185}">
      <dgm:prSet/>
      <dgm:spPr/>
      <dgm:t>
        <a:bodyPr/>
        <a:lstStyle/>
        <a:p>
          <a:endParaRPr lang="en-US"/>
        </a:p>
      </dgm:t>
    </dgm:pt>
    <dgm:pt modelId="{B5E71B56-BE44-49AC-A8EC-687E2E8579E7}" type="sibTrans" cxnId="{5F7DB73C-AB0F-4104-8A8F-2759D486A185}">
      <dgm:prSet/>
      <dgm:spPr/>
      <dgm:t>
        <a:bodyPr/>
        <a:lstStyle/>
        <a:p>
          <a:endParaRPr lang="en-US"/>
        </a:p>
      </dgm:t>
    </dgm:pt>
    <dgm:pt modelId="{7796257A-ECD7-4A2A-A37B-A00EA26FBF8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Corporate social responsibility. </a:t>
          </a:r>
        </a:p>
      </dgm:t>
    </dgm:pt>
    <dgm:pt modelId="{775AE69E-9D6A-4265-90AD-7F6AD0A6DB76}" type="parTrans" cxnId="{C92B711B-5C6C-4EEB-A157-5AF373C1C8BF}">
      <dgm:prSet/>
      <dgm:spPr/>
      <dgm:t>
        <a:bodyPr/>
        <a:lstStyle/>
        <a:p>
          <a:endParaRPr lang="en-US"/>
        </a:p>
      </dgm:t>
    </dgm:pt>
    <dgm:pt modelId="{E506B4AA-F897-428D-8B0D-B2B099A98E20}" type="sibTrans" cxnId="{C92B711B-5C6C-4EEB-A157-5AF373C1C8BF}">
      <dgm:prSet/>
      <dgm:spPr/>
      <dgm:t>
        <a:bodyPr/>
        <a:lstStyle/>
        <a:p>
          <a:endParaRPr lang="en-US"/>
        </a:p>
      </dgm:t>
    </dgm:pt>
    <dgm:pt modelId="{FAA9F806-581C-4A6C-BE25-2FADF2CBEAA5}" type="pres">
      <dgm:prSet presAssocID="{C64444AF-5F01-4E97-9C0A-A3539AAED866}" presName="root" presStyleCnt="0">
        <dgm:presLayoutVars>
          <dgm:dir/>
          <dgm:resizeHandles val="exact"/>
        </dgm:presLayoutVars>
      </dgm:prSet>
      <dgm:spPr/>
    </dgm:pt>
    <dgm:pt modelId="{4353974A-D1E2-47A7-8E20-1452FD5617DF}" type="pres">
      <dgm:prSet presAssocID="{B18EE287-4A51-4D4D-8A38-5F5790FBC2F7}" presName="compNode" presStyleCnt="0"/>
      <dgm:spPr/>
    </dgm:pt>
    <dgm:pt modelId="{14202137-9F85-41F7-A1CC-02BE2D39D998}" type="pres">
      <dgm:prSet presAssocID="{B18EE287-4A51-4D4D-8A38-5F5790FBC2F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747DB6F4-87F6-464A-93EE-7078052257E1}" type="pres">
      <dgm:prSet presAssocID="{B18EE287-4A51-4D4D-8A38-5F5790FBC2F7}" presName="spaceRect" presStyleCnt="0"/>
      <dgm:spPr/>
    </dgm:pt>
    <dgm:pt modelId="{67BC39A4-22D6-4F50-A5E3-8BFA2C60037F}" type="pres">
      <dgm:prSet presAssocID="{B18EE287-4A51-4D4D-8A38-5F5790FBC2F7}" presName="textRect" presStyleLbl="revTx" presStyleIdx="0" presStyleCnt="5" custScaleX="151814" custScaleY="139549">
        <dgm:presLayoutVars>
          <dgm:chMax val="1"/>
          <dgm:chPref val="1"/>
        </dgm:presLayoutVars>
      </dgm:prSet>
      <dgm:spPr/>
    </dgm:pt>
    <dgm:pt modelId="{6C6449D8-B61D-4002-93F6-1C308AE9941F}" type="pres">
      <dgm:prSet presAssocID="{B2095AFA-1B1D-42DD-8FE5-530FF747D17A}" presName="sibTrans" presStyleCnt="0"/>
      <dgm:spPr/>
    </dgm:pt>
    <dgm:pt modelId="{8676495A-0542-451A-BBD9-82CAF5AB91DF}" type="pres">
      <dgm:prSet presAssocID="{DAAF896B-0A20-481B-A591-86A3C1F2ADD6}" presName="compNode" presStyleCnt="0"/>
      <dgm:spPr/>
    </dgm:pt>
    <dgm:pt modelId="{F1CCC527-EBF2-4533-917B-659C072D14E9}" type="pres">
      <dgm:prSet presAssocID="{DAAF896B-0A20-481B-A591-86A3C1F2ADD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6BCCA2F1-6C75-4336-BF5F-4FE1EEB0C912}" type="pres">
      <dgm:prSet presAssocID="{DAAF896B-0A20-481B-A591-86A3C1F2ADD6}" presName="spaceRect" presStyleCnt="0"/>
      <dgm:spPr/>
    </dgm:pt>
    <dgm:pt modelId="{01144FA3-6BAE-497D-9DCC-F7A5013324AA}" type="pres">
      <dgm:prSet presAssocID="{DAAF896B-0A20-481B-A591-86A3C1F2ADD6}" presName="textRect" presStyleLbl="revTx" presStyleIdx="1" presStyleCnt="5">
        <dgm:presLayoutVars>
          <dgm:chMax val="1"/>
          <dgm:chPref val="1"/>
        </dgm:presLayoutVars>
      </dgm:prSet>
      <dgm:spPr/>
    </dgm:pt>
    <dgm:pt modelId="{053DA538-87F7-4EF4-8700-FEA72D3B75D3}" type="pres">
      <dgm:prSet presAssocID="{74FA8E6F-0362-42A0-955D-593C63041527}" presName="sibTrans" presStyleCnt="0"/>
      <dgm:spPr/>
    </dgm:pt>
    <dgm:pt modelId="{BDE58D7A-73BA-4AAD-A553-EBC59A416662}" type="pres">
      <dgm:prSet presAssocID="{4BC93ED2-E3BC-4348-B3B4-AFDDAA598C7F}" presName="compNode" presStyleCnt="0"/>
      <dgm:spPr/>
    </dgm:pt>
    <dgm:pt modelId="{F3A81F33-74F8-4904-B1BE-CE892A6DB8C6}" type="pres">
      <dgm:prSet presAssocID="{4BC93ED2-E3BC-4348-B3B4-AFDDAA598C7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E717F55-2CC2-4120-9A12-C9FCEA429BB5}" type="pres">
      <dgm:prSet presAssocID="{4BC93ED2-E3BC-4348-B3B4-AFDDAA598C7F}" presName="spaceRect" presStyleCnt="0"/>
      <dgm:spPr/>
    </dgm:pt>
    <dgm:pt modelId="{030B9F0A-04E0-4AFB-BFB3-25CDDF5A772E}" type="pres">
      <dgm:prSet presAssocID="{4BC93ED2-E3BC-4348-B3B4-AFDDAA598C7F}" presName="textRect" presStyleLbl="revTx" presStyleIdx="2" presStyleCnt="5">
        <dgm:presLayoutVars>
          <dgm:chMax val="1"/>
          <dgm:chPref val="1"/>
        </dgm:presLayoutVars>
      </dgm:prSet>
      <dgm:spPr/>
    </dgm:pt>
    <dgm:pt modelId="{D808FBB1-5BD9-459A-A666-EFA685866733}" type="pres">
      <dgm:prSet presAssocID="{1FA3C77A-DF05-4F19-954E-2E180A7795F0}" presName="sibTrans" presStyleCnt="0"/>
      <dgm:spPr/>
    </dgm:pt>
    <dgm:pt modelId="{418F896D-01D6-4705-97B1-88E9FB99FDA7}" type="pres">
      <dgm:prSet presAssocID="{F0A330FA-CA57-42F7-A332-ACE54EA7AE42}" presName="compNode" presStyleCnt="0"/>
      <dgm:spPr/>
    </dgm:pt>
    <dgm:pt modelId="{2738C6BA-2C44-4523-9741-A28498685D33}" type="pres">
      <dgm:prSet presAssocID="{F0A330FA-CA57-42F7-A332-ACE54EA7AE4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9E0EC191-5813-44C9-808F-C103684B3AF9}" type="pres">
      <dgm:prSet presAssocID="{F0A330FA-CA57-42F7-A332-ACE54EA7AE42}" presName="spaceRect" presStyleCnt="0"/>
      <dgm:spPr/>
    </dgm:pt>
    <dgm:pt modelId="{40351637-3108-46D0-919B-E6334569E83B}" type="pres">
      <dgm:prSet presAssocID="{F0A330FA-CA57-42F7-A332-ACE54EA7AE42}" presName="textRect" presStyleLbl="revTx" presStyleIdx="3" presStyleCnt="5">
        <dgm:presLayoutVars>
          <dgm:chMax val="1"/>
          <dgm:chPref val="1"/>
        </dgm:presLayoutVars>
      </dgm:prSet>
      <dgm:spPr/>
    </dgm:pt>
    <dgm:pt modelId="{69A3264C-B3E6-48DC-94FE-8CEE54A23CF3}" type="pres">
      <dgm:prSet presAssocID="{B5E71B56-BE44-49AC-A8EC-687E2E8579E7}" presName="sibTrans" presStyleCnt="0"/>
      <dgm:spPr/>
    </dgm:pt>
    <dgm:pt modelId="{4F51697F-8353-411C-9E55-4AAA5DE51DA1}" type="pres">
      <dgm:prSet presAssocID="{7796257A-ECD7-4A2A-A37B-A00EA26FBF85}" presName="compNode" presStyleCnt="0"/>
      <dgm:spPr/>
    </dgm:pt>
    <dgm:pt modelId="{D65753B2-3656-4CA2-8806-392720FBE791}" type="pres">
      <dgm:prSet presAssocID="{7796257A-ECD7-4A2A-A37B-A00EA26FBF8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EBDC21A8-C553-4CCD-B2DB-27EF20F9C787}" type="pres">
      <dgm:prSet presAssocID="{7796257A-ECD7-4A2A-A37B-A00EA26FBF85}" presName="spaceRect" presStyleCnt="0"/>
      <dgm:spPr/>
    </dgm:pt>
    <dgm:pt modelId="{5290B870-D524-4D3A-B4B3-1A964224EB59}" type="pres">
      <dgm:prSet presAssocID="{7796257A-ECD7-4A2A-A37B-A00EA26FBF8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97F700D-769E-4BE0-88C4-AC5CFCFA32D3}" type="presOf" srcId="{7796257A-ECD7-4A2A-A37B-A00EA26FBF85}" destId="{5290B870-D524-4D3A-B4B3-1A964224EB59}" srcOrd="0" destOrd="0" presId="urn:microsoft.com/office/officeart/2018/2/layout/IconLabelList"/>
    <dgm:cxn modelId="{A30E6C1B-DBC2-4F2F-A7E7-BBA10FD8560A}" type="presOf" srcId="{F0A330FA-CA57-42F7-A332-ACE54EA7AE42}" destId="{40351637-3108-46D0-919B-E6334569E83B}" srcOrd="0" destOrd="0" presId="urn:microsoft.com/office/officeart/2018/2/layout/IconLabelList"/>
    <dgm:cxn modelId="{C92B711B-5C6C-4EEB-A157-5AF373C1C8BF}" srcId="{C64444AF-5F01-4E97-9C0A-A3539AAED866}" destId="{7796257A-ECD7-4A2A-A37B-A00EA26FBF85}" srcOrd="4" destOrd="0" parTransId="{775AE69E-9D6A-4265-90AD-7F6AD0A6DB76}" sibTransId="{E506B4AA-F897-428D-8B0D-B2B099A98E20}"/>
    <dgm:cxn modelId="{6194F72D-C909-4DED-81CD-A1516DEC70A3}" type="presOf" srcId="{4BC93ED2-E3BC-4348-B3B4-AFDDAA598C7F}" destId="{030B9F0A-04E0-4AFB-BFB3-25CDDF5A772E}" srcOrd="0" destOrd="0" presId="urn:microsoft.com/office/officeart/2018/2/layout/IconLabelList"/>
    <dgm:cxn modelId="{5F7DB73C-AB0F-4104-8A8F-2759D486A185}" srcId="{C64444AF-5F01-4E97-9C0A-A3539AAED866}" destId="{F0A330FA-CA57-42F7-A332-ACE54EA7AE42}" srcOrd="3" destOrd="0" parTransId="{306B849A-98E1-47F4-B893-02938672E3D7}" sibTransId="{B5E71B56-BE44-49AC-A8EC-687E2E8579E7}"/>
    <dgm:cxn modelId="{972E5D6C-15E8-4479-BC6F-2502BD67488E}" srcId="{C64444AF-5F01-4E97-9C0A-A3539AAED866}" destId="{B18EE287-4A51-4D4D-8A38-5F5790FBC2F7}" srcOrd="0" destOrd="0" parTransId="{99AF15A1-450B-4414-9E7E-CF4153B97563}" sibTransId="{B2095AFA-1B1D-42DD-8FE5-530FF747D17A}"/>
    <dgm:cxn modelId="{5D376899-957F-4E08-8C76-AA4AFD91DF8F}" type="presOf" srcId="{DAAF896B-0A20-481B-A591-86A3C1F2ADD6}" destId="{01144FA3-6BAE-497D-9DCC-F7A5013324AA}" srcOrd="0" destOrd="0" presId="urn:microsoft.com/office/officeart/2018/2/layout/IconLabelList"/>
    <dgm:cxn modelId="{B2738A9D-C688-4E7F-87CD-D996E811D6C0}" type="presOf" srcId="{C64444AF-5F01-4E97-9C0A-A3539AAED866}" destId="{FAA9F806-581C-4A6C-BE25-2FADF2CBEAA5}" srcOrd="0" destOrd="0" presId="urn:microsoft.com/office/officeart/2018/2/layout/IconLabelList"/>
    <dgm:cxn modelId="{06723AB0-08EE-498B-83E6-D4DB500FC513}" srcId="{C64444AF-5F01-4E97-9C0A-A3539AAED866}" destId="{DAAF896B-0A20-481B-A591-86A3C1F2ADD6}" srcOrd="1" destOrd="0" parTransId="{9163CA8B-1471-485F-AABF-521B3BCB1EEC}" sibTransId="{74FA8E6F-0362-42A0-955D-593C63041527}"/>
    <dgm:cxn modelId="{C189FBB2-E0FB-4343-8F80-76F268B9BB6C}" type="presOf" srcId="{B18EE287-4A51-4D4D-8A38-5F5790FBC2F7}" destId="{67BC39A4-22D6-4F50-A5E3-8BFA2C60037F}" srcOrd="0" destOrd="0" presId="urn:microsoft.com/office/officeart/2018/2/layout/IconLabelList"/>
    <dgm:cxn modelId="{1D2E3EB9-AB31-401E-9BF8-3BB9AC937CBA}" srcId="{C64444AF-5F01-4E97-9C0A-A3539AAED866}" destId="{4BC93ED2-E3BC-4348-B3B4-AFDDAA598C7F}" srcOrd="2" destOrd="0" parTransId="{88BC070E-0749-4CE0-9BF8-8D351EB49B51}" sibTransId="{1FA3C77A-DF05-4F19-954E-2E180A7795F0}"/>
    <dgm:cxn modelId="{F432A79D-2875-4B31-93AD-5361CC93095C}" type="presParOf" srcId="{FAA9F806-581C-4A6C-BE25-2FADF2CBEAA5}" destId="{4353974A-D1E2-47A7-8E20-1452FD5617DF}" srcOrd="0" destOrd="0" presId="urn:microsoft.com/office/officeart/2018/2/layout/IconLabelList"/>
    <dgm:cxn modelId="{DDE6AF20-BFA5-4C09-A0C8-470B503D6A49}" type="presParOf" srcId="{4353974A-D1E2-47A7-8E20-1452FD5617DF}" destId="{14202137-9F85-41F7-A1CC-02BE2D39D998}" srcOrd="0" destOrd="0" presId="urn:microsoft.com/office/officeart/2018/2/layout/IconLabelList"/>
    <dgm:cxn modelId="{61D28B45-80B8-4731-89C1-C80E998CF2C9}" type="presParOf" srcId="{4353974A-D1E2-47A7-8E20-1452FD5617DF}" destId="{747DB6F4-87F6-464A-93EE-7078052257E1}" srcOrd="1" destOrd="0" presId="urn:microsoft.com/office/officeart/2018/2/layout/IconLabelList"/>
    <dgm:cxn modelId="{646ED866-763F-4312-A8A6-FFDC707C7034}" type="presParOf" srcId="{4353974A-D1E2-47A7-8E20-1452FD5617DF}" destId="{67BC39A4-22D6-4F50-A5E3-8BFA2C60037F}" srcOrd="2" destOrd="0" presId="urn:microsoft.com/office/officeart/2018/2/layout/IconLabelList"/>
    <dgm:cxn modelId="{A176A84D-76D9-4355-A4A9-978508531CE9}" type="presParOf" srcId="{FAA9F806-581C-4A6C-BE25-2FADF2CBEAA5}" destId="{6C6449D8-B61D-4002-93F6-1C308AE9941F}" srcOrd="1" destOrd="0" presId="urn:microsoft.com/office/officeart/2018/2/layout/IconLabelList"/>
    <dgm:cxn modelId="{0FD06B7D-9557-473D-A581-4634A89A3CCB}" type="presParOf" srcId="{FAA9F806-581C-4A6C-BE25-2FADF2CBEAA5}" destId="{8676495A-0542-451A-BBD9-82CAF5AB91DF}" srcOrd="2" destOrd="0" presId="urn:microsoft.com/office/officeart/2018/2/layout/IconLabelList"/>
    <dgm:cxn modelId="{3FA6301D-77F4-4B9A-A207-EEF1056C924B}" type="presParOf" srcId="{8676495A-0542-451A-BBD9-82CAF5AB91DF}" destId="{F1CCC527-EBF2-4533-917B-659C072D14E9}" srcOrd="0" destOrd="0" presId="urn:microsoft.com/office/officeart/2018/2/layout/IconLabelList"/>
    <dgm:cxn modelId="{D28099D7-6A61-4A99-915D-9E7007243794}" type="presParOf" srcId="{8676495A-0542-451A-BBD9-82CAF5AB91DF}" destId="{6BCCA2F1-6C75-4336-BF5F-4FE1EEB0C912}" srcOrd="1" destOrd="0" presId="urn:microsoft.com/office/officeart/2018/2/layout/IconLabelList"/>
    <dgm:cxn modelId="{687E7F37-D7D1-44A9-9EE2-A20B828FBD4E}" type="presParOf" srcId="{8676495A-0542-451A-BBD9-82CAF5AB91DF}" destId="{01144FA3-6BAE-497D-9DCC-F7A5013324AA}" srcOrd="2" destOrd="0" presId="urn:microsoft.com/office/officeart/2018/2/layout/IconLabelList"/>
    <dgm:cxn modelId="{B26AB3F5-A126-42DD-B44B-EBA8099A4A70}" type="presParOf" srcId="{FAA9F806-581C-4A6C-BE25-2FADF2CBEAA5}" destId="{053DA538-87F7-4EF4-8700-FEA72D3B75D3}" srcOrd="3" destOrd="0" presId="urn:microsoft.com/office/officeart/2018/2/layout/IconLabelList"/>
    <dgm:cxn modelId="{5C4F17CB-F61A-4321-8845-26A846DCB6B5}" type="presParOf" srcId="{FAA9F806-581C-4A6C-BE25-2FADF2CBEAA5}" destId="{BDE58D7A-73BA-4AAD-A553-EBC59A416662}" srcOrd="4" destOrd="0" presId="urn:microsoft.com/office/officeart/2018/2/layout/IconLabelList"/>
    <dgm:cxn modelId="{26EC761D-5456-43AE-8EFB-7358BBF47270}" type="presParOf" srcId="{BDE58D7A-73BA-4AAD-A553-EBC59A416662}" destId="{F3A81F33-74F8-4904-B1BE-CE892A6DB8C6}" srcOrd="0" destOrd="0" presId="urn:microsoft.com/office/officeart/2018/2/layout/IconLabelList"/>
    <dgm:cxn modelId="{54760C79-0D9E-4C15-B6F8-5FD877B5D23F}" type="presParOf" srcId="{BDE58D7A-73BA-4AAD-A553-EBC59A416662}" destId="{EE717F55-2CC2-4120-9A12-C9FCEA429BB5}" srcOrd="1" destOrd="0" presId="urn:microsoft.com/office/officeart/2018/2/layout/IconLabelList"/>
    <dgm:cxn modelId="{C7212588-805F-450E-8251-378791BCBC52}" type="presParOf" srcId="{BDE58D7A-73BA-4AAD-A553-EBC59A416662}" destId="{030B9F0A-04E0-4AFB-BFB3-25CDDF5A772E}" srcOrd="2" destOrd="0" presId="urn:microsoft.com/office/officeart/2018/2/layout/IconLabelList"/>
    <dgm:cxn modelId="{E4061FE0-DB0B-4639-8EF5-96BB07B107A7}" type="presParOf" srcId="{FAA9F806-581C-4A6C-BE25-2FADF2CBEAA5}" destId="{D808FBB1-5BD9-459A-A666-EFA685866733}" srcOrd="5" destOrd="0" presId="urn:microsoft.com/office/officeart/2018/2/layout/IconLabelList"/>
    <dgm:cxn modelId="{A63F6DD6-5447-4FF6-AD77-1B6A3E395525}" type="presParOf" srcId="{FAA9F806-581C-4A6C-BE25-2FADF2CBEAA5}" destId="{418F896D-01D6-4705-97B1-88E9FB99FDA7}" srcOrd="6" destOrd="0" presId="urn:microsoft.com/office/officeart/2018/2/layout/IconLabelList"/>
    <dgm:cxn modelId="{51DDE012-862B-4DF8-B68A-F14C6409BAC3}" type="presParOf" srcId="{418F896D-01D6-4705-97B1-88E9FB99FDA7}" destId="{2738C6BA-2C44-4523-9741-A28498685D33}" srcOrd="0" destOrd="0" presId="urn:microsoft.com/office/officeart/2018/2/layout/IconLabelList"/>
    <dgm:cxn modelId="{7E2687FB-78D1-440A-A79C-D31602089F67}" type="presParOf" srcId="{418F896D-01D6-4705-97B1-88E9FB99FDA7}" destId="{9E0EC191-5813-44C9-808F-C103684B3AF9}" srcOrd="1" destOrd="0" presId="urn:microsoft.com/office/officeart/2018/2/layout/IconLabelList"/>
    <dgm:cxn modelId="{8284510A-822B-4FA0-942E-877815B42598}" type="presParOf" srcId="{418F896D-01D6-4705-97B1-88E9FB99FDA7}" destId="{40351637-3108-46D0-919B-E6334569E83B}" srcOrd="2" destOrd="0" presId="urn:microsoft.com/office/officeart/2018/2/layout/IconLabelList"/>
    <dgm:cxn modelId="{EB1EAADD-806C-442C-B1AC-3B6EAA045E7A}" type="presParOf" srcId="{FAA9F806-581C-4A6C-BE25-2FADF2CBEAA5}" destId="{69A3264C-B3E6-48DC-94FE-8CEE54A23CF3}" srcOrd="7" destOrd="0" presId="urn:microsoft.com/office/officeart/2018/2/layout/IconLabelList"/>
    <dgm:cxn modelId="{046BBF3D-3A45-45B2-8F16-951BD2F6BEE2}" type="presParOf" srcId="{FAA9F806-581C-4A6C-BE25-2FADF2CBEAA5}" destId="{4F51697F-8353-411C-9E55-4AAA5DE51DA1}" srcOrd="8" destOrd="0" presId="urn:microsoft.com/office/officeart/2018/2/layout/IconLabelList"/>
    <dgm:cxn modelId="{FCE9373A-87CE-4583-A5DD-4C8BCA68F900}" type="presParOf" srcId="{4F51697F-8353-411C-9E55-4AAA5DE51DA1}" destId="{D65753B2-3656-4CA2-8806-392720FBE791}" srcOrd="0" destOrd="0" presId="urn:microsoft.com/office/officeart/2018/2/layout/IconLabelList"/>
    <dgm:cxn modelId="{0A56E840-1F48-4B23-9C0D-ACE3F588FD40}" type="presParOf" srcId="{4F51697F-8353-411C-9E55-4AAA5DE51DA1}" destId="{EBDC21A8-C553-4CCD-B2DB-27EF20F9C787}" srcOrd="1" destOrd="0" presId="urn:microsoft.com/office/officeart/2018/2/layout/IconLabelList"/>
    <dgm:cxn modelId="{9443CF97-689C-480D-9DC9-22929D630573}" type="presParOf" srcId="{4F51697F-8353-411C-9E55-4AAA5DE51DA1}" destId="{5290B870-D524-4D3A-B4B3-1A964224EB5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86E32B-0463-4F2A-924B-4EA7BCF6B95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1477333-6171-4C29-B76F-D8B036B04268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72BC55-2D47-410C-B0FF-C5E114643756}" type="parTrans" cxnId="{C5478AA3-C497-4FD6-B084-CC9781CAD7F9}">
      <dgm:prSet/>
      <dgm:spPr/>
      <dgm:t>
        <a:bodyPr/>
        <a:lstStyle/>
        <a:p>
          <a:endParaRPr lang="en-US"/>
        </a:p>
      </dgm:t>
    </dgm:pt>
    <dgm:pt modelId="{A5C3490C-E3C8-4987-BBF9-DAD7B2151AC6}" type="sibTrans" cxnId="{C5478AA3-C497-4FD6-B084-CC9781CAD7F9}">
      <dgm:prSet/>
      <dgm:spPr/>
      <dgm:t>
        <a:bodyPr/>
        <a:lstStyle/>
        <a:p>
          <a:endParaRPr lang="en-US"/>
        </a:p>
      </dgm:t>
    </dgm:pt>
    <dgm:pt modelId="{7208B495-ABB4-46BC-8374-C4781372F69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Customer orientated.</a:t>
          </a:r>
        </a:p>
      </dgm:t>
    </dgm:pt>
    <dgm:pt modelId="{C1D31A96-A35E-4D65-8E4C-18EBD5506323}" type="parTrans" cxnId="{B652DBD9-D466-40A7-B7FB-484ABE5B6E05}">
      <dgm:prSet/>
      <dgm:spPr/>
      <dgm:t>
        <a:bodyPr/>
        <a:lstStyle/>
        <a:p>
          <a:endParaRPr lang="en-US"/>
        </a:p>
      </dgm:t>
    </dgm:pt>
    <dgm:pt modelId="{CFB5EC67-C110-43C0-A510-A6DFB171335F}" type="sibTrans" cxnId="{B652DBD9-D466-40A7-B7FB-484ABE5B6E05}">
      <dgm:prSet/>
      <dgm:spPr/>
      <dgm:t>
        <a:bodyPr/>
        <a:lstStyle/>
        <a:p>
          <a:endParaRPr lang="en-US"/>
        </a:p>
      </dgm:t>
    </dgm:pt>
    <dgm:pt modelId="{89B311C5-028B-43E5-B8AB-02DA49A075D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Strong brand image.</a:t>
          </a:r>
        </a:p>
      </dgm:t>
    </dgm:pt>
    <dgm:pt modelId="{EBA8A2A0-8E28-4E26-BC1A-3EA01DEA4C0A}" type="parTrans" cxnId="{CB0BB3E7-8E6B-4852-BAB9-C70EB8186F17}">
      <dgm:prSet/>
      <dgm:spPr/>
      <dgm:t>
        <a:bodyPr/>
        <a:lstStyle/>
        <a:p>
          <a:endParaRPr lang="en-US"/>
        </a:p>
      </dgm:t>
    </dgm:pt>
    <dgm:pt modelId="{93A905FD-B67F-4112-8669-3DBF87215754}" type="sibTrans" cxnId="{CB0BB3E7-8E6B-4852-BAB9-C70EB8186F17}">
      <dgm:prSet/>
      <dgm:spPr/>
      <dgm:t>
        <a:bodyPr/>
        <a:lstStyle/>
        <a:p>
          <a:endParaRPr lang="en-US"/>
        </a:p>
      </dgm:t>
    </dgm:pt>
    <dgm:pt modelId="{5734FCD1-0FD2-4B6F-A8DC-66F65E54CCEC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045971-24F5-4456-A1AC-75F54AAB8B6A}" type="parTrans" cxnId="{3AA47C02-9725-491E-9693-D394982FA459}">
      <dgm:prSet/>
      <dgm:spPr/>
      <dgm:t>
        <a:bodyPr/>
        <a:lstStyle/>
        <a:p>
          <a:endParaRPr lang="en-US"/>
        </a:p>
      </dgm:t>
    </dgm:pt>
    <dgm:pt modelId="{75D2C451-4032-48B3-B1A1-1B6672714EC4}" type="sibTrans" cxnId="{3AA47C02-9725-491E-9693-D394982FA459}">
      <dgm:prSet/>
      <dgm:spPr/>
      <dgm:t>
        <a:bodyPr/>
        <a:lstStyle/>
        <a:p>
          <a:endParaRPr lang="en-US"/>
        </a:p>
      </dgm:t>
    </dgm:pt>
    <dgm:pt modelId="{B0ACC6A4-6EAD-47C3-BB86-E5569689C99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 business model that can be imitated by competitors.</a:t>
          </a:r>
        </a:p>
      </dgm:t>
    </dgm:pt>
    <dgm:pt modelId="{5949E437-0988-434E-A19F-6BA67F63DD66}" type="parTrans" cxnId="{A2E94CD0-EAC6-4C2F-B1E3-C4664CD78750}">
      <dgm:prSet/>
      <dgm:spPr/>
      <dgm:t>
        <a:bodyPr/>
        <a:lstStyle/>
        <a:p>
          <a:endParaRPr lang="en-US"/>
        </a:p>
      </dgm:t>
    </dgm:pt>
    <dgm:pt modelId="{F3A9F86B-DDFC-41DE-AFEE-1C7A05BDBF83}" type="sibTrans" cxnId="{A2E94CD0-EAC6-4C2F-B1E3-C4664CD78750}">
      <dgm:prSet/>
      <dgm:spPr/>
      <dgm:t>
        <a:bodyPr/>
        <a:lstStyle/>
        <a:p>
          <a:endParaRPr lang="en-US"/>
        </a:p>
      </dgm:t>
    </dgm:pt>
    <dgm:pt modelId="{C9D67111-69B1-47F4-83BA-3F1156129E7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Poor working conditions employees. </a:t>
          </a:r>
        </a:p>
      </dgm:t>
    </dgm:pt>
    <dgm:pt modelId="{89F52E05-3360-461A-BA99-561D5881D814}" type="parTrans" cxnId="{38C6B9B9-AA99-417E-9213-FF9BCFD339CD}">
      <dgm:prSet/>
      <dgm:spPr/>
      <dgm:t>
        <a:bodyPr/>
        <a:lstStyle/>
        <a:p>
          <a:endParaRPr lang="en-US"/>
        </a:p>
      </dgm:t>
    </dgm:pt>
    <dgm:pt modelId="{10014B44-8954-41A7-815F-1C26598595D9}" type="sibTrans" cxnId="{38C6B9B9-AA99-417E-9213-FF9BCFD339CD}">
      <dgm:prSet/>
      <dgm:spPr/>
      <dgm:t>
        <a:bodyPr/>
        <a:lstStyle/>
        <a:p>
          <a:endParaRPr lang="en-US"/>
        </a:p>
      </dgm:t>
    </dgm:pt>
    <dgm:pt modelId="{B5F67CA0-C655-4F77-B871-5CF3EEB4F61E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874134-EA30-48CE-88EA-1D6DC39D9153}" type="parTrans" cxnId="{04BED204-024F-4749-9056-D7F7D6EAC4A2}">
      <dgm:prSet/>
      <dgm:spPr/>
      <dgm:t>
        <a:bodyPr/>
        <a:lstStyle/>
        <a:p>
          <a:endParaRPr lang="en-US"/>
        </a:p>
      </dgm:t>
    </dgm:pt>
    <dgm:pt modelId="{FF31C0D1-F814-46FB-81A6-66A4491D880E}" type="sibTrans" cxnId="{04BED204-024F-4749-9056-D7F7D6EAC4A2}">
      <dgm:prSet/>
      <dgm:spPr/>
      <dgm:t>
        <a:bodyPr/>
        <a:lstStyle/>
        <a:p>
          <a:endParaRPr lang="en-US"/>
        </a:p>
      </dgm:t>
    </dgm:pt>
    <dgm:pt modelId="{4F8BBA5F-4C3E-4D72-882F-6E32C2E3112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Increasing cyber attacks.</a:t>
          </a:r>
        </a:p>
      </dgm:t>
    </dgm:pt>
    <dgm:pt modelId="{0567CFA3-91B9-4BA2-BE11-935F2232FF23}" type="parTrans" cxnId="{FED3189D-28AD-43AA-A075-A8F0135029C7}">
      <dgm:prSet/>
      <dgm:spPr/>
      <dgm:t>
        <a:bodyPr/>
        <a:lstStyle/>
        <a:p>
          <a:endParaRPr lang="en-US"/>
        </a:p>
      </dgm:t>
    </dgm:pt>
    <dgm:pt modelId="{BF558E19-F475-46B5-A93D-814DBFAEA418}" type="sibTrans" cxnId="{FED3189D-28AD-43AA-A075-A8F0135029C7}">
      <dgm:prSet/>
      <dgm:spPr/>
      <dgm:t>
        <a:bodyPr/>
        <a:lstStyle/>
        <a:p>
          <a:endParaRPr lang="en-US"/>
        </a:p>
      </dgm:t>
    </dgm:pt>
    <dgm:pt modelId="{AE663817-251F-4D2D-B745-664326F60B1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Government regulations</a:t>
          </a:r>
          <a:r>
            <a:rPr lang="en-US" dirty="0"/>
            <a:t>.</a:t>
          </a:r>
        </a:p>
      </dgm:t>
    </dgm:pt>
    <dgm:pt modelId="{50DC3AC2-D7C4-4115-AA8D-40955E1311AE}" type="parTrans" cxnId="{28477092-8120-4ACF-8A03-2BBF9DABF09F}">
      <dgm:prSet/>
      <dgm:spPr/>
      <dgm:t>
        <a:bodyPr/>
        <a:lstStyle/>
        <a:p>
          <a:endParaRPr lang="en-US"/>
        </a:p>
      </dgm:t>
    </dgm:pt>
    <dgm:pt modelId="{82B827E5-A5B7-404C-B695-8768ADE8105F}" type="sibTrans" cxnId="{28477092-8120-4ACF-8A03-2BBF9DABF09F}">
      <dgm:prSet/>
      <dgm:spPr/>
      <dgm:t>
        <a:bodyPr/>
        <a:lstStyle/>
        <a:p>
          <a:endParaRPr lang="en-US"/>
        </a:p>
      </dgm:t>
    </dgm:pt>
    <dgm:pt modelId="{05B5F7BC-F15A-409F-A12C-921EE1C381C4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C4ABC5-9C99-4BC6-97F7-8FAB1020C6BD}" type="parTrans" cxnId="{727A0C63-1525-45A1-A918-19417DFE5080}">
      <dgm:prSet/>
      <dgm:spPr/>
      <dgm:t>
        <a:bodyPr/>
        <a:lstStyle/>
        <a:p>
          <a:endParaRPr lang="en-US"/>
        </a:p>
      </dgm:t>
    </dgm:pt>
    <dgm:pt modelId="{63C1AA48-E434-40FC-A522-1F32F1589EA5}" type="sibTrans" cxnId="{727A0C63-1525-45A1-A918-19417DFE5080}">
      <dgm:prSet/>
      <dgm:spPr/>
      <dgm:t>
        <a:bodyPr/>
        <a:lstStyle/>
        <a:p>
          <a:endParaRPr lang="en-US"/>
        </a:p>
      </dgm:t>
    </dgm:pt>
    <dgm:pt modelId="{B63289E0-719F-4805-BC5B-174586CF129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Expand its operations in developing markets.</a:t>
          </a:r>
        </a:p>
      </dgm:t>
    </dgm:pt>
    <dgm:pt modelId="{EFF6CD04-66B2-4DC7-BE2C-A7B914A3A452}" type="parTrans" cxnId="{121E1293-2BF7-4EC5-BC10-1C6E176630A3}">
      <dgm:prSet/>
      <dgm:spPr/>
      <dgm:t>
        <a:bodyPr/>
        <a:lstStyle/>
        <a:p>
          <a:endParaRPr lang="en-US"/>
        </a:p>
      </dgm:t>
    </dgm:pt>
    <dgm:pt modelId="{20384594-7D6B-4C9B-AE41-7AB52484AA6D}" type="sibTrans" cxnId="{121E1293-2BF7-4EC5-BC10-1C6E176630A3}">
      <dgm:prSet/>
      <dgm:spPr/>
      <dgm:t>
        <a:bodyPr/>
        <a:lstStyle/>
        <a:p>
          <a:endParaRPr lang="en-US"/>
        </a:p>
      </dgm:t>
    </dgm:pt>
    <dgm:pt modelId="{EF013093-080D-43EE-B45C-7A726DC90FF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Expand its physical stores.</a:t>
          </a:r>
        </a:p>
      </dgm:t>
    </dgm:pt>
    <dgm:pt modelId="{88B8D5F6-0B54-4AFB-BC15-55D2F4B855D2}" type="parTrans" cxnId="{C3D2B8CD-EA3B-4CD5-86B1-7322B80531E4}">
      <dgm:prSet/>
      <dgm:spPr/>
      <dgm:t>
        <a:bodyPr/>
        <a:lstStyle/>
        <a:p>
          <a:endParaRPr lang="en-US"/>
        </a:p>
      </dgm:t>
    </dgm:pt>
    <dgm:pt modelId="{2670D29A-925C-45E7-BE96-4CB39C71CA6B}" type="sibTrans" cxnId="{C3D2B8CD-EA3B-4CD5-86B1-7322B80531E4}">
      <dgm:prSet/>
      <dgm:spPr/>
      <dgm:t>
        <a:bodyPr/>
        <a:lstStyle/>
        <a:p>
          <a:endParaRPr lang="en-US"/>
        </a:p>
      </dgm:t>
    </dgm:pt>
    <dgm:pt modelId="{24828BE5-5FBF-724E-929D-C70FD18DE04D}" type="pres">
      <dgm:prSet presAssocID="{6486E32B-0463-4F2A-924B-4EA7BCF6B957}" presName="linear" presStyleCnt="0">
        <dgm:presLayoutVars>
          <dgm:animLvl val="lvl"/>
          <dgm:resizeHandles val="exact"/>
        </dgm:presLayoutVars>
      </dgm:prSet>
      <dgm:spPr/>
    </dgm:pt>
    <dgm:pt modelId="{2BFE21B2-B3FD-B041-918B-E6BE11445210}" type="pres">
      <dgm:prSet presAssocID="{B1477333-6171-4C29-B76F-D8B036B0426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73F3ACB-3C15-8F42-87DD-191C32BEE4F9}" type="pres">
      <dgm:prSet presAssocID="{B1477333-6171-4C29-B76F-D8B036B04268}" presName="childText" presStyleLbl="revTx" presStyleIdx="0" presStyleCnt="4">
        <dgm:presLayoutVars>
          <dgm:bulletEnabled val="1"/>
        </dgm:presLayoutVars>
      </dgm:prSet>
      <dgm:spPr/>
    </dgm:pt>
    <dgm:pt modelId="{9DCBF216-D31E-2E44-9D63-36B6DEA47A43}" type="pres">
      <dgm:prSet presAssocID="{5734FCD1-0FD2-4B6F-A8DC-66F65E54CCE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EE5EDBB-D386-9048-9914-0AA820B26D49}" type="pres">
      <dgm:prSet presAssocID="{5734FCD1-0FD2-4B6F-A8DC-66F65E54CCEC}" presName="childText" presStyleLbl="revTx" presStyleIdx="1" presStyleCnt="4">
        <dgm:presLayoutVars>
          <dgm:bulletEnabled val="1"/>
        </dgm:presLayoutVars>
      </dgm:prSet>
      <dgm:spPr/>
    </dgm:pt>
    <dgm:pt modelId="{29225C9F-4842-0B48-9D88-FD64F8F3CAA7}" type="pres">
      <dgm:prSet presAssocID="{B5F67CA0-C655-4F77-B871-5CF3EEB4F61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D34B4A0-443B-4946-A986-CFC983F69DB7}" type="pres">
      <dgm:prSet presAssocID="{B5F67CA0-C655-4F77-B871-5CF3EEB4F61E}" presName="childText" presStyleLbl="revTx" presStyleIdx="2" presStyleCnt="4">
        <dgm:presLayoutVars>
          <dgm:bulletEnabled val="1"/>
        </dgm:presLayoutVars>
      </dgm:prSet>
      <dgm:spPr/>
    </dgm:pt>
    <dgm:pt modelId="{997ECCF1-F534-B849-A235-442B24A93FA2}" type="pres">
      <dgm:prSet presAssocID="{05B5F7BC-F15A-409F-A12C-921EE1C381C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6B2A1BA9-4F14-A846-BE6C-78523002DEA4}" type="pres">
      <dgm:prSet presAssocID="{05B5F7BC-F15A-409F-A12C-921EE1C381C4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3AA47C02-9725-491E-9693-D394982FA459}" srcId="{6486E32B-0463-4F2A-924B-4EA7BCF6B957}" destId="{5734FCD1-0FD2-4B6F-A8DC-66F65E54CCEC}" srcOrd="1" destOrd="0" parTransId="{FF045971-24F5-4456-A1AC-75F54AAB8B6A}" sibTransId="{75D2C451-4032-48B3-B1A1-1B6672714EC4}"/>
    <dgm:cxn modelId="{04BED204-024F-4749-9056-D7F7D6EAC4A2}" srcId="{6486E32B-0463-4F2A-924B-4EA7BCF6B957}" destId="{B5F67CA0-C655-4F77-B871-5CF3EEB4F61E}" srcOrd="2" destOrd="0" parTransId="{2B874134-EA30-48CE-88EA-1D6DC39D9153}" sibTransId="{FF31C0D1-F814-46FB-81A6-66A4491D880E}"/>
    <dgm:cxn modelId="{12F47C0A-08D0-6142-A7FE-A110C08FA9F8}" type="presOf" srcId="{B1477333-6171-4C29-B76F-D8B036B04268}" destId="{2BFE21B2-B3FD-B041-918B-E6BE11445210}" srcOrd="0" destOrd="0" presId="urn:microsoft.com/office/officeart/2005/8/layout/vList2"/>
    <dgm:cxn modelId="{445C1A0D-AC03-6742-BDFF-E27B7929AE8B}" type="presOf" srcId="{89B311C5-028B-43E5-B8AB-02DA49A075D9}" destId="{773F3ACB-3C15-8F42-87DD-191C32BEE4F9}" srcOrd="0" destOrd="1" presId="urn:microsoft.com/office/officeart/2005/8/layout/vList2"/>
    <dgm:cxn modelId="{8CC57712-FB27-BC48-B42A-F3AA09070EED}" type="presOf" srcId="{6486E32B-0463-4F2A-924B-4EA7BCF6B957}" destId="{24828BE5-5FBF-724E-929D-C70FD18DE04D}" srcOrd="0" destOrd="0" presId="urn:microsoft.com/office/officeart/2005/8/layout/vList2"/>
    <dgm:cxn modelId="{BF70FE41-2E40-754A-97B5-FF67F15EF543}" type="presOf" srcId="{B0ACC6A4-6EAD-47C3-BB86-E5569689C99B}" destId="{2EE5EDBB-D386-9048-9914-0AA820B26D49}" srcOrd="0" destOrd="0" presId="urn:microsoft.com/office/officeart/2005/8/layout/vList2"/>
    <dgm:cxn modelId="{727A0C63-1525-45A1-A918-19417DFE5080}" srcId="{6486E32B-0463-4F2A-924B-4EA7BCF6B957}" destId="{05B5F7BC-F15A-409F-A12C-921EE1C381C4}" srcOrd="3" destOrd="0" parTransId="{F1C4ABC5-9C99-4BC6-97F7-8FAB1020C6BD}" sibTransId="{63C1AA48-E434-40FC-A522-1F32F1589EA5}"/>
    <dgm:cxn modelId="{6827BC75-794B-F741-B1BF-F811F906CA34}" type="presOf" srcId="{B63289E0-719F-4805-BC5B-174586CF1290}" destId="{6B2A1BA9-4F14-A846-BE6C-78523002DEA4}" srcOrd="0" destOrd="0" presId="urn:microsoft.com/office/officeart/2005/8/layout/vList2"/>
    <dgm:cxn modelId="{EE71677A-B2E7-B246-86D7-389ACDABFE9B}" type="presOf" srcId="{AE663817-251F-4D2D-B745-664326F60B1D}" destId="{6D34B4A0-443B-4946-A986-CFC983F69DB7}" srcOrd="0" destOrd="1" presId="urn:microsoft.com/office/officeart/2005/8/layout/vList2"/>
    <dgm:cxn modelId="{7347AC7E-143B-A942-9358-2F8656816C9C}" type="presOf" srcId="{05B5F7BC-F15A-409F-A12C-921EE1C381C4}" destId="{997ECCF1-F534-B849-A235-442B24A93FA2}" srcOrd="0" destOrd="0" presId="urn:microsoft.com/office/officeart/2005/8/layout/vList2"/>
    <dgm:cxn modelId="{B7844A87-DF37-A046-875B-504B9581CB67}" type="presOf" srcId="{EF013093-080D-43EE-B45C-7A726DC90FF5}" destId="{6B2A1BA9-4F14-A846-BE6C-78523002DEA4}" srcOrd="0" destOrd="1" presId="urn:microsoft.com/office/officeart/2005/8/layout/vList2"/>
    <dgm:cxn modelId="{FE86C48F-4F4C-B748-9A86-269FA6106193}" type="presOf" srcId="{5734FCD1-0FD2-4B6F-A8DC-66F65E54CCEC}" destId="{9DCBF216-D31E-2E44-9D63-36B6DEA47A43}" srcOrd="0" destOrd="0" presId="urn:microsoft.com/office/officeart/2005/8/layout/vList2"/>
    <dgm:cxn modelId="{45421B92-F6DF-9549-9F7F-00400EE1DDA9}" type="presOf" srcId="{7208B495-ABB4-46BC-8374-C4781372F690}" destId="{773F3ACB-3C15-8F42-87DD-191C32BEE4F9}" srcOrd="0" destOrd="0" presId="urn:microsoft.com/office/officeart/2005/8/layout/vList2"/>
    <dgm:cxn modelId="{28477092-8120-4ACF-8A03-2BBF9DABF09F}" srcId="{B5F67CA0-C655-4F77-B871-5CF3EEB4F61E}" destId="{AE663817-251F-4D2D-B745-664326F60B1D}" srcOrd="1" destOrd="0" parTransId="{50DC3AC2-D7C4-4115-AA8D-40955E1311AE}" sibTransId="{82B827E5-A5B7-404C-B695-8768ADE8105F}"/>
    <dgm:cxn modelId="{121E1293-2BF7-4EC5-BC10-1C6E176630A3}" srcId="{05B5F7BC-F15A-409F-A12C-921EE1C381C4}" destId="{B63289E0-719F-4805-BC5B-174586CF1290}" srcOrd="0" destOrd="0" parTransId="{EFF6CD04-66B2-4DC7-BE2C-A7B914A3A452}" sibTransId="{20384594-7D6B-4C9B-AE41-7AB52484AA6D}"/>
    <dgm:cxn modelId="{FED3189D-28AD-43AA-A075-A8F0135029C7}" srcId="{B5F67CA0-C655-4F77-B871-5CF3EEB4F61E}" destId="{4F8BBA5F-4C3E-4D72-882F-6E32C2E3112D}" srcOrd="0" destOrd="0" parTransId="{0567CFA3-91B9-4BA2-BE11-935F2232FF23}" sibTransId="{BF558E19-F475-46B5-A93D-814DBFAEA418}"/>
    <dgm:cxn modelId="{C5478AA3-C497-4FD6-B084-CC9781CAD7F9}" srcId="{6486E32B-0463-4F2A-924B-4EA7BCF6B957}" destId="{B1477333-6171-4C29-B76F-D8B036B04268}" srcOrd="0" destOrd="0" parTransId="{CC72BC55-2D47-410C-B0FF-C5E114643756}" sibTransId="{A5C3490C-E3C8-4987-BBF9-DAD7B2151AC6}"/>
    <dgm:cxn modelId="{32CD3AAE-3067-1344-8985-B47FDD4E02E3}" type="presOf" srcId="{B5F67CA0-C655-4F77-B871-5CF3EEB4F61E}" destId="{29225C9F-4842-0B48-9D88-FD64F8F3CAA7}" srcOrd="0" destOrd="0" presId="urn:microsoft.com/office/officeart/2005/8/layout/vList2"/>
    <dgm:cxn modelId="{38C6B9B9-AA99-417E-9213-FF9BCFD339CD}" srcId="{5734FCD1-0FD2-4B6F-A8DC-66F65E54CCEC}" destId="{C9D67111-69B1-47F4-83BA-3F1156129E72}" srcOrd="1" destOrd="0" parTransId="{89F52E05-3360-461A-BA99-561D5881D814}" sibTransId="{10014B44-8954-41A7-815F-1C26598595D9}"/>
    <dgm:cxn modelId="{C3D2B8CD-EA3B-4CD5-86B1-7322B80531E4}" srcId="{05B5F7BC-F15A-409F-A12C-921EE1C381C4}" destId="{EF013093-080D-43EE-B45C-7A726DC90FF5}" srcOrd="1" destOrd="0" parTransId="{88B8D5F6-0B54-4AFB-BC15-55D2F4B855D2}" sibTransId="{2670D29A-925C-45E7-BE96-4CB39C71CA6B}"/>
    <dgm:cxn modelId="{A2E94CD0-EAC6-4C2F-B1E3-C4664CD78750}" srcId="{5734FCD1-0FD2-4B6F-A8DC-66F65E54CCEC}" destId="{B0ACC6A4-6EAD-47C3-BB86-E5569689C99B}" srcOrd="0" destOrd="0" parTransId="{5949E437-0988-434E-A19F-6BA67F63DD66}" sibTransId="{F3A9F86B-DDFC-41DE-AFEE-1C7A05BDBF83}"/>
    <dgm:cxn modelId="{B652DBD9-D466-40A7-B7FB-484ABE5B6E05}" srcId="{B1477333-6171-4C29-B76F-D8B036B04268}" destId="{7208B495-ABB4-46BC-8374-C4781372F690}" srcOrd="0" destOrd="0" parTransId="{C1D31A96-A35E-4D65-8E4C-18EBD5506323}" sibTransId="{CFB5EC67-C110-43C0-A510-A6DFB171335F}"/>
    <dgm:cxn modelId="{CB0BB3E7-8E6B-4852-BAB9-C70EB8186F17}" srcId="{B1477333-6171-4C29-B76F-D8B036B04268}" destId="{89B311C5-028B-43E5-B8AB-02DA49A075D9}" srcOrd="1" destOrd="0" parTransId="{EBA8A2A0-8E28-4E26-BC1A-3EA01DEA4C0A}" sibTransId="{93A905FD-B67F-4112-8669-3DBF87215754}"/>
    <dgm:cxn modelId="{F04BC2EB-DA26-3D43-B57C-4BC08F20F3C1}" type="presOf" srcId="{C9D67111-69B1-47F4-83BA-3F1156129E72}" destId="{2EE5EDBB-D386-9048-9914-0AA820B26D49}" srcOrd="0" destOrd="1" presId="urn:microsoft.com/office/officeart/2005/8/layout/vList2"/>
    <dgm:cxn modelId="{0F732BEF-89DF-C746-9E24-8AF088E1212C}" type="presOf" srcId="{4F8BBA5F-4C3E-4D72-882F-6E32C2E3112D}" destId="{6D34B4A0-443B-4946-A986-CFC983F69DB7}" srcOrd="0" destOrd="0" presId="urn:microsoft.com/office/officeart/2005/8/layout/vList2"/>
    <dgm:cxn modelId="{45945870-802E-7E49-B7A1-F58C3AA32F9E}" type="presParOf" srcId="{24828BE5-5FBF-724E-929D-C70FD18DE04D}" destId="{2BFE21B2-B3FD-B041-918B-E6BE11445210}" srcOrd="0" destOrd="0" presId="urn:microsoft.com/office/officeart/2005/8/layout/vList2"/>
    <dgm:cxn modelId="{32730D4E-C8BB-4742-B032-EF5CE016664E}" type="presParOf" srcId="{24828BE5-5FBF-724E-929D-C70FD18DE04D}" destId="{773F3ACB-3C15-8F42-87DD-191C32BEE4F9}" srcOrd="1" destOrd="0" presId="urn:microsoft.com/office/officeart/2005/8/layout/vList2"/>
    <dgm:cxn modelId="{CC4BFABF-9236-214F-9209-58B5CA2A0DF0}" type="presParOf" srcId="{24828BE5-5FBF-724E-929D-C70FD18DE04D}" destId="{9DCBF216-D31E-2E44-9D63-36B6DEA47A43}" srcOrd="2" destOrd="0" presId="urn:microsoft.com/office/officeart/2005/8/layout/vList2"/>
    <dgm:cxn modelId="{DDD14880-A109-3442-8861-4DE12BE3418E}" type="presParOf" srcId="{24828BE5-5FBF-724E-929D-C70FD18DE04D}" destId="{2EE5EDBB-D386-9048-9914-0AA820B26D49}" srcOrd="3" destOrd="0" presId="urn:microsoft.com/office/officeart/2005/8/layout/vList2"/>
    <dgm:cxn modelId="{26F054DB-1A9C-A843-9188-67FD1BEFB212}" type="presParOf" srcId="{24828BE5-5FBF-724E-929D-C70FD18DE04D}" destId="{29225C9F-4842-0B48-9D88-FD64F8F3CAA7}" srcOrd="4" destOrd="0" presId="urn:microsoft.com/office/officeart/2005/8/layout/vList2"/>
    <dgm:cxn modelId="{193D2E32-3E80-CE4B-8366-36B5EA6A9840}" type="presParOf" srcId="{24828BE5-5FBF-724E-929D-C70FD18DE04D}" destId="{6D34B4A0-443B-4946-A986-CFC983F69DB7}" srcOrd="5" destOrd="0" presId="urn:microsoft.com/office/officeart/2005/8/layout/vList2"/>
    <dgm:cxn modelId="{5DE684E9-8EE4-8948-BB36-43F7F4EA214E}" type="presParOf" srcId="{24828BE5-5FBF-724E-929D-C70FD18DE04D}" destId="{997ECCF1-F534-B849-A235-442B24A93FA2}" srcOrd="6" destOrd="0" presId="urn:microsoft.com/office/officeart/2005/8/layout/vList2"/>
    <dgm:cxn modelId="{BF369908-620E-4B4B-A34A-9A39B574A517}" type="presParOf" srcId="{24828BE5-5FBF-724E-929D-C70FD18DE04D}" destId="{6B2A1BA9-4F14-A846-BE6C-78523002DEA4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E417E1-1F36-4FBB-AB44-1C85860CD8D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7520441-2598-4C5F-BDE6-5684F713DA8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Political- Amazon needs to consider taxation regulations across multiple countries. </a:t>
          </a:r>
        </a:p>
      </dgm:t>
    </dgm:pt>
    <dgm:pt modelId="{027C5960-9B53-4AAC-9A0B-3F54FA2EB068}" type="parTrans" cxnId="{87A4D1A4-31C4-47A8-B116-D8E513880904}">
      <dgm:prSet/>
      <dgm:spPr/>
      <dgm:t>
        <a:bodyPr/>
        <a:lstStyle/>
        <a:p>
          <a:endParaRPr lang="en-US"/>
        </a:p>
      </dgm:t>
    </dgm:pt>
    <dgm:pt modelId="{E1E358A9-ADD9-4804-87C9-A2DA375332EE}" type="sibTrans" cxnId="{87A4D1A4-31C4-47A8-B116-D8E513880904}">
      <dgm:prSet/>
      <dgm:spPr/>
      <dgm:t>
        <a:bodyPr/>
        <a:lstStyle/>
        <a:p>
          <a:endParaRPr lang="en-US"/>
        </a:p>
      </dgm:t>
    </dgm:pt>
    <dgm:pt modelId="{46B9771C-EA9F-47EE-BE67-B574958742A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Economic- Changes in exchange rates</a:t>
          </a:r>
          <a:r>
            <a:rPr lang="en-US" dirty="0"/>
            <a:t>.</a:t>
          </a:r>
        </a:p>
      </dgm:t>
    </dgm:pt>
    <dgm:pt modelId="{CCAB7E8B-9AE6-4A12-B3EA-2D71F8AEFFCC}" type="parTrans" cxnId="{5790A0BB-32BF-4262-9599-F924F2B23A78}">
      <dgm:prSet/>
      <dgm:spPr/>
      <dgm:t>
        <a:bodyPr/>
        <a:lstStyle/>
        <a:p>
          <a:endParaRPr lang="en-US"/>
        </a:p>
      </dgm:t>
    </dgm:pt>
    <dgm:pt modelId="{A34CA9D5-ECC7-4928-875F-57882A5894AA}" type="sibTrans" cxnId="{5790A0BB-32BF-4262-9599-F924F2B23A78}">
      <dgm:prSet/>
      <dgm:spPr/>
      <dgm:t>
        <a:bodyPr/>
        <a:lstStyle/>
        <a:p>
          <a:endParaRPr lang="en-US"/>
        </a:p>
      </dgm:t>
    </dgm:pt>
    <dgm:pt modelId="{C945F30C-88FB-4904-ACB2-B85677D060C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Social- Increasing consumerism in developing countries.</a:t>
          </a:r>
        </a:p>
      </dgm:t>
    </dgm:pt>
    <dgm:pt modelId="{F4E7BB36-0790-40A1-A92A-C78F60535ED9}" type="parTrans" cxnId="{8134785C-1750-41E2-98A7-CE07B8C4D651}">
      <dgm:prSet/>
      <dgm:spPr/>
      <dgm:t>
        <a:bodyPr/>
        <a:lstStyle/>
        <a:p>
          <a:endParaRPr lang="en-US"/>
        </a:p>
      </dgm:t>
    </dgm:pt>
    <dgm:pt modelId="{CA4E5AAF-E0AB-4F11-99CD-BE96DCFF8AB1}" type="sibTrans" cxnId="{8134785C-1750-41E2-98A7-CE07B8C4D651}">
      <dgm:prSet/>
      <dgm:spPr/>
      <dgm:t>
        <a:bodyPr/>
        <a:lstStyle/>
        <a:p>
          <a:endParaRPr lang="en-US"/>
        </a:p>
      </dgm:t>
    </dgm:pt>
    <dgm:pt modelId="{BA13F894-25CC-49DF-A509-60622278160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Technological- Drone deliveries. </a:t>
          </a:r>
        </a:p>
      </dgm:t>
    </dgm:pt>
    <dgm:pt modelId="{F3067FDD-79DC-4BBF-9E9D-F44FD5744E20}" type="parTrans" cxnId="{85D1461E-96C0-4593-BFD4-7B1D3E96DF18}">
      <dgm:prSet/>
      <dgm:spPr/>
      <dgm:t>
        <a:bodyPr/>
        <a:lstStyle/>
        <a:p>
          <a:endParaRPr lang="en-US"/>
        </a:p>
      </dgm:t>
    </dgm:pt>
    <dgm:pt modelId="{F71AC435-9BEF-44C8-B276-25DCC6E8436E}" type="sibTrans" cxnId="{85D1461E-96C0-4593-BFD4-7B1D3E96DF18}">
      <dgm:prSet/>
      <dgm:spPr/>
      <dgm:t>
        <a:bodyPr/>
        <a:lstStyle/>
        <a:p>
          <a:endParaRPr lang="en-US"/>
        </a:p>
      </dgm:t>
    </dgm:pt>
    <dgm:pt modelId="{8927DD97-8DB1-4045-A022-C5494031740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Environmental- Sustainable development within the business.</a:t>
          </a:r>
        </a:p>
      </dgm:t>
    </dgm:pt>
    <dgm:pt modelId="{6EFA35FF-C12B-4F19-975C-1CB804B6C5D9}" type="parTrans" cxnId="{AF6AB220-0DA5-4C61-9D79-4E60F07F286D}">
      <dgm:prSet/>
      <dgm:spPr/>
      <dgm:t>
        <a:bodyPr/>
        <a:lstStyle/>
        <a:p>
          <a:endParaRPr lang="en-US"/>
        </a:p>
      </dgm:t>
    </dgm:pt>
    <dgm:pt modelId="{1BA48834-D05D-43BB-8EB5-BB043A8C65BB}" type="sibTrans" cxnId="{AF6AB220-0DA5-4C61-9D79-4E60F07F286D}">
      <dgm:prSet/>
      <dgm:spPr/>
      <dgm:t>
        <a:bodyPr/>
        <a:lstStyle/>
        <a:p>
          <a:endParaRPr lang="en-US"/>
        </a:p>
      </dgm:t>
    </dgm:pt>
    <dgm:pt modelId="{0AB04D14-1110-48FF-B4D7-D72516BF8AF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Legal- All products listed on its marketplace must comply with safety regulations.</a:t>
          </a:r>
        </a:p>
      </dgm:t>
    </dgm:pt>
    <dgm:pt modelId="{D1F272FF-CE19-439F-95C7-5241F33FB78A}" type="parTrans" cxnId="{6E0CE703-2A51-43C4-8B72-C8CD311B1C02}">
      <dgm:prSet/>
      <dgm:spPr/>
      <dgm:t>
        <a:bodyPr/>
        <a:lstStyle/>
        <a:p>
          <a:endParaRPr lang="en-US"/>
        </a:p>
      </dgm:t>
    </dgm:pt>
    <dgm:pt modelId="{4B95C089-8018-4578-B4C9-05CDC98FE159}" type="sibTrans" cxnId="{6E0CE703-2A51-43C4-8B72-C8CD311B1C02}">
      <dgm:prSet/>
      <dgm:spPr/>
      <dgm:t>
        <a:bodyPr/>
        <a:lstStyle/>
        <a:p>
          <a:endParaRPr lang="en-US"/>
        </a:p>
      </dgm:t>
    </dgm:pt>
    <dgm:pt modelId="{8D6A160D-12C3-2048-8F6D-8FB4C049700D}" type="pres">
      <dgm:prSet presAssocID="{B0E417E1-1F36-4FBB-AB44-1C85860CD8D2}" presName="linear" presStyleCnt="0">
        <dgm:presLayoutVars>
          <dgm:animLvl val="lvl"/>
          <dgm:resizeHandles val="exact"/>
        </dgm:presLayoutVars>
      </dgm:prSet>
      <dgm:spPr/>
    </dgm:pt>
    <dgm:pt modelId="{2D6DCB9C-0F28-894B-8438-F93A80D40949}" type="pres">
      <dgm:prSet presAssocID="{C7520441-2598-4C5F-BDE6-5684F713DA8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5F15C13-E431-DC45-AE36-07FBDF1559F1}" type="pres">
      <dgm:prSet presAssocID="{E1E358A9-ADD9-4804-87C9-A2DA375332EE}" presName="spacer" presStyleCnt="0"/>
      <dgm:spPr/>
    </dgm:pt>
    <dgm:pt modelId="{69AE7365-9915-2743-80A9-AE35E855CC5D}" type="pres">
      <dgm:prSet presAssocID="{46B9771C-EA9F-47EE-BE67-B574958742A3}" presName="parentText" presStyleLbl="node1" presStyleIdx="1" presStyleCnt="6" custLinFactNeighborY="49301">
        <dgm:presLayoutVars>
          <dgm:chMax val="0"/>
          <dgm:bulletEnabled val="1"/>
        </dgm:presLayoutVars>
      </dgm:prSet>
      <dgm:spPr/>
    </dgm:pt>
    <dgm:pt modelId="{3483DF55-5136-354F-81B6-0D1033D18350}" type="pres">
      <dgm:prSet presAssocID="{A34CA9D5-ECC7-4928-875F-57882A5894AA}" presName="spacer" presStyleCnt="0"/>
      <dgm:spPr/>
    </dgm:pt>
    <dgm:pt modelId="{C1D405BE-8572-744F-BA9A-072D5B5D5226}" type="pres">
      <dgm:prSet presAssocID="{C945F30C-88FB-4904-ACB2-B85677D060C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2763F3F-2269-264A-A798-84848E6BBF0A}" type="pres">
      <dgm:prSet presAssocID="{CA4E5AAF-E0AB-4F11-99CD-BE96DCFF8AB1}" presName="spacer" presStyleCnt="0"/>
      <dgm:spPr/>
    </dgm:pt>
    <dgm:pt modelId="{9E81E909-BD44-144D-BEEF-22680CC09227}" type="pres">
      <dgm:prSet presAssocID="{BA13F894-25CC-49DF-A509-60622278160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E34B8C8-0774-9B4C-AE10-4F60D887AFE0}" type="pres">
      <dgm:prSet presAssocID="{F71AC435-9BEF-44C8-B276-25DCC6E8436E}" presName="spacer" presStyleCnt="0"/>
      <dgm:spPr/>
    </dgm:pt>
    <dgm:pt modelId="{6C464FB7-DF51-0B4A-86AE-901A9BE0A776}" type="pres">
      <dgm:prSet presAssocID="{8927DD97-8DB1-4045-A022-C5494031740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84F2844-81FC-0B4B-8531-57F2E39770F9}" type="pres">
      <dgm:prSet presAssocID="{1BA48834-D05D-43BB-8EB5-BB043A8C65BB}" presName="spacer" presStyleCnt="0"/>
      <dgm:spPr/>
    </dgm:pt>
    <dgm:pt modelId="{AFF5EC28-04D5-AC47-931C-BBD47D60D690}" type="pres">
      <dgm:prSet presAssocID="{0AB04D14-1110-48FF-B4D7-D72516BF8AF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68F9903-1D23-C44B-888E-E3238F6F9522}" type="presOf" srcId="{C7520441-2598-4C5F-BDE6-5684F713DA81}" destId="{2D6DCB9C-0F28-894B-8438-F93A80D40949}" srcOrd="0" destOrd="0" presId="urn:microsoft.com/office/officeart/2005/8/layout/vList2"/>
    <dgm:cxn modelId="{6E0CE703-2A51-43C4-8B72-C8CD311B1C02}" srcId="{B0E417E1-1F36-4FBB-AB44-1C85860CD8D2}" destId="{0AB04D14-1110-48FF-B4D7-D72516BF8AFB}" srcOrd="5" destOrd="0" parTransId="{D1F272FF-CE19-439F-95C7-5241F33FB78A}" sibTransId="{4B95C089-8018-4578-B4C9-05CDC98FE159}"/>
    <dgm:cxn modelId="{85D1461E-96C0-4593-BFD4-7B1D3E96DF18}" srcId="{B0E417E1-1F36-4FBB-AB44-1C85860CD8D2}" destId="{BA13F894-25CC-49DF-A509-606222781609}" srcOrd="3" destOrd="0" parTransId="{F3067FDD-79DC-4BBF-9E9D-F44FD5744E20}" sibTransId="{F71AC435-9BEF-44C8-B276-25DCC6E8436E}"/>
    <dgm:cxn modelId="{AF6AB220-0DA5-4C61-9D79-4E60F07F286D}" srcId="{B0E417E1-1F36-4FBB-AB44-1C85860CD8D2}" destId="{8927DD97-8DB1-4045-A022-C54940317405}" srcOrd="4" destOrd="0" parTransId="{6EFA35FF-C12B-4F19-975C-1CB804B6C5D9}" sibTransId="{1BA48834-D05D-43BB-8EB5-BB043A8C65BB}"/>
    <dgm:cxn modelId="{D4BD8A48-D4B0-FF4A-9164-1019AE1828A0}" type="presOf" srcId="{8927DD97-8DB1-4045-A022-C54940317405}" destId="{6C464FB7-DF51-0B4A-86AE-901A9BE0A776}" srcOrd="0" destOrd="0" presId="urn:microsoft.com/office/officeart/2005/8/layout/vList2"/>
    <dgm:cxn modelId="{8134785C-1750-41E2-98A7-CE07B8C4D651}" srcId="{B0E417E1-1F36-4FBB-AB44-1C85860CD8D2}" destId="{C945F30C-88FB-4904-ACB2-B85677D060C8}" srcOrd="2" destOrd="0" parTransId="{F4E7BB36-0790-40A1-A92A-C78F60535ED9}" sibTransId="{CA4E5AAF-E0AB-4F11-99CD-BE96DCFF8AB1}"/>
    <dgm:cxn modelId="{059BCD72-47D7-BC4D-80D4-E179FF5B844A}" type="presOf" srcId="{B0E417E1-1F36-4FBB-AB44-1C85860CD8D2}" destId="{8D6A160D-12C3-2048-8F6D-8FB4C049700D}" srcOrd="0" destOrd="0" presId="urn:microsoft.com/office/officeart/2005/8/layout/vList2"/>
    <dgm:cxn modelId="{EEAF2F8A-7797-9C4B-AC7A-CA55C07025DD}" type="presOf" srcId="{BA13F894-25CC-49DF-A509-606222781609}" destId="{9E81E909-BD44-144D-BEEF-22680CC09227}" srcOrd="0" destOrd="0" presId="urn:microsoft.com/office/officeart/2005/8/layout/vList2"/>
    <dgm:cxn modelId="{9AB5D4A1-ED83-7D48-9C97-15C152394B9D}" type="presOf" srcId="{0AB04D14-1110-48FF-B4D7-D72516BF8AFB}" destId="{AFF5EC28-04D5-AC47-931C-BBD47D60D690}" srcOrd="0" destOrd="0" presId="urn:microsoft.com/office/officeart/2005/8/layout/vList2"/>
    <dgm:cxn modelId="{87A4D1A4-31C4-47A8-B116-D8E513880904}" srcId="{B0E417E1-1F36-4FBB-AB44-1C85860CD8D2}" destId="{C7520441-2598-4C5F-BDE6-5684F713DA81}" srcOrd="0" destOrd="0" parTransId="{027C5960-9B53-4AAC-9A0B-3F54FA2EB068}" sibTransId="{E1E358A9-ADD9-4804-87C9-A2DA375332EE}"/>
    <dgm:cxn modelId="{5790A0BB-32BF-4262-9599-F924F2B23A78}" srcId="{B0E417E1-1F36-4FBB-AB44-1C85860CD8D2}" destId="{46B9771C-EA9F-47EE-BE67-B574958742A3}" srcOrd="1" destOrd="0" parTransId="{CCAB7E8B-9AE6-4A12-B3EA-2D71F8AEFFCC}" sibTransId="{A34CA9D5-ECC7-4928-875F-57882A5894AA}"/>
    <dgm:cxn modelId="{BFA751BF-73CF-CE4F-B8AD-093FF6812D94}" type="presOf" srcId="{C945F30C-88FB-4904-ACB2-B85677D060C8}" destId="{C1D405BE-8572-744F-BA9A-072D5B5D5226}" srcOrd="0" destOrd="0" presId="urn:microsoft.com/office/officeart/2005/8/layout/vList2"/>
    <dgm:cxn modelId="{EECE00EC-E26B-024A-828C-6EFD95932530}" type="presOf" srcId="{46B9771C-EA9F-47EE-BE67-B574958742A3}" destId="{69AE7365-9915-2743-80A9-AE35E855CC5D}" srcOrd="0" destOrd="0" presId="urn:microsoft.com/office/officeart/2005/8/layout/vList2"/>
    <dgm:cxn modelId="{E318AEAB-39E4-EB44-ACBA-C615B57B6FA0}" type="presParOf" srcId="{8D6A160D-12C3-2048-8F6D-8FB4C049700D}" destId="{2D6DCB9C-0F28-894B-8438-F93A80D40949}" srcOrd="0" destOrd="0" presId="urn:microsoft.com/office/officeart/2005/8/layout/vList2"/>
    <dgm:cxn modelId="{CEA9F2E9-5E1C-FE4B-A801-0D18B5CE3A2F}" type="presParOf" srcId="{8D6A160D-12C3-2048-8F6D-8FB4C049700D}" destId="{45F15C13-E431-DC45-AE36-07FBDF1559F1}" srcOrd="1" destOrd="0" presId="urn:microsoft.com/office/officeart/2005/8/layout/vList2"/>
    <dgm:cxn modelId="{B3484DDF-97CA-5149-9800-89BD5F7FC4D6}" type="presParOf" srcId="{8D6A160D-12C3-2048-8F6D-8FB4C049700D}" destId="{69AE7365-9915-2743-80A9-AE35E855CC5D}" srcOrd="2" destOrd="0" presId="urn:microsoft.com/office/officeart/2005/8/layout/vList2"/>
    <dgm:cxn modelId="{3AE0A235-6EA0-5B4D-B549-52301CEC7410}" type="presParOf" srcId="{8D6A160D-12C3-2048-8F6D-8FB4C049700D}" destId="{3483DF55-5136-354F-81B6-0D1033D18350}" srcOrd="3" destOrd="0" presId="urn:microsoft.com/office/officeart/2005/8/layout/vList2"/>
    <dgm:cxn modelId="{22F61AD3-7195-0749-A9B6-9F209B5E0943}" type="presParOf" srcId="{8D6A160D-12C3-2048-8F6D-8FB4C049700D}" destId="{C1D405BE-8572-744F-BA9A-072D5B5D5226}" srcOrd="4" destOrd="0" presId="urn:microsoft.com/office/officeart/2005/8/layout/vList2"/>
    <dgm:cxn modelId="{E7ECF822-CE4B-3342-BE33-4CB96AA3DD0F}" type="presParOf" srcId="{8D6A160D-12C3-2048-8F6D-8FB4C049700D}" destId="{F2763F3F-2269-264A-A798-84848E6BBF0A}" srcOrd="5" destOrd="0" presId="urn:microsoft.com/office/officeart/2005/8/layout/vList2"/>
    <dgm:cxn modelId="{8FAF1E6A-FC4C-394B-B404-5B147190DC3A}" type="presParOf" srcId="{8D6A160D-12C3-2048-8F6D-8FB4C049700D}" destId="{9E81E909-BD44-144D-BEEF-22680CC09227}" srcOrd="6" destOrd="0" presId="urn:microsoft.com/office/officeart/2005/8/layout/vList2"/>
    <dgm:cxn modelId="{CB01AC1D-E579-344B-86FD-9B7D4CAF25B2}" type="presParOf" srcId="{8D6A160D-12C3-2048-8F6D-8FB4C049700D}" destId="{9E34B8C8-0774-9B4C-AE10-4F60D887AFE0}" srcOrd="7" destOrd="0" presId="urn:microsoft.com/office/officeart/2005/8/layout/vList2"/>
    <dgm:cxn modelId="{A7B12311-E2F2-574D-9673-2D88DB0457B0}" type="presParOf" srcId="{8D6A160D-12C3-2048-8F6D-8FB4C049700D}" destId="{6C464FB7-DF51-0B4A-86AE-901A9BE0A776}" srcOrd="8" destOrd="0" presId="urn:microsoft.com/office/officeart/2005/8/layout/vList2"/>
    <dgm:cxn modelId="{67B9704E-6004-DE48-90C1-FCA2BE4B1AF7}" type="presParOf" srcId="{8D6A160D-12C3-2048-8F6D-8FB4C049700D}" destId="{B84F2844-81FC-0B4B-8531-57F2E39770F9}" srcOrd="9" destOrd="0" presId="urn:microsoft.com/office/officeart/2005/8/layout/vList2"/>
    <dgm:cxn modelId="{92E2CD59-24E3-364D-AAF0-3DCEFB41262E}" type="presParOf" srcId="{8D6A160D-12C3-2048-8F6D-8FB4C049700D}" destId="{AFF5EC28-04D5-AC47-931C-BBD47D60D69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202137-9F85-41F7-A1CC-02BE2D39D998}">
      <dsp:nvSpPr>
        <dsp:cNvPr id="0" name=""/>
        <dsp:cNvSpPr/>
      </dsp:nvSpPr>
      <dsp:spPr>
        <a:xfrm>
          <a:off x="920218" y="358439"/>
          <a:ext cx="775195" cy="7751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BC39A4-22D6-4F50-A5E3-8BFA2C60037F}">
      <dsp:nvSpPr>
        <dsp:cNvPr id="0" name=""/>
        <dsp:cNvSpPr/>
      </dsp:nvSpPr>
      <dsp:spPr>
        <a:xfrm>
          <a:off x="199" y="1228356"/>
          <a:ext cx="2615233" cy="2764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The presentation will establish the approaches, frameworks and theories that Amazons appears to apply to the following areas:</a:t>
          </a:r>
        </a:p>
      </dsp:txBody>
      <dsp:txXfrm>
        <a:off x="199" y="1228356"/>
        <a:ext cx="2615233" cy="2764542"/>
      </dsp:txXfrm>
    </dsp:sp>
    <dsp:sp modelId="{F1CCC527-EBF2-4533-917B-659C072D14E9}">
      <dsp:nvSpPr>
        <dsp:cNvPr id="0" name=""/>
        <dsp:cNvSpPr/>
      </dsp:nvSpPr>
      <dsp:spPr>
        <a:xfrm>
          <a:off x="3390627" y="554311"/>
          <a:ext cx="775195" cy="7751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144FA3-6BAE-497D-9DCC-F7A5013324AA}">
      <dsp:nvSpPr>
        <dsp:cNvPr id="0" name=""/>
        <dsp:cNvSpPr/>
      </dsp:nvSpPr>
      <dsp:spPr>
        <a:xfrm>
          <a:off x="2916897" y="1815972"/>
          <a:ext cx="1722656" cy="1981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Strategy.</a:t>
          </a:r>
        </a:p>
      </dsp:txBody>
      <dsp:txXfrm>
        <a:off x="2916897" y="1815972"/>
        <a:ext cx="1722656" cy="1981054"/>
      </dsp:txXfrm>
    </dsp:sp>
    <dsp:sp modelId="{F3A81F33-74F8-4904-B1BE-CE892A6DB8C6}">
      <dsp:nvSpPr>
        <dsp:cNvPr id="0" name=""/>
        <dsp:cNvSpPr/>
      </dsp:nvSpPr>
      <dsp:spPr>
        <a:xfrm>
          <a:off x="5414748" y="554311"/>
          <a:ext cx="775195" cy="7751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0B9F0A-04E0-4AFB-BFB3-25CDDF5A772E}">
      <dsp:nvSpPr>
        <dsp:cNvPr id="0" name=""/>
        <dsp:cNvSpPr/>
      </dsp:nvSpPr>
      <dsp:spPr>
        <a:xfrm>
          <a:off x="4941018" y="1815972"/>
          <a:ext cx="1722656" cy="1981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</a:t>
          </a: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 and management</a:t>
          </a:r>
          <a:r>
            <a:rPr lang="en-US" sz="2300" kern="1200" dirty="0"/>
            <a:t>.</a:t>
          </a:r>
        </a:p>
      </dsp:txBody>
      <dsp:txXfrm>
        <a:off x="4941018" y="1815972"/>
        <a:ext cx="1722656" cy="1981054"/>
      </dsp:txXfrm>
    </dsp:sp>
    <dsp:sp modelId="{2738C6BA-2C44-4523-9741-A28498685D33}">
      <dsp:nvSpPr>
        <dsp:cNvPr id="0" name=""/>
        <dsp:cNvSpPr/>
      </dsp:nvSpPr>
      <dsp:spPr>
        <a:xfrm>
          <a:off x="7438869" y="554311"/>
          <a:ext cx="775195" cy="7751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51637-3108-46D0-919B-E6334569E83B}">
      <dsp:nvSpPr>
        <dsp:cNvPr id="0" name=""/>
        <dsp:cNvSpPr/>
      </dsp:nvSpPr>
      <dsp:spPr>
        <a:xfrm>
          <a:off x="6965139" y="1815972"/>
          <a:ext cx="1722656" cy="1981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Group and teamwork</a:t>
          </a:r>
          <a:r>
            <a:rPr lang="en-US" sz="2300" kern="1200" dirty="0"/>
            <a:t>.</a:t>
          </a:r>
        </a:p>
      </dsp:txBody>
      <dsp:txXfrm>
        <a:off x="6965139" y="1815972"/>
        <a:ext cx="1722656" cy="1981054"/>
      </dsp:txXfrm>
    </dsp:sp>
    <dsp:sp modelId="{D65753B2-3656-4CA2-8806-392720FBE791}">
      <dsp:nvSpPr>
        <dsp:cNvPr id="0" name=""/>
        <dsp:cNvSpPr/>
      </dsp:nvSpPr>
      <dsp:spPr>
        <a:xfrm>
          <a:off x="9462991" y="554311"/>
          <a:ext cx="775195" cy="77519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90B870-D524-4D3A-B4B3-1A964224EB59}">
      <dsp:nvSpPr>
        <dsp:cNvPr id="0" name=""/>
        <dsp:cNvSpPr/>
      </dsp:nvSpPr>
      <dsp:spPr>
        <a:xfrm>
          <a:off x="8989260" y="1815972"/>
          <a:ext cx="1722656" cy="1981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Corporate social responsibility. </a:t>
          </a:r>
        </a:p>
      </dsp:txBody>
      <dsp:txXfrm>
        <a:off x="8989260" y="1815972"/>
        <a:ext cx="1722656" cy="19810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FE21B2-B3FD-B041-918B-E6BE11445210}">
      <dsp:nvSpPr>
        <dsp:cNvPr id="0" name=""/>
        <dsp:cNvSpPr/>
      </dsp:nvSpPr>
      <dsp:spPr>
        <a:xfrm>
          <a:off x="0" y="22034"/>
          <a:ext cx="5655800" cy="655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84" y="54018"/>
        <a:ext cx="5591832" cy="591232"/>
      </dsp:txXfrm>
    </dsp:sp>
    <dsp:sp modelId="{773F3ACB-3C15-8F42-87DD-191C32BEE4F9}">
      <dsp:nvSpPr>
        <dsp:cNvPr id="0" name=""/>
        <dsp:cNvSpPr/>
      </dsp:nvSpPr>
      <dsp:spPr>
        <a:xfrm>
          <a:off x="0" y="677234"/>
          <a:ext cx="5655800" cy="72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Customer orientated.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Strong brand image.</a:t>
          </a:r>
        </a:p>
      </dsp:txBody>
      <dsp:txXfrm>
        <a:off x="0" y="677234"/>
        <a:ext cx="5655800" cy="724500"/>
      </dsp:txXfrm>
    </dsp:sp>
    <dsp:sp modelId="{9DCBF216-D31E-2E44-9D63-36B6DEA47A43}">
      <dsp:nvSpPr>
        <dsp:cNvPr id="0" name=""/>
        <dsp:cNvSpPr/>
      </dsp:nvSpPr>
      <dsp:spPr>
        <a:xfrm>
          <a:off x="0" y="1401734"/>
          <a:ext cx="5655800" cy="65520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84" y="1433718"/>
        <a:ext cx="5591832" cy="591232"/>
      </dsp:txXfrm>
    </dsp:sp>
    <dsp:sp modelId="{2EE5EDBB-D386-9048-9914-0AA820B26D49}">
      <dsp:nvSpPr>
        <dsp:cNvPr id="0" name=""/>
        <dsp:cNvSpPr/>
      </dsp:nvSpPr>
      <dsp:spPr>
        <a:xfrm>
          <a:off x="0" y="2056934"/>
          <a:ext cx="5655800" cy="1014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A business model that can be imitated by competitors.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Poor working conditions employees. </a:t>
          </a:r>
        </a:p>
      </dsp:txBody>
      <dsp:txXfrm>
        <a:off x="0" y="2056934"/>
        <a:ext cx="5655800" cy="1014300"/>
      </dsp:txXfrm>
    </dsp:sp>
    <dsp:sp modelId="{29225C9F-4842-0B48-9D88-FD64F8F3CAA7}">
      <dsp:nvSpPr>
        <dsp:cNvPr id="0" name=""/>
        <dsp:cNvSpPr/>
      </dsp:nvSpPr>
      <dsp:spPr>
        <a:xfrm>
          <a:off x="0" y="3071235"/>
          <a:ext cx="5655800" cy="65520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84" y="3103219"/>
        <a:ext cx="5591832" cy="591232"/>
      </dsp:txXfrm>
    </dsp:sp>
    <dsp:sp modelId="{6D34B4A0-443B-4946-A986-CFC983F69DB7}">
      <dsp:nvSpPr>
        <dsp:cNvPr id="0" name=""/>
        <dsp:cNvSpPr/>
      </dsp:nvSpPr>
      <dsp:spPr>
        <a:xfrm>
          <a:off x="0" y="3726435"/>
          <a:ext cx="5655800" cy="738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Increasing cyber attacks.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Government regulations</a:t>
          </a:r>
          <a:r>
            <a:rPr lang="en-US" sz="2200" kern="1200" dirty="0"/>
            <a:t>.</a:t>
          </a:r>
        </a:p>
      </dsp:txBody>
      <dsp:txXfrm>
        <a:off x="0" y="3726435"/>
        <a:ext cx="5655800" cy="738990"/>
      </dsp:txXfrm>
    </dsp:sp>
    <dsp:sp modelId="{997ECCF1-F534-B849-A235-442B24A93FA2}">
      <dsp:nvSpPr>
        <dsp:cNvPr id="0" name=""/>
        <dsp:cNvSpPr/>
      </dsp:nvSpPr>
      <dsp:spPr>
        <a:xfrm>
          <a:off x="0" y="4465425"/>
          <a:ext cx="5655800" cy="6552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84" y="4497409"/>
        <a:ext cx="5591832" cy="591232"/>
      </dsp:txXfrm>
    </dsp:sp>
    <dsp:sp modelId="{6B2A1BA9-4F14-A846-BE6C-78523002DEA4}">
      <dsp:nvSpPr>
        <dsp:cNvPr id="0" name=""/>
        <dsp:cNvSpPr/>
      </dsp:nvSpPr>
      <dsp:spPr>
        <a:xfrm>
          <a:off x="0" y="5120625"/>
          <a:ext cx="5655800" cy="1014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Expand its operations in developing markets.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Expand its physical stores.</a:t>
          </a:r>
        </a:p>
      </dsp:txBody>
      <dsp:txXfrm>
        <a:off x="0" y="5120625"/>
        <a:ext cx="5655800" cy="10143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DCB9C-0F28-894B-8438-F93A80D40949}">
      <dsp:nvSpPr>
        <dsp:cNvPr id="0" name=""/>
        <dsp:cNvSpPr/>
      </dsp:nvSpPr>
      <dsp:spPr>
        <a:xfrm>
          <a:off x="0" y="396109"/>
          <a:ext cx="6214532" cy="8880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Political- Amazon needs to consider taxation regulations across multiple countries. </a:t>
          </a:r>
        </a:p>
      </dsp:txBody>
      <dsp:txXfrm>
        <a:off x="43350" y="439459"/>
        <a:ext cx="6127832" cy="801330"/>
      </dsp:txXfrm>
    </dsp:sp>
    <dsp:sp modelId="{69AE7365-9915-2743-80A9-AE35E855CC5D}">
      <dsp:nvSpPr>
        <dsp:cNvPr id="0" name=""/>
        <dsp:cNvSpPr/>
      </dsp:nvSpPr>
      <dsp:spPr>
        <a:xfrm>
          <a:off x="0" y="1383036"/>
          <a:ext cx="6214532" cy="888030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Economic- Changes in exchange rates</a:t>
          </a:r>
          <a:r>
            <a:rPr lang="en-US" sz="2300" kern="1200" dirty="0"/>
            <a:t>.</a:t>
          </a:r>
        </a:p>
      </dsp:txBody>
      <dsp:txXfrm>
        <a:off x="43350" y="1426386"/>
        <a:ext cx="6127832" cy="801330"/>
      </dsp:txXfrm>
    </dsp:sp>
    <dsp:sp modelId="{C1D405BE-8572-744F-BA9A-072D5B5D5226}">
      <dsp:nvSpPr>
        <dsp:cNvPr id="0" name=""/>
        <dsp:cNvSpPr/>
      </dsp:nvSpPr>
      <dsp:spPr>
        <a:xfrm>
          <a:off x="0" y="2304649"/>
          <a:ext cx="6214532" cy="888030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Social- Increasing consumerism in developing countries.</a:t>
          </a:r>
        </a:p>
      </dsp:txBody>
      <dsp:txXfrm>
        <a:off x="43350" y="2347999"/>
        <a:ext cx="6127832" cy="801330"/>
      </dsp:txXfrm>
    </dsp:sp>
    <dsp:sp modelId="{9E81E909-BD44-144D-BEEF-22680CC09227}">
      <dsp:nvSpPr>
        <dsp:cNvPr id="0" name=""/>
        <dsp:cNvSpPr/>
      </dsp:nvSpPr>
      <dsp:spPr>
        <a:xfrm>
          <a:off x="0" y="3258920"/>
          <a:ext cx="6214532" cy="888030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Technological- Drone deliveries. </a:t>
          </a:r>
        </a:p>
      </dsp:txBody>
      <dsp:txXfrm>
        <a:off x="43350" y="3302270"/>
        <a:ext cx="6127832" cy="801330"/>
      </dsp:txXfrm>
    </dsp:sp>
    <dsp:sp modelId="{6C464FB7-DF51-0B4A-86AE-901A9BE0A776}">
      <dsp:nvSpPr>
        <dsp:cNvPr id="0" name=""/>
        <dsp:cNvSpPr/>
      </dsp:nvSpPr>
      <dsp:spPr>
        <a:xfrm>
          <a:off x="0" y="4213190"/>
          <a:ext cx="6214532" cy="888030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Environmental- Sustainable development within the business.</a:t>
          </a:r>
        </a:p>
      </dsp:txBody>
      <dsp:txXfrm>
        <a:off x="43350" y="4256540"/>
        <a:ext cx="6127832" cy="801330"/>
      </dsp:txXfrm>
    </dsp:sp>
    <dsp:sp modelId="{AFF5EC28-04D5-AC47-931C-BBD47D60D690}">
      <dsp:nvSpPr>
        <dsp:cNvPr id="0" name=""/>
        <dsp:cNvSpPr/>
      </dsp:nvSpPr>
      <dsp:spPr>
        <a:xfrm>
          <a:off x="0" y="5167460"/>
          <a:ext cx="6214532" cy="88803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Legal- All products listed on its marketplace must comply with safety regulations.</a:t>
          </a:r>
        </a:p>
      </dsp:txBody>
      <dsp:txXfrm>
        <a:off x="43350" y="5210810"/>
        <a:ext cx="6127832" cy="801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1017FB-52B4-214C-812A-2F294410BA41}" type="datetimeFigureOut">
              <a:rPr lang="en-US" smtClean="0"/>
              <a:t>3/29/21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8DC0C0-AAEA-CF42-A207-6779CF9D8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955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8DC0C0-AAEA-CF42-A207-6779CF9D8C8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8692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(New York Times, 2015)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8DC0C0-AAEA-CF42-A207-6779CF9D8C8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260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A923F-5100-364B-9432-D6450D69B5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79CE7-2E19-9547-A701-A6CAB6927B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FE0A4-B1C7-DF4D-8864-49EB89E7C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4D2FE-1D81-8140-9229-0B4B96FAC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B184B-B1AF-C048-8032-7AA77CD90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926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05E48-D4F7-1A47-A36E-4E442DDF2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BB8C4-CC91-FE4F-ABA5-DCF7F71F6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07003C-C7AB-0048-A088-312635B8A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ED317-3252-5548-A3B6-366EA5E15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8EDCA-4262-A442-A501-49D649F12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240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6FF76-2A19-7148-9127-9E8731C88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FFD04D-D5DA-C84B-BA1E-94BBF22AB2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FCD64-C537-BE41-BFFF-5BF0805BE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8E6FC-7607-1546-828F-B2398091A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22459-0E87-6C43-AC4F-1F9E8AF24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853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9F58E-D587-B140-8BE9-97E128116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92B2B-52CD-CF42-8CB9-FF4B0DC3F5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E98E1D-DACE-EB46-90C0-49A3F4562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5DB40-DE26-BF45-8935-97075E469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86634F-630A-4E47-A01E-E0CFF8BF3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0E7246-42EE-E744-B776-B500D3ED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004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9A392-32AB-8445-B6A2-02226FED2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57CF92-E921-1A43-9E5B-BA5EB14FD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6F3AE6-5ABA-8E4B-876D-349C9A40D0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CC7C38-A831-274B-A1B8-9639FABA85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F9D52E-5000-1D49-B5BD-8A093D4698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226024-F6C7-1048-9234-F02C58F1A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BAAAA-050E-4449-A2A5-E44A1789F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08BF99-C8DE-F54E-A87A-67765D18F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179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9F427-DBA4-2E4B-9D14-79636CA68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F460AF-E323-ED4F-83FE-FE1BCC7CA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51BD2B-DF56-0945-A7FD-37EAC2AF3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337AD4-2E1D-EB46-9E34-3199B2DA3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408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6344D2-FA18-F345-BE7A-42DFA3ABD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ED2794-B2E4-1044-BD6D-48A0C395F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DBB1B9-781E-F441-B668-6ADB9974F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993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B4049-3121-564C-8B03-BAA78E6AA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135E1-9C8B-A84D-977F-083ACB065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C7DEF8-60E8-AB44-9868-C8981E5010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101A7-4785-2D4F-A7D6-7A4A587E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4BF8A6-71EC-7843-9E7C-31960E474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C7AEE9-3610-FF4A-ACBD-E9D5B4330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50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99BE7-05CD-2840-AD8D-C63435DDC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3ACAE1-500D-544A-B8FA-42D4ECD110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3F6888-3AC2-834A-949D-25C7268864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262BC4-34D3-D34A-8898-3E4F1A802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9BD8CB-9403-1243-A0DE-8076B348D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DD2EF9-D55D-E043-B31D-1BA3BBF32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876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B9973-9243-8C44-95CC-3EC013709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39FF31-EB50-3B47-BE88-5F48360CBC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9E536-505C-CE45-A325-429D23557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62D208-E4F0-C740-B609-3BF132CC5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A17C1-10B6-A242-8F56-76EADC2BD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03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29FE54-E729-7F41-98D0-6341B48B8E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5817ED-B7A7-FF42-933F-B1F4BEFD78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05C14-EECE-C34A-AA30-51523FD8B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4C4FD3-C0FA-4344-AF5B-C9DE3F0B8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C427F-8B19-8647-BEB9-4C212799A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568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7A5387-932D-5E47-98F1-CFB12C271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A57D78-9DEC-374D-B8B8-7027CA9CAC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41192-1D24-CC4D-9534-43B52A6852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1E6F4-6404-EC47-80A9-B107A0BFC7D6}" type="datetimeFigureOut">
              <a:rPr lang="en-US" smtClean="0"/>
              <a:t>3/29/21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18049-E644-1145-AAF6-39866C85F1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29F13-00A8-2C44-9988-D5859E4105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4E1B9C-1A7F-CA4F-8603-20C7AB574D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419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7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deed.com/career-advice/career-development/belbin-team-roles" TargetMode="External"/><Relationship Id="rId3" Type="http://schemas.openxmlformats.org/officeDocument/2006/relationships/hyperlink" Target="https://research-methodology.net/amazon-organizational-structure-2-2/" TargetMode="External"/><Relationship Id="rId7" Type="http://schemas.openxmlformats.org/officeDocument/2006/relationships/hyperlink" Target="https://www.investopedia.com/articles/investing/061215/difference-between-amazon-and-alibabas-business-models.asp" TargetMode="External"/><Relationship Id="rId2" Type="http://schemas.openxmlformats.org/officeDocument/2006/relationships/hyperlink" Target="https://www.aboutamazon.co.uk/uk-investment/our-miss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stevedenning/2019/06/02/how-amazon-became-agile/?sh=2de12a1731aa" TargetMode="External"/><Relationship Id="rId5" Type="http://schemas.openxmlformats.org/officeDocument/2006/relationships/hyperlink" Target="https://www.deputy.com/blog/how-to-build-an-effective-swot-analysis-downloadable-template" TargetMode="External"/><Relationship Id="rId4" Type="http://schemas.openxmlformats.org/officeDocument/2006/relationships/hyperlink" Target="https://research-methodology.net/amazon-corporate-social-responsibility-2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statistics/234488/number-of-amazon-employees/" TargetMode="External"/><Relationship Id="rId3" Type="http://schemas.openxmlformats.org/officeDocument/2006/relationships/hyperlink" Target="https://www.investopedia.com/terms/m/missionstatement.asp" TargetMode="External"/><Relationship Id="rId7" Type="http://schemas.openxmlformats.org/officeDocument/2006/relationships/hyperlink" Target="https://www.smallbizdaily.com/top-5-social-responsibility-trends-your-company-should-implement/" TargetMode="External"/><Relationship Id="rId2" Type="http://schemas.openxmlformats.org/officeDocument/2006/relationships/hyperlink" Target="https://www.investopedia.com/terms/c/corp-social-responsibility.as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anmore.com/amazon-com-inc-swot-analysis-recommendations" TargetMode="External"/><Relationship Id="rId5" Type="http://schemas.openxmlformats.org/officeDocument/2006/relationships/hyperlink" Target="https://www.nytimes.com/2015/08/16/technology/inside-amazon-wrestling-big-ideas-in-a-bruising-workplace.html" TargetMode="External"/><Relationship Id="rId4" Type="http://schemas.openxmlformats.org/officeDocument/2006/relationships/hyperlink" Target="https://www.mindtools.com/pages/article/what-is-strategy.htm" TargetMode="External"/><Relationship Id="rId9" Type="http://schemas.openxmlformats.org/officeDocument/2006/relationships/hyperlink" Target="https://www.verywellmind.com/leadership-styles-279531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E2AF006-3218-DA4A-ABEB-6445844A05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5465" y="5384026"/>
            <a:ext cx="9144000" cy="1655762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By George Howell.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B6D2093-3CC7-894A-A83F-0FB783A8F13F}"/>
              </a:ext>
            </a:extLst>
          </p:cNvPr>
          <p:cNvSpPr/>
          <p:nvPr/>
        </p:nvSpPr>
        <p:spPr>
          <a:xfrm>
            <a:off x="1012874" y="422791"/>
            <a:ext cx="1016625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Amazon’s approaches to organisational strategy and management.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43CBA23-E66A-D147-AE31-1D835572D4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4042" y="2830944"/>
            <a:ext cx="5426689" cy="146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D312398-EA22-9048-AB76-92A4905DB9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28724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99"/>
    </mc:Choice>
    <mc:Fallback xmlns="">
      <p:transition spd="slow" advTm="101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B63BC-BD51-3143-8416-099427523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1323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 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8E4C1B8-DCFC-45F0-9156-A53BA59BA5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8209648"/>
              </p:ext>
            </p:extLst>
          </p:nvPr>
        </p:nvGraphicFramePr>
        <p:xfrm>
          <a:off x="838200" y="1552576"/>
          <a:ext cx="10712116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98E4A11-769D-F642-A9CA-2E7DA56BC9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607042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95"/>
    </mc:Choice>
    <mc:Fallback xmlns="">
      <p:transition spd="slow" advTm="42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0D8D0-7464-1B47-A39B-7A011D8BB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Overview of Amazon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B93E5-A797-A749-843D-B0665E938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2909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Amazon is a multinational </a:t>
            </a:r>
            <a:r>
              <a:rPr lang="en-US" dirty="0" err="1"/>
              <a:t>organisation</a:t>
            </a:r>
            <a:r>
              <a:rPr lang="en-US" dirty="0"/>
              <a:t> that was founded in 1994. The business </a:t>
            </a:r>
            <a:r>
              <a:rPr lang="en-US" dirty="0" err="1"/>
              <a:t>specialises</a:t>
            </a:r>
            <a:r>
              <a:rPr lang="en-US" dirty="0"/>
              <a:t> in e-commerce, digital streaming, food retail, artificial intelligence and cloud-computing. Amazon headquarters is based in Seattle, United States. In 2020 Amazon reported a yearly revenue of 386 billion dollars. As of 2020, Amazon has 175 fulfilment </a:t>
            </a:r>
            <a:r>
              <a:rPr lang="en-US" dirty="0" err="1"/>
              <a:t>centres</a:t>
            </a:r>
            <a:r>
              <a:rPr lang="en-US" dirty="0"/>
              <a:t> and 1.2 million employees worldwide.</a:t>
            </a:r>
            <a:r>
              <a:rPr lang="en-GB" dirty="0"/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(Statista, 2021)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(Investopedia, 2020)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B97C9C0-4DF8-764F-999A-43A15EB34E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547195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17"/>
    </mc:Choice>
    <mc:Fallback xmlns="">
      <p:transition spd="slow" advTm="64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B5A83-A7BA-3C47-91C5-C0D39297A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8801" y="156896"/>
            <a:ext cx="3261180" cy="1363555"/>
          </a:xfrm>
        </p:spPr>
        <p:txBody>
          <a:bodyPr anchor="t">
            <a:normAutofit fontScale="90000"/>
          </a:bodyPr>
          <a:lstStyle/>
          <a:p>
            <a:pPr algn="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Approaches to strategy</a:t>
            </a:r>
            <a:br>
              <a:rPr lang="en-US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9ACDA-A246-8544-9F7A-6ADE50DA8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6653" y="400693"/>
            <a:ext cx="7894524" cy="5502802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strategy?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basic terms, a strategy is a plan for achieving success within an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Mind Tools describes strategy as a carefully considered plan to facilitate growth and achieve long-term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objectives.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(Mind Tools, 2020)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a mission statement?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mission statement is a concise and precise statement used to explain why an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exists and establishes its agenda.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(Investopedia, 2020)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a vision statement?</a:t>
            </a:r>
            <a:endParaRPr 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vision statement is an inspirational statement that outlines an ideal future and establishes a clear direction for an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7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B3DD6A-DF90-3A4E-9235-B4F23BF36059}"/>
              </a:ext>
            </a:extLst>
          </p:cNvPr>
          <p:cNvSpPr txBox="1"/>
          <p:nvPr/>
        </p:nvSpPr>
        <p:spPr>
          <a:xfrm>
            <a:off x="420823" y="1520451"/>
            <a:ext cx="31038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purpose encompasses a vision statement, mission statement and corporate strategy.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EDE35DA3-6FC7-5441-B6E3-6ADBCE7DC7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83212" y="5497096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43905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134"/>
    </mc:Choice>
    <mc:Fallback xmlns="">
      <p:transition spd="slow" advTm="671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4F519EA-836C-4E21-87EE-CE7AB0186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26280"/>
            <a:ext cx="4449464" cy="2331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210685A-6235-45A7-850D-A6F555466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3374" y="702944"/>
            <a:ext cx="5369325" cy="558698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B68933-0C10-A547-86A3-DF2FB62FC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805" y="1345958"/>
            <a:ext cx="4193196" cy="4166085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Amazons vision statement and its mission statement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833A70A-9722-46F0-A5EB-C72F78747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864" y="3048506"/>
            <a:ext cx="630289" cy="765242"/>
            <a:chOff x="45711" y="3048506"/>
            <a:chExt cx="630289" cy="765242"/>
          </a:xfrm>
        </p:grpSpPr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0E424FCE-3213-4BEE-A1E8-B7E8AEA5A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59">
              <a:extLst>
                <a:ext uri="{FF2B5EF4-FFF2-40B4-BE49-F238E27FC236}">
                  <a16:creationId xmlns:a16="http://schemas.microsoft.com/office/drawing/2014/main" id="{5EE95433-383A-45BD-BFCA-833B8F0AE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2">
              <a:extLst>
                <a:ext uri="{FF2B5EF4-FFF2-40B4-BE49-F238E27FC236}">
                  <a16:creationId xmlns:a16="http://schemas.microsoft.com/office/drawing/2014/main" id="{2EEA944D-C4D5-48D7-804D-86BE8AFC8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F3FCE305-3F55-48BF-8549-01E0364C8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23D7F518-6C41-4C3F-9060-C9FE0B1D4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3B93E94B-19C7-49C9-A135-582F72B1A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FEF28287-3D78-44FC-8C53-70755EAF6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2">
              <a:extLst>
                <a:ext uri="{FF2B5EF4-FFF2-40B4-BE49-F238E27FC236}">
                  <a16:creationId xmlns:a16="http://schemas.microsoft.com/office/drawing/2014/main" id="{2E8ECBA7-D5B5-48AD-9108-4EB4FB5AA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69CDB17F-9370-4BDB-AF7D-0C10664AF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65D03FDE-4254-4CCB-ACA1-CCF9ED99A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406E5C16-E87A-48D6-808A-4E99A9FA2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DD6696B0-7715-471B-835A-DA4F6E0B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2">
              <a:extLst>
                <a:ext uri="{FF2B5EF4-FFF2-40B4-BE49-F238E27FC236}">
                  <a16:creationId xmlns:a16="http://schemas.microsoft.com/office/drawing/2014/main" id="{7B7BE224-1A69-42AA-9C1C-29ADE08B27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F4CBB296-B6FF-43BA-A2F1-471A7D6A3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7B9B8F5E-97B1-4CC6-A25F-0406AF9F8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9EB4DAA2-343C-4239-A2B2-D2412770B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8D6B2AAD-8F5E-4D57-B2E6-7DBB7953C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2">
              <a:extLst>
                <a:ext uri="{FF2B5EF4-FFF2-40B4-BE49-F238E27FC236}">
                  <a16:creationId xmlns:a16="http://schemas.microsoft.com/office/drawing/2014/main" id="{9CE95F93-6BC5-4616-9F8D-B941B4B8F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A8C3D8DE-DC76-487C-8C2A-7684D5C9E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56088CB5-E2A8-49A4-8AB5-6D5463E03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2">
              <a:extLst>
                <a:ext uri="{FF2B5EF4-FFF2-40B4-BE49-F238E27FC236}">
                  <a16:creationId xmlns:a16="http://schemas.microsoft.com/office/drawing/2014/main" id="{372F50F8-8B88-48EF-B21C-B5B26426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59">
              <a:extLst>
                <a:ext uri="{FF2B5EF4-FFF2-40B4-BE49-F238E27FC236}">
                  <a16:creationId xmlns:a16="http://schemas.microsoft.com/office/drawing/2014/main" id="{37008499-DF9A-4230-BE00-35B862316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62">
              <a:extLst>
                <a:ext uri="{FF2B5EF4-FFF2-40B4-BE49-F238E27FC236}">
                  <a16:creationId xmlns:a16="http://schemas.microsoft.com/office/drawing/2014/main" id="{BCEE48F0-E436-451D-A5FE-0D818D19E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64">
              <a:extLst>
                <a:ext uri="{FF2B5EF4-FFF2-40B4-BE49-F238E27FC236}">
                  <a16:creationId xmlns:a16="http://schemas.microsoft.com/office/drawing/2014/main" id="{6852656E-1E8F-41F9-900D-8E8CC1B2B9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66">
              <a:extLst>
                <a:ext uri="{FF2B5EF4-FFF2-40B4-BE49-F238E27FC236}">
                  <a16:creationId xmlns:a16="http://schemas.microsoft.com/office/drawing/2014/main" id="{489DA605-39DD-45FD-9796-12A36B23B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8891C5C4-857D-8F47-B2E6-D15D089E9A49}"/>
              </a:ext>
            </a:extLst>
          </p:cNvPr>
          <p:cNvSpPr txBox="1"/>
          <p:nvPr/>
        </p:nvSpPr>
        <p:spPr>
          <a:xfrm>
            <a:off x="5943432" y="702944"/>
            <a:ext cx="570839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Amazon’s vision statement: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“We aim to be Earth’s most customer    centric company, where customers can find and discover anything they might want to buy online.” (Amazon, 2016)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CC0593-231B-8545-9718-5D6036280A06}"/>
              </a:ext>
            </a:extLst>
          </p:cNvPr>
          <p:cNvSpPr txBox="1"/>
          <p:nvPr/>
        </p:nvSpPr>
        <p:spPr>
          <a:xfrm>
            <a:off x="5984351" y="3364974"/>
            <a:ext cx="52457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Amazon’s mission statement: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”We strive to offer our customers the lowest prices, the best available selection and the utmost convenience”. (Amazon, 2016)</a:t>
            </a:r>
          </a:p>
        </p:txBody>
      </p:sp>
      <p:pic>
        <p:nvPicPr>
          <p:cNvPr id="58" name="Audio 57">
            <a:hlinkClick r:id="" action="ppaction://media"/>
            <a:extLst>
              <a:ext uri="{FF2B5EF4-FFF2-40B4-BE49-F238E27FC236}">
                <a16:creationId xmlns:a16="http://schemas.microsoft.com/office/drawing/2014/main" id="{6417B0FC-16D7-7243-A7F2-E1A7CDC293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391075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189"/>
    </mc:Choice>
    <mc:Fallback xmlns="">
      <p:transition spd="slow" advTm="1371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75D6C10-B5A7-4715-803E-0501C9C2C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15D2CBE5-ACF6-024B-BC41-20A2683F1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54" y="0"/>
            <a:ext cx="3976496" cy="39003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  <p:pic>
        <p:nvPicPr>
          <p:cNvPr id="8" name="Picture 7" descr="Chart, pie chart&#10;&#10;Description automatically generated">
            <a:extLst>
              <a:ext uri="{FF2B5EF4-FFF2-40B4-BE49-F238E27FC236}">
                <a16:creationId xmlns:a16="http://schemas.microsoft.com/office/drawing/2014/main" id="{3021EDC9-A5BA-DF41-AD66-F8FBC606E1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1804" y="640596"/>
            <a:ext cx="6478948" cy="55768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070553E-4F67-1242-9428-EA2DD89F6477}"/>
              </a:ext>
            </a:extLst>
          </p:cNvPr>
          <p:cNvSpPr txBox="1"/>
          <p:nvPr/>
        </p:nvSpPr>
        <p:spPr>
          <a:xfrm>
            <a:off x="653142" y="5755739"/>
            <a:ext cx="3037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(Deputy, 2019)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9467FB9-18DF-6142-BB50-696E10A36F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184657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999"/>
    </mc:Choice>
    <mc:Fallback>
      <p:transition spd="slow" advTm="94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0A1D5-E2F7-A741-8CBB-7481C1E6D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248194"/>
            <a:ext cx="4862848" cy="4129112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Applying SWOT analysis to Amazon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804BEA5-9845-4C57-B769-F475707F24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6069750"/>
              </p:ext>
            </p:extLst>
          </p:nvPr>
        </p:nvGraphicFramePr>
        <p:xfrm>
          <a:off x="4949934" y="267788"/>
          <a:ext cx="5655800" cy="6156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DA53AC3-C220-2845-ABA5-45DE65A337D7}"/>
              </a:ext>
            </a:extLst>
          </p:cNvPr>
          <p:cNvSpPr txBox="1"/>
          <p:nvPr/>
        </p:nvSpPr>
        <p:spPr>
          <a:xfrm>
            <a:off x="101882" y="5894614"/>
            <a:ext cx="29064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Panmore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Institute, 2019)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427B2E60-736B-F94F-BA59-ED9DAC8D49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950742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346"/>
    </mc:Choice>
    <mc:Fallback>
      <p:transition spd="slow" advTm="92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88367D-98D6-3342-A649-01D935CC5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68" y="203201"/>
            <a:ext cx="4862848" cy="5569291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Applying PESTEL analysis to Amazon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17BBEF-CE2A-4385-9BDA-7A23180F64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9273513"/>
              </p:ext>
            </p:extLst>
          </p:nvPr>
        </p:nvGraphicFramePr>
        <p:xfrm>
          <a:off x="4867124" y="203199"/>
          <a:ext cx="6214533" cy="645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4AA87815-D2FF-9548-89D6-7B82354364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979765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712"/>
    </mc:Choice>
    <mc:Fallback>
      <p:transition spd="slow" advTm="58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A1E06-2157-0D41-B7F3-35263CC62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Amazon’s approaches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structure and management 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D522E30-D008-754A-819B-FD2426CBDF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8086"/>
          <a:stretch/>
        </p:blipFill>
        <p:spPr>
          <a:xfrm>
            <a:off x="1036915" y="1997528"/>
            <a:ext cx="10118169" cy="35541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DDF2C0-76EA-5946-85A9-2C8681B41E07}"/>
              </a:ext>
            </a:extLst>
          </p:cNvPr>
          <p:cNvSpPr txBox="1"/>
          <p:nvPr/>
        </p:nvSpPr>
        <p:spPr>
          <a:xfrm>
            <a:off x="1387928" y="5773508"/>
            <a:ext cx="52088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(Business Research Methodology, 2020)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AB610AA2-D41B-9348-809A-63BFCF08DC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4263317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942"/>
    </mc:Choice>
    <mc:Fallback>
      <p:transition spd="slow" advTm="56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5325B-0B5C-4546-ADF1-A9436B824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1744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Amazon’s leadership style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D917A-E569-C244-938D-9B89B845F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(New York Times, 2015)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C5E4D4-24DE-B341-912F-4168FBE1DD17}"/>
              </a:ext>
            </a:extLst>
          </p:cNvPr>
          <p:cNvSpPr txBox="1"/>
          <p:nvPr/>
        </p:nvSpPr>
        <p:spPr>
          <a:xfrm>
            <a:off x="413657" y="1008122"/>
            <a:ext cx="107442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theorists have studied the subject of leadership and have identified different leadership styles. Kurt Lewin was a theorist who established three of the most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leadership styles. (Very Well,2020) The three styles are: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Autocratic.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Delegative.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Participative. 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Other popular leaderships include: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Transactional.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Transformational.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Situational.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(Very Well,2020)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30A359C9-A936-D641-AEF2-FEBFE45A1D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314961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32"/>
    </mc:Choice>
    <mc:Fallback>
      <p:transition spd="slow" advTm="65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ne in a crowd">
            <a:extLst>
              <a:ext uri="{FF2B5EF4-FFF2-40B4-BE49-F238E27FC236}">
                <a16:creationId xmlns:a16="http://schemas.microsoft.com/office/drawing/2014/main" id="{82BA8A95-983D-4BDE-9BA5-B87D7F9667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795" r="9091" b="150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D434C9-07C6-F34E-A703-6A5339D5C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184121"/>
            <a:ext cx="6619811" cy="1344975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Group and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5EAD8-5163-0C4E-A819-A6172F98D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190" y="1199600"/>
            <a:ext cx="7027996" cy="46950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Building a successful team requires a variety of personality types and different team roles. When building a cohesive team, it is important to consider each team member's strengths and weaknesses. Meredith Belbin developed Belbin’s theory which provides a framework for organising people based on their strengths and weaknesses. (Indeed, 2021)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6D11FF-8B54-504B-8DED-E99F10A7F834}"/>
              </a:ext>
            </a:extLst>
          </p:cNvPr>
          <p:cNvSpPr/>
          <p:nvPr/>
        </p:nvSpPr>
        <p:spPr>
          <a:xfrm>
            <a:off x="20" y="6172201"/>
            <a:ext cx="12191980" cy="685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endParaRPr lang="en-US" sz="1300" dirty="0">
              <a:solidFill>
                <a:srgbClr val="FFFFFF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23B309F-5959-EE43-A1DD-E713DA7EE0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3502136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143"/>
    </mc:Choice>
    <mc:Fallback>
      <p:transition spd="slow" advTm="57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B3594-BFF2-A74D-81C2-751C5722A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145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How Amazon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organises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teams</a:t>
            </a:r>
          </a:p>
        </p:txBody>
      </p:sp>
      <p:pic>
        <p:nvPicPr>
          <p:cNvPr id="5" name="Content Placeholder 4" descr="A picture containing text, different, several&#10;&#10;Description automatically generated">
            <a:extLst>
              <a:ext uri="{FF2B5EF4-FFF2-40B4-BE49-F238E27FC236}">
                <a16:creationId xmlns:a16="http://schemas.microsoft.com/office/drawing/2014/main" id="{3286B07D-44D3-924F-AE80-E6E9629EB8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972733" y="1385888"/>
            <a:ext cx="8246533" cy="472612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1F39A1-0FD4-DE42-8F84-EAE3D66C21B3}"/>
              </a:ext>
            </a:extLst>
          </p:cNvPr>
          <p:cNvSpPr txBox="1"/>
          <p:nvPr/>
        </p:nvSpPr>
        <p:spPr>
          <a:xfrm>
            <a:off x="270932" y="6245714"/>
            <a:ext cx="4123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(Forbes, 2019)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508E77C8-E0C0-304C-882E-1CF2FF66CE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407440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166"/>
    </mc:Choice>
    <mc:Fallback>
      <p:transition spd="slow" advTm="50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86192-9B60-F245-A39F-B2C400A52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04" y="330124"/>
            <a:ext cx="4676682" cy="2452687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4BD9C-042E-8941-8794-C68FEF804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73" y="2906374"/>
            <a:ext cx="7485413" cy="311393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'CSR' is a broad concept that refers to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that are socially accountable. (Investopedia, 2021) 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Adopting 'CSR' policies ensures that an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is mindful of the impact that they are having on all aspects of society. Engaging in 'CSR' means an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is having a positive impact on the environment and people. 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3F6941D-7EDA-8441-B6E9-BA61F2B12B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11" name="Picture 6" descr="Top 5 Social Responsibility Trends Your Company Should Implement">
            <a:extLst>
              <a:ext uri="{FF2B5EF4-FFF2-40B4-BE49-F238E27FC236}">
                <a16:creationId xmlns:a16="http://schemas.microsoft.com/office/drawing/2014/main" id="{945A66E9-E7B2-4F4D-BC79-C310CC400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133" y="417019"/>
            <a:ext cx="4859867" cy="327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8F4856D-BED7-DF4D-B820-D8F46B7ED7CB}"/>
              </a:ext>
            </a:extLst>
          </p:cNvPr>
          <p:cNvSpPr txBox="1"/>
          <p:nvPr/>
        </p:nvSpPr>
        <p:spPr>
          <a:xfrm>
            <a:off x="8650514" y="99291"/>
            <a:ext cx="34725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SmallBizDaily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697060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356"/>
    </mc:Choice>
    <mc:Fallback>
      <p:transition spd="slow" advTm="47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32347-9967-934D-AE36-8B7B9818B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57" y="635935"/>
            <a:ext cx="3698878" cy="3544878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Amazon’s corporate social responsibility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55F92-D4BA-2D43-966E-56DCEE361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6854" y="191701"/>
            <a:ext cx="6946312" cy="573499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Amazon is a large multi-national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Consequently, the business has to satisfy the interests of many stakeholder groups. 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Amazon currently has several ‘CSR’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which address a range of issues. The main areas that Amazon ‘CSR’ initiatives focus on include: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Philanthropy.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Gender equality.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Sustainability.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Employee health and wellbeing. 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(Business Research Methodology, 2020)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73242273-8170-5D4D-89EE-ECE606C68E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474295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759"/>
    </mc:Choice>
    <mc:Fallback>
      <p:transition spd="slow" advTm="467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9" name="Freeform: Shape 38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F880168-AA2D-A944-B665-62CB1FE1FDC7}"/>
              </a:ext>
            </a:extLst>
          </p:cNvPr>
          <p:cNvSpPr/>
          <p:nvPr/>
        </p:nvSpPr>
        <p:spPr>
          <a:xfrm>
            <a:off x="1524003" y="1999615"/>
            <a:ext cx="9144000" cy="2764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Thank you for listening to my presentation 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9DB21CBC-CEA8-2F49-8FF9-43EA663640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762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973"/>
    </mc:Choice>
    <mc:Fallback>
      <p:transition spd="slow" advTm="389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BED86-9522-7A4A-A6ED-795BF4F74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0"/>
            <a:ext cx="10515600" cy="1175657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Bibliography</a:t>
            </a:r>
            <a:br>
              <a:rPr lang="en-GB" dirty="0"/>
            </a:b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0F42722-C1C0-C447-84F1-47494A33E8FB}"/>
              </a:ext>
            </a:extLst>
          </p:cNvPr>
          <p:cNvSpPr/>
          <p:nvPr/>
        </p:nvSpPr>
        <p:spPr>
          <a:xfrm>
            <a:off x="81643" y="612844"/>
            <a:ext cx="10814957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Amazon. (2016). Our mission.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https://www.aboutamazon.co.uk/uk-investment/our-mission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24/03/2021)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Research Methodology. (2020). Amazon’s organisational structure.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https://research-methodology.net/amazon-organizational-structure-2-2/</a:t>
            </a:r>
            <a:endParaRPr lang="en-GB" sz="1600" u="sng" dirty="0">
              <a:solidFill>
                <a:srgbClr val="0563C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26/03/2021)</a:t>
            </a:r>
            <a:endParaRPr lang="en-GB" sz="1600" u="sng" dirty="0">
              <a:solidFill>
                <a:srgbClr val="0563C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Research Methodology. (2020). Amazon corporate social responsibility.</a:t>
            </a:r>
          </a:p>
          <a:p>
            <a:pPr indent="457200"/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https://research-methodology.net/amazon-corporate-social-responsibility-2/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28/03/2021)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Deputy. (2019). How to build an effective swot analysis.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https://www.deputy.com/blog/how-to-build-an-effective-swot-analysis-downloadable-template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25/03/2021)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Forbes. (2019). How Amazon became agile.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https://www.forbes.com/sites/stevedenning/2019/06/02/how-amazon-became-agile/?sh=2de12a1731aa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26/03/2021)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Investopedia. (2020). Amazons’ business model. 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6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https://www.investopedia.com/articles/investing/061215/difference-between-amazon-and-alibabas-business-models.asp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23/03/2021)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Indeed. (2021). The 9 Belbin time roles.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https://www.indeed.com/career-advice/career-development/belbin-team-roles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/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26/03/2021)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7606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A8F413A-B5C4-BC44-ACAA-59D792EE18DA}"/>
              </a:ext>
            </a:extLst>
          </p:cNvPr>
          <p:cNvSpPr/>
          <p:nvPr/>
        </p:nvSpPr>
        <p:spPr>
          <a:xfrm>
            <a:off x="321128" y="181957"/>
            <a:ext cx="665117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Investopedia. (2021). Corporate social responsibility.</a:t>
            </a:r>
          </a:p>
          <a:p>
            <a:pPr indent="457200"/>
            <a:r>
              <a:rPr lang="en-GB" sz="15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https://www.investopedia.com/terms/c/corp-social-responsibility.asp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457200"/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27/03/2021)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Investopedia. (2020). Mission statement.</a:t>
            </a:r>
          </a:p>
          <a:p>
            <a:pPr indent="457200"/>
            <a:r>
              <a:rPr lang="en-GB" sz="15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https://www.investopedia.com/terms/m/missionstatement.asp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457200"/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24/03/2021)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 Tools. (2019). What is strategy?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457200"/>
            <a:r>
              <a:rPr lang="en-GB" sz="15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https://www.mindtools.com/pages/article/what-is-strategy.htm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457200"/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24/03/2021)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York Times. (2015). Inside Amazon.</a:t>
            </a:r>
          </a:p>
          <a:p>
            <a:pPr indent="457200"/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https://www.nytimes.com/2015/08/16/technology/inside-amazon-wrestling-big-ideas-in-a-bruising-workplace.html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457200"/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27/03/2021)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5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Panmore</a:t>
            </a:r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Institute. (2019). Amazon SWOT analysis and recommendations.</a:t>
            </a:r>
          </a:p>
          <a:p>
            <a:pPr indent="457200"/>
            <a:r>
              <a:rPr lang="en-GB" sz="15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http://panmore.com/amazon-com-inc-swot-analysis-recommendations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/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25/03/2021)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5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SmallBiz</a:t>
            </a:r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Daily. (2019). Corporate social responsibility [digital image]</a:t>
            </a:r>
          </a:p>
          <a:p>
            <a:pPr indent="457200"/>
            <a:r>
              <a:rPr lang="en-GB" sz="15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https://www.smallbizdaily.com/top-5-social-responsibility-trends-your-company-should-implement/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457200"/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27/03/2021)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Statista. (2021). Number of Amazon employees from 2017 to 2020.</a:t>
            </a:r>
          </a:p>
          <a:p>
            <a:pPr indent="457200"/>
            <a:r>
              <a:rPr lang="en-GB" sz="15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https://www.statista.com/statistics/234488/number-of-amazon-employees/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457200"/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23/03/2021) 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Very Well Mind. (2020). Leadership styles and frameworks.</a:t>
            </a:r>
          </a:p>
          <a:p>
            <a:pPr indent="457200"/>
            <a:r>
              <a:rPr lang="en-GB" sz="15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https://www.verywellmind.com/leadership-styles-2795312</a:t>
            </a:r>
            <a:endParaRPr lang="en-GB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457200"/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26/03/2021)</a:t>
            </a:r>
          </a:p>
        </p:txBody>
      </p:sp>
    </p:spTree>
    <p:extLst>
      <p:ext uri="{BB962C8B-B14F-4D97-AF65-F5344CB8AC3E}">
        <p14:creationId xmlns:p14="http://schemas.microsoft.com/office/powerpoint/2010/main" val="10526823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4295</TotalTime>
  <Words>1170</Words>
  <Application>Microsoft Macintosh PowerPoint</Application>
  <PresentationFormat>Widescreen</PresentationFormat>
  <Paragraphs>136</Paragraphs>
  <Slides>17</Slides>
  <Notes>2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Symbol</vt:lpstr>
      <vt:lpstr>Office Theme</vt:lpstr>
      <vt:lpstr>PowerPoint Presentation</vt:lpstr>
      <vt:lpstr>Table of contents </vt:lpstr>
      <vt:lpstr>Overview of Amazon </vt:lpstr>
      <vt:lpstr>Approaches to strategy     </vt:lpstr>
      <vt:lpstr>Amazons vision statement and its mission statement</vt:lpstr>
      <vt:lpstr>SWOT analysis</vt:lpstr>
      <vt:lpstr>Applying SWOT analysis to Amazon </vt:lpstr>
      <vt:lpstr>Applying PESTEL analysis to Amazon </vt:lpstr>
      <vt:lpstr>Amazon’s approaches organisation structure and management </vt:lpstr>
      <vt:lpstr>Amazon’s leadership style </vt:lpstr>
      <vt:lpstr>Group and Teamwork</vt:lpstr>
      <vt:lpstr>How Amazon organises teams</vt:lpstr>
      <vt:lpstr>Corporate Social Responsibility </vt:lpstr>
      <vt:lpstr>Amazon’s corporate social responsibility strategy</vt:lpstr>
      <vt:lpstr>PowerPoint Presentation</vt:lpstr>
      <vt:lpstr>Bibliography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Title, student name, student number </dc:title>
  <dc:creator>George Howell</dc:creator>
  <cp:lastModifiedBy>George Howell</cp:lastModifiedBy>
  <cp:revision>203</cp:revision>
  <dcterms:created xsi:type="dcterms:W3CDTF">2021-03-22T15:08:29Z</dcterms:created>
  <dcterms:modified xsi:type="dcterms:W3CDTF">2021-03-29T22:01:34Z</dcterms:modified>
</cp:coreProperties>
</file>