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4"/>
  </p:sldMasterIdLst>
  <p:notesMasterIdLst>
    <p:notesMasterId r:id="rId25"/>
  </p:notesMasterIdLst>
  <p:handoutMasterIdLst>
    <p:handoutMasterId r:id="rId26"/>
  </p:handoutMasterIdLst>
  <p:sldIdLst>
    <p:sldId id="277" r:id="rId5"/>
    <p:sldId id="455" r:id="rId6"/>
    <p:sldId id="456" r:id="rId7"/>
    <p:sldId id="474" r:id="rId8"/>
    <p:sldId id="473" r:id="rId9"/>
    <p:sldId id="461" r:id="rId10"/>
    <p:sldId id="465" r:id="rId11"/>
    <p:sldId id="460" r:id="rId12"/>
    <p:sldId id="466" r:id="rId13"/>
    <p:sldId id="458" r:id="rId14"/>
    <p:sldId id="462" r:id="rId15"/>
    <p:sldId id="459" r:id="rId16"/>
    <p:sldId id="469" r:id="rId17"/>
    <p:sldId id="467" r:id="rId18"/>
    <p:sldId id="470" r:id="rId19"/>
    <p:sldId id="468" r:id="rId20"/>
    <p:sldId id="454" r:id="rId21"/>
    <p:sldId id="450" r:id="rId22"/>
    <p:sldId id="463" r:id="rId23"/>
    <p:sldId id="471" r:id="rId24"/>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45CCD73-E354-B103-4724-43C702629593}" v="1105" dt="2025-12-18T19:37:50.388"/>
    <p1510:client id="{A8ADBBC4-AE68-FB98-F547-D312EE3749DB}" v="80" dt="2025-12-19T11:10:14.95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500" autoAdjust="0"/>
    <p:restoredTop sz="94576" autoAdjust="0"/>
  </p:normalViewPr>
  <p:slideViewPr>
    <p:cSldViewPr>
      <p:cViewPr varScale="1">
        <p:scale>
          <a:sx n="69" d="100"/>
          <a:sy n="69" d="100"/>
        </p:scale>
        <p:origin x="1128" y="27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ourdes Cristina Fabre (2412080)" userId="S::2412080@student.uwtsd.ac.uk::09f60069-8255-4c31-b99e-b4887249cd3b" providerId="AD" clId="Web-{A8ADBBC4-AE68-FB98-F547-D312EE3749DB}"/>
    <pc:docChg chg="modSld">
      <pc:chgData name="Lourdes Cristina Fabre (2412080)" userId="S::2412080@student.uwtsd.ac.uk::09f60069-8255-4c31-b99e-b4887249cd3b" providerId="AD" clId="Web-{A8ADBBC4-AE68-FB98-F547-D312EE3749DB}" dt="2025-12-19T11:10:14.959" v="47" actId="14100"/>
      <pc:docMkLst>
        <pc:docMk/>
      </pc:docMkLst>
      <pc:sldChg chg="modSp">
        <pc:chgData name="Lourdes Cristina Fabre (2412080)" userId="S::2412080@student.uwtsd.ac.uk::09f60069-8255-4c31-b99e-b4887249cd3b" providerId="AD" clId="Web-{A8ADBBC4-AE68-FB98-F547-D312EE3749DB}" dt="2025-12-19T11:06:32.330" v="40" actId="20577"/>
        <pc:sldMkLst>
          <pc:docMk/>
          <pc:sldMk cId="1473760368" sldId="461"/>
        </pc:sldMkLst>
        <pc:spChg chg="mod">
          <ac:chgData name="Lourdes Cristina Fabre (2412080)" userId="S::2412080@student.uwtsd.ac.uk::09f60069-8255-4c31-b99e-b4887249cd3b" providerId="AD" clId="Web-{A8ADBBC4-AE68-FB98-F547-D312EE3749DB}" dt="2025-12-19T11:06:16.093" v="38" actId="20577"/>
          <ac:spMkLst>
            <pc:docMk/>
            <pc:sldMk cId="1473760368" sldId="461"/>
            <ac:spMk id="5" creationId="{E15C48BC-19BD-BB4F-CD44-C89287E5C8F4}"/>
          </ac:spMkLst>
        </pc:spChg>
        <pc:spChg chg="mod">
          <ac:chgData name="Lourdes Cristina Fabre (2412080)" userId="S::2412080@student.uwtsd.ac.uk::09f60069-8255-4c31-b99e-b4887249cd3b" providerId="AD" clId="Web-{A8ADBBC4-AE68-FB98-F547-D312EE3749DB}" dt="2025-12-19T11:06:32.330" v="40" actId="20577"/>
          <ac:spMkLst>
            <pc:docMk/>
            <pc:sldMk cId="1473760368" sldId="461"/>
            <ac:spMk id="8" creationId="{BC08D17A-A9AC-4F40-5A42-10F9E1B16C11}"/>
          </ac:spMkLst>
        </pc:spChg>
      </pc:sldChg>
      <pc:sldChg chg="modSp">
        <pc:chgData name="Lourdes Cristina Fabre (2412080)" userId="S::2412080@student.uwtsd.ac.uk::09f60069-8255-4c31-b99e-b4887249cd3b" providerId="AD" clId="Web-{A8ADBBC4-AE68-FB98-F547-D312EE3749DB}" dt="2025-12-19T11:10:14.959" v="47" actId="14100"/>
        <pc:sldMkLst>
          <pc:docMk/>
          <pc:sldMk cId="1982226082" sldId="466"/>
        </pc:sldMkLst>
        <pc:spChg chg="mod">
          <ac:chgData name="Lourdes Cristina Fabre (2412080)" userId="S::2412080@student.uwtsd.ac.uk::09f60069-8255-4c31-b99e-b4887249cd3b" providerId="AD" clId="Web-{A8ADBBC4-AE68-FB98-F547-D312EE3749DB}" dt="2025-12-19T11:08:55.125" v="46" actId="1076"/>
          <ac:spMkLst>
            <pc:docMk/>
            <pc:sldMk cId="1982226082" sldId="466"/>
            <ac:spMk id="6" creationId="{58A88196-3DDB-0FC1-2325-2790FF873A2A}"/>
          </ac:spMkLst>
        </pc:spChg>
        <pc:picChg chg="mod">
          <ac:chgData name="Lourdes Cristina Fabre (2412080)" userId="S::2412080@student.uwtsd.ac.uk::09f60069-8255-4c31-b99e-b4887249cd3b" providerId="AD" clId="Web-{A8ADBBC4-AE68-FB98-F547-D312EE3749DB}" dt="2025-12-19T11:10:14.959" v="47" actId="14100"/>
          <ac:picMkLst>
            <pc:docMk/>
            <pc:sldMk cId="1982226082" sldId="466"/>
            <ac:picMk id="11" creationId="{874AFDC4-9261-0C30-0293-4EB084B612C5}"/>
          </ac:picMkLst>
        </pc:picChg>
      </pc:sldChg>
      <pc:sldChg chg="modSp">
        <pc:chgData name="Lourdes Cristina Fabre (2412080)" userId="S::2412080@student.uwtsd.ac.uk::09f60069-8255-4c31-b99e-b4887249cd3b" providerId="AD" clId="Web-{A8ADBBC4-AE68-FB98-F547-D312EE3749DB}" dt="2025-12-19T11:06:11.608" v="36" actId="20577"/>
        <pc:sldMkLst>
          <pc:docMk/>
          <pc:sldMk cId="1685272102" sldId="474"/>
        </pc:sldMkLst>
        <pc:spChg chg="mod">
          <ac:chgData name="Lourdes Cristina Fabre (2412080)" userId="S::2412080@student.uwtsd.ac.uk::09f60069-8255-4c31-b99e-b4887249cd3b" providerId="AD" clId="Web-{A8ADBBC4-AE68-FB98-F547-D312EE3749DB}" dt="2025-12-19T11:06:11.608" v="36" actId="20577"/>
          <ac:spMkLst>
            <pc:docMk/>
            <pc:sldMk cId="1685272102" sldId="474"/>
            <ac:spMk id="3" creationId="{9639F590-E7F1-9D4A-CD44-8E7F08468B08}"/>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19/12/2025</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19/12/2025</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19/12/2025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19/12/2025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19/12/2025</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19/12/2025</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19/12/2025</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19/12/2025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19/12/2025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19/12/2025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19/12/2025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19/12/2025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3.png"/><Relationship Id="rId4" Type="http://schemas.openxmlformats.org/officeDocument/2006/relationships/image" Target="../media/image4.jpe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3.png"/><Relationship Id="rId4" Type="http://schemas.openxmlformats.org/officeDocument/2006/relationships/image" Target="../media/image5.jpe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7.xml"/><Relationship Id="rId7" Type="http://schemas.openxmlformats.org/officeDocument/2006/relationships/hyperlink" Target="https://www.publicdomainpictures.net/en/view-image.php?image=232179&amp;picture=doctor-standing" TargetMode="Externa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6.jpg"/><Relationship Id="rId5" Type="http://schemas.openxmlformats.org/officeDocument/2006/relationships/hyperlink" Target="https://creativecommons.org/licenses/by-nc/3.0/" TargetMode="External"/><Relationship Id="rId4" Type="http://schemas.openxmlformats.org/officeDocument/2006/relationships/hyperlink" Target="https://guides.himmelfarb.gwu.edu/interprofessional/GettingStarted" TargetMode="Externa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4.xml"/><Relationship Id="rId7" Type="http://schemas.openxmlformats.org/officeDocument/2006/relationships/image" Target="../media/image3.pn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hyperlink" Target="https://creativecommons.org/licenses/by-nc-nd/3.0/" TargetMode="External"/><Relationship Id="rId5" Type="http://schemas.openxmlformats.org/officeDocument/2006/relationships/hyperlink" Target="https://loonylabs.org/2014/07/25/obesity-xbp1s/" TargetMode="External"/><Relationship Id="rId4" Type="http://schemas.openxmlformats.org/officeDocument/2006/relationships/image" Target="../media/image7.jp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3.png"/><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hyperlink" Target="https://creativecommons.org/licenses/by-nc/3.0/" TargetMode="External"/><Relationship Id="rId5" Type="http://schemas.openxmlformats.org/officeDocument/2006/relationships/hyperlink" Target="https://guides.himmelfarb.gwu.edu/interprofessional/GettingStarted" TargetMode="External"/><Relationship Id="rId4" Type="http://schemas.openxmlformats.org/officeDocument/2006/relationships/image" Target="../media/image8.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3.png"/><Relationship Id="rId4" Type="http://schemas.openxmlformats.org/officeDocument/2006/relationships/image" Target="../media/image9.jpe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3.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4.m4a"/><Relationship Id="rId1" Type="http://schemas.microsoft.com/office/2007/relationships/media" Target="../media/media14.m4a"/><Relationship Id="rId4" Type="http://schemas.openxmlformats.org/officeDocument/2006/relationships/image" Target="../media/image3.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5.m4a"/><Relationship Id="rId1" Type="http://schemas.microsoft.com/office/2007/relationships/media" Target="../media/media15.m4a"/><Relationship Id="rId4" Type="http://schemas.openxmlformats.org/officeDocument/2006/relationships/image" Target="../media/image3.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6.m4a"/><Relationship Id="rId1" Type="http://schemas.microsoft.com/office/2007/relationships/media" Target="../media/media16.m4a"/><Relationship Id="rId4" Type="http://schemas.openxmlformats.org/officeDocument/2006/relationships/image" Target="../media/image3.pn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4" Type="http://schemas.openxmlformats.org/officeDocument/2006/relationships/image" Target="../media/image3.png"/></Relationships>
</file>

<file path=ppt/slides/_rels/slide18.xml.rels><?xml version="1.0" encoding="UTF-8" standalone="yes"?>
<Relationships xmlns="http://schemas.openxmlformats.org/package/2006/relationships"><Relationship Id="rId2" Type="http://schemas.openxmlformats.org/officeDocument/2006/relationships/hyperlink" Target="https://www.ncbi.nlm.nih.gov/books/NBK470599/figure/article-35371.image.f1/"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www.nice.org.uk/Guidance/Conditions-and-diseases/Cancer/Pancreatic-cancer" TargetMode="External"/><Relationship Id="rId2" Type="http://schemas.openxmlformats.org/officeDocument/2006/relationships/hyperlink" Target="https://www.nice.org.uk/guidance/ng85" TargetMode="External"/><Relationship Id="rId1" Type="http://schemas.openxmlformats.org/officeDocument/2006/relationships/slideLayout" Target="../slideLayouts/slideLayout7.xml"/><Relationship Id="rId5" Type="http://schemas.openxmlformats.org/officeDocument/2006/relationships/hyperlink" Target="https://www.nhs.uk/conditions/pancreatic-cancer" TargetMode="External"/><Relationship Id="rId4" Type="http://schemas.openxmlformats.org/officeDocument/2006/relationships/hyperlink" Target="https://www.pancreaticcancer.org.uk/support-for-you/your-care/nice-guidelines-for-diagnosing-and-managing-pancreatic-cancer/" TargetMode="External"/></Relationships>
</file>

<file path=ppt/slides/_rels/slide20.xml.rels><?xml version="1.0" encoding="UTF-8" standalone="yes"?>
<Relationships xmlns="http://schemas.openxmlformats.org/package/2006/relationships"><Relationship Id="rId2" Type="http://schemas.openxmlformats.org/officeDocument/2006/relationships/hyperlink" Target="https://static.vecteezy.com/system/resources/previews/047/389/639/non_2x/illustration-of-bad-habits-featuring-unhealthy-lifestyles-such-as-eating-fast-food-or-drinking-alcohol-in-a-flat-cartoon-style-background-vector.jpg"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Subtitle 4"/>
          <p:cNvSpPr>
            <a:spLocks noGrp="1"/>
          </p:cNvSpPr>
          <p:nvPr>
            <p:ph type="subTitle" idx="1"/>
          </p:nvPr>
        </p:nvSpPr>
        <p:spPr>
          <a:xfrm>
            <a:off x="549275" y="1340768"/>
            <a:ext cx="8050709" cy="1584176"/>
          </a:xfrm>
        </p:spPr>
        <p:txBody>
          <a:bodyPr/>
          <a:lstStyle/>
          <a:p>
            <a:pPr algn="l" eaLnBrk="1" hangingPunct="1"/>
            <a:r>
              <a:rPr lang="en-GB" altLang="en-US" sz="2800" b="1" dirty="0">
                <a:solidFill>
                  <a:schemeClr val="bg1"/>
                </a:solidFill>
              </a:rPr>
              <a:t>BMHP5032 Introduction to Physiology</a:t>
            </a:r>
          </a:p>
          <a:p>
            <a:pPr algn="l" eaLnBrk="1" hangingPunct="1"/>
            <a:r>
              <a:rPr lang="en-GB" altLang="en-US" sz="2800" b="1" dirty="0">
                <a:solidFill>
                  <a:schemeClr val="bg1"/>
                </a:solidFill>
              </a:rPr>
              <a:t>Component 2 – Presentation </a:t>
            </a:r>
          </a:p>
          <a:p>
            <a:pPr algn="l" eaLnBrk="1" hangingPunct="1"/>
            <a:r>
              <a:rPr lang="en-GB" altLang="en-US" sz="2800" b="1" dirty="0">
                <a:solidFill>
                  <a:schemeClr val="bg1"/>
                </a:solidFill>
              </a:rPr>
              <a:t>Care Plan for cancer patient</a:t>
            </a:r>
          </a:p>
          <a:p>
            <a:pPr algn="l" eaLnBrk="1" hangingPunct="1"/>
            <a:endParaRPr lang="en-GB" altLang="en-US" sz="2800" b="1" dirty="0">
              <a:solidFill>
                <a:schemeClr val="bg1"/>
              </a:solidFill>
            </a:endParaRPr>
          </a:p>
          <a:p>
            <a:pPr algn="l" eaLnBrk="1" hangingPunct="1"/>
            <a:r>
              <a:rPr lang="en-GB" altLang="en-US" sz="2800" b="1" dirty="0">
                <a:solidFill>
                  <a:schemeClr val="bg1"/>
                </a:solidFill>
              </a:rPr>
              <a:t>Student ID: 2412080</a:t>
            </a:r>
          </a:p>
          <a:p>
            <a:pPr algn="l" eaLnBrk="1" hangingPunct="1"/>
            <a:r>
              <a:rPr lang="en-GB" altLang="en-US" sz="2800" b="1" dirty="0">
                <a:solidFill>
                  <a:schemeClr val="bg1"/>
                </a:solidFill>
              </a:rPr>
              <a:t>Student name: Lourdes Cristina Fabre</a:t>
            </a:r>
          </a:p>
          <a:p>
            <a:pPr algn="l" eaLnBrk="1" hangingPunct="1"/>
            <a:r>
              <a:rPr lang="en-GB" altLang="en-US" sz="2800" b="1" dirty="0">
                <a:solidFill>
                  <a:schemeClr val="bg1"/>
                </a:solidFill>
              </a:rPr>
              <a:t>Lecturer Name: </a:t>
            </a:r>
            <a:r>
              <a:rPr lang="en-GB" sz="2800" b="1" dirty="0">
                <a:solidFill>
                  <a:schemeClr val="bg1"/>
                </a:solidFill>
              </a:rPr>
              <a:t>Shaila Hussain</a:t>
            </a:r>
            <a:r>
              <a:rPr lang="en-GB" altLang="en-US" sz="2800" b="1" dirty="0">
                <a:solidFill>
                  <a:schemeClr val="bg1"/>
                </a:solidFill>
              </a:rPr>
              <a:t> </a:t>
            </a:r>
          </a:p>
        </p:txBody>
      </p:sp>
      <p:sp>
        <p:nvSpPr>
          <p:cNvPr id="6149" name="Slide Number Placeholder 5"/>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pic>
        <p:nvPicPr>
          <p:cNvPr id="23" name="Audio 22">
            <a:hlinkClick r:id="" action="ppaction://media"/>
            <a:extLst>
              <a:ext uri="{FF2B5EF4-FFF2-40B4-BE49-F238E27FC236}">
                <a16:creationId xmlns:a16="http://schemas.microsoft.com/office/drawing/2014/main" id="{E95C02A6-8C6B-CF44-03D8-06D6B320129D}"/>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23030"/>
    </mc:Choice>
    <mc:Fallback xmlns="">
      <p:transition spd="slow" advTm="230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3"/>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9C3CB7-D278-A2A4-CAD1-A290CF81F7AE}"/>
              </a:ext>
            </a:extLst>
          </p:cNvPr>
          <p:cNvSpPr>
            <a:spLocks noGrp="1"/>
          </p:cNvSpPr>
          <p:nvPr>
            <p:ph type="title"/>
          </p:nvPr>
        </p:nvSpPr>
        <p:spPr>
          <a:xfrm>
            <a:off x="445903" y="133109"/>
            <a:ext cx="8229600" cy="850106"/>
          </a:xfrm>
        </p:spPr>
        <p:txBody>
          <a:bodyPr/>
          <a:lstStyle/>
          <a:p>
            <a:r>
              <a:rPr lang="en-GB" sz="3600" b="1" dirty="0"/>
              <a:t>Introduction</a:t>
            </a:r>
          </a:p>
        </p:txBody>
      </p:sp>
      <p:sp>
        <p:nvSpPr>
          <p:cNvPr id="3" name="Content Placeholder 2">
            <a:extLst>
              <a:ext uri="{FF2B5EF4-FFF2-40B4-BE49-F238E27FC236}">
                <a16:creationId xmlns:a16="http://schemas.microsoft.com/office/drawing/2014/main" id="{0F63D4A8-101E-12D0-65B2-FF0482C77A7B}"/>
              </a:ext>
            </a:extLst>
          </p:cNvPr>
          <p:cNvSpPr>
            <a:spLocks noGrp="1"/>
          </p:cNvSpPr>
          <p:nvPr>
            <p:ph idx="1"/>
          </p:nvPr>
        </p:nvSpPr>
        <p:spPr>
          <a:xfrm>
            <a:off x="433435" y="908720"/>
            <a:ext cx="8229600" cy="4708170"/>
          </a:xfrm>
        </p:spPr>
        <p:txBody>
          <a:bodyPr/>
          <a:lstStyle/>
          <a:p>
            <a:pPr marL="0" indent="0" algn="just">
              <a:lnSpc>
                <a:spcPct val="150000"/>
              </a:lnSpc>
              <a:buNone/>
            </a:pPr>
            <a:r>
              <a:rPr lang="en-GB" sz="1400" dirty="0">
                <a:latin typeface="Arial"/>
                <a:cs typeface="Arial"/>
              </a:rPr>
              <a:t>According to the World Cancer Research Fund (2022), pancreatic cancer accounted for 510,992 new cases globally in 2022. Within the United Kingdom, 11,455 new diagnoses were recorded in 2021, positioning the UK among the ten countries with the highest incidence worldwide (see Figure 1). Pancreatic cancer ranks as the 12th most common cancer globally and the 8th most common in the UK. This essay examines pancreatic ductal adenocarcinoma (PDAC), a highly aggressive and lethal cancer with a poor survival rate (approximately 7% at five years). It presents a three-part analysis: first, exploring the pancreas's anatomy and physiology; second, analysing the disease's pathophysiological impact; and third, developing a comprehensive, evidence-based care plan for Mr </a:t>
            </a:r>
            <a:r>
              <a:rPr lang="en-GB" sz="1400" dirty="0" err="1">
                <a:latin typeface="Arial"/>
                <a:cs typeface="Arial"/>
              </a:rPr>
              <a:t>Horodeski</a:t>
            </a:r>
            <a:r>
              <a:rPr lang="en-GB" sz="1400" dirty="0">
                <a:latin typeface="Arial"/>
                <a:cs typeface="Arial"/>
              </a:rPr>
              <a:t>, a   62- year-old patient diagnosed with pancreatic cancer.</a:t>
            </a:r>
            <a:r>
              <a:rPr lang="en-GB" sz="1400" dirty="0">
                <a:solidFill>
                  <a:srgbClr val="0070C0"/>
                </a:solidFill>
                <a:latin typeface="Arial"/>
                <a:cs typeface="Arial"/>
              </a:rPr>
              <a:t> </a:t>
            </a:r>
            <a:r>
              <a:rPr lang="en-GB" sz="1400" dirty="0">
                <a:latin typeface="Arial"/>
                <a:cs typeface="Arial"/>
              </a:rPr>
              <a:t>This plan will integrate risk factors and structured care recommendations, adhering to UK NHS and NICE clinical standards. </a:t>
            </a:r>
            <a:endParaRPr lang="en-GB" sz="1200" dirty="0">
              <a:solidFill>
                <a:srgbClr val="0070C0"/>
              </a:solidFill>
              <a:latin typeface="Arial"/>
              <a:cs typeface="Arial"/>
            </a:endParaRPr>
          </a:p>
          <a:p>
            <a:pPr marL="0" indent="0">
              <a:buNone/>
            </a:pPr>
            <a:endParaRPr lang="en-GB" sz="1200" dirty="0">
              <a:solidFill>
                <a:srgbClr val="0070C0"/>
              </a:solidFill>
              <a:latin typeface="Arial" panose="020B0604020202020204" pitchFamily="34" charset="0"/>
              <a:cs typeface="Arial" panose="020B0604020202020204" pitchFamily="34" charset="0"/>
            </a:endParaRPr>
          </a:p>
          <a:p>
            <a:pPr marL="0" indent="0">
              <a:buNone/>
            </a:pPr>
            <a:endParaRPr lang="en-GB" sz="1200" dirty="0">
              <a:solidFill>
                <a:srgbClr val="0070C0"/>
              </a:solidFill>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C563C9C2-F8C4-FC64-3A2B-8D7272153520}"/>
              </a:ext>
            </a:extLst>
          </p:cNvPr>
          <p:cNvSpPr>
            <a:spLocks noGrp="1"/>
          </p:cNvSpPr>
          <p:nvPr>
            <p:ph type="dt" sz="half" idx="10"/>
          </p:nvPr>
        </p:nvSpPr>
        <p:spPr/>
        <p:txBody>
          <a:bodyPr/>
          <a:lstStyle/>
          <a:p>
            <a:pPr>
              <a:defRPr/>
            </a:pPr>
            <a:fld id="{2303D31F-598B-47EE-BA37-93F097A3D676}" type="datetime1">
              <a:rPr lang="en-GB" altLang="en-US" smtClean="0"/>
              <a:pPr>
                <a:defRPr/>
              </a:pPr>
              <a:t>19/12/2025</a:t>
            </a:fld>
            <a:endParaRPr lang="en-GB" altLang="en-US"/>
          </a:p>
        </p:txBody>
      </p:sp>
      <p:sp>
        <p:nvSpPr>
          <p:cNvPr id="5" name="Slide Number Placeholder 4">
            <a:extLst>
              <a:ext uri="{FF2B5EF4-FFF2-40B4-BE49-F238E27FC236}">
                <a16:creationId xmlns:a16="http://schemas.microsoft.com/office/drawing/2014/main" id="{311AD01A-35D6-54F1-21E7-C950B3125C02}"/>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graphicFrame>
        <p:nvGraphicFramePr>
          <p:cNvPr id="6" name="Table 5">
            <a:extLst>
              <a:ext uri="{FF2B5EF4-FFF2-40B4-BE49-F238E27FC236}">
                <a16:creationId xmlns:a16="http://schemas.microsoft.com/office/drawing/2014/main" id="{9BB95FA0-4ADB-6EE0-2E0B-2C0949911D11}"/>
              </a:ext>
            </a:extLst>
          </p:cNvPr>
          <p:cNvGraphicFramePr>
            <a:graphicFrameLocks noGrp="1"/>
          </p:cNvGraphicFramePr>
          <p:nvPr>
            <p:extLst>
              <p:ext uri="{D42A27DB-BD31-4B8C-83A1-F6EECF244321}">
                <p14:modId xmlns:p14="http://schemas.microsoft.com/office/powerpoint/2010/main" val="641439076"/>
              </p:ext>
            </p:extLst>
          </p:nvPr>
        </p:nvGraphicFramePr>
        <p:xfrm>
          <a:off x="535608" y="4293096"/>
          <a:ext cx="7848872" cy="941001"/>
        </p:xfrm>
        <a:graphic>
          <a:graphicData uri="http://schemas.openxmlformats.org/drawingml/2006/table">
            <a:tbl>
              <a:tblPr firstRow="1" firstCol="1" bandRow="1">
                <a:tableStyleId>{5C22544A-7EE6-4342-B048-85BDC9FD1C3A}</a:tableStyleId>
              </a:tblPr>
              <a:tblGrid>
                <a:gridCol w="2448899">
                  <a:extLst>
                    <a:ext uri="{9D8B030D-6E8A-4147-A177-3AD203B41FA5}">
                      <a16:colId xmlns:a16="http://schemas.microsoft.com/office/drawing/2014/main" val="1538126475"/>
                    </a:ext>
                  </a:extLst>
                </a:gridCol>
                <a:gridCol w="2699538">
                  <a:extLst>
                    <a:ext uri="{9D8B030D-6E8A-4147-A177-3AD203B41FA5}">
                      <a16:colId xmlns:a16="http://schemas.microsoft.com/office/drawing/2014/main" val="710731728"/>
                    </a:ext>
                  </a:extLst>
                </a:gridCol>
                <a:gridCol w="2700435">
                  <a:extLst>
                    <a:ext uri="{9D8B030D-6E8A-4147-A177-3AD203B41FA5}">
                      <a16:colId xmlns:a16="http://schemas.microsoft.com/office/drawing/2014/main" val="2071588934"/>
                    </a:ext>
                  </a:extLst>
                </a:gridCol>
              </a:tblGrid>
              <a:tr h="300825">
                <a:tc>
                  <a:txBody>
                    <a:bodyPr/>
                    <a:lstStyle/>
                    <a:p>
                      <a:pPr>
                        <a:lnSpc>
                          <a:spcPct val="107000"/>
                        </a:lnSpc>
                        <a:spcAft>
                          <a:spcPts val="800"/>
                        </a:spcAft>
                        <a:buNone/>
                      </a:pPr>
                      <a:r>
                        <a:rPr lang="en-GB" sz="1400" kern="100">
                          <a:effectLst/>
                        </a:rPr>
                        <a:t>Region</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buNone/>
                      </a:pPr>
                      <a:r>
                        <a:rPr lang="en-GB" sz="1400" kern="100" dirty="0">
                          <a:effectLst/>
                        </a:rPr>
                        <a:t>Cases</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buNone/>
                      </a:pPr>
                      <a:r>
                        <a:rPr lang="en-GB" sz="1400" kern="100" dirty="0">
                          <a:effectLst/>
                        </a:rPr>
                        <a:t>Year</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745331328"/>
                  </a:ext>
                </a:extLst>
              </a:tr>
              <a:tr h="338948">
                <a:tc>
                  <a:txBody>
                    <a:bodyPr/>
                    <a:lstStyle/>
                    <a:p>
                      <a:pPr>
                        <a:lnSpc>
                          <a:spcPct val="107000"/>
                        </a:lnSpc>
                        <a:spcAft>
                          <a:spcPts val="800"/>
                        </a:spcAft>
                        <a:buNone/>
                      </a:pPr>
                      <a:r>
                        <a:rPr lang="en-GB" sz="1400" kern="100" dirty="0">
                          <a:effectLst/>
                        </a:rPr>
                        <a:t>World</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buNone/>
                      </a:pPr>
                      <a:r>
                        <a:rPr lang="en-GB" sz="1400" kern="100" dirty="0">
                          <a:effectLst/>
                        </a:rPr>
                        <a:t>510,992</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buNone/>
                      </a:pPr>
                      <a:r>
                        <a:rPr lang="en-GB" sz="1400" kern="100" dirty="0">
                          <a:effectLst/>
                        </a:rPr>
                        <a:t>2022</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032176516"/>
                  </a:ext>
                </a:extLst>
              </a:tr>
              <a:tr h="301228">
                <a:tc>
                  <a:txBody>
                    <a:bodyPr/>
                    <a:lstStyle/>
                    <a:p>
                      <a:pPr>
                        <a:lnSpc>
                          <a:spcPct val="107000"/>
                        </a:lnSpc>
                        <a:spcAft>
                          <a:spcPts val="800"/>
                        </a:spcAft>
                        <a:buNone/>
                      </a:pPr>
                      <a:r>
                        <a:rPr lang="en-GB" sz="1400" kern="100">
                          <a:effectLst/>
                        </a:rPr>
                        <a:t>UK</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buNone/>
                      </a:pPr>
                      <a:r>
                        <a:rPr lang="en-GB" sz="1400" kern="100" dirty="0">
                          <a:effectLst/>
                        </a:rPr>
                        <a:t>11,455</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buNone/>
                      </a:pPr>
                      <a:r>
                        <a:rPr lang="en-GB" sz="1400" kern="100" dirty="0">
                          <a:effectLst/>
                        </a:rPr>
                        <a:t>2021</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00676077"/>
                  </a:ext>
                </a:extLst>
              </a:tr>
            </a:tbl>
          </a:graphicData>
        </a:graphic>
      </p:graphicFrame>
      <p:sp>
        <p:nvSpPr>
          <p:cNvPr id="7" name="TextBox 6">
            <a:extLst>
              <a:ext uri="{FF2B5EF4-FFF2-40B4-BE49-F238E27FC236}">
                <a16:creationId xmlns:a16="http://schemas.microsoft.com/office/drawing/2014/main" id="{2EC74833-C0D3-B8E3-331B-89A2269AB111}"/>
              </a:ext>
            </a:extLst>
          </p:cNvPr>
          <p:cNvSpPr txBox="1"/>
          <p:nvPr/>
        </p:nvSpPr>
        <p:spPr>
          <a:xfrm>
            <a:off x="524845" y="5210050"/>
            <a:ext cx="7848872" cy="430887"/>
          </a:xfrm>
          <a:prstGeom prst="rect">
            <a:avLst/>
          </a:prstGeom>
          <a:noFill/>
        </p:spPr>
        <p:txBody>
          <a:bodyPr wrap="square" rtlCol="0">
            <a:spAutoFit/>
          </a:bodyPr>
          <a:lstStyle/>
          <a:p>
            <a:r>
              <a:rPr lang="en-GB" sz="1100" dirty="0"/>
              <a:t>Figure 1: UK statistics are a composite of national registries (England, Scotland, Northern Ireland, Wales). Global statistics are from GLOBOCAN. Aligned with World Cancer Research Fund (2024) reporting.</a:t>
            </a:r>
          </a:p>
        </p:txBody>
      </p:sp>
      <p:pic>
        <p:nvPicPr>
          <p:cNvPr id="16" name="Audio 15">
            <a:hlinkClick r:id="" action="ppaction://media"/>
            <a:extLst>
              <a:ext uri="{FF2B5EF4-FFF2-40B4-BE49-F238E27FC236}">
                <a16:creationId xmlns:a16="http://schemas.microsoft.com/office/drawing/2014/main" id="{D2694011-6515-0EFD-68BB-6D3565E77093}"/>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044028000"/>
      </p:ext>
    </p:extLst>
  </p:cSld>
  <p:clrMapOvr>
    <a:masterClrMapping/>
  </p:clrMapOvr>
  <mc:AlternateContent xmlns:mc="http://schemas.openxmlformats.org/markup-compatibility/2006" xmlns:p14="http://schemas.microsoft.com/office/powerpoint/2010/main">
    <mc:Choice Requires="p14">
      <p:transition spd="slow" p14:dur="2000" advTm="57364"/>
    </mc:Choice>
    <mc:Fallback xmlns="">
      <p:transition spd="slow" advTm="573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21B7D8-FAFA-459E-E97E-26762F0675AB}"/>
              </a:ext>
            </a:extLst>
          </p:cNvPr>
          <p:cNvSpPr>
            <a:spLocks noGrp="1"/>
          </p:cNvSpPr>
          <p:nvPr>
            <p:ph type="title"/>
          </p:nvPr>
        </p:nvSpPr>
        <p:spPr/>
        <p:txBody>
          <a:bodyPr/>
          <a:lstStyle/>
          <a:p>
            <a:r>
              <a:rPr lang="en-GB" sz="3600" b="1">
                <a:solidFill>
                  <a:srgbClr val="0070C0"/>
                </a:solidFill>
                <a:latin typeface="Arial"/>
                <a:cs typeface="Arial"/>
              </a:rPr>
              <a:t>Study Case </a:t>
            </a:r>
            <a:endParaRPr lang="en-GB" sz="3600" b="1">
              <a:latin typeface="Arial"/>
              <a:cs typeface="Arial"/>
            </a:endParaRPr>
          </a:p>
        </p:txBody>
      </p:sp>
      <p:sp>
        <p:nvSpPr>
          <p:cNvPr id="3" name="Content Placeholder 2">
            <a:extLst>
              <a:ext uri="{FF2B5EF4-FFF2-40B4-BE49-F238E27FC236}">
                <a16:creationId xmlns:a16="http://schemas.microsoft.com/office/drawing/2014/main" id="{53880F13-35A9-9D38-4535-EF0C49E1491E}"/>
              </a:ext>
            </a:extLst>
          </p:cNvPr>
          <p:cNvSpPr>
            <a:spLocks noGrp="1"/>
          </p:cNvSpPr>
          <p:nvPr>
            <p:ph idx="1"/>
          </p:nvPr>
        </p:nvSpPr>
        <p:spPr>
          <a:xfrm>
            <a:off x="457200" y="1600201"/>
            <a:ext cx="8229600" cy="3750825"/>
          </a:xfrm>
        </p:spPr>
        <p:txBody>
          <a:bodyPr/>
          <a:lstStyle/>
          <a:p>
            <a:pPr lvl="0">
              <a:lnSpc>
                <a:spcPct val="150000"/>
              </a:lnSpc>
            </a:pPr>
            <a:r>
              <a:rPr lang="en-GB" sz="1400" b="1" dirty="0">
                <a:latin typeface="Arial"/>
                <a:cs typeface="Arial"/>
              </a:rPr>
              <a:t>Name</a:t>
            </a:r>
            <a:r>
              <a:rPr lang="en-GB" sz="1400" dirty="0">
                <a:latin typeface="Arial"/>
                <a:cs typeface="Arial"/>
              </a:rPr>
              <a:t>: Mr. </a:t>
            </a:r>
            <a:r>
              <a:rPr lang="en-GB" sz="1400" dirty="0" err="1">
                <a:latin typeface="Arial"/>
                <a:cs typeface="Arial"/>
              </a:rPr>
              <a:t>Horodeski</a:t>
            </a:r>
            <a:endParaRPr lang="en-GB" sz="1400" dirty="0" err="1">
              <a:latin typeface="Arial" panose="020B0604020202020204" pitchFamily="34" charset="0"/>
              <a:cs typeface="Arial" panose="020B0604020202020204" pitchFamily="34" charset="0"/>
            </a:endParaRPr>
          </a:p>
          <a:p>
            <a:pPr lvl="0">
              <a:lnSpc>
                <a:spcPct val="150000"/>
              </a:lnSpc>
            </a:pPr>
            <a:r>
              <a:rPr lang="en-GB" sz="1400" b="1" dirty="0">
                <a:latin typeface="Arial"/>
                <a:cs typeface="Arial"/>
              </a:rPr>
              <a:t>Age</a:t>
            </a:r>
            <a:r>
              <a:rPr lang="en-GB" sz="1400" dirty="0">
                <a:latin typeface="Arial"/>
                <a:cs typeface="Arial"/>
              </a:rPr>
              <a:t>: 62</a:t>
            </a:r>
          </a:p>
          <a:p>
            <a:pPr lvl="0">
              <a:lnSpc>
                <a:spcPct val="150000"/>
              </a:lnSpc>
            </a:pPr>
            <a:r>
              <a:rPr lang="en-GB" sz="1400" b="1" dirty="0">
                <a:latin typeface="Arial"/>
                <a:cs typeface="Arial"/>
              </a:rPr>
              <a:t>Ethnicity</a:t>
            </a:r>
            <a:r>
              <a:rPr lang="en-GB" sz="1400" dirty="0">
                <a:latin typeface="Arial"/>
                <a:cs typeface="Arial"/>
              </a:rPr>
              <a:t>: White British</a:t>
            </a:r>
          </a:p>
          <a:p>
            <a:pPr lvl="0">
              <a:lnSpc>
                <a:spcPct val="150000"/>
              </a:lnSpc>
            </a:pPr>
            <a:r>
              <a:rPr lang="en-GB" sz="1400" b="1" dirty="0">
                <a:latin typeface="Arial"/>
                <a:cs typeface="Arial"/>
              </a:rPr>
              <a:t>Occupation</a:t>
            </a:r>
            <a:r>
              <a:rPr lang="en-GB" sz="1400" dirty="0">
                <a:latin typeface="Arial"/>
                <a:cs typeface="Arial"/>
              </a:rPr>
              <a:t>: Pharmacist </a:t>
            </a:r>
          </a:p>
          <a:p>
            <a:pPr lvl="0">
              <a:lnSpc>
                <a:spcPct val="150000"/>
              </a:lnSpc>
            </a:pPr>
            <a:r>
              <a:rPr lang="en-GB" sz="1400" b="1" dirty="0">
                <a:latin typeface="Arial"/>
                <a:cs typeface="Arial"/>
              </a:rPr>
              <a:t>Lifestyle</a:t>
            </a:r>
            <a:r>
              <a:rPr lang="en-GB" sz="1400" dirty="0">
                <a:latin typeface="Arial"/>
                <a:cs typeface="Arial"/>
              </a:rPr>
              <a:t>: Smoker (30 pack‑year), high alcohol intake, sedentary lifestyle, BMI 29.</a:t>
            </a:r>
          </a:p>
          <a:p>
            <a:pPr lvl="0">
              <a:lnSpc>
                <a:spcPct val="150000"/>
              </a:lnSpc>
            </a:pPr>
            <a:r>
              <a:rPr lang="en-GB" sz="1400" b="1" dirty="0">
                <a:latin typeface="Arial"/>
                <a:cs typeface="Arial"/>
              </a:rPr>
              <a:t>Medical History</a:t>
            </a:r>
            <a:r>
              <a:rPr lang="en-GB" sz="1400" dirty="0">
                <a:latin typeface="Arial"/>
                <a:cs typeface="Arial"/>
              </a:rPr>
              <a:t>: Type 2 diabetes, hypertension.</a:t>
            </a:r>
          </a:p>
          <a:p>
            <a:pPr lvl="0">
              <a:lnSpc>
                <a:spcPct val="150000"/>
              </a:lnSpc>
            </a:pPr>
            <a:r>
              <a:rPr lang="en-GB" sz="1400" b="1" dirty="0">
                <a:latin typeface="Arial"/>
                <a:cs typeface="Arial"/>
              </a:rPr>
              <a:t>Family History</a:t>
            </a:r>
            <a:r>
              <a:rPr lang="en-GB" sz="1400" dirty="0">
                <a:latin typeface="Arial"/>
                <a:cs typeface="Arial"/>
              </a:rPr>
              <a:t>: Father died of pancreatic cancer at 70.</a:t>
            </a:r>
          </a:p>
          <a:p>
            <a:pPr lvl="0">
              <a:lnSpc>
                <a:spcPct val="150000"/>
              </a:lnSpc>
            </a:pPr>
            <a:r>
              <a:rPr lang="en-GB" sz="1400" b="1" dirty="0">
                <a:latin typeface="Arial" panose="020B0604020202020204" pitchFamily="34" charset="0"/>
                <a:cs typeface="Arial" panose="020B0604020202020204" pitchFamily="34" charset="0"/>
              </a:rPr>
              <a:t>Risk Factors</a:t>
            </a:r>
            <a:r>
              <a:rPr lang="en-GB" sz="1400" dirty="0">
                <a:latin typeface="Arial" panose="020B0604020202020204" pitchFamily="34" charset="0"/>
                <a:cs typeface="Arial" panose="020B0604020202020204" pitchFamily="34" charset="0"/>
              </a:rPr>
              <a:t>: Smoking, obesity, diabetes, family history, alcohol consumption (NHS, 2024).</a:t>
            </a:r>
          </a:p>
          <a:p>
            <a:pPr marL="0" indent="0">
              <a:buNone/>
            </a:pPr>
            <a:endParaRPr lang="en-GB" sz="1400" dirty="0">
              <a:solidFill>
                <a:srgbClr val="0070C0"/>
              </a:solidFill>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1C800642-0D74-9A9D-EEA9-9EEA43A736F5}"/>
              </a:ext>
            </a:extLst>
          </p:cNvPr>
          <p:cNvSpPr>
            <a:spLocks noGrp="1"/>
          </p:cNvSpPr>
          <p:nvPr>
            <p:ph type="dt" sz="half" idx="10"/>
          </p:nvPr>
        </p:nvSpPr>
        <p:spPr/>
        <p:txBody>
          <a:bodyPr/>
          <a:lstStyle/>
          <a:p>
            <a:pPr>
              <a:defRPr/>
            </a:pPr>
            <a:fld id="{2303D31F-598B-47EE-BA37-93F097A3D676}" type="datetime1">
              <a:rPr lang="en-GB" altLang="en-US" smtClean="0"/>
              <a:pPr>
                <a:defRPr/>
              </a:pPr>
              <a:t>19/12/2025</a:t>
            </a:fld>
            <a:endParaRPr lang="en-GB" altLang="en-US"/>
          </a:p>
        </p:txBody>
      </p:sp>
      <p:sp>
        <p:nvSpPr>
          <p:cNvPr id="5" name="Slide Number Placeholder 4">
            <a:extLst>
              <a:ext uri="{FF2B5EF4-FFF2-40B4-BE49-F238E27FC236}">
                <a16:creationId xmlns:a16="http://schemas.microsoft.com/office/drawing/2014/main" id="{61A468CE-6AEE-EAD3-595F-267F232355D7}"/>
              </a:ext>
            </a:extLst>
          </p:cNvPr>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pic>
        <p:nvPicPr>
          <p:cNvPr id="8" name="Audio 7">
            <a:hlinkClick r:id="" action="ppaction://media"/>
            <a:extLst>
              <a:ext uri="{FF2B5EF4-FFF2-40B4-BE49-F238E27FC236}">
                <a16:creationId xmlns:a16="http://schemas.microsoft.com/office/drawing/2014/main" id="{6808E2F5-5303-00FB-10E0-52792685A8E9}"/>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196154705"/>
      </p:ext>
    </p:extLst>
  </p:cSld>
  <p:clrMapOvr>
    <a:masterClrMapping/>
  </p:clrMapOvr>
  <mc:AlternateContent xmlns:mc="http://schemas.openxmlformats.org/markup-compatibility/2006" xmlns:p14="http://schemas.microsoft.com/office/powerpoint/2010/main">
    <mc:Choice Requires="p14">
      <p:transition spd="slow" p14:dur="2000" advTm="34007"/>
    </mc:Choice>
    <mc:Fallback xmlns="">
      <p:transition spd="slow" advTm="340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43635D-FE97-ABE1-FF52-2571C0194CF8}"/>
              </a:ext>
            </a:extLst>
          </p:cNvPr>
          <p:cNvSpPr>
            <a:spLocks noGrp="1"/>
          </p:cNvSpPr>
          <p:nvPr>
            <p:ph type="title"/>
          </p:nvPr>
        </p:nvSpPr>
        <p:spPr>
          <a:xfrm>
            <a:off x="187625" y="274638"/>
            <a:ext cx="8704052" cy="1143000"/>
          </a:xfrm>
        </p:spPr>
        <p:txBody>
          <a:bodyPr/>
          <a:lstStyle/>
          <a:p>
            <a:r>
              <a:rPr lang="en-GB" sz="3600" dirty="0">
                <a:latin typeface="Arial"/>
                <a:cs typeface="Arial"/>
              </a:rPr>
              <a:t>Anatomy and Physiology of the Pancreas</a:t>
            </a:r>
            <a:endParaRPr lang="en-US" dirty="0"/>
          </a:p>
        </p:txBody>
      </p:sp>
      <p:sp>
        <p:nvSpPr>
          <p:cNvPr id="3" name="Content Placeholder 2">
            <a:extLst>
              <a:ext uri="{FF2B5EF4-FFF2-40B4-BE49-F238E27FC236}">
                <a16:creationId xmlns:a16="http://schemas.microsoft.com/office/drawing/2014/main" id="{9639F590-E7F1-9D4A-CD44-8E7F08468B08}"/>
              </a:ext>
            </a:extLst>
          </p:cNvPr>
          <p:cNvSpPr>
            <a:spLocks noGrp="1"/>
          </p:cNvSpPr>
          <p:nvPr>
            <p:ph idx="1"/>
          </p:nvPr>
        </p:nvSpPr>
        <p:spPr>
          <a:xfrm>
            <a:off x="457200" y="1600201"/>
            <a:ext cx="4498676" cy="3917032"/>
          </a:xfrm>
        </p:spPr>
        <p:txBody>
          <a:bodyPr/>
          <a:lstStyle/>
          <a:p>
            <a:pPr marL="0" indent="0" algn="just">
              <a:lnSpc>
                <a:spcPct val="150000"/>
              </a:lnSpc>
              <a:buNone/>
            </a:pPr>
            <a:r>
              <a:rPr lang="en-GB" sz="1400" b="1" dirty="0">
                <a:latin typeface="Arial"/>
                <a:cs typeface="Arial"/>
              </a:rPr>
              <a:t>Location and Structure</a:t>
            </a:r>
            <a:endParaRPr lang="en-US" sz="1400" dirty="0">
              <a:latin typeface="Arial"/>
              <a:cs typeface="Arial"/>
            </a:endParaRPr>
          </a:p>
          <a:p>
            <a:pPr marL="0" indent="0" algn="just">
              <a:lnSpc>
                <a:spcPct val="150000"/>
              </a:lnSpc>
              <a:buNone/>
            </a:pPr>
            <a:r>
              <a:rPr lang="en-GB" sz="1400" dirty="0">
                <a:latin typeface="Arial"/>
                <a:cs typeface="Arial"/>
              </a:rPr>
              <a:t>The pancreas is a retroperitoneal organ located behind the stomach, extending from the duodenum to the spleen. It has head, body, and tail regions (see Figure 2) (Hall and Guyton, 2021). </a:t>
            </a:r>
            <a:endParaRPr lang="en-US" sz="1400">
              <a:latin typeface="Arial"/>
              <a:cs typeface="Arial"/>
            </a:endParaRPr>
          </a:p>
          <a:p>
            <a:pPr algn="just">
              <a:lnSpc>
                <a:spcPct val="150000"/>
              </a:lnSpc>
              <a:spcBef>
                <a:spcPts val="1400"/>
              </a:spcBef>
              <a:spcAft>
                <a:spcPts val="0"/>
              </a:spcAft>
              <a:buNone/>
            </a:pPr>
            <a:r>
              <a:rPr lang="en-GB" sz="1400" b="1" dirty="0">
                <a:latin typeface="Arial"/>
                <a:cs typeface="Arial"/>
              </a:rPr>
              <a:t>Endocrine and Exocrine Function:</a:t>
            </a:r>
            <a:r>
              <a:rPr lang="en-GB" sz="1400" dirty="0">
                <a:latin typeface="Arial"/>
                <a:cs typeface="Arial"/>
              </a:rPr>
              <a:t> </a:t>
            </a:r>
            <a:endParaRPr lang="en-US" sz="1400">
              <a:latin typeface="Arial"/>
              <a:cs typeface="Arial"/>
            </a:endParaRPr>
          </a:p>
          <a:p>
            <a:pPr marL="0" algn="just">
              <a:lnSpc>
                <a:spcPct val="150000"/>
              </a:lnSpc>
              <a:spcBef>
                <a:spcPts val="0"/>
              </a:spcBef>
              <a:spcAft>
                <a:spcPts val="0"/>
              </a:spcAft>
              <a:buNone/>
            </a:pPr>
            <a:r>
              <a:rPr lang="en-GB" sz="1400" dirty="0">
                <a:latin typeface="Arial"/>
                <a:cs typeface="Arial"/>
              </a:rPr>
              <a:t>The pancreas is a vital dual-function gland, integral to energy metabolism through its endocrine and exocrine roles. Its endocrine secretions, including hormones such as insulin, glucagon, and somatostatin, are released into the bloodstream to regulate energy homeostasis (</a:t>
            </a:r>
            <a:r>
              <a:rPr lang="en-GB" sz="1400" dirty="0" err="1">
                <a:latin typeface="Arial"/>
                <a:cs typeface="Arial"/>
              </a:rPr>
              <a:t>Erürker</a:t>
            </a:r>
            <a:r>
              <a:rPr lang="en-GB" sz="1400" dirty="0">
                <a:latin typeface="Arial"/>
                <a:cs typeface="Arial"/>
              </a:rPr>
              <a:t> Öztürk et al., 2022). </a:t>
            </a:r>
            <a:endParaRPr lang="en-US" sz="1400" dirty="0">
              <a:latin typeface="Arial"/>
              <a:cs typeface="Arial"/>
            </a:endParaRPr>
          </a:p>
          <a:p>
            <a:pPr algn="just">
              <a:lnSpc>
                <a:spcPct val="150000"/>
              </a:lnSpc>
              <a:spcBef>
                <a:spcPts val="1400"/>
              </a:spcBef>
              <a:spcAft>
                <a:spcPts val="0"/>
              </a:spcAft>
              <a:buNone/>
            </a:pPr>
            <a:endParaRPr lang="en-GB" sz="1400" dirty="0">
              <a:latin typeface="Arial"/>
              <a:cs typeface="Arial"/>
            </a:endParaRPr>
          </a:p>
          <a:p>
            <a:pPr marL="0" indent="0" algn="just">
              <a:lnSpc>
                <a:spcPct val="150000"/>
              </a:lnSpc>
              <a:buNone/>
            </a:pPr>
            <a:endParaRPr lang="en-GB" sz="1400" dirty="0">
              <a:latin typeface="Arial"/>
              <a:cs typeface="Arial"/>
            </a:endParaRPr>
          </a:p>
          <a:p>
            <a:endParaRPr lang="en-GB" dirty="0"/>
          </a:p>
        </p:txBody>
      </p:sp>
      <p:sp>
        <p:nvSpPr>
          <p:cNvPr id="4" name="Date Placeholder 3">
            <a:extLst>
              <a:ext uri="{FF2B5EF4-FFF2-40B4-BE49-F238E27FC236}">
                <a16:creationId xmlns:a16="http://schemas.microsoft.com/office/drawing/2014/main" id="{DAE000C0-ECB6-B7BF-4154-E6D3FD61F527}"/>
              </a:ext>
            </a:extLst>
          </p:cNvPr>
          <p:cNvSpPr>
            <a:spLocks noGrp="1"/>
          </p:cNvSpPr>
          <p:nvPr>
            <p:ph type="dt" sz="half" idx="10"/>
          </p:nvPr>
        </p:nvSpPr>
        <p:spPr/>
        <p:txBody>
          <a:bodyPr/>
          <a:lstStyle/>
          <a:p>
            <a:pPr>
              <a:defRPr/>
            </a:pPr>
            <a:fld id="{2303D31F-598B-47EE-BA37-93F097A3D676}" type="datetime1">
              <a:rPr lang="en-GB" altLang="en-US"/>
              <a:pPr>
                <a:defRPr/>
              </a:pPr>
              <a:t>19/12/2025</a:t>
            </a:fld>
            <a:endParaRPr lang="en-GB" altLang="en-US"/>
          </a:p>
        </p:txBody>
      </p:sp>
      <p:sp>
        <p:nvSpPr>
          <p:cNvPr id="5" name="Slide Number Placeholder 4">
            <a:extLst>
              <a:ext uri="{FF2B5EF4-FFF2-40B4-BE49-F238E27FC236}">
                <a16:creationId xmlns:a16="http://schemas.microsoft.com/office/drawing/2014/main" id="{0EEB2728-AD25-9200-AF89-4ECE0CC15101}"/>
              </a:ext>
            </a:extLst>
          </p:cNvPr>
          <p:cNvSpPr>
            <a:spLocks noGrp="1"/>
          </p:cNvSpPr>
          <p:nvPr>
            <p:ph type="sldNum" sz="quarter" idx="12"/>
          </p:nvPr>
        </p:nvSpPr>
        <p:spPr/>
        <p:txBody>
          <a:bodyPr/>
          <a:lstStyle/>
          <a:p>
            <a:pPr>
              <a:defRPr/>
            </a:pPr>
            <a:fld id="{6550E941-99E4-4403-A917-B30FF69A9617}" type="slidenum">
              <a:rPr lang="en-GB" altLang="en-US"/>
              <a:pPr>
                <a:defRPr/>
              </a:pPr>
              <a:t>4</a:t>
            </a:fld>
            <a:endParaRPr lang="en-GB" altLang="en-US"/>
          </a:p>
        </p:txBody>
      </p:sp>
      <p:pic>
        <p:nvPicPr>
          <p:cNvPr id="7" name="Picture 4" descr="The pancreas in the digestive system">
            <a:extLst>
              <a:ext uri="{FF2B5EF4-FFF2-40B4-BE49-F238E27FC236}">
                <a16:creationId xmlns:a16="http://schemas.microsoft.com/office/drawing/2014/main" id="{AEE99C5B-628D-6406-AFF1-FDBDFD618F4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140323" y="1599980"/>
            <a:ext cx="3548341" cy="3178939"/>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3E11EBDC-9F9F-2B78-5C30-30C13313E4FA}"/>
              </a:ext>
            </a:extLst>
          </p:cNvPr>
          <p:cNvSpPr txBox="1"/>
          <p:nvPr/>
        </p:nvSpPr>
        <p:spPr>
          <a:xfrm>
            <a:off x="4970971" y="4776877"/>
            <a:ext cx="4173029" cy="12157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100" baseline="0" dirty="0">
                <a:latin typeface="Arial"/>
                <a:ea typeface="Segoe UI"/>
                <a:cs typeface="Segoe UI"/>
              </a:rPr>
              <a:t>Figure 2 illustrates the anatomy and primary functions of </a:t>
            </a:r>
            <a:r>
              <a:rPr lang="en-GB" sz="1100" dirty="0">
                <a:latin typeface="Arial"/>
                <a:ea typeface="Segoe UI"/>
                <a:cs typeface="Segoe UI"/>
              </a:rPr>
              <a:t>the pancreas</a:t>
            </a:r>
            <a:r>
              <a:rPr lang="en-GB" sz="1100" baseline="0" dirty="0">
                <a:latin typeface="Arial"/>
                <a:ea typeface="Segoe UI"/>
                <a:cs typeface="Segoe UI"/>
              </a:rPr>
              <a:t>. As an elongated, retro-gastric gland, it is </a:t>
            </a:r>
            <a:r>
              <a:rPr lang="en-GB" sz="1100" dirty="0">
                <a:latin typeface="Arial"/>
                <a:ea typeface="Segoe UI"/>
                <a:cs typeface="Segoe UI"/>
              </a:rPr>
              <a:t>essential for</a:t>
            </a:r>
            <a:r>
              <a:rPr lang="en-GB" sz="1100" baseline="0" dirty="0">
                <a:latin typeface="Arial"/>
                <a:ea typeface="Segoe UI"/>
                <a:cs typeface="Segoe UI"/>
              </a:rPr>
              <a:t> two major physiological systems: facilitating digestion </a:t>
            </a:r>
            <a:r>
              <a:rPr lang="en-GB" sz="1100" dirty="0">
                <a:latin typeface="Arial"/>
                <a:ea typeface="Segoe UI"/>
                <a:cs typeface="Segoe UI"/>
              </a:rPr>
              <a:t>and maintaining</a:t>
            </a:r>
            <a:r>
              <a:rPr lang="en-GB" sz="1100" baseline="0" dirty="0">
                <a:latin typeface="Arial"/>
                <a:ea typeface="Segoe UI"/>
                <a:cs typeface="Segoe UI"/>
              </a:rPr>
              <a:t> glucose balance in the bloodstream (</a:t>
            </a:r>
            <a:r>
              <a:rPr lang="en-GB" sz="1100" dirty="0">
                <a:latin typeface="Arial"/>
                <a:ea typeface="Segoe UI"/>
                <a:cs typeface="Segoe UI"/>
              </a:rPr>
              <a:t>Mayo Foundation</a:t>
            </a:r>
            <a:r>
              <a:rPr lang="en-GB" sz="1100" baseline="0" dirty="0">
                <a:latin typeface="Arial"/>
                <a:ea typeface="Segoe UI"/>
                <a:cs typeface="Segoe UI"/>
              </a:rPr>
              <a:t>, 2024).</a:t>
            </a:r>
            <a:r>
              <a:rPr sz="1100" dirty="0">
                <a:latin typeface="Arial"/>
                <a:ea typeface="Arial"/>
                <a:cs typeface="Arial"/>
              </a:rPr>
              <a:t>​</a:t>
            </a:r>
            <a:endParaRPr lang="en-GB" dirty="0"/>
          </a:p>
          <a:p>
            <a:pPr algn="ctr"/>
            <a:endParaRPr lang="en-GB"/>
          </a:p>
        </p:txBody>
      </p:sp>
      <p:pic>
        <p:nvPicPr>
          <p:cNvPr id="10" name="Audio 9">
            <a:hlinkClick r:id="" action="ppaction://media"/>
            <a:extLst>
              <a:ext uri="{FF2B5EF4-FFF2-40B4-BE49-F238E27FC236}">
                <a16:creationId xmlns:a16="http://schemas.microsoft.com/office/drawing/2014/main" id="{E7E78BBF-7458-9FDA-6F9C-56886CB3E67E}"/>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685272102"/>
      </p:ext>
    </p:extLst>
  </p:cSld>
  <p:clrMapOvr>
    <a:masterClrMapping/>
  </p:clrMapOvr>
  <mc:AlternateContent xmlns:mc="http://schemas.openxmlformats.org/markup-compatibility/2006" xmlns:p14="http://schemas.microsoft.com/office/powerpoint/2010/main">
    <mc:Choice Requires="p14">
      <p:transition spd="slow" p14:dur="2000" advTm="49736"/>
    </mc:Choice>
    <mc:Fallback xmlns="">
      <p:transition spd="slow" advTm="497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F14C907-8259-79F9-AF7E-EEF225DF435C}"/>
              </a:ext>
            </a:extLst>
          </p:cNvPr>
          <p:cNvSpPr>
            <a:spLocks noGrp="1"/>
          </p:cNvSpPr>
          <p:nvPr>
            <p:ph type="dt" sz="half" idx="10"/>
          </p:nvPr>
        </p:nvSpPr>
        <p:spPr/>
        <p:txBody>
          <a:bodyPr/>
          <a:lstStyle/>
          <a:p>
            <a:pPr>
              <a:defRPr/>
            </a:pPr>
            <a:fld id="{D30023C4-5528-489E-A726-D14A340FF59E}" type="datetime1">
              <a:rPr lang="en-GB" altLang="en-US"/>
              <a:pPr>
                <a:defRPr/>
              </a:pPr>
              <a:t>19/12/2025</a:t>
            </a:fld>
            <a:endParaRPr lang="en-GB" altLang="en-US"/>
          </a:p>
        </p:txBody>
      </p:sp>
      <p:sp>
        <p:nvSpPr>
          <p:cNvPr id="3" name="Slide Number Placeholder 2">
            <a:extLst>
              <a:ext uri="{FF2B5EF4-FFF2-40B4-BE49-F238E27FC236}">
                <a16:creationId xmlns:a16="http://schemas.microsoft.com/office/drawing/2014/main" id="{9359518A-CE87-FBD8-3196-2CC9A8857E13}"/>
              </a:ext>
            </a:extLst>
          </p:cNvPr>
          <p:cNvSpPr>
            <a:spLocks noGrp="1"/>
          </p:cNvSpPr>
          <p:nvPr>
            <p:ph type="sldNum" sz="quarter" idx="11"/>
          </p:nvPr>
        </p:nvSpPr>
        <p:spPr/>
        <p:txBody>
          <a:bodyPr/>
          <a:lstStyle/>
          <a:p>
            <a:pPr>
              <a:defRPr/>
            </a:pPr>
            <a:fld id="{AA1819AB-B9DA-41D7-8C91-5DE9528F5AA4}" type="slidenum">
              <a:rPr lang="en-GB" altLang="en-US"/>
              <a:pPr>
                <a:defRPr/>
              </a:pPr>
              <a:t>5</a:t>
            </a:fld>
            <a:endParaRPr lang="en-GB" altLang="en-US"/>
          </a:p>
        </p:txBody>
      </p:sp>
      <p:sp>
        <p:nvSpPr>
          <p:cNvPr id="4" name="TextBox 3">
            <a:extLst>
              <a:ext uri="{FF2B5EF4-FFF2-40B4-BE49-F238E27FC236}">
                <a16:creationId xmlns:a16="http://schemas.microsoft.com/office/drawing/2014/main" id="{E2DC26FD-F45C-418C-3353-0CEAB668B68A}"/>
              </a:ext>
            </a:extLst>
          </p:cNvPr>
          <p:cNvSpPr txBox="1"/>
          <p:nvPr/>
        </p:nvSpPr>
        <p:spPr>
          <a:xfrm>
            <a:off x="452886" y="237226"/>
            <a:ext cx="8324491" cy="49218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lnSpc>
                <a:spcPct val="150000"/>
              </a:lnSpc>
            </a:pPr>
            <a:r>
              <a:rPr lang="en-GB" sz="1600" dirty="0">
                <a:latin typeface="Arial"/>
                <a:ea typeface="Arial"/>
                <a:cs typeface="Arial"/>
              </a:rPr>
              <a:t>Anatomically, this function is performed by the islets of Langerhans, which contain alpha cells that secrete glucagon to raise blood glucose, beta cells that release insulin to lower it, and delta cells that produce somatostatin to modulate both (see Figure 2).</a:t>
            </a:r>
          </a:p>
          <a:p>
            <a:pPr algn="just">
              <a:lnSpc>
                <a:spcPct val="150000"/>
              </a:lnSpc>
            </a:pPr>
            <a:endParaRPr lang="en-GB" sz="1600" dirty="0">
              <a:latin typeface="Arial"/>
              <a:ea typeface="Arial"/>
              <a:cs typeface="Arial"/>
            </a:endParaRPr>
          </a:p>
          <a:p>
            <a:pPr algn="just">
              <a:lnSpc>
                <a:spcPct val="150000"/>
              </a:lnSpc>
            </a:pPr>
            <a:r>
              <a:rPr lang="en-US" sz="1600" baseline="0" dirty="0">
                <a:latin typeface="Arial"/>
                <a:ea typeface="Arial"/>
                <a:cs typeface="Arial"/>
              </a:rPr>
              <a:t>Conversely, its exocrine secretions consist of digestive enzymes and an alkaline fluid. These are produced by acinar cells and are delivered to the duodenum via the pancreatic duct. This 'pancreatic juice,' containing enzymes like trypsin, amylase, and lipase, is essential for the breakdown of dietary fats, proteins, and carbohydrates (</a:t>
            </a:r>
            <a:r>
              <a:rPr lang="en-US" sz="1600" baseline="0" err="1">
                <a:latin typeface="Arial"/>
                <a:ea typeface="Arial"/>
                <a:cs typeface="Arial"/>
              </a:rPr>
              <a:t>Arıncı</a:t>
            </a:r>
            <a:r>
              <a:rPr lang="en-US" sz="1600" baseline="0" dirty="0">
                <a:latin typeface="Arial"/>
                <a:ea typeface="Arial"/>
                <a:cs typeface="Arial"/>
              </a:rPr>
              <a:t> and Elhan, 2001; Nakamura and Satou, 2012; Longnecker, 2021). This combined secretory structure makes the pancreas a crucial mixed gland for both internal regulation and external digestion (Dere, 1994; Yıldırım, 2004). </a:t>
            </a:r>
            <a:r>
              <a:rPr lang="en-US" sz="1600" dirty="0">
                <a:latin typeface="Arial"/>
                <a:ea typeface="Arial"/>
                <a:cs typeface="Arial"/>
              </a:rPr>
              <a:t>​</a:t>
            </a:r>
            <a:endParaRPr lang="en-US" sz="1600"/>
          </a:p>
          <a:p>
            <a:pPr algn="just" rtl="0">
              <a:lnSpc>
                <a:spcPts val="1275"/>
              </a:lnSpc>
            </a:pPr>
            <a:r>
              <a:rPr lang="en-US" sz="1600" dirty="0">
                <a:latin typeface="Arial"/>
                <a:ea typeface="Arial"/>
                <a:cs typeface="Arial"/>
              </a:rPr>
              <a:t>​</a:t>
            </a:r>
          </a:p>
          <a:p>
            <a:pPr rtl="0">
              <a:lnSpc>
                <a:spcPts val="600"/>
              </a:lnSpc>
            </a:pPr>
            <a:r>
              <a:rPr lang="en-US" sz="1600" dirty="0">
                <a:latin typeface="Arial"/>
                <a:ea typeface="Arial"/>
                <a:cs typeface="Arial"/>
              </a:rPr>
              <a:t>​</a:t>
            </a:r>
          </a:p>
          <a:p>
            <a:pPr marL="342900" lvl="0" indent="-342900" rtl="0">
              <a:buFont typeface="Arial,Sans-Serif"/>
              <a:buChar char="•"/>
            </a:pPr>
            <a:endParaRPr lang="en-US" sz="1600" dirty="0">
              <a:latin typeface="Arial"/>
              <a:ea typeface="Arial"/>
              <a:cs typeface="Arial"/>
            </a:endParaRPr>
          </a:p>
          <a:p>
            <a:pPr algn="ctr"/>
            <a:endParaRPr lang="en-GB"/>
          </a:p>
        </p:txBody>
      </p:sp>
      <p:pic>
        <p:nvPicPr>
          <p:cNvPr id="7" name="Audio 6">
            <a:hlinkClick r:id="" action="ppaction://media"/>
            <a:extLst>
              <a:ext uri="{FF2B5EF4-FFF2-40B4-BE49-F238E27FC236}">
                <a16:creationId xmlns:a16="http://schemas.microsoft.com/office/drawing/2014/main" id="{7877026C-8DC5-31F6-9E9E-8E8ED43AD4F2}"/>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3780186022"/>
      </p:ext>
    </p:extLst>
  </p:cSld>
  <p:clrMapOvr>
    <a:masterClrMapping/>
  </p:clrMapOvr>
  <mc:AlternateContent xmlns:mc="http://schemas.openxmlformats.org/markup-compatibility/2006" xmlns:p14="http://schemas.microsoft.com/office/powerpoint/2010/main">
    <mc:Choice Requires="p14">
      <p:transition spd="slow" p14:dur="2000" advTm="31642"/>
    </mc:Choice>
    <mc:Fallback xmlns="">
      <p:transition spd="slow" advTm="316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3B6162-0646-62B9-91CC-A821813B98DD}"/>
              </a:ext>
            </a:extLst>
          </p:cNvPr>
          <p:cNvSpPr>
            <a:spLocks noGrp="1"/>
          </p:cNvSpPr>
          <p:nvPr>
            <p:ph type="title"/>
          </p:nvPr>
        </p:nvSpPr>
        <p:spPr>
          <a:xfrm>
            <a:off x="53752" y="62397"/>
            <a:ext cx="9036496" cy="1368152"/>
          </a:xfrm>
        </p:spPr>
        <p:txBody>
          <a:bodyPr/>
          <a:lstStyle/>
          <a:p>
            <a:r>
              <a:rPr lang="en-GB" sz="3600" dirty="0">
                <a:latin typeface="Arial" panose="020B0604020202020204" pitchFamily="34" charset="0"/>
                <a:cs typeface="Arial" panose="020B0604020202020204" pitchFamily="34" charset="0"/>
              </a:rPr>
              <a:t>Pathophysiology of Pancreatic Cancer</a:t>
            </a:r>
            <a:br>
              <a:rPr lang="en-GB" dirty="0"/>
            </a:br>
            <a:endParaRPr lang="en-GB" dirty="0"/>
          </a:p>
        </p:txBody>
      </p:sp>
      <p:sp>
        <p:nvSpPr>
          <p:cNvPr id="3" name="Date Placeholder 2">
            <a:extLst>
              <a:ext uri="{FF2B5EF4-FFF2-40B4-BE49-F238E27FC236}">
                <a16:creationId xmlns:a16="http://schemas.microsoft.com/office/drawing/2014/main" id="{DCD1CB69-9715-4F50-6468-F1016D7C5CE8}"/>
              </a:ext>
            </a:extLst>
          </p:cNvPr>
          <p:cNvSpPr>
            <a:spLocks noGrp="1"/>
          </p:cNvSpPr>
          <p:nvPr>
            <p:ph type="dt" sz="half" idx="10"/>
          </p:nvPr>
        </p:nvSpPr>
        <p:spPr/>
        <p:txBody>
          <a:bodyPr/>
          <a:lstStyle/>
          <a:p>
            <a:pPr>
              <a:defRPr/>
            </a:pPr>
            <a:fld id="{D58B45E6-64D3-4C5F-BDB6-A1B894EEEA29}" type="datetime1">
              <a:rPr lang="en-GB" altLang="en-US" smtClean="0"/>
              <a:pPr>
                <a:defRPr/>
              </a:pPr>
              <a:t>19/12/2025</a:t>
            </a:fld>
            <a:endParaRPr lang="en-GB" altLang="en-US"/>
          </a:p>
        </p:txBody>
      </p:sp>
      <p:sp>
        <p:nvSpPr>
          <p:cNvPr id="4" name="Slide Number Placeholder 3">
            <a:extLst>
              <a:ext uri="{FF2B5EF4-FFF2-40B4-BE49-F238E27FC236}">
                <a16:creationId xmlns:a16="http://schemas.microsoft.com/office/drawing/2014/main" id="{7BC5CD35-F997-6C35-3DAA-C9CE3CD8A3C4}"/>
              </a:ext>
            </a:extLst>
          </p:cNvPr>
          <p:cNvSpPr>
            <a:spLocks noGrp="1"/>
          </p:cNvSpPr>
          <p:nvPr>
            <p:ph type="sldNum" sz="quarter" idx="11"/>
          </p:nvPr>
        </p:nvSpPr>
        <p:spPr/>
        <p:txBody>
          <a:bodyPr/>
          <a:lstStyle/>
          <a:p>
            <a:pPr>
              <a:defRPr/>
            </a:pPr>
            <a:fld id="{FAF5663D-1B9D-48C8-BD8E-835F92F174D7}" type="slidenum">
              <a:rPr lang="en-GB" altLang="en-US" smtClean="0"/>
              <a:pPr>
                <a:defRPr/>
              </a:pPr>
              <a:t>6</a:t>
            </a:fld>
            <a:endParaRPr lang="en-GB" altLang="en-US"/>
          </a:p>
        </p:txBody>
      </p:sp>
      <p:sp>
        <p:nvSpPr>
          <p:cNvPr id="5" name="TextBox 4">
            <a:extLst>
              <a:ext uri="{FF2B5EF4-FFF2-40B4-BE49-F238E27FC236}">
                <a16:creationId xmlns:a16="http://schemas.microsoft.com/office/drawing/2014/main" id="{E15C48BC-19BD-BB4F-CD44-C89287E5C8F4}"/>
              </a:ext>
            </a:extLst>
          </p:cNvPr>
          <p:cNvSpPr txBox="1"/>
          <p:nvPr/>
        </p:nvSpPr>
        <p:spPr>
          <a:xfrm>
            <a:off x="53752" y="836712"/>
            <a:ext cx="4882723" cy="5216813"/>
          </a:xfrm>
          <a:prstGeom prst="rect">
            <a:avLst/>
          </a:prstGeom>
          <a:noFill/>
        </p:spPr>
        <p:txBody>
          <a:bodyPr wrap="square" lIns="91440" tIns="45720" rIns="91440" bIns="45720" rtlCol="0" anchor="t">
            <a:spAutoFit/>
          </a:bodyPr>
          <a:lstStyle/>
          <a:p>
            <a:pPr marL="285750" indent="-285750" algn="just">
              <a:lnSpc>
                <a:spcPct val="150000"/>
              </a:lnSpc>
              <a:buFont typeface="Wingdings" panose="05000000000000000000" pitchFamily="2" charset="2"/>
              <a:buChar char="§"/>
            </a:pPr>
            <a:r>
              <a:rPr lang="en-GB" sz="1400" b="1" dirty="0">
                <a:latin typeface="Arial"/>
                <a:cs typeface="Arial"/>
              </a:rPr>
              <a:t>Cellular Changes</a:t>
            </a:r>
            <a:r>
              <a:rPr lang="en-GB" sz="1400" dirty="0">
                <a:latin typeface="Arial"/>
                <a:cs typeface="Arial"/>
              </a:rPr>
              <a:t>: Pancreatic ductal adenocarcinoma (PDAC) arises from mutations in KRAS, TP53, and CDKN2A, leading to uncontrolled cell proliferation (see Figure 3) (Vincent et al., 2011).</a:t>
            </a:r>
          </a:p>
          <a:p>
            <a:pPr marL="285750" lvl="0" indent="-285750" algn="just">
              <a:lnSpc>
                <a:spcPct val="150000"/>
              </a:lnSpc>
              <a:buFont typeface="Arial" panose="020B0604020202020204" pitchFamily="34" charset="0"/>
              <a:buChar char="•"/>
            </a:pPr>
            <a:r>
              <a:rPr lang="en-GB" sz="1400" b="1" dirty="0"/>
              <a:t>Impact on Exocrine Function</a:t>
            </a:r>
            <a:r>
              <a:rPr lang="en-GB" sz="1400" dirty="0"/>
              <a:t>: Tumour growth obstructs ducts, reducing enzyme secretion, causing malabsorption, steatorrhea, and weight loss.</a:t>
            </a:r>
          </a:p>
          <a:p>
            <a:pPr marL="285750" lvl="0" indent="-285750" algn="just">
              <a:lnSpc>
                <a:spcPct val="150000"/>
              </a:lnSpc>
              <a:buFont typeface="Arial" panose="020B0604020202020204" pitchFamily="34" charset="0"/>
              <a:buChar char="•"/>
            </a:pPr>
            <a:r>
              <a:rPr lang="en-GB" sz="1400" b="1" dirty="0"/>
              <a:t>Impact on Endocrine Function</a:t>
            </a:r>
            <a:r>
              <a:rPr lang="en-GB" sz="1400" dirty="0"/>
              <a:t>: Destruction of islets impairs insulin secretion, leading to diabetes or worsening glycaemic control.</a:t>
            </a:r>
          </a:p>
          <a:p>
            <a:pPr marL="285750" lvl="0" indent="-285750" algn="just">
              <a:lnSpc>
                <a:spcPct val="150000"/>
              </a:lnSpc>
              <a:buFont typeface="Arial" panose="020B0604020202020204" pitchFamily="34" charset="0"/>
              <a:buChar char="•"/>
            </a:pPr>
            <a:r>
              <a:rPr lang="en-GB" sz="1400" b="1" dirty="0"/>
              <a:t>Systemic Effects</a:t>
            </a:r>
            <a:r>
              <a:rPr lang="en-GB" sz="1400" dirty="0"/>
              <a:t>: Cachexia, jaundice (due to bile duct obstruction), pain, and thromboembolic complications are common.</a:t>
            </a:r>
          </a:p>
          <a:p>
            <a:pPr marL="285750" lvl="0" indent="-285750" algn="just">
              <a:lnSpc>
                <a:spcPct val="150000"/>
              </a:lnSpc>
              <a:buFont typeface="Arial" panose="020B0604020202020204" pitchFamily="34" charset="0"/>
              <a:buChar char="•"/>
            </a:pPr>
            <a:r>
              <a:rPr lang="en-GB" sz="1400" b="1" dirty="0"/>
              <a:t>Prognosis</a:t>
            </a:r>
            <a:r>
              <a:rPr lang="en-GB" sz="1400" dirty="0"/>
              <a:t>: Five‑year survival remains below 10%, with late diagnosis being a major challenge (NICE, 2018).</a:t>
            </a:r>
          </a:p>
          <a:p>
            <a:endParaRPr lang="en-GB" dirty="0"/>
          </a:p>
        </p:txBody>
      </p:sp>
      <p:pic>
        <p:nvPicPr>
          <p:cNvPr id="1028" name="Picture 4" descr="Pancreatic Cancer, Courvoisier Sign">
            <a:extLst>
              <a:ext uri="{FF2B5EF4-FFF2-40B4-BE49-F238E27FC236}">
                <a16:creationId xmlns:a16="http://schemas.microsoft.com/office/drawing/2014/main" id="{89032DCD-903F-4AAD-A3FC-35CB1C6A0BB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065930" y="1077513"/>
            <a:ext cx="3894863" cy="2664523"/>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BC08D17A-A9AC-4F40-5A42-10F9E1B16C11}"/>
              </a:ext>
            </a:extLst>
          </p:cNvPr>
          <p:cNvSpPr txBox="1"/>
          <p:nvPr/>
        </p:nvSpPr>
        <p:spPr>
          <a:xfrm>
            <a:off x="5148064" y="3880570"/>
            <a:ext cx="3744416" cy="1166153"/>
          </a:xfrm>
          <a:prstGeom prst="rect">
            <a:avLst/>
          </a:prstGeom>
          <a:noFill/>
        </p:spPr>
        <p:txBody>
          <a:bodyPr wrap="square" lIns="91440" tIns="45720" rIns="91440" bIns="45720" anchor="t">
            <a:spAutoFit/>
          </a:bodyPr>
          <a:lstStyle/>
          <a:p>
            <a:pPr algn="ctr">
              <a:lnSpc>
                <a:spcPct val="150000"/>
              </a:lnSpc>
            </a:pPr>
            <a:r>
              <a:rPr lang="en-GB" sz="1200" dirty="0">
                <a:solidFill>
                  <a:srgbClr val="0F1115"/>
                </a:solidFill>
                <a:latin typeface="Arial"/>
                <a:cs typeface="Arial"/>
              </a:rPr>
              <a:t>Figure 3 Bhimji</a:t>
            </a:r>
            <a:r>
              <a:rPr lang="en-GB" sz="1200" b="0" dirty="0">
                <a:solidFill>
                  <a:srgbClr val="0F1115"/>
                </a:solidFill>
                <a:effectLst/>
                <a:latin typeface="Arial"/>
                <a:cs typeface="Arial"/>
              </a:rPr>
              <a:t>, S. (</a:t>
            </a:r>
            <a:r>
              <a:rPr lang="en-GB" sz="1200" dirty="0">
                <a:solidFill>
                  <a:srgbClr val="0F1115"/>
                </a:solidFill>
                <a:latin typeface="Arial"/>
                <a:cs typeface="Arial"/>
              </a:rPr>
              <a:t>2023</a:t>
            </a:r>
            <a:r>
              <a:rPr lang="en-GB" sz="1200" b="0" dirty="0">
                <a:solidFill>
                  <a:srgbClr val="0F1115"/>
                </a:solidFill>
                <a:effectLst/>
                <a:latin typeface="Arial"/>
                <a:cs typeface="Arial"/>
              </a:rPr>
              <a:t>) Pancreatic Cancer, Courvoisier Sign. The Courvoisier Sign, characteristically seen in pancreatic cancer, is shown on magnetic resonance imaging. </a:t>
            </a:r>
            <a:endParaRPr lang="en-GB" sz="1200">
              <a:latin typeface="Arial"/>
              <a:cs typeface="Arial"/>
            </a:endParaRPr>
          </a:p>
        </p:txBody>
      </p:sp>
      <p:pic>
        <p:nvPicPr>
          <p:cNvPr id="9" name="Audio 8">
            <a:hlinkClick r:id="" action="ppaction://media"/>
            <a:extLst>
              <a:ext uri="{FF2B5EF4-FFF2-40B4-BE49-F238E27FC236}">
                <a16:creationId xmlns:a16="http://schemas.microsoft.com/office/drawing/2014/main" id="{556198C3-0AB5-C290-E2C3-364AB78E217E}"/>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473760368"/>
      </p:ext>
    </p:extLst>
  </p:cSld>
  <p:clrMapOvr>
    <a:masterClrMapping/>
  </p:clrMapOvr>
  <mc:AlternateContent xmlns:mc="http://schemas.openxmlformats.org/markup-compatibility/2006" xmlns:p14="http://schemas.microsoft.com/office/powerpoint/2010/main">
    <mc:Choice Requires="p14">
      <p:transition spd="slow" p14:dur="2000" advTm="77047"/>
    </mc:Choice>
    <mc:Fallback xmlns="">
      <p:transition spd="slow" advTm="770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F447D-BFFE-027A-D06A-B6906A8CF747}"/>
              </a:ext>
            </a:extLst>
          </p:cNvPr>
          <p:cNvSpPr>
            <a:spLocks noGrp="1"/>
          </p:cNvSpPr>
          <p:nvPr>
            <p:ph type="title"/>
          </p:nvPr>
        </p:nvSpPr>
        <p:spPr/>
        <p:txBody>
          <a:bodyPr/>
          <a:lstStyle/>
          <a:p>
            <a:r>
              <a:rPr lang="en-GB" dirty="0"/>
              <a:t>Patient Lifestyle</a:t>
            </a:r>
          </a:p>
        </p:txBody>
      </p:sp>
      <p:sp>
        <p:nvSpPr>
          <p:cNvPr id="3" name="Content Placeholder 2">
            <a:extLst>
              <a:ext uri="{FF2B5EF4-FFF2-40B4-BE49-F238E27FC236}">
                <a16:creationId xmlns:a16="http://schemas.microsoft.com/office/drawing/2014/main" id="{71456DE6-4E0B-EC06-FEFD-F0A8E8680655}"/>
              </a:ext>
            </a:extLst>
          </p:cNvPr>
          <p:cNvSpPr>
            <a:spLocks noGrp="1"/>
          </p:cNvSpPr>
          <p:nvPr>
            <p:ph idx="1"/>
          </p:nvPr>
        </p:nvSpPr>
        <p:spPr>
          <a:xfrm>
            <a:off x="457200" y="1417638"/>
            <a:ext cx="8229600" cy="3917032"/>
          </a:xfrm>
        </p:spPr>
        <p:txBody>
          <a:bodyPr/>
          <a:lstStyle/>
          <a:p>
            <a:pPr marL="0" indent="0" algn="just">
              <a:lnSpc>
                <a:spcPct val="150000"/>
              </a:lnSpc>
              <a:buNone/>
            </a:pPr>
            <a:r>
              <a:rPr lang="en-GB" sz="1400" dirty="0">
                <a:latin typeface="Arial"/>
                <a:cs typeface="Arial"/>
              </a:rPr>
              <a:t>Mr. </a:t>
            </a:r>
            <a:r>
              <a:rPr lang="en-GB" sz="1400" dirty="0" err="1">
                <a:latin typeface="Arial"/>
                <a:cs typeface="Arial"/>
              </a:rPr>
              <a:t>Horodeski</a:t>
            </a:r>
            <a:r>
              <a:rPr lang="en-GB" sz="1400" dirty="0">
                <a:latin typeface="Arial"/>
                <a:cs typeface="Arial"/>
              </a:rPr>
              <a:t> lifestyle is characterised by a high-risk cluster of behaviours that directly contradict his professional medical knowledge as a pharmacist. His 30 pack-year smoking history is the most critical modifiable risk, directly exacerbating his hypertension and diabetes (NHS, 2024). This is compounded by high alcohol intake, which synergistically elevates his risk for conditions like pancreatic cancer, especially given his family history (Klein, 2021).</a:t>
            </a:r>
          </a:p>
          <a:p>
            <a:pPr marL="0" indent="0" algn="just">
              <a:lnSpc>
                <a:spcPct val="150000"/>
              </a:lnSpc>
              <a:buNone/>
            </a:pPr>
            <a:r>
              <a:rPr lang="en-GB" sz="1400" dirty="0">
                <a:latin typeface="Arial" panose="020B0604020202020204" pitchFamily="34" charset="0"/>
                <a:cs typeface="Arial" panose="020B0604020202020204" pitchFamily="34" charset="0"/>
              </a:rPr>
              <a:t>A sedentary lifestyle and energy imbalance, evidenced by a BMI of 29, underpin a state of chronic inflammation and worsen his diabetic control (World Health Organization, 2020). These behaviours act synergistically, dramatically accelerating his risk for cardiovascular disease and other complications.</a:t>
            </a:r>
          </a:p>
          <a:p>
            <a:pPr marL="0" indent="0" algn="just">
              <a:lnSpc>
                <a:spcPct val="150000"/>
              </a:lnSpc>
              <a:buNone/>
            </a:pPr>
            <a:r>
              <a:rPr lang="en-GB" sz="1400" dirty="0">
                <a:latin typeface="Arial" panose="020B0604020202020204" pitchFamily="34" charset="0"/>
                <a:cs typeface="Arial" panose="020B0604020202020204" pitchFamily="34" charset="0"/>
              </a:rPr>
              <a:t>The cornerstone of intervention must be aggressive, simultaneous lifestyle modification, prioritising smoking cessation, alcohol reduction, increased activity, and dietary change. Pharmacological management alone will be suboptimal without addressing these root causes (NICE, 2022; NHS, 2024).</a:t>
            </a:r>
          </a:p>
          <a:p>
            <a:pPr marL="0" indent="0" algn="just">
              <a:lnSpc>
                <a:spcPct val="150000"/>
              </a:lnSpc>
              <a:buNone/>
            </a:pPr>
            <a:endParaRPr lang="en-GB" sz="14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C5F0CA7D-E55F-C68A-3F41-0663825FD931}"/>
              </a:ext>
            </a:extLst>
          </p:cNvPr>
          <p:cNvSpPr>
            <a:spLocks noGrp="1"/>
          </p:cNvSpPr>
          <p:nvPr>
            <p:ph type="dt" sz="half" idx="10"/>
          </p:nvPr>
        </p:nvSpPr>
        <p:spPr/>
        <p:txBody>
          <a:bodyPr/>
          <a:lstStyle/>
          <a:p>
            <a:pPr>
              <a:defRPr/>
            </a:pPr>
            <a:fld id="{2303D31F-598B-47EE-BA37-93F097A3D676}" type="datetime1">
              <a:rPr lang="en-GB" altLang="en-US" smtClean="0"/>
              <a:pPr>
                <a:defRPr/>
              </a:pPr>
              <a:t>19/12/2025</a:t>
            </a:fld>
            <a:endParaRPr lang="en-GB" altLang="en-US"/>
          </a:p>
        </p:txBody>
      </p:sp>
      <p:sp>
        <p:nvSpPr>
          <p:cNvPr id="5" name="Slide Number Placeholder 4">
            <a:extLst>
              <a:ext uri="{FF2B5EF4-FFF2-40B4-BE49-F238E27FC236}">
                <a16:creationId xmlns:a16="http://schemas.microsoft.com/office/drawing/2014/main" id="{B311DB13-F2B9-6226-4061-C8B29E7B42F3}"/>
              </a:ext>
            </a:extLst>
          </p:cNvPr>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pic>
        <p:nvPicPr>
          <p:cNvPr id="8" name="Audio 7">
            <a:hlinkClick r:id="" action="ppaction://media"/>
            <a:extLst>
              <a:ext uri="{FF2B5EF4-FFF2-40B4-BE49-F238E27FC236}">
                <a16:creationId xmlns:a16="http://schemas.microsoft.com/office/drawing/2014/main" id="{A564853D-80EF-0024-21E4-B5A85F8837AF}"/>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596231379"/>
      </p:ext>
    </p:extLst>
  </p:cSld>
  <p:clrMapOvr>
    <a:masterClrMapping/>
  </p:clrMapOvr>
  <mc:AlternateContent xmlns:mc="http://schemas.openxmlformats.org/markup-compatibility/2006" xmlns:p14="http://schemas.microsoft.com/office/powerpoint/2010/main">
    <mc:Choice Requires="p14">
      <p:transition spd="slow" p14:dur="2000" advTm="46603"/>
    </mc:Choice>
    <mc:Fallback xmlns="">
      <p:transition spd="slow" advTm="466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E0124-C10B-2C22-8E26-7781C9788DBB}"/>
              </a:ext>
            </a:extLst>
          </p:cNvPr>
          <p:cNvSpPr>
            <a:spLocks noGrp="1"/>
          </p:cNvSpPr>
          <p:nvPr>
            <p:ph type="title"/>
          </p:nvPr>
        </p:nvSpPr>
        <p:spPr>
          <a:xfrm>
            <a:off x="457200" y="136525"/>
            <a:ext cx="8229600" cy="922114"/>
          </a:xfrm>
        </p:spPr>
        <p:txBody>
          <a:bodyPr/>
          <a:lstStyle/>
          <a:p>
            <a:r>
              <a:rPr lang="en-GB" sz="3600" dirty="0">
                <a:latin typeface="Arial" panose="020B0604020202020204" pitchFamily="34" charset="0"/>
                <a:cs typeface="Arial" panose="020B0604020202020204" pitchFamily="34" charset="0"/>
              </a:rPr>
              <a:t>Care Plan for the Patient</a:t>
            </a:r>
          </a:p>
        </p:txBody>
      </p:sp>
      <p:sp>
        <p:nvSpPr>
          <p:cNvPr id="3" name="Content Placeholder 2">
            <a:extLst>
              <a:ext uri="{FF2B5EF4-FFF2-40B4-BE49-F238E27FC236}">
                <a16:creationId xmlns:a16="http://schemas.microsoft.com/office/drawing/2014/main" id="{CB8DB334-A7AC-B263-B902-D885AE203F43}"/>
              </a:ext>
            </a:extLst>
          </p:cNvPr>
          <p:cNvSpPr>
            <a:spLocks noGrp="1"/>
          </p:cNvSpPr>
          <p:nvPr>
            <p:ph idx="1"/>
          </p:nvPr>
        </p:nvSpPr>
        <p:spPr>
          <a:xfrm>
            <a:off x="455271" y="1060651"/>
            <a:ext cx="8133460" cy="3981125"/>
          </a:xfrm>
        </p:spPr>
        <p:txBody>
          <a:bodyPr/>
          <a:lstStyle/>
          <a:p>
            <a:pPr algn="just">
              <a:lnSpc>
                <a:spcPct val="150000"/>
              </a:lnSpc>
            </a:pPr>
            <a:r>
              <a:rPr lang="en-GB" sz="1400" dirty="0">
                <a:latin typeface="Arial" panose="020B0604020202020204" pitchFamily="34" charset="0"/>
                <a:cs typeface="Arial" panose="020B0604020202020204" pitchFamily="34" charset="0"/>
              </a:rPr>
              <a:t>Effective healthcare communication and ethical practice are fundamental to providing high-quality, person-centred care. A patient‑centred approach is foundational, involving shared decision‑making that prioritises the patient's goals. This requires providing clear explanations of the prognosis, all treatment options, and potential side effects in accessible language, which is proven to improve patient understanding, adherence, and satisfaction (Barry and Edgman-Levitan, 2012).</a:t>
            </a:r>
          </a:p>
          <a:p>
            <a:pPr algn="just">
              <a:lnSpc>
                <a:spcPct val="150000"/>
              </a:lnSpc>
            </a:pPr>
            <a:r>
              <a:rPr lang="en-GB" sz="1400" dirty="0">
                <a:latin typeface="Arial" panose="020B0604020202020204" pitchFamily="34" charset="0"/>
                <a:cs typeface="Arial" panose="020B0604020202020204" pitchFamily="34" charset="0"/>
              </a:rPr>
              <a:t>This approach must be underpinned by cultural sensitivity, actively respecting the patient's values, beliefs, and preferences. This involves understanding how cultural background influences health perceptions and decision-making to avoid misunderstandings and build trust (Kai et al., 2007). Furthermore, where appropriate, family involvement should be encouraged, including them in discussions and providing support for carers, which is crucial for holistic care and ensuring a robust support system (NICE, 2021).</a:t>
            </a:r>
            <a:endParaRPr lang="en-GB" sz="1400" dirty="0">
              <a:solidFill>
                <a:srgbClr val="0070C0"/>
              </a:solidFill>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DB4193C0-9C37-D32B-C845-058D81A0063B}"/>
              </a:ext>
            </a:extLst>
          </p:cNvPr>
          <p:cNvSpPr>
            <a:spLocks noGrp="1"/>
          </p:cNvSpPr>
          <p:nvPr>
            <p:ph type="dt" sz="half" idx="10"/>
          </p:nvPr>
        </p:nvSpPr>
        <p:spPr/>
        <p:txBody>
          <a:bodyPr/>
          <a:lstStyle/>
          <a:p>
            <a:pPr>
              <a:defRPr/>
            </a:pPr>
            <a:fld id="{2303D31F-598B-47EE-BA37-93F097A3D676}" type="datetime1">
              <a:rPr lang="en-GB" altLang="en-US" smtClean="0"/>
              <a:pPr>
                <a:defRPr/>
              </a:pPr>
              <a:t>19/12/2025</a:t>
            </a:fld>
            <a:endParaRPr lang="en-GB" altLang="en-US"/>
          </a:p>
        </p:txBody>
      </p:sp>
      <p:sp>
        <p:nvSpPr>
          <p:cNvPr id="5" name="Slide Number Placeholder 4">
            <a:extLst>
              <a:ext uri="{FF2B5EF4-FFF2-40B4-BE49-F238E27FC236}">
                <a16:creationId xmlns:a16="http://schemas.microsoft.com/office/drawing/2014/main" id="{332ED7D4-D58E-B110-D734-7BC6B273144D}"/>
              </a:ext>
            </a:extLst>
          </p:cNvPr>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pic>
        <p:nvPicPr>
          <p:cNvPr id="8" name="Audio 7">
            <a:hlinkClick r:id="" action="ppaction://media"/>
            <a:extLst>
              <a:ext uri="{FF2B5EF4-FFF2-40B4-BE49-F238E27FC236}">
                <a16:creationId xmlns:a16="http://schemas.microsoft.com/office/drawing/2014/main" id="{C3BDDBC0-334C-EEA3-D4F2-2D20CFB71DD1}"/>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3418309274"/>
      </p:ext>
    </p:extLst>
  </p:cSld>
  <p:clrMapOvr>
    <a:masterClrMapping/>
  </p:clrMapOvr>
  <mc:AlternateContent xmlns:mc="http://schemas.openxmlformats.org/markup-compatibility/2006" xmlns:p14="http://schemas.microsoft.com/office/powerpoint/2010/main">
    <mc:Choice Requires="p14">
      <p:transition spd="slow" p14:dur="2000" advTm="47161"/>
    </mc:Choice>
    <mc:Fallback xmlns="">
      <p:transition spd="slow" advTm="471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8AABC3B-A6C5-5BDD-082C-7168949F2D15}"/>
              </a:ext>
            </a:extLst>
          </p:cNvPr>
          <p:cNvSpPr>
            <a:spLocks noGrp="1"/>
          </p:cNvSpPr>
          <p:nvPr>
            <p:ph type="dt" sz="half" idx="10"/>
          </p:nvPr>
        </p:nvSpPr>
        <p:spPr/>
        <p:txBody>
          <a:bodyPr/>
          <a:lstStyle/>
          <a:p>
            <a:pPr>
              <a:defRPr/>
            </a:pPr>
            <a:fld id="{D30023C4-5528-489E-A726-D14A340FF59E}" type="datetime1">
              <a:rPr lang="en-GB" altLang="en-US" smtClean="0"/>
              <a:pPr>
                <a:defRPr/>
              </a:pPr>
              <a:t>19/12/2025</a:t>
            </a:fld>
            <a:endParaRPr lang="en-GB" altLang="en-US"/>
          </a:p>
        </p:txBody>
      </p:sp>
      <p:sp>
        <p:nvSpPr>
          <p:cNvPr id="3" name="Slide Number Placeholder 2">
            <a:extLst>
              <a:ext uri="{FF2B5EF4-FFF2-40B4-BE49-F238E27FC236}">
                <a16:creationId xmlns:a16="http://schemas.microsoft.com/office/drawing/2014/main" id="{CDB18350-9E3F-9669-50FE-8B1F4BF3550E}"/>
              </a:ext>
            </a:extLst>
          </p:cNvPr>
          <p:cNvSpPr>
            <a:spLocks noGrp="1"/>
          </p:cNvSpPr>
          <p:nvPr>
            <p:ph type="sldNum" sz="quarter" idx="11"/>
          </p:nvPr>
        </p:nvSpPr>
        <p:spPr/>
        <p:txBody>
          <a:bodyPr/>
          <a:lstStyle/>
          <a:p>
            <a:pPr>
              <a:defRPr/>
            </a:pPr>
            <a:fld id="{AA1819AB-B9DA-41D7-8C91-5DE9528F5AA4}" type="slidenum">
              <a:rPr lang="en-GB" altLang="en-US" smtClean="0"/>
              <a:pPr>
                <a:defRPr/>
              </a:pPr>
              <a:t>9</a:t>
            </a:fld>
            <a:endParaRPr lang="en-GB" altLang="en-US"/>
          </a:p>
        </p:txBody>
      </p:sp>
      <p:sp>
        <p:nvSpPr>
          <p:cNvPr id="4" name="TextBox 3">
            <a:extLst>
              <a:ext uri="{FF2B5EF4-FFF2-40B4-BE49-F238E27FC236}">
                <a16:creationId xmlns:a16="http://schemas.microsoft.com/office/drawing/2014/main" id="{883723DD-28F0-BC6D-308A-3CA56007AB3B}"/>
              </a:ext>
            </a:extLst>
          </p:cNvPr>
          <p:cNvSpPr txBox="1"/>
          <p:nvPr/>
        </p:nvSpPr>
        <p:spPr>
          <a:xfrm>
            <a:off x="152400" y="174263"/>
            <a:ext cx="4419600" cy="3607206"/>
          </a:xfrm>
          <a:prstGeom prst="rect">
            <a:avLst/>
          </a:prstGeom>
          <a:noFill/>
        </p:spPr>
        <p:txBody>
          <a:bodyPr wrap="square" rtlCol="0">
            <a:spAutoFit/>
          </a:bodyPr>
          <a:lstStyle/>
          <a:p>
            <a:pPr algn="just">
              <a:lnSpc>
                <a:spcPct val="150000"/>
              </a:lnSpc>
            </a:pPr>
            <a:r>
              <a:rPr lang="en-GB" sz="1400" dirty="0"/>
              <a:t>These communication strategies are guided by core ethical principles. Autonomy must be respected by upholding the patient's informed choices, even when they differ from clinical recommendations (Beauchamp and Childress, 2019). The principles of beneficence (doing good) and non‑maleficence (avoiding harm) require clinicians to carefully balance aggressive treatment with the preservation of quality of life, avoiding futile or overly burdensome interventions (GMC, 2019). Confidentiality must be strictly maintained to ensure privacy and trust.</a:t>
            </a:r>
          </a:p>
        </p:txBody>
      </p:sp>
      <p:sp>
        <p:nvSpPr>
          <p:cNvPr id="5" name="AutoShape 2" descr="Rising Ethical Considerations Trends: A Critical Analysis">
            <a:extLst>
              <a:ext uri="{FF2B5EF4-FFF2-40B4-BE49-F238E27FC236}">
                <a16:creationId xmlns:a16="http://schemas.microsoft.com/office/drawing/2014/main" id="{3262337B-A950-DE74-4408-CD512209BAFC}"/>
              </a:ext>
            </a:extLst>
          </p:cNvPr>
          <p:cNvSpPr>
            <a:spLocks noChangeAspect="1" noChangeArrowheads="1"/>
          </p:cNvSpPr>
          <p:nvPr/>
        </p:nvSpPr>
        <p:spPr bwMode="auto">
          <a:xfrm>
            <a:off x="4419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 name="AutoShape 4" descr="Rising Ethical Considerations Trends: A Critical Analysis">
            <a:extLst>
              <a:ext uri="{FF2B5EF4-FFF2-40B4-BE49-F238E27FC236}">
                <a16:creationId xmlns:a16="http://schemas.microsoft.com/office/drawing/2014/main" id="{58A88196-3DDB-0FC1-2325-2790FF873A2A}"/>
              </a:ext>
            </a:extLst>
          </p:cNvPr>
          <p:cNvSpPr>
            <a:spLocks noChangeAspect="1" noChangeArrowheads="1"/>
          </p:cNvSpPr>
          <p:nvPr/>
        </p:nvSpPr>
        <p:spPr bwMode="auto">
          <a:xfrm rot="-10800000" flipV="1">
            <a:off x="5068019" y="3194649"/>
            <a:ext cx="4078856" cy="385313"/>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GB" sz="900" u="sng" strike="noStrike" baseline="0">
                <a:solidFill>
                  <a:srgbClr val="0000FF"/>
                </a:solidFill>
                <a:latin typeface="Arial"/>
                <a:ea typeface="Segoe UI"/>
                <a:cs typeface="Segoe UI"/>
                <a:hlinkClick r:id="rId4"/>
              </a:rPr>
              <a:t>This Photo</a:t>
            </a:r>
            <a:r>
              <a:rPr lang="en-GB" sz="900" baseline="0">
                <a:latin typeface="Arial"/>
              </a:rPr>
              <a:t> by Unknown Author is licensed under </a:t>
            </a:r>
            <a:r>
              <a:rPr lang="en-GB" sz="900" u="sng" strike="noStrike" baseline="0">
                <a:solidFill>
                  <a:srgbClr val="0000FF"/>
                </a:solidFill>
                <a:latin typeface="Arial"/>
                <a:ea typeface="Segoe UI"/>
                <a:cs typeface="Segoe UI"/>
                <a:hlinkClick r:id="rId5"/>
              </a:rPr>
              <a:t>CC BY-NC</a:t>
            </a:r>
            <a:endParaRPr lang="en-GB"/>
          </a:p>
        </p:txBody>
      </p:sp>
      <p:pic>
        <p:nvPicPr>
          <p:cNvPr id="11" name="Picture 10" descr="A group of people wearing medical uniforms&#10;&#10;AI-generated content may be incorrect.">
            <a:extLst>
              <a:ext uri="{FF2B5EF4-FFF2-40B4-BE49-F238E27FC236}">
                <a16:creationId xmlns:a16="http://schemas.microsoft.com/office/drawing/2014/main" id="{874AFDC4-9261-0C30-0293-4EB084B612C5}"/>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4724400" y="260647"/>
            <a:ext cx="4074195" cy="2802415"/>
          </a:xfrm>
          <a:prstGeom prst="rect">
            <a:avLst/>
          </a:prstGeom>
        </p:spPr>
      </p:pic>
      <p:sp>
        <p:nvSpPr>
          <p:cNvPr id="13" name="TextBox 12">
            <a:extLst>
              <a:ext uri="{FF2B5EF4-FFF2-40B4-BE49-F238E27FC236}">
                <a16:creationId xmlns:a16="http://schemas.microsoft.com/office/drawing/2014/main" id="{394FD1A4-9833-3B69-C751-0BEC427BE58E}"/>
              </a:ext>
            </a:extLst>
          </p:cNvPr>
          <p:cNvSpPr txBox="1"/>
          <p:nvPr/>
        </p:nvSpPr>
        <p:spPr>
          <a:xfrm>
            <a:off x="152400" y="3794937"/>
            <a:ext cx="8668072" cy="1345048"/>
          </a:xfrm>
          <a:prstGeom prst="rect">
            <a:avLst/>
          </a:prstGeom>
          <a:noFill/>
        </p:spPr>
        <p:txBody>
          <a:bodyPr wrap="square">
            <a:spAutoFit/>
          </a:bodyPr>
          <a:lstStyle/>
          <a:p>
            <a:pPr algn="just">
              <a:lnSpc>
                <a:spcPct val="150000"/>
              </a:lnSpc>
            </a:pPr>
            <a:r>
              <a:rPr lang="en-GB" sz="1400" dirty="0"/>
              <a:t>In serious illness, these considerations extend to end‑of‑life care. Proactive advance care planning allows patients to express their wishes for future care. A key component is respecting documented Do Not Attempt Resuscitation (DNAR) decisions when they align with the patient's best interests, ensuring care remains focused on comfort and dignity (Resuscitation Council UK, 2021). </a:t>
            </a:r>
          </a:p>
        </p:txBody>
      </p:sp>
      <p:pic>
        <p:nvPicPr>
          <p:cNvPr id="15" name="Audio 14">
            <a:hlinkClick r:id="" action="ppaction://media"/>
            <a:extLst>
              <a:ext uri="{FF2B5EF4-FFF2-40B4-BE49-F238E27FC236}">
                <a16:creationId xmlns:a16="http://schemas.microsoft.com/office/drawing/2014/main" id="{6444AE00-EC06-1464-D201-43FCD8CE3A7A}"/>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982226082"/>
      </p:ext>
    </p:extLst>
  </p:cSld>
  <p:clrMapOvr>
    <a:masterClrMapping/>
  </p:clrMapOvr>
  <mc:AlternateContent xmlns:mc="http://schemas.openxmlformats.org/markup-compatibility/2006" xmlns:p14="http://schemas.microsoft.com/office/powerpoint/2010/main">
    <mc:Choice Requires="p14">
      <p:transition spd="slow" p14:dur="2000" advTm="72968"/>
    </mc:Choice>
    <mc:Fallback xmlns="">
      <p:transition spd="slow" advTm="729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B924A3-1440-EE2D-BFA7-E4E87ED0695F}"/>
              </a:ext>
            </a:extLst>
          </p:cNvPr>
          <p:cNvSpPr>
            <a:spLocks noGrp="1"/>
          </p:cNvSpPr>
          <p:nvPr>
            <p:ph type="title"/>
          </p:nvPr>
        </p:nvSpPr>
        <p:spPr>
          <a:xfrm>
            <a:off x="457200" y="121600"/>
            <a:ext cx="8229600" cy="1143000"/>
          </a:xfrm>
        </p:spPr>
        <p:txBody>
          <a:bodyPr wrap="square" anchor="ctr">
            <a:normAutofit/>
          </a:bodyPr>
          <a:lstStyle/>
          <a:p>
            <a:r>
              <a:rPr lang="en-GB" sz="3600" b="1" dirty="0">
                <a:latin typeface="Arial" panose="020B0604020202020204" pitchFamily="34" charset="0"/>
                <a:cs typeface="Arial" panose="020B0604020202020204" pitchFamily="34" charset="0"/>
              </a:rPr>
              <a:t>Care Plan for the Patient</a:t>
            </a:r>
          </a:p>
        </p:txBody>
      </p:sp>
      <p:sp>
        <p:nvSpPr>
          <p:cNvPr id="3" name="Content Placeholder 2">
            <a:extLst>
              <a:ext uri="{FF2B5EF4-FFF2-40B4-BE49-F238E27FC236}">
                <a16:creationId xmlns:a16="http://schemas.microsoft.com/office/drawing/2014/main" id="{6434F549-6873-A292-8A34-6B47A514022A}"/>
              </a:ext>
            </a:extLst>
          </p:cNvPr>
          <p:cNvSpPr>
            <a:spLocks noGrp="1"/>
          </p:cNvSpPr>
          <p:nvPr>
            <p:ph sz="half" idx="1"/>
          </p:nvPr>
        </p:nvSpPr>
        <p:spPr>
          <a:xfrm>
            <a:off x="73013" y="1063770"/>
            <a:ext cx="5410944" cy="2550545"/>
          </a:xfrm>
        </p:spPr>
        <p:txBody>
          <a:bodyPr wrap="square" anchor="t">
            <a:normAutofit fontScale="25000" lnSpcReduction="20000"/>
          </a:bodyPr>
          <a:lstStyle/>
          <a:p>
            <a:pPr marL="0" indent="0" algn="just">
              <a:lnSpc>
                <a:spcPct val="160000"/>
              </a:lnSpc>
              <a:buNone/>
            </a:pPr>
            <a:r>
              <a:rPr lang="en-GB" sz="5600" b="1" dirty="0">
                <a:latin typeface="Arial" panose="020B0604020202020204" pitchFamily="34" charset="0"/>
                <a:cs typeface="Arial" panose="020B0604020202020204" pitchFamily="34" charset="0"/>
              </a:rPr>
              <a:t>1. Routine and Monitoring</a:t>
            </a:r>
          </a:p>
          <a:p>
            <a:pPr marL="0" lvl="0" indent="0" algn="just">
              <a:lnSpc>
                <a:spcPct val="160000"/>
              </a:lnSpc>
              <a:buNone/>
            </a:pPr>
            <a:r>
              <a:rPr lang="en-GB" sz="5600" dirty="0">
                <a:latin typeface="Arial" panose="020B0604020202020204" pitchFamily="34" charset="0"/>
                <a:cs typeface="Arial" panose="020B0604020202020204" pitchFamily="34" charset="0"/>
              </a:rPr>
              <a:t>Diagnostic Imaging: CT/MRI scans for staging; endoscopic ultrasound for biopsy.</a:t>
            </a:r>
          </a:p>
          <a:p>
            <a:pPr marL="0" lvl="0" indent="0" algn="just">
              <a:lnSpc>
                <a:spcPct val="160000"/>
              </a:lnSpc>
              <a:buNone/>
            </a:pPr>
            <a:r>
              <a:rPr lang="en-GB" sz="5600" dirty="0">
                <a:latin typeface="Arial" panose="020B0604020202020204" pitchFamily="34" charset="0"/>
                <a:cs typeface="Arial" panose="020B0604020202020204" pitchFamily="34" charset="0"/>
              </a:rPr>
              <a:t>Blood Tests: CA19‑9 tumour marker monitoring.</a:t>
            </a:r>
          </a:p>
          <a:p>
            <a:pPr marL="0" lvl="0" indent="0" algn="just">
              <a:lnSpc>
                <a:spcPct val="160000"/>
              </a:lnSpc>
              <a:buNone/>
            </a:pPr>
            <a:r>
              <a:rPr lang="en-GB" sz="5600" dirty="0">
                <a:latin typeface="Arial" panose="020B0604020202020204" pitchFamily="34" charset="0"/>
                <a:cs typeface="Arial" panose="020B0604020202020204" pitchFamily="34" charset="0"/>
              </a:rPr>
              <a:t>Nutritional Monitoring: Regular weight checks, dietitian input, pancreatic enzyme replacement therapy (PERT) for malabsorption.</a:t>
            </a:r>
          </a:p>
          <a:p>
            <a:pPr marL="0" lvl="0" indent="0" algn="just">
              <a:lnSpc>
                <a:spcPct val="160000"/>
              </a:lnSpc>
              <a:buNone/>
            </a:pPr>
            <a:r>
              <a:rPr lang="en-GB" sz="5600" dirty="0">
                <a:latin typeface="Arial" panose="020B0604020202020204" pitchFamily="34" charset="0"/>
                <a:cs typeface="Arial" panose="020B0604020202020204" pitchFamily="34" charset="0"/>
              </a:rPr>
              <a:t>Diabetes Management: HbA1c monitoring, insulin adjustment.</a:t>
            </a:r>
          </a:p>
          <a:p>
            <a:pPr marL="0" indent="0">
              <a:lnSpc>
                <a:spcPct val="90000"/>
              </a:lnSpc>
              <a:buNone/>
            </a:pPr>
            <a:endParaRPr lang="en-GB" sz="1100" dirty="0"/>
          </a:p>
        </p:txBody>
      </p:sp>
      <p:pic>
        <p:nvPicPr>
          <p:cNvPr id="7" name="Picture 6" descr="A close-up of a brain and a measuring tape&#10;&#10;AI-generated content may be incorrect.">
            <a:extLst>
              <a:ext uri="{FF2B5EF4-FFF2-40B4-BE49-F238E27FC236}">
                <a16:creationId xmlns:a16="http://schemas.microsoft.com/office/drawing/2014/main" id="{C9CBF5BD-9599-7977-D82C-1790CD09B14F}"/>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5539127" y="1267525"/>
            <a:ext cx="3354606" cy="2421585"/>
          </a:xfrm>
          <a:prstGeom prst="rect">
            <a:avLst/>
          </a:prstGeom>
          <a:noFill/>
        </p:spPr>
      </p:pic>
      <p:sp>
        <p:nvSpPr>
          <p:cNvPr id="4" name="Date Placeholder 3">
            <a:extLst>
              <a:ext uri="{FF2B5EF4-FFF2-40B4-BE49-F238E27FC236}">
                <a16:creationId xmlns:a16="http://schemas.microsoft.com/office/drawing/2014/main" id="{9FCEB692-B9B5-A7EC-175D-C55FD2A656B5}"/>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19/12/2025</a:t>
            </a:fld>
            <a:endParaRPr lang="en-GB" altLang="en-US" sz="900"/>
          </a:p>
        </p:txBody>
      </p:sp>
      <p:sp>
        <p:nvSpPr>
          <p:cNvPr id="5" name="Slide Number Placeholder 4">
            <a:extLst>
              <a:ext uri="{FF2B5EF4-FFF2-40B4-BE49-F238E27FC236}">
                <a16:creationId xmlns:a16="http://schemas.microsoft.com/office/drawing/2014/main" id="{4E6DEE0F-0A02-6D68-23C0-0B77EC1F3087}"/>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10</a:t>
            </a:fld>
            <a:endParaRPr lang="en-GB" altLang="en-US"/>
          </a:p>
        </p:txBody>
      </p:sp>
      <p:sp>
        <p:nvSpPr>
          <p:cNvPr id="8" name="TextBox 7">
            <a:extLst>
              <a:ext uri="{FF2B5EF4-FFF2-40B4-BE49-F238E27FC236}">
                <a16:creationId xmlns:a16="http://schemas.microsoft.com/office/drawing/2014/main" id="{D2EE165B-A3B6-1049-E9CA-17074DB5D1B6}"/>
              </a:ext>
            </a:extLst>
          </p:cNvPr>
          <p:cNvSpPr txBox="1"/>
          <p:nvPr/>
        </p:nvSpPr>
        <p:spPr>
          <a:xfrm>
            <a:off x="5868144" y="3768128"/>
            <a:ext cx="2696572" cy="200055"/>
          </a:xfrm>
          <a:prstGeom prst="rect">
            <a:avLst/>
          </a:prstGeom>
          <a:solidFill>
            <a:srgbClr val="000000"/>
          </a:solidFill>
        </p:spPr>
        <p:txBody>
          <a:bodyPr wrap="none" rtlCol="0">
            <a:spAutoFit/>
          </a:bodyPr>
          <a:lstStyle/>
          <a:p>
            <a:pPr algn="r">
              <a:spcAft>
                <a:spcPts val="600"/>
              </a:spcAft>
            </a:pPr>
            <a:r>
              <a:rPr lang="en-GB" sz="700" dirty="0">
                <a:solidFill>
                  <a:srgbClr val="FFFFFF"/>
                </a:solidFill>
                <a:latin typeface="+mn-lt"/>
                <a:cs typeface="+mn-cs"/>
                <a:hlinkClick r:id="rId5" tooltip="https://loonylabs.org/2014/07/25/obesity-xbp1s/">
                  <a:extLst>
                    <a:ext uri="{A12FA001-AC4F-418D-AE19-62706E023703}">
                      <ahyp:hlinkClr xmlns:ahyp="http://schemas.microsoft.com/office/drawing/2018/hyperlinkcolor" val="tx"/>
                    </a:ext>
                  </a:extLst>
                </a:hlinkClick>
              </a:rPr>
              <a:t>This Photo</a:t>
            </a:r>
            <a:r>
              <a:rPr lang="en-GB" sz="700" dirty="0">
                <a:solidFill>
                  <a:srgbClr val="FFFFFF"/>
                </a:solidFill>
                <a:latin typeface="+mn-lt"/>
                <a:cs typeface="+mn-cs"/>
              </a:rPr>
              <a:t> by Unknown Author is licensed under </a:t>
            </a:r>
            <a:r>
              <a:rPr lang="en-GB" sz="700" dirty="0">
                <a:solidFill>
                  <a:srgbClr val="FFFFFF"/>
                </a:solidFill>
                <a:latin typeface="+mn-lt"/>
                <a:cs typeface="+mn-cs"/>
                <a:hlinkClick r:id="rId6" tooltip="https://creativecommons.org/licenses/by-nc-nd/3.0/">
                  <a:extLst>
                    <a:ext uri="{A12FA001-AC4F-418D-AE19-62706E023703}">
                      <ahyp:hlinkClr xmlns:ahyp="http://schemas.microsoft.com/office/drawing/2018/hyperlinkcolor" val="tx"/>
                    </a:ext>
                  </a:extLst>
                </a:hlinkClick>
              </a:rPr>
              <a:t>CC BY-NC-ND</a:t>
            </a:r>
            <a:endParaRPr lang="en-GB" sz="700" dirty="0">
              <a:solidFill>
                <a:srgbClr val="FFFFFF"/>
              </a:solidFill>
              <a:latin typeface="+mn-lt"/>
              <a:cs typeface="+mn-cs"/>
            </a:endParaRPr>
          </a:p>
        </p:txBody>
      </p:sp>
      <p:sp>
        <p:nvSpPr>
          <p:cNvPr id="10" name="TextBox 9">
            <a:extLst>
              <a:ext uri="{FF2B5EF4-FFF2-40B4-BE49-F238E27FC236}">
                <a16:creationId xmlns:a16="http://schemas.microsoft.com/office/drawing/2014/main" id="{71D0909F-9FFA-06DA-5E96-97FC2BCCB749}"/>
              </a:ext>
            </a:extLst>
          </p:cNvPr>
          <p:cNvSpPr txBox="1"/>
          <p:nvPr/>
        </p:nvSpPr>
        <p:spPr>
          <a:xfrm>
            <a:off x="-2498" y="3602295"/>
            <a:ext cx="9144000" cy="2115259"/>
          </a:xfrm>
          <a:prstGeom prst="rect">
            <a:avLst/>
          </a:prstGeom>
          <a:noFill/>
        </p:spPr>
        <p:txBody>
          <a:bodyPr wrap="square">
            <a:spAutoFit/>
          </a:bodyPr>
          <a:lstStyle/>
          <a:p>
            <a:pPr marL="0" indent="0" algn="just">
              <a:lnSpc>
                <a:spcPct val="160000"/>
              </a:lnSpc>
              <a:buNone/>
            </a:pPr>
            <a:r>
              <a:rPr lang="en-GB" sz="1400" b="1" dirty="0">
                <a:latin typeface="Arial" panose="020B0604020202020204" pitchFamily="34" charset="0"/>
                <a:cs typeface="Arial" panose="020B0604020202020204" pitchFamily="34" charset="0"/>
              </a:rPr>
              <a:t>2. Treatment Planning</a:t>
            </a:r>
          </a:p>
          <a:p>
            <a:pPr lvl="0" algn="just">
              <a:lnSpc>
                <a:spcPct val="160000"/>
              </a:lnSpc>
            </a:pPr>
            <a:r>
              <a:rPr lang="en-GB" sz="1400" dirty="0">
                <a:latin typeface="Arial" panose="020B0604020202020204" pitchFamily="34" charset="0"/>
                <a:cs typeface="Arial" panose="020B0604020202020204" pitchFamily="34" charset="0"/>
              </a:rPr>
              <a:t>Multidisciplinary Team (MDT): Specialist pancreatic MDT involvement (surgeons, oncologists, dietitians, palliative care).</a:t>
            </a:r>
          </a:p>
          <a:p>
            <a:pPr lvl="0" algn="just">
              <a:lnSpc>
                <a:spcPct val="160000"/>
              </a:lnSpc>
            </a:pPr>
            <a:r>
              <a:rPr lang="en-GB" sz="1400" dirty="0">
                <a:latin typeface="Arial" panose="020B0604020202020204" pitchFamily="34" charset="0"/>
                <a:cs typeface="Arial" panose="020B0604020202020204" pitchFamily="34" charset="0"/>
              </a:rPr>
              <a:t>Surgical Options: Whipple procedure for </a:t>
            </a:r>
            <a:r>
              <a:rPr lang="en-GB" sz="1400" dirty="0" err="1">
                <a:latin typeface="Arial" panose="020B0604020202020204" pitchFamily="34" charset="0"/>
                <a:cs typeface="Arial" panose="020B0604020202020204" pitchFamily="34" charset="0"/>
              </a:rPr>
              <a:t>resectable</a:t>
            </a:r>
            <a:r>
              <a:rPr lang="en-GB" sz="1400" dirty="0">
                <a:latin typeface="Arial" panose="020B0604020202020204" pitchFamily="34" charset="0"/>
                <a:cs typeface="Arial" panose="020B0604020202020204" pitchFamily="34" charset="0"/>
              </a:rPr>
              <a:t> tumours.</a:t>
            </a:r>
          </a:p>
          <a:p>
            <a:pPr lvl="0" algn="just">
              <a:lnSpc>
                <a:spcPct val="160000"/>
              </a:lnSpc>
            </a:pPr>
            <a:r>
              <a:rPr lang="en-GB" sz="1400" dirty="0">
                <a:latin typeface="Arial" panose="020B0604020202020204" pitchFamily="34" charset="0"/>
                <a:cs typeface="Arial" panose="020B0604020202020204" pitchFamily="34" charset="0"/>
              </a:rPr>
              <a:t>Chemotherapy: FOLFIRINOX or gemcitabine‑based regimens for advanced disease.</a:t>
            </a:r>
          </a:p>
          <a:p>
            <a:pPr lvl="0" algn="just">
              <a:lnSpc>
                <a:spcPct val="160000"/>
              </a:lnSpc>
            </a:pPr>
            <a:r>
              <a:rPr lang="en-GB" sz="1400" dirty="0">
                <a:latin typeface="Arial" panose="020B0604020202020204" pitchFamily="34" charset="0"/>
                <a:cs typeface="Arial" panose="020B0604020202020204" pitchFamily="34" charset="0"/>
              </a:rPr>
              <a:t>Palliative Care: Pain management (opioids, nerve blocks), psychological support, end‑of‑life planning.</a:t>
            </a:r>
          </a:p>
        </p:txBody>
      </p:sp>
      <p:pic>
        <p:nvPicPr>
          <p:cNvPr id="15" name="Audio 14">
            <a:hlinkClick r:id="" action="ppaction://media"/>
            <a:extLst>
              <a:ext uri="{FF2B5EF4-FFF2-40B4-BE49-F238E27FC236}">
                <a16:creationId xmlns:a16="http://schemas.microsoft.com/office/drawing/2014/main" id="{B7EA29B9-1011-3A1D-4298-D513363480C2}"/>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2070946817"/>
      </p:ext>
    </p:extLst>
  </p:cSld>
  <p:clrMapOvr>
    <a:masterClrMapping/>
  </p:clrMapOvr>
  <mc:AlternateContent xmlns:mc="http://schemas.openxmlformats.org/markup-compatibility/2006" xmlns:p14="http://schemas.microsoft.com/office/powerpoint/2010/main">
    <mc:Choice Requires="p14">
      <p:transition spd="slow" p14:dur="2000" advTm="76771"/>
    </mc:Choice>
    <mc:Fallback xmlns="">
      <p:transition spd="slow" advTm="767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C212A1C-B1C0-B19B-9051-800723300EC6}"/>
              </a:ext>
            </a:extLst>
          </p:cNvPr>
          <p:cNvSpPr>
            <a:spLocks noGrp="1"/>
          </p:cNvSpPr>
          <p:nvPr>
            <p:ph type="dt" sz="half" idx="10"/>
          </p:nvPr>
        </p:nvSpPr>
        <p:spPr/>
        <p:txBody>
          <a:bodyPr/>
          <a:lstStyle/>
          <a:p>
            <a:pPr>
              <a:defRPr/>
            </a:pPr>
            <a:fld id="{D30023C4-5528-489E-A726-D14A340FF59E}" type="datetime1">
              <a:rPr lang="en-GB" altLang="en-US" smtClean="0"/>
              <a:pPr>
                <a:defRPr/>
              </a:pPr>
              <a:t>19/12/2025</a:t>
            </a:fld>
            <a:endParaRPr lang="en-GB" altLang="en-US"/>
          </a:p>
        </p:txBody>
      </p:sp>
      <p:sp>
        <p:nvSpPr>
          <p:cNvPr id="3" name="Slide Number Placeholder 2">
            <a:extLst>
              <a:ext uri="{FF2B5EF4-FFF2-40B4-BE49-F238E27FC236}">
                <a16:creationId xmlns:a16="http://schemas.microsoft.com/office/drawing/2014/main" id="{478E77C9-F123-DBAE-D0A4-4561C082FAEC}"/>
              </a:ext>
            </a:extLst>
          </p:cNvPr>
          <p:cNvSpPr>
            <a:spLocks noGrp="1"/>
          </p:cNvSpPr>
          <p:nvPr>
            <p:ph type="sldNum" sz="quarter" idx="11"/>
          </p:nvPr>
        </p:nvSpPr>
        <p:spPr/>
        <p:txBody>
          <a:bodyPr/>
          <a:lstStyle/>
          <a:p>
            <a:pPr>
              <a:defRPr/>
            </a:pPr>
            <a:fld id="{AA1819AB-B9DA-41D7-8C91-5DE9528F5AA4}" type="slidenum">
              <a:rPr lang="en-GB" altLang="en-US" smtClean="0"/>
              <a:pPr>
                <a:defRPr/>
              </a:pPr>
              <a:t>11</a:t>
            </a:fld>
            <a:endParaRPr lang="en-GB" altLang="en-US"/>
          </a:p>
        </p:txBody>
      </p:sp>
      <p:sp>
        <p:nvSpPr>
          <p:cNvPr id="4" name="TextBox 3">
            <a:extLst>
              <a:ext uri="{FF2B5EF4-FFF2-40B4-BE49-F238E27FC236}">
                <a16:creationId xmlns:a16="http://schemas.microsoft.com/office/drawing/2014/main" id="{AD87F7B0-ADFC-30AF-2225-5EE4549212CB}"/>
              </a:ext>
            </a:extLst>
          </p:cNvPr>
          <p:cNvSpPr txBox="1"/>
          <p:nvPr/>
        </p:nvSpPr>
        <p:spPr>
          <a:xfrm>
            <a:off x="284508" y="330478"/>
            <a:ext cx="2088232" cy="4893647"/>
          </a:xfrm>
          <a:prstGeom prst="rect">
            <a:avLst/>
          </a:prstGeom>
          <a:noFill/>
        </p:spPr>
        <p:txBody>
          <a:bodyPr wrap="square" rtlCol="0">
            <a:spAutoFit/>
          </a:bodyPr>
          <a:lstStyle/>
          <a:p>
            <a:pPr>
              <a:lnSpc>
                <a:spcPct val="150000"/>
              </a:lnSpc>
            </a:pPr>
            <a:r>
              <a:rPr lang="en-GB" sz="1400" b="1" dirty="0"/>
              <a:t>3. Communication</a:t>
            </a:r>
          </a:p>
          <a:p>
            <a:pPr lvl="0">
              <a:lnSpc>
                <a:spcPct val="150000"/>
              </a:lnSpc>
            </a:pPr>
            <a:r>
              <a:rPr lang="en-GB" sz="1400" dirty="0"/>
              <a:t>Patient‑Centred Approach: Shared decision‑making, clear explanation of prognosis, treatment options, and side effects.</a:t>
            </a:r>
          </a:p>
          <a:p>
            <a:pPr lvl="0">
              <a:lnSpc>
                <a:spcPct val="150000"/>
              </a:lnSpc>
            </a:pPr>
            <a:r>
              <a:rPr lang="en-GB" sz="1400" dirty="0"/>
              <a:t>Cultural Sensitivity: Respecting patient’s values and preferences.</a:t>
            </a:r>
          </a:p>
          <a:p>
            <a:pPr lvl="0">
              <a:lnSpc>
                <a:spcPct val="150000"/>
              </a:lnSpc>
            </a:pPr>
            <a:r>
              <a:rPr lang="en-GB" sz="1400" dirty="0"/>
              <a:t>Family Involvement: Inclusion in discussions, support for carers.</a:t>
            </a:r>
          </a:p>
          <a:p>
            <a:endParaRPr lang="en-GB" dirty="0"/>
          </a:p>
        </p:txBody>
      </p:sp>
      <p:pic>
        <p:nvPicPr>
          <p:cNvPr id="6" name="Picture 5" descr="A group of people in a circle&#10;&#10;AI-generated content may be incorrect.">
            <a:extLst>
              <a:ext uri="{FF2B5EF4-FFF2-40B4-BE49-F238E27FC236}">
                <a16:creationId xmlns:a16="http://schemas.microsoft.com/office/drawing/2014/main" id="{6654285D-8ADF-52EF-5AF1-891F975CB51D}"/>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944264" y="171979"/>
            <a:ext cx="5076008" cy="5076008"/>
          </a:xfrm>
          <a:prstGeom prst="rect">
            <a:avLst/>
          </a:prstGeom>
        </p:spPr>
      </p:pic>
      <p:sp>
        <p:nvSpPr>
          <p:cNvPr id="7" name="TextBox 6">
            <a:extLst>
              <a:ext uri="{FF2B5EF4-FFF2-40B4-BE49-F238E27FC236}">
                <a16:creationId xmlns:a16="http://schemas.microsoft.com/office/drawing/2014/main" id="{1E8077FB-CCD0-1038-32A7-D1C9B6A96A17}"/>
              </a:ext>
            </a:extLst>
          </p:cNvPr>
          <p:cNvSpPr txBox="1"/>
          <p:nvPr/>
        </p:nvSpPr>
        <p:spPr>
          <a:xfrm>
            <a:off x="2771801" y="5247987"/>
            <a:ext cx="3312367" cy="230832"/>
          </a:xfrm>
          <a:prstGeom prst="rect">
            <a:avLst/>
          </a:prstGeom>
          <a:noFill/>
        </p:spPr>
        <p:txBody>
          <a:bodyPr wrap="square" rtlCol="0">
            <a:spAutoFit/>
          </a:bodyPr>
          <a:lstStyle/>
          <a:p>
            <a:r>
              <a:rPr lang="en-GB" sz="900" dirty="0">
                <a:hlinkClick r:id="rId5" tooltip="https://guides.himmelfarb.gwu.edu/interprofessional/GettingStarted"/>
              </a:rPr>
              <a:t>This Photo</a:t>
            </a:r>
            <a:r>
              <a:rPr lang="en-GB" sz="900" dirty="0"/>
              <a:t> by Unknown Author is licensed under </a:t>
            </a:r>
            <a:r>
              <a:rPr lang="en-GB" sz="900" dirty="0">
                <a:hlinkClick r:id="rId6" tooltip="https://creativecommons.org/licenses/by-nc/3.0/"/>
              </a:rPr>
              <a:t>CC BY-NC</a:t>
            </a:r>
            <a:endParaRPr lang="en-GB" sz="900" dirty="0"/>
          </a:p>
        </p:txBody>
      </p:sp>
      <p:sp>
        <p:nvSpPr>
          <p:cNvPr id="8" name="TextBox 7">
            <a:extLst>
              <a:ext uri="{FF2B5EF4-FFF2-40B4-BE49-F238E27FC236}">
                <a16:creationId xmlns:a16="http://schemas.microsoft.com/office/drawing/2014/main" id="{9ECDE5AB-D378-0C73-F1C5-EB3509D1020F}"/>
              </a:ext>
            </a:extLst>
          </p:cNvPr>
          <p:cNvSpPr txBox="1"/>
          <p:nvPr/>
        </p:nvSpPr>
        <p:spPr>
          <a:xfrm>
            <a:off x="6372200" y="330478"/>
            <a:ext cx="2376264" cy="5447645"/>
          </a:xfrm>
          <a:prstGeom prst="rect">
            <a:avLst/>
          </a:prstGeom>
          <a:noFill/>
        </p:spPr>
        <p:txBody>
          <a:bodyPr wrap="square" rtlCol="0">
            <a:spAutoFit/>
          </a:bodyPr>
          <a:lstStyle/>
          <a:p>
            <a:pPr algn="r">
              <a:lnSpc>
                <a:spcPct val="150000"/>
              </a:lnSpc>
            </a:pPr>
            <a:r>
              <a:rPr lang="en-GB" sz="1400" b="1" dirty="0"/>
              <a:t>4. Ethical Considerations</a:t>
            </a:r>
          </a:p>
          <a:p>
            <a:pPr lvl="0" algn="r">
              <a:lnSpc>
                <a:spcPct val="150000"/>
              </a:lnSpc>
            </a:pPr>
            <a:r>
              <a:rPr lang="en-GB" sz="1400" dirty="0"/>
              <a:t>Autonomy: Respecting patient’s choices regarding treatment.</a:t>
            </a:r>
          </a:p>
          <a:p>
            <a:pPr lvl="0" algn="r">
              <a:lnSpc>
                <a:spcPct val="150000"/>
              </a:lnSpc>
            </a:pPr>
            <a:r>
              <a:rPr lang="en-GB" sz="1400" dirty="0"/>
              <a:t>Beneficence and Non‑Maleficence: Balancing aggressive treatment with quality of life.</a:t>
            </a:r>
          </a:p>
          <a:p>
            <a:pPr lvl="0" algn="r">
              <a:lnSpc>
                <a:spcPct val="150000"/>
              </a:lnSpc>
            </a:pPr>
            <a:r>
              <a:rPr lang="en-GB" sz="1400" dirty="0"/>
              <a:t>Confidentiality: Ensuring privacy in communication.</a:t>
            </a:r>
          </a:p>
          <a:p>
            <a:pPr lvl="0" algn="r">
              <a:lnSpc>
                <a:spcPct val="150000"/>
              </a:lnSpc>
            </a:pPr>
            <a:r>
              <a:rPr lang="en-GB" sz="1400" dirty="0"/>
              <a:t>End‑of‑Life Care: Advance care planning, respecting Do Not Attempt Resuscitation (DNAR) decisions.</a:t>
            </a:r>
          </a:p>
          <a:p>
            <a:endParaRPr lang="en-GB" sz="1200" dirty="0"/>
          </a:p>
        </p:txBody>
      </p:sp>
      <p:pic>
        <p:nvPicPr>
          <p:cNvPr id="11" name="Audio 10">
            <a:hlinkClick r:id="" action="ppaction://media"/>
            <a:extLst>
              <a:ext uri="{FF2B5EF4-FFF2-40B4-BE49-F238E27FC236}">
                <a16:creationId xmlns:a16="http://schemas.microsoft.com/office/drawing/2014/main" id="{957108DC-064D-D219-7724-AC592DCECF9F}"/>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463432636"/>
      </p:ext>
    </p:extLst>
  </p:cSld>
  <p:clrMapOvr>
    <a:masterClrMapping/>
  </p:clrMapOvr>
  <mc:AlternateContent xmlns:mc="http://schemas.openxmlformats.org/markup-compatibility/2006" xmlns:p14="http://schemas.microsoft.com/office/powerpoint/2010/main">
    <mc:Choice Requires="p14">
      <p:transition spd="slow" p14:dur="2000" advTm="67606"/>
    </mc:Choice>
    <mc:Fallback xmlns="">
      <p:transition spd="slow" advTm="676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E0FCB6-E8B5-E668-6859-562592213C24}"/>
              </a:ext>
            </a:extLst>
          </p:cNvPr>
          <p:cNvSpPr>
            <a:spLocks noGrp="1"/>
          </p:cNvSpPr>
          <p:nvPr>
            <p:ph type="title"/>
          </p:nvPr>
        </p:nvSpPr>
        <p:spPr/>
        <p:txBody>
          <a:bodyPr/>
          <a:lstStyle/>
          <a:p>
            <a:r>
              <a:rPr lang="en-GB" sz="3600" b="1" dirty="0"/>
              <a:t>Recommendations</a:t>
            </a:r>
          </a:p>
        </p:txBody>
      </p:sp>
      <p:sp>
        <p:nvSpPr>
          <p:cNvPr id="3" name="Content Placeholder 2">
            <a:extLst>
              <a:ext uri="{FF2B5EF4-FFF2-40B4-BE49-F238E27FC236}">
                <a16:creationId xmlns:a16="http://schemas.microsoft.com/office/drawing/2014/main" id="{7EB34A5C-AEA4-8C87-D5EF-1CD835079D1D}"/>
              </a:ext>
            </a:extLst>
          </p:cNvPr>
          <p:cNvSpPr>
            <a:spLocks noGrp="1"/>
          </p:cNvSpPr>
          <p:nvPr>
            <p:ph idx="1"/>
          </p:nvPr>
        </p:nvSpPr>
        <p:spPr>
          <a:xfrm>
            <a:off x="248753" y="1265993"/>
            <a:ext cx="5874307" cy="5298100"/>
          </a:xfrm>
        </p:spPr>
        <p:txBody>
          <a:bodyPr/>
          <a:lstStyle/>
          <a:p>
            <a:pPr marL="0" indent="0">
              <a:lnSpc>
                <a:spcPct val="150000"/>
              </a:lnSpc>
              <a:buNone/>
            </a:pPr>
            <a:r>
              <a:rPr lang="en-GB" sz="1400" b="1" dirty="0">
                <a:latin typeface="Arial"/>
                <a:cs typeface="Arial"/>
              </a:rPr>
              <a:t>1. Immediate Lifestyle Modification (The Cornerstone of Care)</a:t>
            </a:r>
            <a:br>
              <a:rPr lang="en-GB" sz="1400" dirty="0">
                <a:latin typeface="Arial" panose="020B0604020202020204" pitchFamily="34" charset="0"/>
                <a:cs typeface="Arial" panose="020B0604020202020204" pitchFamily="34" charset="0"/>
              </a:rPr>
            </a:br>
            <a:r>
              <a:rPr lang="en-GB" sz="1400" dirty="0">
                <a:latin typeface="Arial"/>
                <a:cs typeface="Arial"/>
              </a:rPr>
              <a:t>The foundation of Mr. </a:t>
            </a:r>
            <a:r>
              <a:rPr lang="en-GB" sz="1400" dirty="0" err="1">
                <a:latin typeface="Arial"/>
                <a:cs typeface="Arial"/>
              </a:rPr>
              <a:t>Horodeski's</a:t>
            </a:r>
            <a:r>
              <a:rPr lang="en-GB" sz="1400" dirty="0">
                <a:latin typeface="Arial"/>
                <a:cs typeface="Arial"/>
              </a:rPr>
              <a:t> care plan must be a structured, multi-component lifestyle intervention, delivered with urgency and support.</a:t>
            </a:r>
            <a:endParaRPr lang="en-US"/>
          </a:p>
          <a:p>
            <a:pPr marL="0" indent="0">
              <a:lnSpc>
                <a:spcPct val="150000"/>
              </a:lnSpc>
              <a:buNone/>
            </a:pPr>
            <a:r>
              <a:rPr lang="en-GB" sz="1400" b="1" dirty="0">
                <a:latin typeface="Arial"/>
                <a:cs typeface="Arial"/>
              </a:rPr>
              <a:t>Smoking Cessation:</a:t>
            </a:r>
            <a:r>
              <a:rPr lang="en-GB" sz="1400" dirty="0">
                <a:latin typeface="Arial"/>
                <a:cs typeface="Arial"/>
              </a:rPr>
              <a:t> As the highest-priority intervention, he should be referred to a dedicated NHS Stop Smoking Service. Combination therapy such as varenicline or bupropion alongside behavioural support, is recommended due to his high nicotine dependence (NICE, 2021).</a:t>
            </a:r>
          </a:p>
          <a:p>
            <a:pPr marL="0" indent="0">
              <a:lnSpc>
                <a:spcPct val="150000"/>
              </a:lnSpc>
              <a:buNone/>
            </a:pPr>
            <a:r>
              <a:rPr lang="en-GB" sz="1400" b="1" dirty="0">
                <a:latin typeface="Arial"/>
                <a:cs typeface="Arial"/>
              </a:rPr>
              <a:t>Alcohol Reduction:</a:t>
            </a:r>
            <a:r>
              <a:rPr lang="en-GB" sz="1400" dirty="0">
                <a:latin typeface="Arial"/>
                <a:cs typeface="Arial"/>
              </a:rPr>
              <a:t> A brief intervention should be conducted to quantify intake (using AUDIT-C) and agree on a reduction plan. Referral to specialist services should be offered if indicated (NICE, 2022).</a:t>
            </a:r>
          </a:p>
          <a:p>
            <a:pPr marL="0" indent="0">
              <a:lnSpc>
                <a:spcPct val="150000"/>
              </a:lnSpc>
              <a:buNone/>
            </a:pPr>
            <a:r>
              <a:rPr lang="en-GB" sz="1400" b="1" dirty="0">
                <a:latin typeface="Arial"/>
                <a:cs typeface="Arial"/>
              </a:rPr>
              <a:t>Weight Management and Physical Activity:</a:t>
            </a:r>
            <a:r>
              <a:rPr lang="en-GB" sz="1400" dirty="0">
                <a:latin typeface="Arial"/>
                <a:cs typeface="Arial"/>
              </a:rPr>
              <a:t> Referral to a structured, evidence-based weight management programme, for example NHS Diabetes Prevention Programme, is essential. </a:t>
            </a:r>
          </a:p>
        </p:txBody>
      </p:sp>
      <p:sp>
        <p:nvSpPr>
          <p:cNvPr id="4" name="Date Placeholder 3">
            <a:extLst>
              <a:ext uri="{FF2B5EF4-FFF2-40B4-BE49-F238E27FC236}">
                <a16:creationId xmlns:a16="http://schemas.microsoft.com/office/drawing/2014/main" id="{BFDC4459-B578-A402-DCF4-CAC2307B75D4}"/>
              </a:ext>
            </a:extLst>
          </p:cNvPr>
          <p:cNvSpPr>
            <a:spLocks noGrp="1"/>
          </p:cNvSpPr>
          <p:nvPr>
            <p:ph type="dt" sz="half" idx="10"/>
          </p:nvPr>
        </p:nvSpPr>
        <p:spPr/>
        <p:txBody>
          <a:bodyPr/>
          <a:lstStyle/>
          <a:p>
            <a:pPr>
              <a:defRPr/>
            </a:pPr>
            <a:fld id="{2303D31F-598B-47EE-BA37-93F097A3D676}" type="datetime1">
              <a:rPr lang="en-GB" altLang="en-US" smtClean="0"/>
              <a:pPr>
                <a:defRPr/>
              </a:pPr>
              <a:t>19/12/2025</a:t>
            </a:fld>
            <a:endParaRPr lang="en-GB" altLang="en-US"/>
          </a:p>
        </p:txBody>
      </p:sp>
      <p:sp>
        <p:nvSpPr>
          <p:cNvPr id="5" name="Slide Number Placeholder 4">
            <a:extLst>
              <a:ext uri="{FF2B5EF4-FFF2-40B4-BE49-F238E27FC236}">
                <a16:creationId xmlns:a16="http://schemas.microsoft.com/office/drawing/2014/main" id="{C61D60C8-0E6D-5493-15CC-220B5D39BED7}"/>
              </a:ext>
            </a:extLst>
          </p:cNvPr>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pic>
        <p:nvPicPr>
          <p:cNvPr id="7" name="Picture 6" descr="Bad Lifestyle Vector Art, Icons, and Graphics for Free Download">
            <a:extLst>
              <a:ext uri="{FF2B5EF4-FFF2-40B4-BE49-F238E27FC236}">
                <a16:creationId xmlns:a16="http://schemas.microsoft.com/office/drawing/2014/main" id="{3533E51D-FEF9-9D25-13CE-8BF0736F4488}"/>
              </a:ext>
            </a:extLst>
          </p:cNvPr>
          <p:cNvPicPr>
            <a:picLocks noChangeAspect="1"/>
          </p:cNvPicPr>
          <p:nvPr/>
        </p:nvPicPr>
        <p:blipFill>
          <a:blip r:embed="rId4"/>
          <a:stretch>
            <a:fillRect/>
          </a:stretch>
        </p:blipFill>
        <p:spPr>
          <a:xfrm>
            <a:off x="6120033" y="1266247"/>
            <a:ext cx="2907353" cy="1783135"/>
          </a:xfrm>
          <a:prstGeom prst="rect">
            <a:avLst/>
          </a:prstGeom>
        </p:spPr>
      </p:pic>
      <p:sp>
        <p:nvSpPr>
          <p:cNvPr id="9" name="TextBox 8">
            <a:extLst>
              <a:ext uri="{FF2B5EF4-FFF2-40B4-BE49-F238E27FC236}">
                <a16:creationId xmlns:a16="http://schemas.microsoft.com/office/drawing/2014/main" id="{DC5EEEAB-A1BD-41D3-C884-F183CEC64235}"/>
              </a:ext>
            </a:extLst>
          </p:cNvPr>
          <p:cNvSpPr txBox="1"/>
          <p:nvPr/>
        </p:nvSpPr>
        <p:spPr>
          <a:xfrm>
            <a:off x="6398664" y="3044439"/>
            <a:ext cx="2371458"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200" dirty="0">
                <a:solidFill>
                  <a:srgbClr val="2C3E50"/>
                </a:solidFill>
                <a:latin typeface="Arial"/>
                <a:ea typeface="Roboto"/>
                <a:cs typeface="Roboto"/>
              </a:rPr>
              <a:t> Figure: illustrate</a:t>
            </a:r>
            <a:r>
              <a:rPr lang="en-US" dirty="0">
                <a:solidFill>
                  <a:srgbClr val="2C3E50"/>
                </a:solidFill>
                <a:latin typeface="Roboto"/>
                <a:ea typeface="Roboto"/>
                <a:cs typeface="Roboto"/>
              </a:rPr>
              <a:t> </a:t>
            </a:r>
            <a:r>
              <a:rPr lang="en-US" sz="1200" dirty="0">
                <a:solidFill>
                  <a:srgbClr val="2C3E50"/>
                </a:solidFill>
                <a:latin typeface="Arial"/>
                <a:ea typeface="Roboto"/>
                <a:cs typeface="Roboto"/>
              </a:rPr>
              <a:t>bad lifestyle. (Vecteezy.com, 2025)</a:t>
            </a:r>
            <a:endParaRPr lang="en-US" sz="1200" dirty="0">
              <a:latin typeface="Arial"/>
            </a:endParaRPr>
          </a:p>
          <a:p>
            <a:pPr algn="ctr"/>
            <a:endParaRPr lang="en-GB"/>
          </a:p>
        </p:txBody>
      </p:sp>
      <p:pic>
        <p:nvPicPr>
          <p:cNvPr id="14" name="Audio 13">
            <a:hlinkClick r:id="" action="ppaction://media"/>
            <a:extLst>
              <a:ext uri="{FF2B5EF4-FFF2-40B4-BE49-F238E27FC236}">
                <a16:creationId xmlns:a16="http://schemas.microsoft.com/office/drawing/2014/main" id="{B5796F52-27E6-A0D1-100F-6B3C8D19A53E}"/>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872766868"/>
      </p:ext>
    </p:extLst>
  </p:cSld>
  <p:clrMapOvr>
    <a:masterClrMapping/>
  </p:clrMapOvr>
  <mc:AlternateContent xmlns:mc="http://schemas.openxmlformats.org/markup-compatibility/2006" xmlns:p14="http://schemas.microsoft.com/office/powerpoint/2010/main">
    <mc:Choice Requires="p14">
      <p:transition spd="slow" p14:dur="2000" advTm="20035"/>
    </mc:Choice>
    <mc:Fallback xmlns="">
      <p:transition spd="slow" advTm="200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3182AF6-20EE-4650-7FC2-74E8B605D9EE}"/>
              </a:ext>
            </a:extLst>
          </p:cNvPr>
          <p:cNvSpPr>
            <a:spLocks noGrp="1"/>
          </p:cNvSpPr>
          <p:nvPr>
            <p:ph type="dt" sz="half" idx="10"/>
          </p:nvPr>
        </p:nvSpPr>
        <p:spPr/>
        <p:txBody>
          <a:bodyPr/>
          <a:lstStyle/>
          <a:p>
            <a:pPr>
              <a:defRPr/>
            </a:pPr>
            <a:fld id="{D30023C4-5528-489E-A726-D14A340FF59E}" type="datetime1">
              <a:rPr lang="en-GB" altLang="en-US" smtClean="0"/>
              <a:pPr>
                <a:defRPr/>
              </a:pPr>
              <a:t>19/12/2025</a:t>
            </a:fld>
            <a:endParaRPr lang="en-GB" altLang="en-US"/>
          </a:p>
        </p:txBody>
      </p:sp>
      <p:sp>
        <p:nvSpPr>
          <p:cNvPr id="3" name="Slide Number Placeholder 2">
            <a:extLst>
              <a:ext uri="{FF2B5EF4-FFF2-40B4-BE49-F238E27FC236}">
                <a16:creationId xmlns:a16="http://schemas.microsoft.com/office/drawing/2014/main" id="{E790AFCE-2550-6B5C-AFC5-E51C8EE995F8}"/>
              </a:ext>
            </a:extLst>
          </p:cNvPr>
          <p:cNvSpPr>
            <a:spLocks noGrp="1"/>
          </p:cNvSpPr>
          <p:nvPr>
            <p:ph type="sldNum" sz="quarter" idx="11"/>
          </p:nvPr>
        </p:nvSpPr>
        <p:spPr/>
        <p:txBody>
          <a:bodyPr/>
          <a:lstStyle/>
          <a:p>
            <a:pPr>
              <a:defRPr/>
            </a:pPr>
            <a:fld id="{AA1819AB-B9DA-41D7-8C91-5DE9528F5AA4}" type="slidenum">
              <a:rPr lang="en-GB" altLang="en-US" smtClean="0"/>
              <a:pPr>
                <a:defRPr/>
              </a:pPr>
              <a:t>13</a:t>
            </a:fld>
            <a:endParaRPr lang="en-GB" altLang="en-US"/>
          </a:p>
        </p:txBody>
      </p:sp>
      <p:sp>
        <p:nvSpPr>
          <p:cNvPr id="4" name="TextBox 3">
            <a:extLst>
              <a:ext uri="{FF2B5EF4-FFF2-40B4-BE49-F238E27FC236}">
                <a16:creationId xmlns:a16="http://schemas.microsoft.com/office/drawing/2014/main" id="{9FAE247F-6A96-13B7-0135-6221B4E9EFDE}"/>
              </a:ext>
            </a:extLst>
          </p:cNvPr>
          <p:cNvSpPr txBox="1"/>
          <p:nvPr/>
        </p:nvSpPr>
        <p:spPr>
          <a:xfrm>
            <a:off x="531976" y="339488"/>
            <a:ext cx="8075240" cy="5539978"/>
          </a:xfrm>
          <a:prstGeom prst="rect">
            <a:avLst/>
          </a:prstGeom>
          <a:noFill/>
        </p:spPr>
        <p:txBody>
          <a:bodyPr wrap="square" lIns="91440" tIns="45720" rIns="91440" bIns="45720" rtlCol="0" anchor="t">
            <a:spAutoFit/>
          </a:bodyPr>
          <a:lstStyle/>
          <a:p>
            <a:pPr algn="just">
              <a:lnSpc>
                <a:spcPct val="150000"/>
              </a:lnSpc>
            </a:pPr>
            <a:r>
              <a:rPr lang="en-GB" sz="1400" b="1" dirty="0">
                <a:latin typeface="Arial"/>
                <a:cs typeface="Arial"/>
              </a:rPr>
              <a:t>Goals should include, </a:t>
            </a:r>
            <a:r>
              <a:rPr lang="en-GB" sz="1400" dirty="0">
                <a:latin typeface="Arial"/>
                <a:cs typeface="Arial"/>
              </a:rPr>
              <a:t>diet, a moderate, sustained calorie deficit (500-600kcal/day), focusing on Mediterranean-style principles (rich in vegetables, whole grains, lean protein, healthy fats) to improve glycaemic and lipid control (</a:t>
            </a:r>
            <a:r>
              <a:rPr lang="en-GB" sz="1400" dirty="0" err="1">
                <a:latin typeface="Arial"/>
                <a:cs typeface="Arial"/>
              </a:rPr>
              <a:t>Estruch</a:t>
            </a:r>
            <a:r>
              <a:rPr lang="en-GB" sz="1400" dirty="0">
                <a:latin typeface="Arial"/>
                <a:cs typeface="Arial"/>
              </a:rPr>
              <a:t> et al., 2018). It also includes activity, gradual progression to 150 minutes of moderate-intensity aerobic activity per week, brisk walking is a good alternative, plus muscle-strengthening activities on 2+ days, as per UK Chief Medical Officers' guidelines (2019).</a:t>
            </a:r>
            <a:endParaRPr lang="en-US"/>
          </a:p>
          <a:p>
            <a:pPr>
              <a:lnSpc>
                <a:spcPct val="150000"/>
              </a:lnSpc>
            </a:pPr>
            <a:r>
              <a:rPr lang="en-GB" sz="1400" b="1" dirty="0"/>
              <a:t>2. Intensive Medical Management and Monitoring Schedule</a:t>
            </a:r>
            <a:br>
              <a:rPr lang="en-GB" sz="1400" dirty="0"/>
            </a:br>
            <a:r>
              <a:rPr lang="en-GB" sz="1400" dirty="0"/>
              <a:t>Pharmacological therapy must be optimised in parallel with lifestyle changes, following current guidelines.</a:t>
            </a:r>
          </a:p>
          <a:p>
            <a:pPr algn="just">
              <a:lnSpc>
                <a:spcPct val="150000"/>
              </a:lnSpc>
            </a:pPr>
            <a:r>
              <a:rPr lang="en-GB" sz="1400" b="1" dirty="0"/>
              <a:t>Glycaemic Control (Diabetes):</a:t>
            </a:r>
            <a:endParaRPr lang="en-GB" sz="1400" dirty="0"/>
          </a:p>
          <a:p>
            <a:pPr algn="just">
              <a:lnSpc>
                <a:spcPct val="150000"/>
              </a:lnSpc>
            </a:pPr>
            <a:r>
              <a:rPr lang="en-GB" sz="1400" b="1" dirty="0"/>
              <a:t>Target:</a:t>
            </a:r>
            <a:r>
              <a:rPr lang="en-GB" sz="1400" dirty="0"/>
              <a:t> Individualised HbA1c target, typically ≤48 mmol/mol (≤6.5%) if achievable without harmful hypoglycaemia (NICE, 2022b).</a:t>
            </a:r>
          </a:p>
          <a:p>
            <a:pPr algn="just">
              <a:lnSpc>
                <a:spcPct val="150000"/>
              </a:lnSpc>
            </a:pPr>
            <a:r>
              <a:rPr lang="en-GB" sz="1400" b="1" dirty="0">
                <a:latin typeface="Arial"/>
                <a:cs typeface="Arial"/>
              </a:rPr>
              <a:t>Pharmacotherapy:</a:t>
            </a:r>
            <a:r>
              <a:rPr lang="en-GB" sz="1400" dirty="0">
                <a:latin typeface="Arial"/>
                <a:cs typeface="Arial"/>
              </a:rPr>
              <a:t> Given his high cardiovascular risk, first-line therapy should be metformin. Second-line agent should be a drug with proven cardiovascular benefit, such as an SGLT2 inhibitor (empagliflozin) or a GLP-1 receptor agonist like dulaglutide, which also support weight loss (Davies et al., 2022).</a:t>
            </a:r>
          </a:p>
          <a:p>
            <a:endParaRPr lang="en-GB" dirty="0"/>
          </a:p>
        </p:txBody>
      </p:sp>
      <p:pic>
        <p:nvPicPr>
          <p:cNvPr id="15" name="Audio 14">
            <a:hlinkClick r:id="" action="ppaction://media"/>
            <a:extLst>
              <a:ext uri="{FF2B5EF4-FFF2-40B4-BE49-F238E27FC236}">
                <a16:creationId xmlns:a16="http://schemas.microsoft.com/office/drawing/2014/main" id="{F1BA2BA5-C0AF-55B4-8150-914196BB30E0}"/>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723795896"/>
      </p:ext>
    </p:extLst>
  </p:cSld>
  <p:clrMapOvr>
    <a:masterClrMapping/>
  </p:clrMapOvr>
  <mc:AlternateContent xmlns:mc="http://schemas.openxmlformats.org/markup-compatibility/2006" xmlns:p14="http://schemas.microsoft.com/office/powerpoint/2010/main">
    <mc:Choice Requires="p14">
      <p:transition spd="slow" p14:dur="2000" advTm="54362"/>
    </mc:Choice>
    <mc:Fallback xmlns="">
      <p:transition spd="slow" advTm="543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14781F3-0AF4-7626-194A-3D7278EEDCF2}"/>
              </a:ext>
            </a:extLst>
          </p:cNvPr>
          <p:cNvSpPr>
            <a:spLocks noGrp="1"/>
          </p:cNvSpPr>
          <p:nvPr>
            <p:ph type="dt" sz="half" idx="10"/>
          </p:nvPr>
        </p:nvSpPr>
        <p:spPr/>
        <p:txBody>
          <a:bodyPr/>
          <a:lstStyle/>
          <a:p>
            <a:pPr>
              <a:defRPr/>
            </a:pPr>
            <a:fld id="{D30023C4-5528-489E-A726-D14A340FF59E}" type="datetime1">
              <a:rPr lang="en-GB" altLang="en-US" smtClean="0"/>
              <a:pPr>
                <a:defRPr/>
              </a:pPr>
              <a:t>19/12/2025</a:t>
            </a:fld>
            <a:endParaRPr lang="en-GB" altLang="en-US"/>
          </a:p>
        </p:txBody>
      </p:sp>
      <p:sp>
        <p:nvSpPr>
          <p:cNvPr id="3" name="Slide Number Placeholder 2">
            <a:extLst>
              <a:ext uri="{FF2B5EF4-FFF2-40B4-BE49-F238E27FC236}">
                <a16:creationId xmlns:a16="http://schemas.microsoft.com/office/drawing/2014/main" id="{3D8910B4-7847-4E3B-1A2F-1D068A5E5C6D}"/>
              </a:ext>
            </a:extLst>
          </p:cNvPr>
          <p:cNvSpPr>
            <a:spLocks noGrp="1"/>
          </p:cNvSpPr>
          <p:nvPr>
            <p:ph type="sldNum" sz="quarter" idx="11"/>
          </p:nvPr>
        </p:nvSpPr>
        <p:spPr/>
        <p:txBody>
          <a:bodyPr/>
          <a:lstStyle/>
          <a:p>
            <a:pPr>
              <a:defRPr/>
            </a:pPr>
            <a:fld id="{AA1819AB-B9DA-41D7-8C91-5DE9528F5AA4}" type="slidenum">
              <a:rPr lang="en-GB" altLang="en-US" smtClean="0"/>
              <a:pPr>
                <a:defRPr/>
              </a:pPr>
              <a:t>14</a:t>
            </a:fld>
            <a:endParaRPr lang="en-GB" altLang="en-US"/>
          </a:p>
        </p:txBody>
      </p:sp>
      <p:sp>
        <p:nvSpPr>
          <p:cNvPr id="6" name="TextBox 5">
            <a:extLst>
              <a:ext uri="{FF2B5EF4-FFF2-40B4-BE49-F238E27FC236}">
                <a16:creationId xmlns:a16="http://schemas.microsoft.com/office/drawing/2014/main" id="{17A73520-FA88-53F8-9F40-72F4FE0C2765}"/>
              </a:ext>
            </a:extLst>
          </p:cNvPr>
          <p:cNvSpPr txBox="1"/>
          <p:nvPr/>
        </p:nvSpPr>
        <p:spPr>
          <a:xfrm>
            <a:off x="498376" y="506340"/>
            <a:ext cx="8147248" cy="4576702"/>
          </a:xfrm>
          <a:prstGeom prst="rect">
            <a:avLst/>
          </a:prstGeom>
          <a:noFill/>
        </p:spPr>
        <p:txBody>
          <a:bodyPr wrap="square" lIns="91440" tIns="45720" rIns="91440" bIns="45720" anchor="t">
            <a:spAutoFit/>
          </a:bodyPr>
          <a:lstStyle/>
          <a:p>
            <a:pPr algn="just">
              <a:lnSpc>
                <a:spcPct val="150000"/>
              </a:lnSpc>
            </a:pPr>
            <a:r>
              <a:rPr lang="en-GB" sz="1400" b="1" dirty="0">
                <a:latin typeface="Arial" panose="020B0604020202020204" pitchFamily="34" charset="0"/>
                <a:cs typeface="Arial" panose="020B0604020202020204" pitchFamily="34" charset="0"/>
              </a:rPr>
              <a:t>Monitoring:</a:t>
            </a:r>
            <a:r>
              <a:rPr lang="en-GB" sz="1400" dirty="0">
                <a:latin typeface="Arial" panose="020B0604020202020204" pitchFamily="34" charset="0"/>
                <a:cs typeface="Arial" panose="020B0604020202020204" pitchFamily="34" charset="0"/>
              </a:rPr>
              <a:t> HbA1c every 3-6 months until stable, then 6-monthly. Annual checks: serum creatinine/eGFR, urine </a:t>
            </a:r>
            <a:r>
              <a:rPr lang="en-GB" sz="1400" dirty="0" err="1">
                <a:latin typeface="Arial" panose="020B0604020202020204" pitchFamily="34" charset="0"/>
                <a:cs typeface="Arial" panose="020B0604020202020204" pitchFamily="34" charset="0"/>
              </a:rPr>
              <a:t>albumin:creatinine</a:t>
            </a:r>
            <a:r>
              <a:rPr lang="en-GB" sz="1400" dirty="0">
                <a:latin typeface="Arial" panose="020B0604020202020204" pitchFamily="34" charset="0"/>
                <a:cs typeface="Arial" panose="020B0604020202020204" pitchFamily="34" charset="0"/>
              </a:rPr>
              <a:t> ratio, foot assessment, retinal screening.</a:t>
            </a:r>
          </a:p>
          <a:p>
            <a:pPr algn="just">
              <a:lnSpc>
                <a:spcPct val="150000"/>
              </a:lnSpc>
            </a:pPr>
            <a:r>
              <a:rPr lang="en-GB" sz="1400" b="1" dirty="0">
                <a:latin typeface="Arial" panose="020B0604020202020204" pitchFamily="34" charset="0"/>
                <a:cs typeface="Arial" panose="020B0604020202020204" pitchFamily="34" charset="0"/>
              </a:rPr>
              <a:t>Blood Pressure Control (Hypertension):</a:t>
            </a:r>
            <a:endParaRPr lang="en-GB" sz="1400" dirty="0"/>
          </a:p>
          <a:p>
            <a:pPr algn="just">
              <a:lnSpc>
                <a:spcPct val="150000"/>
              </a:lnSpc>
            </a:pPr>
            <a:r>
              <a:rPr lang="en-GB" sz="1400" b="1" dirty="0">
                <a:latin typeface="Arial" panose="020B0604020202020204" pitchFamily="34" charset="0"/>
                <a:cs typeface="Arial" panose="020B0604020202020204" pitchFamily="34" charset="0"/>
              </a:rPr>
              <a:t>Target:</a:t>
            </a:r>
            <a:r>
              <a:rPr lang="en-GB" sz="1400" dirty="0">
                <a:latin typeface="Arial" panose="020B0604020202020204" pitchFamily="34" charset="0"/>
                <a:cs typeface="Arial" panose="020B0604020202020204" pitchFamily="34" charset="0"/>
              </a:rPr>
              <a:t> ≤130/80 mmHg, as per NICE guidelines for patients with diabetes (NICE, 2023).</a:t>
            </a:r>
          </a:p>
          <a:p>
            <a:pPr algn="just">
              <a:lnSpc>
                <a:spcPct val="150000"/>
              </a:lnSpc>
            </a:pPr>
            <a:r>
              <a:rPr lang="en-GB" sz="1400" b="1" dirty="0">
                <a:latin typeface="Arial"/>
                <a:cs typeface="Arial"/>
              </a:rPr>
              <a:t>Pharmacotherapy:</a:t>
            </a:r>
            <a:r>
              <a:rPr lang="en-GB" sz="1400" dirty="0">
                <a:latin typeface="Arial"/>
                <a:cs typeface="Arial"/>
              </a:rPr>
              <a:t> First-line should be an ACE inhibitor or ARB if intolerant. This often requires a second agent such as a calcium channel blocker or thiazide-like diuretic to reach target.</a:t>
            </a:r>
          </a:p>
          <a:p>
            <a:pPr algn="just">
              <a:lnSpc>
                <a:spcPct val="150000"/>
              </a:lnSpc>
            </a:pPr>
            <a:r>
              <a:rPr lang="en-GB" sz="1400" b="1" dirty="0">
                <a:latin typeface="Arial" panose="020B0604020202020204" pitchFamily="34" charset="0"/>
                <a:cs typeface="Arial" panose="020B0604020202020204" pitchFamily="34" charset="0"/>
              </a:rPr>
              <a:t>Monitoring:</a:t>
            </a:r>
            <a:r>
              <a:rPr lang="en-GB" sz="1400" dirty="0">
                <a:latin typeface="Arial" panose="020B0604020202020204" pitchFamily="34" charset="0"/>
                <a:cs typeface="Arial" panose="020B0604020202020204" pitchFamily="34" charset="0"/>
              </a:rPr>
              <a:t> Offer ambulatory or home blood pressure monitoring (HBPM) for accurate assessment. Review 2-4 weekly during titration, then 6-monthly.</a:t>
            </a:r>
          </a:p>
          <a:p>
            <a:pPr algn="just">
              <a:lnSpc>
                <a:spcPct val="150000"/>
              </a:lnSpc>
            </a:pPr>
            <a:r>
              <a:rPr lang="en-GB" sz="1400" b="1" dirty="0">
                <a:latin typeface="Arial" panose="020B0604020202020204" pitchFamily="34" charset="0"/>
                <a:cs typeface="Arial" panose="020B0604020202020204" pitchFamily="34" charset="0"/>
              </a:rPr>
              <a:t>Cardiovascular Risk &amp; Lipid Management:</a:t>
            </a:r>
            <a:endParaRPr lang="en-GB" sz="1400" dirty="0"/>
          </a:p>
          <a:p>
            <a:pPr algn="just">
              <a:lnSpc>
                <a:spcPct val="150000"/>
              </a:lnSpc>
            </a:pPr>
            <a:r>
              <a:rPr lang="en-GB" sz="1400" b="1" dirty="0">
                <a:latin typeface="Arial"/>
                <a:cs typeface="Arial"/>
              </a:rPr>
              <a:t>Pharmacotherapy:</a:t>
            </a:r>
            <a:r>
              <a:rPr lang="en-GB" sz="1400" dirty="0">
                <a:latin typeface="Arial"/>
                <a:cs typeface="Arial"/>
              </a:rPr>
              <a:t> Initiate high-intensity statin therapy like atorvastatin 80mg immediately. Consider adding ezetimibe if targets not met. His 10-year CVD risk is &gt;20%, warranting secondary prevention-level therapy (NICE, 2023).</a:t>
            </a:r>
          </a:p>
          <a:p>
            <a:pPr algn="just">
              <a:lnSpc>
                <a:spcPct val="150000"/>
              </a:lnSpc>
            </a:pPr>
            <a:r>
              <a:rPr lang="en-GB" sz="1400" b="1" dirty="0">
                <a:latin typeface="Arial" panose="020B0604020202020204" pitchFamily="34" charset="0"/>
                <a:cs typeface="Arial" panose="020B0604020202020204" pitchFamily="34" charset="0"/>
              </a:rPr>
              <a:t>Monitoring:</a:t>
            </a:r>
            <a:r>
              <a:rPr lang="en-GB" sz="1400" dirty="0">
                <a:latin typeface="Arial" panose="020B0604020202020204" pitchFamily="34" charset="0"/>
                <a:cs typeface="Arial" panose="020B0604020202020204" pitchFamily="34" charset="0"/>
              </a:rPr>
              <a:t> Full fasting lipid profile at baseline, 3 months after starting/changing statin, then annually. Aim for &gt;40% reduction in non-HDL cholesterol.</a:t>
            </a:r>
          </a:p>
        </p:txBody>
      </p:sp>
      <p:pic>
        <p:nvPicPr>
          <p:cNvPr id="7" name="Audio 6">
            <a:hlinkClick r:id="" action="ppaction://media"/>
            <a:extLst>
              <a:ext uri="{FF2B5EF4-FFF2-40B4-BE49-F238E27FC236}">
                <a16:creationId xmlns:a16="http://schemas.microsoft.com/office/drawing/2014/main" id="{58B86785-23F6-0595-8737-27294B4B0105}"/>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3794677161"/>
      </p:ext>
    </p:extLst>
  </p:cSld>
  <p:clrMapOvr>
    <a:masterClrMapping/>
  </p:clrMapOvr>
  <mc:AlternateContent xmlns:mc="http://schemas.openxmlformats.org/markup-compatibility/2006" xmlns:p14="http://schemas.microsoft.com/office/powerpoint/2010/main">
    <mc:Choice Requires="p14">
      <p:transition spd="slow" p14:dur="2000" advTm="11542"/>
    </mc:Choice>
    <mc:Fallback xmlns="">
      <p:transition spd="slow" advTm="115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E8864E8-CA12-4D4C-EAA4-90D70D3AA169}"/>
              </a:ext>
            </a:extLst>
          </p:cNvPr>
          <p:cNvSpPr>
            <a:spLocks noGrp="1"/>
          </p:cNvSpPr>
          <p:nvPr>
            <p:ph type="dt" sz="half" idx="10"/>
          </p:nvPr>
        </p:nvSpPr>
        <p:spPr/>
        <p:txBody>
          <a:bodyPr/>
          <a:lstStyle/>
          <a:p>
            <a:pPr>
              <a:defRPr/>
            </a:pPr>
            <a:fld id="{D30023C4-5528-489E-A726-D14A340FF59E}" type="datetime1">
              <a:rPr lang="en-GB" altLang="en-US" smtClean="0"/>
              <a:pPr>
                <a:defRPr/>
              </a:pPr>
              <a:t>19/12/2025</a:t>
            </a:fld>
            <a:endParaRPr lang="en-GB" altLang="en-US"/>
          </a:p>
        </p:txBody>
      </p:sp>
      <p:sp>
        <p:nvSpPr>
          <p:cNvPr id="3" name="Slide Number Placeholder 2">
            <a:extLst>
              <a:ext uri="{FF2B5EF4-FFF2-40B4-BE49-F238E27FC236}">
                <a16:creationId xmlns:a16="http://schemas.microsoft.com/office/drawing/2014/main" id="{D5E2B123-1EC0-722F-F11B-E4F63099A5A5}"/>
              </a:ext>
            </a:extLst>
          </p:cNvPr>
          <p:cNvSpPr>
            <a:spLocks noGrp="1"/>
          </p:cNvSpPr>
          <p:nvPr>
            <p:ph type="sldNum" sz="quarter" idx="11"/>
          </p:nvPr>
        </p:nvSpPr>
        <p:spPr/>
        <p:txBody>
          <a:bodyPr/>
          <a:lstStyle/>
          <a:p>
            <a:pPr>
              <a:defRPr/>
            </a:pPr>
            <a:fld id="{AA1819AB-B9DA-41D7-8C91-5DE9528F5AA4}" type="slidenum">
              <a:rPr lang="en-GB" altLang="en-US" smtClean="0"/>
              <a:pPr>
                <a:defRPr/>
              </a:pPr>
              <a:t>15</a:t>
            </a:fld>
            <a:endParaRPr lang="en-GB" altLang="en-US"/>
          </a:p>
        </p:txBody>
      </p:sp>
      <p:sp>
        <p:nvSpPr>
          <p:cNvPr id="4" name="TextBox 3">
            <a:extLst>
              <a:ext uri="{FF2B5EF4-FFF2-40B4-BE49-F238E27FC236}">
                <a16:creationId xmlns:a16="http://schemas.microsoft.com/office/drawing/2014/main" id="{7526CDA8-C893-CEF1-88C4-0F411A8F5436}"/>
              </a:ext>
            </a:extLst>
          </p:cNvPr>
          <p:cNvSpPr txBox="1"/>
          <p:nvPr/>
        </p:nvSpPr>
        <p:spPr>
          <a:xfrm>
            <a:off x="539552" y="692696"/>
            <a:ext cx="7992888" cy="4524315"/>
          </a:xfrm>
          <a:prstGeom prst="rect">
            <a:avLst/>
          </a:prstGeom>
          <a:noFill/>
        </p:spPr>
        <p:txBody>
          <a:bodyPr wrap="square" lIns="91440" tIns="45720" rIns="91440" bIns="45720" rtlCol="0" anchor="t">
            <a:spAutoFit/>
          </a:bodyPr>
          <a:lstStyle/>
          <a:p>
            <a:pPr algn="just">
              <a:lnSpc>
                <a:spcPct val="150000"/>
              </a:lnSpc>
            </a:pPr>
            <a:r>
              <a:rPr lang="en-GB" sz="1400" b="1" dirty="0"/>
              <a:t>3. Proactive Cancer Risk Surveillance and Prevention</a:t>
            </a:r>
            <a:endParaRPr lang="en-GB" sz="1400" dirty="0"/>
          </a:p>
          <a:p>
            <a:pPr algn="just">
              <a:lnSpc>
                <a:spcPct val="150000"/>
              </a:lnSpc>
            </a:pPr>
            <a:r>
              <a:rPr lang="en-GB" sz="1400" b="1" dirty="0">
                <a:latin typeface="Arial"/>
                <a:cs typeface="Arial"/>
              </a:rPr>
              <a:t>Pancreatic Cancer Risk:</a:t>
            </a:r>
            <a:r>
              <a:rPr lang="en-GB" sz="1400" dirty="0">
                <a:latin typeface="Arial"/>
                <a:cs typeface="Arial"/>
              </a:rPr>
              <a:t> Document and acknowledge his elevated risk. Clinical vigilance for new-onset symptoms such as, jaundice, unexplained weight loss, epigastric/back pain) is paramount. There is no routine screening in the UK, but his profile justifies a low threshold for investigation (Klein, 2021).</a:t>
            </a:r>
          </a:p>
          <a:p>
            <a:pPr algn="just">
              <a:lnSpc>
                <a:spcPct val="150000"/>
              </a:lnSpc>
            </a:pPr>
            <a:r>
              <a:rPr lang="en-GB" sz="1400" b="1" dirty="0"/>
              <a:t>Other Cancers:</a:t>
            </a:r>
            <a:r>
              <a:rPr lang="en-GB" sz="1400" dirty="0"/>
              <a:t> Ensure he is up-to-date with national screening programmes (Bowel Cancer Screening, via FIT). Strongly emphasise the direct link between smoking cessation and reduced risk of lung, bladder, and other cancers.</a:t>
            </a:r>
          </a:p>
          <a:p>
            <a:pPr algn="just">
              <a:lnSpc>
                <a:spcPct val="150000"/>
              </a:lnSpc>
            </a:pPr>
            <a:r>
              <a:rPr lang="en-GB" sz="1400" b="1" dirty="0"/>
              <a:t>4. Holistic Care Planning and Communication</a:t>
            </a:r>
            <a:endParaRPr lang="en-GB" sz="1400" dirty="0"/>
          </a:p>
          <a:p>
            <a:pPr algn="just">
              <a:lnSpc>
                <a:spcPct val="150000"/>
              </a:lnSpc>
            </a:pPr>
            <a:r>
              <a:rPr lang="en-GB" sz="1400" b="1" dirty="0"/>
              <a:t>Person-Centred Approach:</a:t>
            </a:r>
            <a:r>
              <a:rPr lang="en-GB" sz="1400" dirty="0"/>
              <a:t> Acknowledge the "health professional paradox" in consultations. Use a motivational interviewing style to explore ambivalence and build self-efficacy, rather than assuming knowledge will dictate behaviour (Rollnick et al., 2008).</a:t>
            </a:r>
          </a:p>
          <a:p>
            <a:br>
              <a:rPr lang="en-GB" dirty="0"/>
            </a:br>
            <a:endParaRPr lang="en-GB" dirty="0"/>
          </a:p>
        </p:txBody>
      </p:sp>
      <p:pic>
        <p:nvPicPr>
          <p:cNvPr id="7" name="Audio 6">
            <a:hlinkClick r:id="" action="ppaction://media"/>
            <a:extLst>
              <a:ext uri="{FF2B5EF4-FFF2-40B4-BE49-F238E27FC236}">
                <a16:creationId xmlns:a16="http://schemas.microsoft.com/office/drawing/2014/main" id="{53EDE8CB-AFF2-00F7-6E9E-21E486753A3F}"/>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925917012"/>
      </p:ext>
    </p:extLst>
  </p:cSld>
  <p:clrMapOvr>
    <a:masterClrMapping/>
  </p:clrMapOvr>
  <mc:AlternateContent xmlns:mc="http://schemas.openxmlformats.org/markup-compatibility/2006" xmlns:p14="http://schemas.microsoft.com/office/powerpoint/2010/main">
    <mc:Choice Requires="p14">
      <p:transition spd="slow" p14:dur="2000" advTm="21800"/>
    </mc:Choice>
    <mc:Fallback xmlns="">
      <p:transition spd="slow" advTm="218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B74BFC3-B045-1544-BC7B-F1A1EE766C6A}"/>
              </a:ext>
            </a:extLst>
          </p:cNvPr>
          <p:cNvSpPr>
            <a:spLocks noGrp="1"/>
          </p:cNvSpPr>
          <p:nvPr>
            <p:ph type="dt" sz="half" idx="10"/>
          </p:nvPr>
        </p:nvSpPr>
        <p:spPr/>
        <p:txBody>
          <a:bodyPr/>
          <a:lstStyle/>
          <a:p>
            <a:pPr>
              <a:defRPr/>
            </a:pPr>
            <a:fld id="{D30023C4-5528-489E-A726-D14A340FF59E}" type="datetime1">
              <a:rPr lang="en-GB" altLang="en-US" smtClean="0"/>
              <a:pPr>
                <a:defRPr/>
              </a:pPr>
              <a:t>19/12/2025</a:t>
            </a:fld>
            <a:endParaRPr lang="en-GB" altLang="en-US"/>
          </a:p>
        </p:txBody>
      </p:sp>
      <p:sp>
        <p:nvSpPr>
          <p:cNvPr id="3" name="Slide Number Placeholder 2">
            <a:extLst>
              <a:ext uri="{FF2B5EF4-FFF2-40B4-BE49-F238E27FC236}">
                <a16:creationId xmlns:a16="http://schemas.microsoft.com/office/drawing/2014/main" id="{DE345B4E-11B0-205A-78A6-D2256080919F}"/>
              </a:ext>
            </a:extLst>
          </p:cNvPr>
          <p:cNvSpPr>
            <a:spLocks noGrp="1"/>
          </p:cNvSpPr>
          <p:nvPr>
            <p:ph type="sldNum" sz="quarter" idx="11"/>
          </p:nvPr>
        </p:nvSpPr>
        <p:spPr/>
        <p:txBody>
          <a:bodyPr/>
          <a:lstStyle/>
          <a:p>
            <a:pPr>
              <a:defRPr/>
            </a:pPr>
            <a:fld id="{AA1819AB-B9DA-41D7-8C91-5DE9528F5AA4}" type="slidenum">
              <a:rPr lang="en-GB" altLang="en-US" smtClean="0"/>
              <a:pPr>
                <a:defRPr/>
              </a:pPr>
              <a:t>16</a:t>
            </a:fld>
            <a:endParaRPr lang="en-GB" altLang="en-US"/>
          </a:p>
        </p:txBody>
      </p:sp>
      <p:sp>
        <p:nvSpPr>
          <p:cNvPr id="4" name="TextBox 3">
            <a:extLst>
              <a:ext uri="{FF2B5EF4-FFF2-40B4-BE49-F238E27FC236}">
                <a16:creationId xmlns:a16="http://schemas.microsoft.com/office/drawing/2014/main" id="{3C946519-D34F-8A0E-4103-52AAA59E55F8}"/>
              </a:ext>
            </a:extLst>
          </p:cNvPr>
          <p:cNvSpPr txBox="1"/>
          <p:nvPr/>
        </p:nvSpPr>
        <p:spPr>
          <a:xfrm>
            <a:off x="539552" y="291708"/>
            <a:ext cx="8064896" cy="5478423"/>
          </a:xfrm>
          <a:prstGeom prst="rect">
            <a:avLst/>
          </a:prstGeom>
          <a:noFill/>
        </p:spPr>
        <p:txBody>
          <a:bodyPr wrap="square" lIns="91440" tIns="45720" rIns="91440" bIns="45720" rtlCol="0" anchor="t">
            <a:spAutoFit/>
          </a:bodyPr>
          <a:lstStyle/>
          <a:p>
            <a:pPr algn="just">
              <a:lnSpc>
                <a:spcPct val="150000"/>
              </a:lnSpc>
            </a:pPr>
            <a:r>
              <a:rPr lang="en-GB" sz="1400" b="1" dirty="0">
                <a:latin typeface="Arial"/>
                <a:cs typeface="Arial"/>
              </a:rPr>
              <a:t>Shared Decision-Making:</a:t>
            </a:r>
            <a:r>
              <a:rPr lang="en-GB" sz="1400" dirty="0">
                <a:latin typeface="Arial"/>
                <a:cs typeface="Arial"/>
              </a:rPr>
              <a:t> Collaboratively set specific, measurable, and achievable lifestyle and treatment goals, per stance reduce alcohol to 14 units per week, or walk 20 minutes daily.</a:t>
            </a:r>
          </a:p>
          <a:p>
            <a:pPr algn="just">
              <a:lnSpc>
                <a:spcPct val="150000"/>
              </a:lnSpc>
            </a:pPr>
            <a:r>
              <a:rPr lang="en-GB" sz="1400" b="1" dirty="0"/>
              <a:t>Care Coordination:</a:t>
            </a:r>
            <a:r>
              <a:rPr lang="en-GB" sz="1400" dirty="0"/>
              <a:t> Designate a key clinician (likely his GP or practice nurse) to coordinate input from pharmacy, diabetes nurse, smoking cessation advisor, and dietitian. A single, integrated care plan should be used.</a:t>
            </a:r>
          </a:p>
          <a:p>
            <a:pPr algn="just">
              <a:lnSpc>
                <a:spcPct val="150000"/>
              </a:lnSpc>
            </a:pPr>
            <a:r>
              <a:rPr lang="en-GB" sz="1400" b="1" dirty="0"/>
              <a:t>Mental Wellbeing:</a:t>
            </a:r>
            <a:r>
              <a:rPr lang="en-GB" sz="1400" dirty="0"/>
              <a:t> Proactively screen for low mood, anxiety, or signs of burnout, which may underpin his health behaviours. Offer appropriate support or referral.</a:t>
            </a:r>
          </a:p>
          <a:p>
            <a:pPr algn="just">
              <a:lnSpc>
                <a:spcPct val="150000"/>
              </a:lnSpc>
            </a:pPr>
            <a:r>
              <a:rPr lang="en-GB" sz="1400" b="1" dirty="0">
                <a:latin typeface="Arial"/>
                <a:cs typeface="Arial"/>
              </a:rPr>
              <a:t>5. Other Information Relevant to the Care Plan</a:t>
            </a:r>
            <a:endParaRPr lang="en-GB" sz="1400" dirty="0">
              <a:latin typeface="Arial"/>
              <a:cs typeface="Arial"/>
            </a:endParaRPr>
          </a:p>
          <a:p>
            <a:pPr algn="just">
              <a:lnSpc>
                <a:spcPct val="150000"/>
              </a:lnSpc>
            </a:pPr>
            <a:r>
              <a:rPr lang="en-GB" sz="1400" b="1" dirty="0">
                <a:latin typeface="Arial"/>
                <a:cs typeface="Arial"/>
              </a:rPr>
              <a:t>Occupational Context:</a:t>
            </a:r>
            <a:r>
              <a:rPr lang="en-GB" sz="1400" dirty="0">
                <a:latin typeface="Arial"/>
                <a:cs typeface="Arial"/>
              </a:rPr>
              <a:t> His pharmacy expertise can be leveraged as a strength, engage him in reviewing his own medication adherence and understanding pharmacodynamics. However, be mindful of potential over-confidence in medication over lifestyle efficacy.</a:t>
            </a:r>
          </a:p>
          <a:p>
            <a:pPr algn="just">
              <a:lnSpc>
                <a:spcPct val="150000"/>
              </a:lnSpc>
            </a:pPr>
            <a:r>
              <a:rPr lang="en-GB" sz="1400" b="1" dirty="0"/>
              <a:t>Social Support:</a:t>
            </a:r>
            <a:r>
              <a:rPr lang="en-GB" sz="1400" dirty="0"/>
              <a:t> Explore his home environment and social network. Involve family or close contacts in support plans for lifestyle change, with his consent.</a:t>
            </a:r>
          </a:p>
          <a:p>
            <a:pPr algn="just">
              <a:lnSpc>
                <a:spcPct val="150000"/>
              </a:lnSpc>
            </a:pPr>
            <a:r>
              <a:rPr lang="en-GB" sz="1400" b="1" dirty="0"/>
              <a:t>Advance Care Planning:</a:t>
            </a:r>
            <a:r>
              <a:rPr lang="en-GB" sz="1400" dirty="0"/>
              <a:t> Given his age and significant risk profile, it is appropriate to sensitively introduce discussions about future care preferences, including views on escalation of treatment, in the context of a trusting clinical relationship.</a:t>
            </a:r>
          </a:p>
          <a:p>
            <a:endParaRPr lang="en-GB" sz="1400" dirty="0"/>
          </a:p>
        </p:txBody>
      </p:sp>
      <p:pic>
        <p:nvPicPr>
          <p:cNvPr id="7" name="Audio 6">
            <a:hlinkClick r:id="" action="ppaction://media"/>
            <a:extLst>
              <a:ext uri="{FF2B5EF4-FFF2-40B4-BE49-F238E27FC236}">
                <a16:creationId xmlns:a16="http://schemas.microsoft.com/office/drawing/2014/main" id="{AB106211-E900-0FAD-7127-35A997C48247}"/>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2716405613"/>
      </p:ext>
    </p:extLst>
  </p:cSld>
  <p:clrMapOvr>
    <a:masterClrMapping/>
  </p:clrMapOvr>
  <mc:AlternateContent xmlns:mc="http://schemas.openxmlformats.org/markup-compatibility/2006" xmlns:p14="http://schemas.microsoft.com/office/powerpoint/2010/main">
    <mc:Choice Requires="p14">
      <p:transition spd="slow" p14:dur="2000" advTm="49253"/>
    </mc:Choice>
    <mc:Fallback xmlns="">
      <p:transition spd="slow" advTm="492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8604B-AC6B-0846-C825-2BEC86565B25}"/>
              </a:ext>
            </a:extLst>
          </p:cNvPr>
          <p:cNvSpPr>
            <a:spLocks noGrp="1"/>
          </p:cNvSpPr>
          <p:nvPr>
            <p:ph type="title"/>
          </p:nvPr>
        </p:nvSpPr>
        <p:spPr>
          <a:xfrm>
            <a:off x="457200" y="190994"/>
            <a:ext cx="8229600" cy="1143000"/>
          </a:xfrm>
        </p:spPr>
        <p:txBody>
          <a:bodyPr/>
          <a:lstStyle/>
          <a:p>
            <a:r>
              <a:rPr lang="en-GB" sz="3600" b="1" dirty="0"/>
              <a:t>Conclusion</a:t>
            </a:r>
          </a:p>
        </p:txBody>
      </p:sp>
      <p:sp>
        <p:nvSpPr>
          <p:cNvPr id="6" name="Content Placeholder 5">
            <a:extLst>
              <a:ext uri="{FF2B5EF4-FFF2-40B4-BE49-F238E27FC236}">
                <a16:creationId xmlns:a16="http://schemas.microsoft.com/office/drawing/2014/main" id="{C68C4224-F958-CB66-7629-688D5AD53A53}"/>
              </a:ext>
            </a:extLst>
          </p:cNvPr>
          <p:cNvSpPr>
            <a:spLocks noGrp="1"/>
          </p:cNvSpPr>
          <p:nvPr>
            <p:ph idx="1"/>
          </p:nvPr>
        </p:nvSpPr>
        <p:spPr>
          <a:xfrm>
            <a:off x="255346" y="1097833"/>
            <a:ext cx="8245019" cy="4661060"/>
          </a:xfrm>
        </p:spPr>
        <p:txBody>
          <a:bodyPr/>
          <a:lstStyle/>
          <a:p>
            <a:pPr algn="just">
              <a:lnSpc>
                <a:spcPct val="150000"/>
              </a:lnSpc>
              <a:buNone/>
            </a:pPr>
            <a:r>
              <a:rPr lang="en-GB" sz="1400" dirty="0">
                <a:solidFill>
                  <a:srgbClr val="0F1115"/>
                </a:solidFill>
                <a:latin typeface="Arial"/>
                <a:ea typeface="+mn-lt"/>
                <a:cs typeface="+mn-lt"/>
              </a:rPr>
              <a:t>   This analysis of pancreatic ductal adenocarcinoma (PDAC) in Mr. </a:t>
            </a:r>
            <a:r>
              <a:rPr lang="en-GB" sz="1400" dirty="0" err="1">
                <a:solidFill>
                  <a:srgbClr val="0F1115"/>
                </a:solidFill>
                <a:latin typeface="Arial"/>
                <a:ea typeface="+mn-lt"/>
                <a:cs typeface="+mn-lt"/>
              </a:rPr>
              <a:t>Horodeski's</a:t>
            </a:r>
            <a:r>
              <a:rPr lang="en-GB" sz="1400" dirty="0">
                <a:solidFill>
                  <a:srgbClr val="0F1115"/>
                </a:solidFill>
                <a:latin typeface="Arial"/>
                <a:ea typeface="+mn-lt"/>
                <a:cs typeface="+mn-lt"/>
              </a:rPr>
              <a:t> case illustrates the disease's profound disruption of pancreatic function, leading to systemic complications. The pathophysiology underscores PDAC's aggressive nature and poor prognosis, frequently worsened by late diagnosis. A clinical assessment identifies a critical synergy between his modifiable high-risk behaviours, smoking, excessive alcohol use, and obesity, and his genetic predisposition, necessitating urgent intervention.</a:t>
            </a:r>
            <a:endParaRPr lang="en-US" sz="1400">
              <a:latin typeface="Arial"/>
              <a:cs typeface="Arial"/>
            </a:endParaRPr>
          </a:p>
          <a:p>
            <a:pPr algn="just">
              <a:lnSpc>
                <a:spcPct val="150000"/>
              </a:lnSpc>
              <a:buNone/>
            </a:pPr>
            <a:r>
              <a:rPr lang="en-GB" sz="1400" dirty="0">
                <a:solidFill>
                  <a:srgbClr val="0F1115"/>
                </a:solidFill>
                <a:latin typeface="Arial"/>
                <a:ea typeface="+mn-lt"/>
                <a:cs typeface="+mn-lt"/>
              </a:rPr>
              <a:t>   Therefore, a comprehensive care plan must integrate these risk factors with evidence-based monitoring, multidisciplinary treatment, and ethical communication. Adherence to NHS and NICE guidelines ensures safe, patient-centred best practice. Effective management requires a dual strategy: combating the immediate cancer through specialist care while implementing sustainable lifestyle changes to improve treatment efficacy and build long-term health resilience. This integrated framework provides a robust pathway for addressing the multifaceted challenges of his diagnosis.</a:t>
            </a:r>
            <a:endParaRPr lang="en-GB" sz="1400" dirty="0">
              <a:latin typeface="Arial"/>
              <a:cs typeface="Arial"/>
            </a:endParaRPr>
          </a:p>
          <a:p>
            <a:pPr algn="just">
              <a:lnSpc>
                <a:spcPct val="150000"/>
              </a:lnSpc>
              <a:buNone/>
            </a:pPr>
            <a:r>
              <a:rPr lang="en-GB" sz="1400" dirty="0">
                <a:solidFill>
                  <a:srgbClr val="000000"/>
                </a:solidFill>
                <a:latin typeface="Arial"/>
                <a:cs typeface="Arial"/>
              </a:rPr>
              <a:t> </a:t>
            </a:r>
            <a:endParaRPr lang="en-GB" sz="1400" dirty="0">
              <a:solidFill>
                <a:srgbClr val="000000"/>
              </a:solidFill>
              <a:latin typeface="Arial" panose="020B0604020202020204" pitchFamily="34" charset="0"/>
              <a:cs typeface="Arial"/>
            </a:endParaRPr>
          </a:p>
        </p:txBody>
      </p:sp>
      <p:sp>
        <p:nvSpPr>
          <p:cNvPr id="4" name="Date Placeholder 3">
            <a:extLst>
              <a:ext uri="{FF2B5EF4-FFF2-40B4-BE49-F238E27FC236}">
                <a16:creationId xmlns:a16="http://schemas.microsoft.com/office/drawing/2014/main" id="{0BC4CF4B-AA00-001B-CFC7-69AA662BA595}"/>
              </a:ext>
            </a:extLst>
          </p:cNvPr>
          <p:cNvSpPr>
            <a:spLocks noGrp="1"/>
          </p:cNvSpPr>
          <p:nvPr>
            <p:ph type="dt" sz="half" idx="10"/>
          </p:nvPr>
        </p:nvSpPr>
        <p:spPr/>
        <p:txBody>
          <a:bodyPr/>
          <a:lstStyle/>
          <a:p>
            <a:pPr>
              <a:defRPr/>
            </a:pPr>
            <a:fld id="{2303D31F-598B-47EE-BA37-93F097A3D676}" type="datetime1">
              <a:rPr lang="en-GB" altLang="en-US" smtClean="0"/>
              <a:pPr>
                <a:defRPr/>
              </a:pPr>
              <a:t>19/12/2025</a:t>
            </a:fld>
            <a:endParaRPr lang="en-GB" altLang="en-US"/>
          </a:p>
        </p:txBody>
      </p:sp>
      <p:sp>
        <p:nvSpPr>
          <p:cNvPr id="5" name="Slide Number Placeholder 4">
            <a:extLst>
              <a:ext uri="{FF2B5EF4-FFF2-40B4-BE49-F238E27FC236}">
                <a16:creationId xmlns:a16="http://schemas.microsoft.com/office/drawing/2014/main" id="{EED03137-7AB2-2A5E-B86B-FAB9F630A66E}"/>
              </a:ext>
            </a:extLst>
          </p:cNvPr>
          <p:cNvSpPr>
            <a:spLocks noGrp="1"/>
          </p:cNvSpPr>
          <p:nvPr>
            <p:ph type="sldNum" sz="quarter" idx="12"/>
          </p:nvPr>
        </p:nvSpPr>
        <p:spPr/>
        <p:txBody>
          <a:bodyPr/>
          <a:lstStyle/>
          <a:p>
            <a:pPr>
              <a:defRPr/>
            </a:pPr>
            <a:fld id="{6550E941-99E4-4403-A917-B30FF69A9617}" type="slidenum">
              <a:rPr lang="en-GB" altLang="en-US" smtClean="0"/>
              <a:pPr>
                <a:defRPr/>
              </a:pPr>
              <a:t>17</a:t>
            </a:fld>
            <a:endParaRPr lang="en-GB" altLang="en-US"/>
          </a:p>
        </p:txBody>
      </p:sp>
      <p:pic>
        <p:nvPicPr>
          <p:cNvPr id="24" name="Audio 23">
            <a:hlinkClick r:id="" action="ppaction://media"/>
            <a:extLst>
              <a:ext uri="{FF2B5EF4-FFF2-40B4-BE49-F238E27FC236}">
                <a16:creationId xmlns:a16="http://schemas.microsoft.com/office/drawing/2014/main" id="{F31987E6-778F-05C9-DFE3-56CAA12B1547}"/>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278544363"/>
      </p:ext>
    </p:extLst>
  </p:cSld>
  <p:clrMapOvr>
    <a:masterClrMapping/>
  </p:clrMapOvr>
  <mc:AlternateContent xmlns:mc="http://schemas.openxmlformats.org/markup-compatibility/2006" xmlns:p14="http://schemas.microsoft.com/office/powerpoint/2010/main">
    <mc:Choice Requires="p14">
      <p:transition spd="slow" p14:dur="2000" advTm="133169"/>
    </mc:Choice>
    <mc:Fallback xmlns="">
      <p:transition spd="slow" advTm="1331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4"/>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5852" y="-1380"/>
            <a:ext cx="8229600" cy="1143000"/>
          </a:xfrm>
        </p:spPr>
        <p:txBody>
          <a:bodyPr/>
          <a:lstStyle/>
          <a:p>
            <a:r>
              <a:rPr lang="en-GB" sz="3600" b="1" dirty="0">
                <a:cs typeface="Arial" panose="020B0604020202020204" pitchFamily="34" charset="0"/>
              </a:rPr>
              <a:t>References</a:t>
            </a:r>
          </a:p>
        </p:txBody>
      </p:sp>
      <p:sp>
        <p:nvSpPr>
          <p:cNvPr id="6" name="Content Placeholder 5">
            <a:extLst>
              <a:ext uri="{FF2B5EF4-FFF2-40B4-BE49-F238E27FC236}">
                <a16:creationId xmlns:a16="http://schemas.microsoft.com/office/drawing/2014/main" id="{A4085575-4426-A9AB-0F8A-7A51209EE3B6}"/>
              </a:ext>
            </a:extLst>
          </p:cNvPr>
          <p:cNvSpPr>
            <a:spLocks noGrp="1"/>
          </p:cNvSpPr>
          <p:nvPr>
            <p:ph idx="1"/>
          </p:nvPr>
        </p:nvSpPr>
        <p:spPr>
          <a:xfrm>
            <a:off x="332296" y="935232"/>
            <a:ext cx="8322612" cy="4776312"/>
          </a:xfrm>
        </p:spPr>
        <p:txBody>
          <a:bodyPr/>
          <a:lstStyle/>
          <a:p>
            <a:pPr marL="0" indent="0" algn="just">
              <a:lnSpc>
                <a:spcPct val="150000"/>
              </a:lnSpc>
              <a:buNone/>
            </a:pPr>
            <a:r>
              <a:rPr lang="en-GB" sz="1100" err="1">
                <a:latin typeface="Arial"/>
                <a:ea typeface="+mn-lt"/>
                <a:cs typeface="+mn-lt"/>
              </a:rPr>
              <a:t>Arıncı</a:t>
            </a:r>
            <a:r>
              <a:rPr lang="en-GB" sz="1100" dirty="0">
                <a:latin typeface="Arial"/>
                <a:ea typeface="+mn-lt"/>
                <a:cs typeface="+mn-lt"/>
              </a:rPr>
              <a:t>, K. </a:t>
            </a:r>
            <a:r>
              <a:rPr lang="en-GB" sz="1100" err="1">
                <a:latin typeface="Arial"/>
                <a:ea typeface="+mn-lt"/>
                <a:cs typeface="+mn-lt"/>
              </a:rPr>
              <a:t>ve</a:t>
            </a:r>
            <a:r>
              <a:rPr lang="en-GB" sz="1100" dirty="0">
                <a:latin typeface="Arial"/>
                <a:ea typeface="+mn-lt"/>
                <a:cs typeface="+mn-lt"/>
              </a:rPr>
              <a:t> Elhan, A. (2001). </a:t>
            </a:r>
            <a:r>
              <a:rPr lang="en-GB" sz="1100" err="1">
                <a:latin typeface="Arial"/>
                <a:ea typeface="+mn-lt"/>
                <a:cs typeface="+mn-lt"/>
              </a:rPr>
              <a:t>Anatomi</a:t>
            </a:r>
            <a:r>
              <a:rPr lang="en-GB" sz="1100" dirty="0">
                <a:latin typeface="Arial"/>
                <a:ea typeface="+mn-lt"/>
                <a:cs typeface="+mn-lt"/>
              </a:rPr>
              <a:t>. Birinci </a:t>
            </a:r>
            <a:r>
              <a:rPr lang="en-GB" sz="1100" err="1">
                <a:latin typeface="Arial"/>
                <a:ea typeface="+mn-lt"/>
                <a:cs typeface="+mn-lt"/>
              </a:rPr>
              <a:t>cilt</a:t>
            </a:r>
            <a:r>
              <a:rPr lang="en-GB" sz="1100" dirty="0">
                <a:latin typeface="Arial"/>
                <a:ea typeface="+mn-lt"/>
                <a:cs typeface="+mn-lt"/>
              </a:rPr>
              <a:t>. Ankara </a:t>
            </a:r>
            <a:r>
              <a:rPr lang="en-GB" sz="1100" err="1">
                <a:latin typeface="Arial"/>
                <a:ea typeface="+mn-lt"/>
                <a:cs typeface="+mn-lt"/>
              </a:rPr>
              <a:t>Üniv</a:t>
            </a:r>
            <a:r>
              <a:rPr lang="en-GB" sz="1100" dirty="0">
                <a:latin typeface="Arial"/>
                <a:ea typeface="+mn-lt"/>
                <a:cs typeface="+mn-lt"/>
              </a:rPr>
              <a:t>. Güneş </a:t>
            </a:r>
            <a:r>
              <a:rPr lang="en-GB" sz="1100" err="1">
                <a:latin typeface="Arial"/>
                <a:ea typeface="+mn-lt"/>
                <a:cs typeface="+mn-lt"/>
              </a:rPr>
              <a:t>Kitabevi</a:t>
            </a:r>
            <a:r>
              <a:rPr lang="en-GB" sz="1100" dirty="0">
                <a:latin typeface="Arial"/>
                <a:ea typeface="+mn-lt"/>
                <a:cs typeface="+mn-lt"/>
              </a:rPr>
              <a:t> Ltd. </a:t>
            </a:r>
            <a:r>
              <a:rPr lang="en-GB" sz="1100" err="1">
                <a:latin typeface="Arial"/>
                <a:ea typeface="+mn-lt"/>
                <a:cs typeface="+mn-lt"/>
              </a:rPr>
              <a:t>Şti</a:t>
            </a:r>
            <a:r>
              <a:rPr lang="en-GB" sz="1100" dirty="0">
                <a:latin typeface="Arial"/>
                <a:ea typeface="+mn-lt"/>
                <a:cs typeface="+mn-lt"/>
              </a:rPr>
              <a:t>., Ankara, s. 191-198. </a:t>
            </a:r>
            <a:endParaRPr lang="en-US" sz="1100">
              <a:latin typeface="Arial"/>
              <a:cs typeface="Arial"/>
            </a:endParaRPr>
          </a:p>
          <a:p>
            <a:pPr marL="0" indent="0" algn="just">
              <a:lnSpc>
                <a:spcPct val="150000"/>
              </a:lnSpc>
              <a:buNone/>
            </a:pPr>
            <a:r>
              <a:rPr lang="en-GB" sz="1100" dirty="0">
                <a:latin typeface="Arial"/>
                <a:cs typeface="Arial"/>
              </a:rPr>
              <a:t>Barry, M.J. and Edgman-Levitan, S. (2012) 'Shared decision making — the pinnacle of patient-</a:t>
            </a:r>
            <a:r>
              <a:rPr lang="en-GB" sz="1100" err="1">
                <a:latin typeface="Arial"/>
                <a:cs typeface="Arial"/>
              </a:rPr>
              <a:t>centered</a:t>
            </a:r>
            <a:r>
              <a:rPr lang="en-GB" sz="1100" dirty="0">
                <a:latin typeface="Arial"/>
                <a:cs typeface="Arial"/>
              </a:rPr>
              <a:t> care', </a:t>
            </a:r>
            <a:r>
              <a:rPr lang="en-GB" sz="1100" i="1" dirty="0">
                <a:latin typeface="Arial"/>
                <a:cs typeface="Arial"/>
              </a:rPr>
              <a:t>New England Journal of Medicine</a:t>
            </a:r>
            <a:r>
              <a:rPr lang="en-GB" sz="1100" dirty="0">
                <a:latin typeface="Arial"/>
                <a:cs typeface="Arial"/>
              </a:rPr>
              <a:t>, 366(9), pp. 780-781.</a:t>
            </a:r>
          </a:p>
          <a:p>
            <a:pPr marL="0" indent="0" algn="just">
              <a:lnSpc>
                <a:spcPct val="150000"/>
              </a:lnSpc>
              <a:buNone/>
            </a:pPr>
            <a:r>
              <a:rPr lang="en-GB" sz="1100" dirty="0">
                <a:latin typeface="Arial"/>
                <a:cs typeface="Arial"/>
              </a:rPr>
              <a:t>Beauchamp, T.L. and Childress, J.F. (2019) </a:t>
            </a:r>
            <a:r>
              <a:rPr lang="en-GB" sz="1100" i="1" dirty="0">
                <a:latin typeface="Arial"/>
                <a:cs typeface="Arial"/>
              </a:rPr>
              <a:t>Principles of Biomedical Ethics</a:t>
            </a:r>
            <a:r>
              <a:rPr lang="en-GB" sz="1100" dirty="0">
                <a:latin typeface="Arial"/>
                <a:cs typeface="Arial"/>
              </a:rPr>
              <a:t>. 8th ed. New York: Oxford University Press.</a:t>
            </a:r>
          </a:p>
          <a:p>
            <a:pPr marL="0" indent="0" algn="just">
              <a:lnSpc>
                <a:spcPct val="150000"/>
              </a:lnSpc>
              <a:buNone/>
            </a:pPr>
            <a:r>
              <a:rPr lang="en-GB" sz="1100" dirty="0">
                <a:latin typeface="Arial"/>
                <a:cs typeface="Arial"/>
              </a:rPr>
              <a:t>Bhimji, S. (2023) </a:t>
            </a:r>
            <a:r>
              <a:rPr lang="en-GB" sz="1100" i="1" dirty="0">
                <a:latin typeface="Arial"/>
                <a:cs typeface="Arial"/>
              </a:rPr>
              <a:t>Pancreatic Cancer, Courvoisier Sign. The Courvoisier Sign, characteristically seen in pancreatic cancer, is shown on magnetic resonance imaging</a:t>
            </a:r>
            <a:r>
              <a:rPr lang="en-GB" sz="1100" dirty="0">
                <a:latin typeface="Arial"/>
                <a:cs typeface="Arial"/>
              </a:rPr>
              <a:t>. Available at:  </a:t>
            </a:r>
            <a:r>
              <a:rPr lang="en-GB" sz="1100" dirty="0">
                <a:latin typeface="Arial"/>
                <a:cs typeface="Arial"/>
                <a:hlinkClick r:id="rId2"/>
              </a:rPr>
              <a:t>https://www.ncbi.nlm.nih.gov/books/NBK470599/figure/article-35371.image.f1/</a:t>
            </a:r>
            <a:r>
              <a:rPr lang="en-GB" sz="1100" dirty="0">
                <a:latin typeface="Arial"/>
                <a:cs typeface="Arial"/>
              </a:rPr>
              <a:t> (Accessed: 17 December 2024).</a:t>
            </a:r>
          </a:p>
          <a:p>
            <a:pPr marL="0" indent="0" algn="just">
              <a:lnSpc>
                <a:spcPct val="150000"/>
              </a:lnSpc>
              <a:buNone/>
            </a:pPr>
            <a:r>
              <a:rPr lang="en-GB" sz="1100" dirty="0">
                <a:latin typeface="Arial"/>
                <a:cs typeface="Arial"/>
              </a:rPr>
              <a:t>Davies, M.J. et al. (2022) 'Management of hyperglycaemia in type 2 diabetes, 2022. A consensus report by the American Diabetes Association (ADA) and the European Association for the Study of Diabetes (EASD)', </a:t>
            </a:r>
            <a:r>
              <a:rPr lang="en-GB" sz="1100" i="1" err="1">
                <a:latin typeface="Arial"/>
                <a:cs typeface="Arial"/>
              </a:rPr>
              <a:t>Diabetologia</a:t>
            </a:r>
            <a:r>
              <a:rPr lang="en-GB" sz="1100" dirty="0">
                <a:latin typeface="Arial"/>
                <a:cs typeface="Arial"/>
              </a:rPr>
              <a:t>, 65(12), pp. 1925-1966.</a:t>
            </a:r>
          </a:p>
          <a:p>
            <a:pPr marL="0" indent="0" algn="just">
              <a:lnSpc>
                <a:spcPct val="150000"/>
              </a:lnSpc>
              <a:buNone/>
            </a:pPr>
            <a:r>
              <a:rPr lang="en-GB" sz="1100" err="1">
                <a:latin typeface="Arial"/>
                <a:cs typeface="Arial"/>
              </a:rPr>
              <a:t>Estruch</a:t>
            </a:r>
            <a:r>
              <a:rPr lang="en-GB" sz="1100" dirty="0">
                <a:latin typeface="Arial"/>
                <a:cs typeface="Arial"/>
              </a:rPr>
              <a:t>, R. et al. (2018) 'Primary prevention of cardiovascular disease with a Mediterranean diet supplemented with extra-virgin olive oil or nuts', </a:t>
            </a:r>
            <a:r>
              <a:rPr lang="en-GB" sz="1100" i="1" dirty="0">
                <a:latin typeface="Arial"/>
                <a:cs typeface="Arial"/>
              </a:rPr>
              <a:t>New England Journal of Medicine</a:t>
            </a:r>
            <a:r>
              <a:rPr lang="en-GB" sz="1100" dirty="0">
                <a:latin typeface="Arial"/>
                <a:cs typeface="Arial"/>
              </a:rPr>
              <a:t>, 378(25), e34.</a:t>
            </a:r>
          </a:p>
          <a:p>
            <a:pPr marL="0" indent="0" algn="just">
              <a:lnSpc>
                <a:spcPct val="150000"/>
              </a:lnSpc>
              <a:buNone/>
            </a:pPr>
            <a:r>
              <a:rPr lang="en-GB" sz="1100" dirty="0">
                <a:latin typeface="Arial"/>
                <a:cs typeface="Arial"/>
              </a:rPr>
              <a:t>General Medical Council (GMC) (2019) </a:t>
            </a:r>
            <a:r>
              <a:rPr lang="en-GB" sz="1100" i="1" dirty="0">
                <a:latin typeface="Arial"/>
                <a:cs typeface="Arial"/>
              </a:rPr>
              <a:t>Decision making and consent</a:t>
            </a:r>
            <a:r>
              <a:rPr lang="en-GB" sz="1100" dirty="0">
                <a:latin typeface="Arial"/>
                <a:cs typeface="Arial"/>
              </a:rPr>
              <a:t>. London: GMC.</a:t>
            </a:r>
          </a:p>
          <a:p>
            <a:pPr marL="0" lvl="0" indent="0" algn="just">
              <a:lnSpc>
                <a:spcPct val="150000"/>
              </a:lnSpc>
              <a:buNone/>
            </a:pPr>
            <a:r>
              <a:rPr lang="en-GB" sz="1100" dirty="0">
                <a:latin typeface="Arial"/>
                <a:cs typeface="Arial"/>
              </a:rPr>
              <a:t>Hall, J.E. &amp; Guyton, A.C. (2021) </a:t>
            </a:r>
            <a:r>
              <a:rPr lang="en-GB" sz="1100" i="1" dirty="0">
                <a:latin typeface="Arial"/>
                <a:cs typeface="Arial"/>
              </a:rPr>
              <a:t>Guyton and Hall Textbook of Medical Physiology</a:t>
            </a:r>
            <a:r>
              <a:rPr lang="en-GB" sz="1100" dirty="0">
                <a:latin typeface="Arial"/>
                <a:cs typeface="Arial"/>
              </a:rPr>
              <a:t>. 14th ed. Philadelphia: Elsevier.</a:t>
            </a:r>
          </a:p>
          <a:p>
            <a:pPr marL="0" lvl="0" indent="0" algn="just">
              <a:lnSpc>
                <a:spcPct val="150000"/>
              </a:lnSpc>
              <a:buNone/>
            </a:pPr>
            <a:r>
              <a:rPr lang="en-GB" sz="1100" dirty="0">
                <a:latin typeface="Arial"/>
                <a:cs typeface="Arial"/>
              </a:rPr>
              <a:t>Klein, A.P. (2021) 'Pancreatic cancer epidemiology: understanding the role of lifestyle and inherited risk factors', </a:t>
            </a:r>
            <a:r>
              <a:rPr lang="en-GB" sz="1100" i="1" dirty="0">
                <a:latin typeface="Arial"/>
                <a:cs typeface="Arial"/>
              </a:rPr>
              <a:t>Nature Reviews Gastroenterology &amp; Hepatology</a:t>
            </a:r>
            <a:r>
              <a:rPr lang="en-GB" sz="1100" dirty="0">
                <a:latin typeface="Arial"/>
                <a:cs typeface="Arial"/>
              </a:rPr>
              <a:t>, 18(7), pp. 493-502.</a:t>
            </a:r>
          </a:p>
          <a:p>
            <a:pPr marL="0" indent="0" algn="just">
              <a:lnSpc>
                <a:spcPct val="150000"/>
              </a:lnSpc>
              <a:buNone/>
            </a:pPr>
            <a:r>
              <a:rPr lang="en-GB" sz="1100" dirty="0">
                <a:latin typeface="Arial"/>
                <a:cs typeface="Arial"/>
              </a:rPr>
              <a:t>Kai, J. et al. (2007) 'Professional uncertainty and disempowerment responding to ethnic diversity in health care: a qualitative study', </a:t>
            </a:r>
            <a:r>
              <a:rPr lang="en-GB" sz="1100" i="1" err="1">
                <a:latin typeface="Arial"/>
                <a:cs typeface="Arial"/>
              </a:rPr>
              <a:t>PLoS</a:t>
            </a:r>
            <a:r>
              <a:rPr lang="en-GB" sz="1100" i="1" dirty="0">
                <a:latin typeface="Arial"/>
                <a:cs typeface="Arial"/>
              </a:rPr>
              <a:t> Medicine</a:t>
            </a:r>
            <a:r>
              <a:rPr lang="en-GB" sz="1100" dirty="0">
                <a:latin typeface="Arial"/>
                <a:cs typeface="Arial"/>
              </a:rPr>
              <a:t>, 4(11), e323.</a:t>
            </a:r>
          </a:p>
          <a:p>
            <a:pPr marL="0" indent="0" algn="just">
              <a:lnSpc>
                <a:spcPct val="150000"/>
              </a:lnSpc>
              <a:buNone/>
            </a:pPr>
            <a:endParaRPr lang="en-GB" sz="1100" dirty="0">
              <a:latin typeface="Arial"/>
              <a:cs typeface="Arial"/>
            </a:endParaRP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19/12/2025</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18</a:t>
            </a:fld>
            <a:endParaRPr lang="en-GB" altLang="en-US"/>
          </a:p>
        </p:txBody>
      </p:sp>
    </p:spTree>
    <p:extLst>
      <p:ext uri="{BB962C8B-B14F-4D97-AF65-F5344CB8AC3E}">
        <p14:creationId xmlns:p14="http://schemas.microsoft.com/office/powerpoint/2010/main" val="352100105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202B1A5-6C4E-5800-300C-BF9042721648}"/>
              </a:ext>
            </a:extLst>
          </p:cNvPr>
          <p:cNvSpPr>
            <a:spLocks noGrp="1"/>
          </p:cNvSpPr>
          <p:nvPr>
            <p:ph type="dt" sz="half" idx="10"/>
          </p:nvPr>
        </p:nvSpPr>
        <p:spPr/>
        <p:txBody>
          <a:bodyPr/>
          <a:lstStyle/>
          <a:p>
            <a:pPr>
              <a:defRPr/>
            </a:pPr>
            <a:fld id="{D30023C4-5528-489E-A726-D14A340FF59E}" type="datetime1">
              <a:rPr lang="en-GB" altLang="en-US" smtClean="0"/>
              <a:pPr>
                <a:defRPr/>
              </a:pPr>
              <a:t>19/12/2025</a:t>
            </a:fld>
            <a:endParaRPr lang="en-GB" altLang="en-US"/>
          </a:p>
        </p:txBody>
      </p:sp>
      <p:sp>
        <p:nvSpPr>
          <p:cNvPr id="3" name="Slide Number Placeholder 2">
            <a:extLst>
              <a:ext uri="{FF2B5EF4-FFF2-40B4-BE49-F238E27FC236}">
                <a16:creationId xmlns:a16="http://schemas.microsoft.com/office/drawing/2014/main" id="{44E32577-0928-96F1-DE7D-5F55E6594821}"/>
              </a:ext>
            </a:extLst>
          </p:cNvPr>
          <p:cNvSpPr>
            <a:spLocks noGrp="1"/>
          </p:cNvSpPr>
          <p:nvPr>
            <p:ph type="sldNum" sz="quarter" idx="11"/>
          </p:nvPr>
        </p:nvSpPr>
        <p:spPr/>
        <p:txBody>
          <a:bodyPr/>
          <a:lstStyle/>
          <a:p>
            <a:pPr>
              <a:defRPr/>
            </a:pPr>
            <a:fld id="{AA1819AB-B9DA-41D7-8C91-5DE9528F5AA4}" type="slidenum">
              <a:rPr lang="en-GB" altLang="en-US" smtClean="0"/>
              <a:pPr>
                <a:defRPr/>
              </a:pPr>
              <a:t>19</a:t>
            </a:fld>
            <a:endParaRPr lang="en-GB" altLang="en-US"/>
          </a:p>
        </p:txBody>
      </p:sp>
      <p:sp>
        <p:nvSpPr>
          <p:cNvPr id="4" name="TextBox 3">
            <a:extLst>
              <a:ext uri="{FF2B5EF4-FFF2-40B4-BE49-F238E27FC236}">
                <a16:creationId xmlns:a16="http://schemas.microsoft.com/office/drawing/2014/main" id="{2C69896C-BFB6-217E-CD26-C3589E6FE125}"/>
              </a:ext>
            </a:extLst>
          </p:cNvPr>
          <p:cNvSpPr txBox="1"/>
          <p:nvPr/>
        </p:nvSpPr>
        <p:spPr>
          <a:xfrm>
            <a:off x="256667" y="209790"/>
            <a:ext cx="8630666" cy="5847755"/>
          </a:xfrm>
          <a:prstGeom prst="rect">
            <a:avLst/>
          </a:prstGeom>
          <a:noFill/>
        </p:spPr>
        <p:txBody>
          <a:bodyPr wrap="square" lIns="91440" tIns="45720" rIns="91440" bIns="45720" rtlCol="0" anchor="t">
            <a:spAutoFit/>
          </a:bodyPr>
          <a:lstStyle/>
          <a:p>
            <a:pPr algn="just">
              <a:lnSpc>
                <a:spcPct val="150000"/>
              </a:lnSpc>
              <a:spcBef>
                <a:spcPct val="20000"/>
              </a:spcBef>
            </a:pPr>
            <a:r>
              <a:rPr lang="en-GB" sz="1100" dirty="0">
                <a:latin typeface="Arial"/>
                <a:cs typeface="Arial"/>
              </a:rPr>
              <a:t>Klein, A. P. (2021). Pancreatic cancer epidemiology: understanding the role of lifestyle and inherited risk factors. </a:t>
            </a:r>
            <a:r>
              <a:rPr lang="en-GB" sz="1100" i="1" dirty="0">
                <a:latin typeface="Arial"/>
                <a:cs typeface="Arial"/>
              </a:rPr>
              <a:t>Nature Reviews Gastroenterology &amp; Hepatology, 18</a:t>
            </a:r>
            <a:r>
              <a:rPr lang="en-GB" sz="1100" dirty="0">
                <a:latin typeface="Arial"/>
                <a:cs typeface="Arial"/>
              </a:rPr>
              <a:t>(7), 493-502.</a:t>
            </a:r>
            <a:endParaRPr lang="en-US" sz="1100" dirty="0">
              <a:latin typeface="Arial"/>
              <a:cs typeface="Arial"/>
            </a:endParaRPr>
          </a:p>
          <a:p>
            <a:pPr algn="just">
              <a:lnSpc>
                <a:spcPct val="150000"/>
              </a:lnSpc>
            </a:pPr>
            <a:r>
              <a:rPr lang="en-GB" sz="1100" dirty="0">
                <a:latin typeface="Arial"/>
                <a:cs typeface="Arial"/>
              </a:rPr>
              <a:t>Longnecker, D. S. (2021). Anatomy and Histology of the Pancreas. </a:t>
            </a:r>
            <a:r>
              <a:rPr lang="en-GB" sz="1100" err="1">
                <a:latin typeface="Arial"/>
                <a:cs typeface="Arial"/>
              </a:rPr>
              <a:t>Pancreapedia</a:t>
            </a:r>
            <a:r>
              <a:rPr lang="en-GB" sz="1100" dirty="0">
                <a:latin typeface="Arial"/>
                <a:cs typeface="Arial"/>
              </a:rPr>
              <a:t>: Exocrine Pancreas Knowledge Base, </a:t>
            </a:r>
            <a:endParaRPr lang="en-US" sz="1100"/>
          </a:p>
          <a:p>
            <a:pPr algn="just">
              <a:lnSpc>
                <a:spcPct val="150000"/>
              </a:lnSpc>
            </a:pPr>
            <a:r>
              <a:rPr lang="en-GB" sz="1100" dirty="0">
                <a:latin typeface="Arial"/>
                <a:cs typeface="Arial"/>
              </a:rPr>
              <a:t>Nakamura Y, Yamada R, Kaneko M, Naota H, Fujimura Y, Tabata M, Kobayashi K, Tanaka K. (2019). Isolated pancreatic metastasis from malignant melanoma: a case report and literature review. Clin J Gastroenterol. Dec;12(6):626-636. </a:t>
            </a:r>
            <a:endParaRPr lang="en-GB" sz="1100" dirty="0"/>
          </a:p>
          <a:p>
            <a:pPr marL="0" indent="0" algn="just">
              <a:lnSpc>
                <a:spcPct val="150000"/>
              </a:lnSpc>
              <a:buNone/>
            </a:pPr>
            <a:r>
              <a:rPr lang="en-GB" sz="1100" dirty="0">
                <a:latin typeface="Arial"/>
                <a:cs typeface="Arial"/>
              </a:rPr>
              <a:t>National Institute for Health and Care Excellence (NICE) (2023) </a:t>
            </a:r>
            <a:r>
              <a:rPr lang="en-GB" sz="1100" i="1" dirty="0">
                <a:latin typeface="Arial"/>
                <a:cs typeface="Arial"/>
              </a:rPr>
              <a:t>Hypertension in adults: diagnosis and management</a:t>
            </a:r>
            <a:r>
              <a:rPr lang="en-GB" sz="1100" dirty="0">
                <a:latin typeface="Arial"/>
                <a:cs typeface="Arial"/>
              </a:rPr>
              <a:t> [NG136].</a:t>
            </a:r>
          </a:p>
          <a:p>
            <a:pPr marL="0" indent="0" algn="just">
              <a:lnSpc>
                <a:spcPct val="150000"/>
              </a:lnSpc>
              <a:buNone/>
            </a:pPr>
            <a:r>
              <a:rPr lang="en-GB" sz="1100" dirty="0">
                <a:latin typeface="Arial"/>
                <a:cs typeface="Arial"/>
              </a:rPr>
              <a:t>National Institute for Health and Care Excellence (NICE). (2022). </a:t>
            </a:r>
            <a:r>
              <a:rPr lang="en-GB" sz="1100" i="1" dirty="0">
                <a:latin typeface="Arial"/>
                <a:cs typeface="Arial"/>
              </a:rPr>
              <a:t>Type 2 diabetes in adults: management</a:t>
            </a:r>
            <a:r>
              <a:rPr lang="en-GB" sz="1100" dirty="0">
                <a:latin typeface="Arial"/>
                <a:cs typeface="Arial"/>
              </a:rPr>
              <a:t> [NG28].</a:t>
            </a:r>
          </a:p>
          <a:p>
            <a:pPr algn="just">
              <a:lnSpc>
                <a:spcPct val="150000"/>
              </a:lnSpc>
            </a:pPr>
            <a:r>
              <a:rPr lang="en-GB" sz="1100" dirty="0">
                <a:latin typeface="Arial"/>
                <a:cs typeface="Arial"/>
              </a:rPr>
              <a:t>National Institute for Health and Care Excellence (NICE) (2021) </a:t>
            </a:r>
            <a:r>
              <a:rPr lang="en-GB" sz="1100" i="1" dirty="0">
                <a:latin typeface="Arial"/>
                <a:cs typeface="Arial"/>
              </a:rPr>
              <a:t>Tobacco: preventing uptake, promoting quitting and treating dependence</a:t>
            </a:r>
            <a:r>
              <a:rPr lang="en-GB" sz="1100" dirty="0">
                <a:latin typeface="Arial"/>
                <a:cs typeface="Arial"/>
              </a:rPr>
              <a:t> [NG209].</a:t>
            </a:r>
          </a:p>
          <a:p>
            <a:pPr algn="just">
              <a:lnSpc>
                <a:spcPct val="150000"/>
              </a:lnSpc>
            </a:pPr>
            <a:r>
              <a:rPr lang="en-GB" sz="1100" dirty="0">
                <a:latin typeface="Arial"/>
                <a:cs typeface="Arial"/>
              </a:rPr>
              <a:t>National Institute for Health and Care Excellence (NICE) (2022a) </a:t>
            </a:r>
            <a:r>
              <a:rPr lang="en-GB" sz="1100" i="1" dirty="0">
                <a:latin typeface="Arial"/>
                <a:cs typeface="Arial"/>
              </a:rPr>
              <a:t>Alcohol-use disorders: diagnosis and management</a:t>
            </a:r>
            <a:r>
              <a:rPr lang="en-GB" sz="1100" dirty="0">
                <a:latin typeface="Arial"/>
                <a:cs typeface="Arial"/>
              </a:rPr>
              <a:t> [CG115].</a:t>
            </a:r>
          </a:p>
          <a:p>
            <a:pPr marL="0" indent="0" algn="just">
              <a:lnSpc>
                <a:spcPct val="150000"/>
              </a:lnSpc>
              <a:buNone/>
            </a:pPr>
            <a:r>
              <a:rPr lang="en-GB" sz="1100" dirty="0">
                <a:latin typeface="Arial"/>
                <a:cs typeface="Arial"/>
              </a:rPr>
              <a:t>National Institute for Health and Care Excellence (NICE) (2021) </a:t>
            </a:r>
            <a:r>
              <a:rPr lang="en-GB" sz="1100" i="1" dirty="0">
                <a:latin typeface="Arial"/>
                <a:cs typeface="Arial"/>
              </a:rPr>
              <a:t>People's experience in adult social care services: improving the experience of care and support for people using adult social care services</a:t>
            </a:r>
            <a:r>
              <a:rPr lang="en-GB" sz="1100" dirty="0">
                <a:latin typeface="Arial"/>
                <a:cs typeface="Arial"/>
              </a:rPr>
              <a:t> [NG86].</a:t>
            </a:r>
          </a:p>
          <a:p>
            <a:pPr marL="0" lvl="0" indent="0" algn="just">
              <a:lnSpc>
                <a:spcPct val="150000"/>
              </a:lnSpc>
              <a:buNone/>
            </a:pPr>
            <a:r>
              <a:rPr lang="en-GB" sz="1100" dirty="0">
                <a:latin typeface="Arial"/>
                <a:cs typeface="Arial"/>
              </a:rPr>
              <a:t>NICE (2018) </a:t>
            </a:r>
            <a:r>
              <a:rPr lang="en-GB" sz="1100" i="1" dirty="0">
                <a:latin typeface="Arial"/>
                <a:cs typeface="Arial"/>
              </a:rPr>
              <a:t>Pancreatic cancer in adults: diagnosis and management (NG85)</a:t>
            </a:r>
            <a:r>
              <a:rPr lang="en-GB" sz="1100" dirty="0">
                <a:latin typeface="Arial"/>
                <a:cs typeface="Arial"/>
              </a:rPr>
              <a:t>. Available at: </a:t>
            </a:r>
            <a:r>
              <a:rPr lang="en-GB" sz="1100" u="sng" dirty="0">
                <a:latin typeface="Arial"/>
                <a:cs typeface="Arial"/>
                <a:hlinkClick r:id="rId2"/>
              </a:rPr>
              <a:t>https://www.nice.org.uk/guidance/ng85</a:t>
            </a:r>
            <a:r>
              <a:rPr lang="en-GB" sz="1100" u="sng" dirty="0">
                <a:latin typeface="Arial"/>
                <a:cs typeface="Arial"/>
              </a:rPr>
              <a:t>. </a:t>
            </a:r>
            <a:r>
              <a:rPr lang="en-GB" sz="1100" dirty="0">
                <a:latin typeface="Arial"/>
                <a:cs typeface="Arial"/>
              </a:rPr>
              <a:t>(Accessed: 14 December 2025)</a:t>
            </a:r>
          </a:p>
          <a:p>
            <a:pPr algn="just">
              <a:lnSpc>
                <a:spcPct val="150000"/>
              </a:lnSpc>
            </a:pPr>
            <a:r>
              <a:rPr lang="en-GB" sz="1100" dirty="0">
                <a:latin typeface="Arial"/>
                <a:cs typeface="Arial"/>
              </a:rPr>
              <a:t>NICE (2024) </a:t>
            </a:r>
            <a:r>
              <a:rPr lang="en-GB" sz="1100" i="1" dirty="0">
                <a:latin typeface="Arial"/>
                <a:cs typeface="Arial"/>
              </a:rPr>
              <a:t>Pancreatic cancer topic overview</a:t>
            </a:r>
            <a:r>
              <a:rPr lang="en-GB" sz="1100" dirty="0">
                <a:latin typeface="Arial"/>
                <a:cs typeface="Arial"/>
              </a:rPr>
              <a:t>. Available at: </a:t>
            </a:r>
            <a:r>
              <a:rPr lang="en-GB" sz="1100" u="sng" dirty="0">
                <a:latin typeface="Arial"/>
                <a:cs typeface="Arial"/>
                <a:hlinkClick r:id="rId3"/>
              </a:rPr>
              <a:t>https://www.nice.org.uk/Guidance/Conditions-and-diseases/Cancer/Pancreatic-cancer</a:t>
            </a:r>
            <a:r>
              <a:rPr lang="en-GB" sz="1100" u="sng" dirty="0">
                <a:latin typeface="Arial"/>
                <a:cs typeface="Arial"/>
              </a:rPr>
              <a:t>. </a:t>
            </a:r>
            <a:r>
              <a:rPr lang="en-GB" sz="1100" dirty="0">
                <a:latin typeface="Arial"/>
                <a:cs typeface="Arial"/>
              </a:rPr>
              <a:t>(Accessed: 11 December 2025)</a:t>
            </a:r>
          </a:p>
          <a:p>
            <a:pPr algn="just">
              <a:lnSpc>
                <a:spcPct val="150000"/>
              </a:lnSpc>
            </a:pPr>
            <a:r>
              <a:rPr lang="en-GB" sz="1100" dirty="0">
                <a:latin typeface="Arial"/>
                <a:cs typeface="Arial"/>
              </a:rPr>
              <a:t>Pancreatic Cancer UK (2024) </a:t>
            </a:r>
            <a:r>
              <a:rPr lang="en-GB" sz="1100" i="1" dirty="0">
                <a:latin typeface="Arial"/>
                <a:cs typeface="Arial"/>
              </a:rPr>
              <a:t>Explaining the NICE guidelines for diagnosing and managing pancreatic cancer</a:t>
            </a:r>
            <a:r>
              <a:rPr lang="en-GB" sz="1100" dirty="0">
                <a:latin typeface="Arial"/>
                <a:cs typeface="Arial"/>
              </a:rPr>
              <a:t>. Available at: </a:t>
            </a:r>
            <a:r>
              <a:rPr lang="en-GB" sz="1100" u="sng" dirty="0">
                <a:latin typeface="Arial"/>
                <a:cs typeface="Arial"/>
                <a:hlinkClick r:id="rId4"/>
              </a:rPr>
              <a:t>https://www.pancreaticcancer.org.uk/support-for-you/your-care/nice-guidelines-for-diagnosing-and-managing-pancreatic-cancer/</a:t>
            </a:r>
            <a:r>
              <a:rPr lang="en-GB" sz="1100" u="sng" dirty="0">
                <a:latin typeface="Arial"/>
                <a:cs typeface="Arial"/>
              </a:rPr>
              <a:t>. </a:t>
            </a:r>
            <a:r>
              <a:rPr lang="en-GB" sz="1100" dirty="0">
                <a:latin typeface="Arial"/>
                <a:cs typeface="Arial"/>
              </a:rPr>
              <a:t>(Accessed: 14 December 2025)</a:t>
            </a:r>
          </a:p>
          <a:p>
            <a:pPr algn="just">
              <a:lnSpc>
                <a:spcPct val="150000"/>
              </a:lnSpc>
            </a:pPr>
            <a:r>
              <a:rPr lang="en-GB" sz="1100" dirty="0">
                <a:latin typeface="Arial"/>
                <a:cs typeface="Arial"/>
              </a:rPr>
              <a:t>NHS (2024) </a:t>
            </a:r>
            <a:r>
              <a:rPr lang="en-GB" sz="1100" i="1" dirty="0">
                <a:latin typeface="Arial"/>
                <a:cs typeface="Arial"/>
              </a:rPr>
              <a:t>Pancreatic cancer – causes and risk factors</a:t>
            </a:r>
            <a:r>
              <a:rPr lang="en-GB" sz="1100" dirty="0">
                <a:latin typeface="Arial"/>
                <a:cs typeface="Arial"/>
              </a:rPr>
              <a:t>. Available at: </a:t>
            </a:r>
            <a:r>
              <a:rPr lang="en-GB" sz="1100" u="sng" dirty="0">
                <a:latin typeface="Arial"/>
                <a:cs typeface="Arial"/>
                <a:hlinkClick r:id="rId5"/>
              </a:rPr>
              <a:t>https://www.nhs.uk/conditions/pancreatic-cancer</a:t>
            </a:r>
            <a:r>
              <a:rPr lang="en-GB" sz="1100" u="sng" dirty="0">
                <a:latin typeface="Arial"/>
                <a:cs typeface="Arial"/>
              </a:rPr>
              <a:t>. </a:t>
            </a:r>
            <a:r>
              <a:rPr lang="en-GB" sz="1100" dirty="0">
                <a:latin typeface="Arial"/>
                <a:cs typeface="Arial"/>
              </a:rPr>
              <a:t>(Accessed: 11 December 2025)</a:t>
            </a:r>
          </a:p>
          <a:p>
            <a:pPr marL="0" lvl="0" indent="0" algn="just">
              <a:lnSpc>
                <a:spcPct val="150000"/>
              </a:lnSpc>
              <a:buNone/>
            </a:pPr>
            <a:endParaRPr lang="en-GB" sz="1100" dirty="0">
              <a:latin typeface="Arial"/>
              <a:cs typeface="Arial"/>
            </a:endParaRPr>
          </a:p>
        </p:txBody>
      </p:sp>
    </p:spTree>
    <p:extLst>
      <p:ext uri="{BB962C8B-B14F-4D97-AF65-F5344CB8AC3E}">
        <p14:creationId xmlns:p14="http://schemas.microsoft.com/office/powerpoint/2010/main" val="400610677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97E9DD1-CC96-6050-6EF2-9B23CC0CEE6E}"/>
              </a:ext>
            </a:extLst>
          </p:cNvPr>
          <p:cNvSpPr>
            <a:spLocks noGrp="1"/>
          </p:cNvSpPr>
          <p:nvPr>
            <p:ph type="dt" sz="half" idx="10"/>
          </p:nvPr>
        </p:nvSpPr>
        <p:spPr/>
        <p:txBody>
          <a:bodyPr/>
          <a:lstStyle/>
          <a:p>
            <a:pPr>
              <a:defRPr/>
            </a:pPr>
            <a:fld id="{D30023C4-5528-489E-A726-D14A340FF59E}" type="datetime1">
              <a:rPr lang="en-GB" altLang="en-US" smtClean="0"/>
              <a:pPr>
                <a:defRPr/>
              </a:pPr>
              <a:t>19/12/2025</a:t>
            </a:fld>
            <a:endParaRPr lang="en-GB" altLang="en-US"/>
          </a:p>
        </p:txBody>
      </p:sp>
      <p:sp>
        <p:nvSpPr>
          <p:cNvPr id="3" name="Slide Number Placeholder 2">
            <a:extLst>
              <a:ext uri="{FF2B5EF4-FFF2-40B4-BE49-F238E27FC236}">
                <a16:creationId xmlns:a16="http://schemas.microsoft.com/office/drawing/2014/main" id="{AE3AA1E1-5411-4359-A3E5-A0D5CCD815C2}"/>
              </a:ext>
            </a:extLst>
          </p:cNvPr>
          <p:cNvSpPr>
            <a:spLocks noGrp="1"/>
          </p:cNvSpPr>
          <p:nvPr>
            <p:ph type="sldNum" sz="quarter" idx="11"/>
          </p:nvPr>
        </p:nvSpPr>
        <p:spPr/>
        <p:txBody>
          <a:bodyPr/>
          <a:lstStyle/>
          <a:p>
            <a:pPr>
              <a:defRPr/>
            </a:pPr>
            <a:fld id="{AA1819AB-B9DA-41D7-8C91-5DE9528F5AA4}" type="slidenum">
              <a:rPr lang="en-GB" altLang="en-US" smtClean="0"/>
              <a:pPr>
                <a:defRPr/>
              </a:pPr>
              <a:t>20</a:t>
            </a:fld>
            <a:endParaRPr lang="en-GB" altLang="en-US"/>
          </a:p>
        </p:txBody>
      </p:sp>
      <p:sp>
        <p:nvSpPr>
          <p:cNvPr id="4" name="TextBox 3">
            <a:extLst>
              <a:ext uri="{FF2B5EF4-FFF2-40B4-BE49-F238E27FC236}">
                <a16:creationId xmlns:a16="http://schemas.microsoft.com/office/drawing/2014/main" id="{8FB4A0F7-3104-CB3D-FBFA-575E762E7AC1}"/>
              </a:ext>
            </a:extLst>
          </p:cNvPr>
          <p:cNvSpPr txBox="1"/>
          <p:nvPr/>
        </p:nvSpPr>
        <p:spPr>
          <a:xfrm>
            <a:off x="254009" y="260648"/>
            <a:ext cx="8645793" cy="4185761"/>
          </a:xfrm>
          <a:prstGeom prst="rect">
            <a:avLst/>
          </a:prstGeom>
          <a:noFill/>
        </p:spPr>
        <p:txBody>
          <a:bodyPr wrap="square" lIns="91440" tIns="45720" rIns="91440" bIns="45720" rtlCol="0" anchor="t">
            <a:spAutoFit/>
          </a:bodyPr>
          <a:lstStyle/>
          <a:p>
            <a:pPr algn="just">
              <a:lnSpc>
                <a:spcPct val="150000"/>
              </a:lnSpc>
            </a:pPr>
            <a:r>
              <a:rPr lang="en-GB" sz="1100">
                <a:latin typeface="Arial"/>
                <a:cs typeface="Arial"/>
              </a:rPr>
              <a:t>NHS. (2024). </a:t>
            </a:r>
            <a:r>
              <a:rPr lang="en-GB" sz="1100" i="1" dirty="0">
                <a:latin typeface="Arial"/>
                <a:cs typeface="Arial"/>
              </a:rPr>
              <a:t>NHS Health Check: Identifying and managing risk factors</a:t>
            </a:r>
            <a:r>
              <a:rPr lang="en-GB" sz="1100" dirty="0">
                <a:latin typeface="Arial"/>
                <a:cs typeface="Arial"/>
              </a:rPr>
              <a:t>. NHS England.</a:t>
            </a:r>
            <a:endParaRPr lang="en-US" sz="1100" dirty="0">
              <a:latin typeface="Arial"/>
              <a:cs typeface="Arial"/>
            </a:endParaRPr>
          </a:p>
          <a:p>
            <a:pPr algn="just">
              <a:lnSpc>
                <a:spcPct val="150000"/>
              </a:lnSpc>
            </a:pPr>
            <a:r>
              <a:rPr lang="en-GB" sz="1100" dirty="0">
                <a:latin typeface="Arial"/>
                <a:cs typeface="Arial"/>
              </a:rPr>
              <a:t>Resuscitation Council UK (2021) </a:t>
            </a:r>
            <a:r>
              <a:rPr lang="en-GB" sz="1100" i="1" dirty="0">
                <a:latin typeface="Arial"/>
                <a:cs typeface="Arial"/>
              </a:rPr>
              <a:t>Decisions relating to cardiopulmonary resuscitation</a:t>
            </a:r>
            <a:r>
              <a:rPr lang="en-GB" sz="1100" dirty="0">
                <a:latin typeface="Arial"/>
                <a:cs typeface="Arial"/>
              </a:rPr>
              <a:t>. London: Resuscitation Council UK.</a:t>
            </a:r>
          </a:p>
          <a:p>
            <a:pPr algn="just">
              <a:lnSpc>
                <a:spcPct val="150000"/>
              </a:lnSpc>
            </a:pPr>
            <a:r>
              <a:rPr lang="en-GB" sz="1100" dirty="0">
                <a:latin typeface="Arial"/>
                <a:cs typeface="Arial"/>
              </a:rPr>
              <a:t>Rollnick, S., Miller, W.R. and Butler, C.C. (2008) </a:t>
            </a:r>
            <a:r>
              <a:rPr lang="en-GB" sz="1100" i="1" dirty="0">
                <a:latin typeface="Arial"/>
                <a:cs typeface="Arial"/>
              </a:rPr>
              <a:t>Motivational Interviewing in Health Care: Helping Patients Change </a:t>
            </a:r>
            <a:r>
              <a:rPr lang="en-GB" sz="1100" i="1" dirty="0" err="1">
                <a:latin typeface="Arial"/>
                <a:cs typeface="Arial"/>
              </a:rPr>
              <a:t>Behavior</a:t>
            </a:r>
            <a:r>
              <a:rPr lang="en-GB" sz="1100" dirty="0">
                <a:latin typeface="Arial"/>
                <a:cs typeface="Arial"/>
              </a:rPr>
              <a:t>. New York: Guilford Press.</a:t>
            </a:r>
          </a:p>
          <a:p>
            <a:pPr algn="just">
              <a:lnSpc>
                <a:spcPct val="150000"/>
              </a:lnSpc>
            </a:pPr>
            <a:r>
              <a:rPr lang="en-GB" sz="1100" dirty="0">
                <a:latin typeface="Arial"/>
                <a:cs typeface="Arial"/>
              </a:rPr>
              <a:t>Sherwood, L. (2016) </a:t>
            </a:r>
            <a:r>
              <a:rPr lang="en-GB" sz="1100" i="1" dirty="0">
                <a:latin typeface="Arial"/>
                <a:cs typeface="Arial"/>
              </a:rPr>
              <a:t>Human Physiology: From Cells to Systems</a:t>
            </a:r>
            <a:r>
              <a:rPr lang="en-GB" sz="1100" dirty="0">
                <a:latin typeface="Arial"/>
                <a:cs typeface="Arial"/>
              </a:rPr>
              <a:t>. 9th ed. Boston: Cengage Learning.</a:t>
            </a:r>
          </a:p>
          <a:p>
            <a:pPr algn="just">
              <a:lnSpc>
                <a:spcPct val="150000"/>
              </a:lnSpc>
            </a:pPr>
            <a:r>
              <a:rPr lang="en-GB" sz="1100" dirty="0">
                <a:latin typeface="Arial"/>
                <a:cs typeface="Arial"/>
              </a:rPr>
              <a:t>UK Chief Medical Officers (2019) </a:t>
            </a:r>
            <a:r>
              <a:rPr lang="en-GB" sz="1100" i="1" dirty="0">
                <a:latin typeface="Arial"/>
                <a:cs typeface="Arial"/>
              </a:rPr>
              <a:t>UK Chief Medical Officers' Physical Activity Guidelines</a:t>
            </a:r>
            <a:r>
              <a:rPr lang="en-GB" sz="1100" dirty="0">
                <a:latin typeface="Arial"/>
                <a:cs typeface="Arial"/>
              </a:rPr>
              <a:t>. London: Department of Health and Social Care.</a:t>
            </a:r>
          </a:p>
          <a:p>
            <a:pPr algn="just">
              <a:lnSpc>
                <a:spcPct val="150000"/>
              </a:lnSpc>
            </a:pPr>
            <a:r>
              <a:rPr lang="en-GB" sz="1100" dirty="0">
                <a:latin typeface="Arial"/>
                <a:cs typeface="Arial"/>
              </a:rPr>
              <a:t>Vincent, A., Herman, J., </a:t>
            </a:r>
            <a:r>
              <a:rPr lang="en-GB" sz="1100" dirty="0" err="1">
                <a:latin typeface="Arial"/>
                <a:cs typeface="Arial"/>
              </a:rPr>
              <a:t>Schulick</a:t>
            </a:r>
            <a:r>
              <a:rPr lang="en-GB" sz="1100" dirty="0">
                <a:latin typeface="Arial"/>
                <a:cs typeface="Arial"/>
              </a:rPr>
              <a:t>, R., </a:t>
            </a:r>
            <a:r>
              <a:rPr lang="en-GB" sz="1100" dirty="0" err="1">
                <a:latin typeface="Arial"/>
                <a:cs typeface="Arial"/>
              </a:rPr>
              <a:t>Hruban</a:t>
            </a:r>
            <a:r>
              <a:rPr lang="en-GB" sz="1100" dirty="0">
                <a:latin typeface="Arial"/>
                <a:cs typeface="Arial"/>
              </a:rPr>
              <a:t>, R.H. &amp; Goggins, M. (2011) ‘Pancreatic cancer’, </a:t>
            </a:r>
            <a:r>
              <a:rPr lang="en-GB" sz="1100" i="1" dirty="0">
                <a:latin typeface="Arial"/>
                <a:cs typeface="Arial"/>
              </a:rPr>
              <a:t>The Lancet</a:t>
            </a:r>
            <a:r>
              <a:rPr lang="en-GB" sz="1100" dirty="0">
                <a:latin typeface="Arial"/>
                <a:cs typeface="Arial"/>
              </a:rPr>
              <a:t>, 378(9791), pp. 607–620.</a:t>
            </a:r>
          </a:p>
          <a:p>
            <a:pPr algn="just">
              <a:lnSpc>
                <a:spcPct val="150000"/>
              </a:lnSpc>
            </a:pPr>
            <a:r>
              <a:rPr lang="en-GB" sz="1100" dirty="0">
                <a:latin typeface="Arial"/>
                <a:ea typeface="Calibri"/>
                <a:cs typeface="Calibri"/>
              </a:rPr>
              <a:t>Vecteezy.com. (2025). Available at:</a:t>
            </a:r>
            <a:endParaRPr lang="en-GB" sz="1100">
              <a:latin typeface="Arial"/>
              <a:ea typeface="Calibri"/>
            </a:endParaRPr>
          </a:p>
          <a:p>
            <a:pPr algn="just">
              <a:lnSpc>
                <a:spcPct val="150000"/>
              </a:lnSpc>
            </a:pPr>
            <a:r>
              <a:rPr lang="en-GB" sz="1100" dirty="0">
                <a:latin typeface="Arial"/>
                <a:ea typeface="Calibri"/>
                <a:cs typeface="Calibri"/>
                <a:hlinkClick r:id="rId2"/>
              </a:rPr>
              <a:t>https://static.vecteezy.com/system/resources/previews/047/389/639/non_2x/illustration-of-bad-habits-featuring-unhealthy-lifestyles-such-as-eating-fast-food-or-drinking-alcohol-in-a-flat-cartoon-style-background-vector.jpg</a:t>
            </a:r>
            <a:r>
              <a:rPr lang="en-GB" sz="1100" dirty="0">
                <a:latin typeface="Arial"/>
                <a:ea typeface="Calibri"/>
                <a:cs typeface="Calibri"/>
              </a:rPr>
              <a:t>. (Accessed: 17 December 2025).</a:t>
            </a:r>
          </a:p>
          <a:p>
            <a:pPr algn="just">
              <a:lnSpc>
                <a:spcPct val="150000"/>
              </a:lnSpc>
            </a:pPr>
            <a:r>
              <a:rPr lang="en-GB" sz="1100" dirty="0">
                <a:latin typeface="Arial"/>
                <a:ea typeface="Calibri"/>
                <a:cs typeface="Arial"/>
              </a:rPr>
              <a:t>Yıldırım, M. (2004). </a:t>
            </a:r>
            <a:r>
              <a:rPr lang="en-GB" sz="1100" dirty="0" err="1">
                <a:latin typeface="Arial"/>
                <a:ea typeface="Calibri"/>
                <a:cs typeface="Arial"/>
              </a:rPr>
              <a:t>Topografik</a:t>
            </a:r>
            <a:r>
              <a:rPr lang="en-GB" sz="1100" dirty="0">
                <a:latin typeface="Arial"/>
                <a:ea typeface="Calibri"/>
                <a:cs typeface="Arial"/>
              </a:rPr>
              <a:t> </a:t>
            </a:r>
            <a:r>
              <a:rPr lang="en-GB" sz="1100" dirty="0" err="1">
                <a:latin typeface="Arial"/>
                <a:ea typeface="Calibri"/>
                <a:cs typeface="Arial"/>
              </a:rPr>
              <a:t>Anatomi</a:t>
            </a:r>
            <a:r>
              <a:rPr lang="en-GB" sz="1100" dirty="0">
                <a:latin typeface="Arial"/>
                <a:ea typeface="Calibri"/>
                <a:cs typeface="Arial"/>
              </a:rPr>
              <a:t>. 2. </a:t>
            </a:r>
            <a:r>
              <a:rPr lang="en-GB" sz="1100" dirty="0" err="1">
                <a:latin typeface="Arial"/>
                <a:ea typeface="Calibri"/>
                <a:cs typeface="Arial"/>
              </a:rPr>
              <a:t>Baskı</a:t>
            </a:r>
            <a:r>
              <a:rPr lang="en-GB" sz="1100" dirty="0">
                <a:latin typeface="Arial"/>
                <a:ea typeface="Calibri"/>
                <a:cs typeface="Arial"/>
              </a:rPr>
              <a:t>. Nobel </a:t>
            </a:r>
            <a:r>
              <a:rPr lang="en-GB" sz="1100" dirty="0" err="1">
                <a:latin typeface="Arial"/>
                <a:ea typeface="Calibri"/>
                <a:cs typeface="Arial"/>
              </a:rPr>
              <a:t>Tıp</a:t>
            </a:r>
            <a:r>
              <a:rPr lang="en-GB" sz="1100" dirty="0">
                <a:latin typeface="Arial"/>
                <a:ea typeface="Calibri"/>
                <a:cs typeface="Arial"/>
              </a:rPr>
              <a:t> </a:t>
            </a:r>
            <a:r>
              <a:rPr lang="en-GB" sz="1100" dirty="0" err="1">
                <a:latin typeface="Arial"/>
                <a:ea typeface="Calibri"/>
                <a:cs typeface="Arial"/>
              </a:rPr>
              <a:t>Kitabevleri</a:t>
            </a:r>
            <a:r>
              <a:rPr lang="en-GB" sz="1100" dirty="0">
                <a:latin typeface="Arial"/>
                <a:ea typeface="Calibri"/>
                <a:cs typeface="Arial"/>
              </a:rPr>
              <a:t>, İstanbul, s. 82-90.</a:t>
            </a:r>
            <a:endParaRPr lang="en-GB" sz="1100" dirty="0"/>
          </a:p>
          <a:p>
            <a:pPr algn="just">
              <a:lnSpc>
                <a:spcPct val="150000"/>
              </a:lnSpc>
            </a:pPr>
            <a:r>
              <a:rPr lang="en-GB" sz="1100" dirty="0">
                <a:latin typeface="Arial"/>
                <a:cs typeface="Arial"/>
              </a:rPr>
              <a:t>World Health Organization (2000). </a:t>
            </a:r>
            <a:r>
              <a:rPr lang="en-GB" sz="1100" i="1" dirty="0">
                <a:latin typeface="Arial"/>
                <a:cs typeface="Arial"/>
              </a:rPr>
              <a:t>Obesity: preventing and managing the global epidemic : report of a WHO consultation.</a:t>
            </a:r>
            <a:r>
              <a:rPr lang="en-GB" sz="1100" dirty="0">
                <a:latin typeface="Arial"/>
                <a:cs typeface="Arial"/>
              </a:rPr>
              <a:t> Geneva: World Health Organization..</a:t>
            </a:r>
          </a:p>
          <a:p>
            <a:pPr algn="just">
              <a:lnSpc>
                <a:spcPct val="150000"/>
              </a:lnSpc>
            </a:pPr>
            <a:endParaRPr lang="en-GB" sz="1100" dirty="0"/>
          </a:p>
          <a:p>
            <a:endParaRPr lang="en-GB" sz="1100" dirty="0"/>
          </a:p>
          <a:p>
            <a:br>
              <a:rPr lang="en-GB" sz="1200" dirty="0"/>
            </a:br>
            <a:endParaRPr lang="en-GB" sz="1200" dirty="0"/>
          </a:p>
        </p:txBody>
      </p:sp>
    </p:spTree>
    <p:extLst>
      <p:ext uri="{BB962C8B-B14F-4D97-AF65-F5344CB8AC3E}">
        <p14:creationId xmlns:p14="http://schemas.microsoft.com/office/powerpoint/2010/main" val="128177862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bf244c3e-e0b4-4871-bb4e-fd032a14544d"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885BDE7C2597694E9B52267909D130AC" ma:contentTypeVersion="6" ma:contentTypeDescription="Create a new document." ma:contentTypeScope="" ma:versionID="b6b4bdf9efda73e494027cb77051d55d">
  <xsd:schema xmlns:xsd="http://www.w3.org/2001/XMLSchema" xmlns:xs="http://www.w3.org/2001/XMLSchema" xmlns:p="http://schemas.microsoft.com/office/2006/metadata/properties" xmlns:ns3="bf244c3e-e0b4-4871-bb4e-fd032a14544d" targetNamespace="http://schemas.microsoft.com/office/2006/metadata/properties" ma:root="true" ma:fieldsID="1a9f4826b4d5161ff4200e3f719eee0e" ns3:_="">
    <xsd:import namespace="bf244c3e-e0b4-4871-bb4e-fd032a14544d"/>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f244c3e-e0b4-4871-bb4e-fd032a14544d"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567C411-738F-410F-BA98-6D78FF0C362C}">
  <ds:schemaRefs>
    <ds:schemaRef ds:uri="http://schemas.microsoft.com/sharepoint/v3/contenttype/forms"/>
  </ds:schemaRefs>
</ds:datastoreItem>
</file>

<file path=customXml/itemProps2.xml><?xml version="1.0" encoding="utf-8"?>
<ds:datastoreItem xmlns:ds="http://schemas.openxmlformats.org/officeDocument/2006/customXml" ds:itemID="{55130DF7-38D7-409C-AD03-694B774E1C35}">
  <ds:schemaRefs>
    <ds:schemaRef ds:uri="http://purl.org/dc/dcmitype/"/>
    <ds:schemaRef ds:uri="bf244c3e-e0b4-4871-bb4e-fd032a14544d"/>
    <ds:schemaRef ds:uri="http://www.w3.org/XML/1998/namespace"/>
    <ds:schemaRef ds:uri="http://purl.org/dc/terms/"/>
    <ds:schemaRef ds:uri="http://schemas.microsoft.com/office/2006/documentManagement/types"/>
    <ds:schemaRef ds:uri="http://schemas.openxmlformats.org/package/2006/metadata/core-properties"/>
    <ds:schemaRef ds:uri="http://schemas.microsoft.com/office/2006/metadata/properties"/>
    <ds:schemaRef ds:uri="http://purl.org/dc/elements/1.1/"/>
    <ds:schemaRef ds:uri="http://schemas.microsoft.com/office/infopath/2007/PartnerControls"/>
  </ds:schemaRefs>
</ds:datastoreItem>
</file>

<file path=customXml/itemProps3.xml><?xml version="1.0" encoding="utf-8"?>
<ds:datastoreItem xmlns:ds="http://schemas.openxmlformats.org/officeDocument/2006/customXml" ds:itemID="{B60B4F48-2B19-4761-8053-D9A88394D5C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f244c3e-e0b4-4871-bb4e-fd032a14544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PPT template</Template>
  <TotalTime>6880</TotalTime>
  <Words>3619</Words>
  <Application>Microsoft Office PowerPoint</Application>
  <PresentationFormat>On-screen Show (4:3)</PresentationFormat>
  <Paragraphs>189</Paragraphs>
  <Slides>20</Slides>
  <Notes>0</Notes>
  <HiddenSlides>0</HiddenSlides>
  <MMClips>17</MMClip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20140311PresentationUWTSDTemplate</vt:lpstr>
      <vt:lpstr>PowerPoint Presentation</vt:lpstr>
      <vt:lpstr>Introduction</vt:lpstr>
      <vt:lpstr>Study Case </vt:lpstr>
      <vt:lpstr>Anatomy and Physiology of the Pancreas</vt:lpstr>
      <vt:lpstr>PowerPoint Presentation</vt:lpstr>
      <vt:lpstr>Pathophysiology of Pancreatic Cancer </vt:lpstr>
      <vt:lpstr>Patient Lifestyle</vt:lpstr>
      <vt:lpstr>Care Plan for the Patient</vt:lpstr>
      <vt:lpstr>PowerPoint Presentation</vt:lpstr>
      <vt:lpstr>Care Plan for the Patient</vt:lpstr>
      <vt:lpstr>PowerPoint Presentation</vt:lpstr>
      <vt:lpstr>Recommendations</vt:lpstr>
      <vt:lpstr>PowerPoint Presentation</vt:lpstr>
      <vt:lpstr>PowerPoint Presentation</vt:lpstr>
      <vt:lpstr>PowerPoint Presentation</vt:lpstr>
      <vt:lpstr>PowerPoint Presentation</vt:lpstr>
      <vt:lpstr>Conclusion</vt:lpstr>
      <vt:lpstr>References</vt:lpstr>
      <vt:lpstr>PowerPoint Presentation</vt:lpstr>
      <vt:lpstr>PowerPoint Presentation</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Lourdes Fabre</cp:lastModifiedBy>
  <cp:revision>752</cp:revision>
  <cp:lastPrinted>2018-07-09T15:27:01Z</cp:lastPrinted>
  <dcterms:created xsi:type="dcterms:W3CDTF">2002-10-07T19:43:58Z</dcterms:created>
  <dcterms:modified xsi:type="dcterms:W3CDTF">2025-12-19T11:10:15Z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0x010100885BDE7C2597694E9B52267909D130AC</vt:lpwstr>
  </property>
</Properties>
</file>