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256" r:id="rId2"/>
    <p:sldId id="258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129" autoAdjust="0"/>
    <p:restoredTop sz="94576" autoAdjust="0"/>
  </p:normalViewPr>
  <p:slideViewPr>
    <p:cSldViewPr>
      <p:cViewPr varScale="1">
        <p:scale>
          <a:sx n="79" d="100"/>
          <a:sy n="79" d="100"/>
        </p:scale>
        <p:origin x="48" y="285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7T12:58:09.874" v="865" actId="1076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7T12:53:00.059" v="818" actId="120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7T12:53:00.059" v="818" actId="120"/>
          <ac:spMkLst>
            <pc:docMk/>
            <pc:sldMk cId="1229450736" sldId="260"/>
            <ac:spMk id="12" creationId="{97F9B2C4-ECF1-C629-62B3-D56E9A2E11F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7T12:53:05.296" v="819" actId="120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7T12:53:05.296" v="819" actId="120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7T09:52:22.373" v="816" actId="20577"/>
        <pc:sldMkLst>
          <pc:docMk/>
          <pc:sldMk cId="0" sldId="277"/>
        </pc:sldMkLst>
        <pc:spChg chg="mod">
          <ac:chgData name="Piyumika Kithulgoda Gamage" userId="8130ac14-9727-4963-a006-512f362f8357" providerId="ADAL" clId="{58E33101-C3AE-49E8-B49B-21B8410B348A}" dt="2024-05-27T09:52:22.373" v="816" actId="20577"/>
          <ac:spMkLst>
            <pc:docMk/>
            <pc:sldMk cId="0" sldId="277"/>
            <ac:spMk id="9" creationId="{39DC0474-D039-43A6-963A-CA68F96AF4BE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7T12:58:09.874" v="865" actId="1076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7T12:58:09.874" v="865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7T12:57:56.589" v="858" actId="14100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7T12:54:39.583" v="851" actId="20577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7T12:54:39.583" v="851" actId="20577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7T09:52:26.386" v="817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8E33101-C3AE-49E8-B49B-21B8410B348A}" dt="2024-05-27T09:52:26.386" v="817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58E33101-C3AE-49E8-B49B-21B8410B348A}" dt="2024-05-27T08:26:55.600" v="814"/>
          <ac:spMkLst>
            <pc:docMk/>
            <pc:sldMk cId="4041403823" sldId="354"/>
            <ac:spMk id="6146" creationId="{00000000-0000-0000-0000-00000000000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92F00E67-3EAB-41E7-BB95-6D05121036EF}"/>
    <pc:docChg chg="modSld">
      <pc:chgData name="Piyumika Kithulgoda Gamage" userId="8130ac14-9727-4963-a006-512f362f8357" providerId="ADAL" clId="{92F00E67-3EAB-41E7-BB95-6D05121036EF}" dt="2024-10-13T11:06:42.946" v="0"/>
      <pc:docMkLst>
        <pc:docMk/>
      </pc:docMkLst>
      <pc:sldChg chg="modSp mod">
        <pc:chgData name="Piyumika Kithulgoda Gamage" userId="8130ac14-9727-4963-a006-512f362f8357" providerId="ADAL" clId="{92F00E67-3EAB-41E7-BB95-6D05121036EF}" dt="2024-10-13T11:06:42.946" v="0"/>
        <pc:sldMkLst>
          <pc:docMk/>
          <pc:sldMk cId="2480602659" sldId="256"/>
        </pc:sldMkLst>
        <pc:spChg chg="mod">
          <ac:chgData name="Piyumika Kithulgoda Gamage" userId="8130ac14-9727-4963-a006-512f362f8357" providerId="ADAL" clId="{92F00E67-3EAB-41E7-BB95-6D05121036EF}" dt="2024-10-13T11:06:42.946" v="0"/>
          <ac:spMkLst>
            <pc:docMk/>
            <pc:sldMk cId="2480602659" sldId="256"/>
            <ac:spMk id="6146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94E3BB-6B0C-4E76-8F63-B1063DA97174}" type="doc">
      <dgm:prSet loTypeId="urn:microsoft.com/office/officeart/2005/8/layout/defaul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487441B-BD8F-4C2C-8ECD-6AE2E4ADF527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Group 1: Identify two local businesses in the UK. </a:t>
          </a:r>
        </a:p>
      </dgm:t>
    </dgm:pt>
    <dgm:pt modelId="{2939F5E7-FC7B-42E7-908B-A2CA417C3AEE}" type="parTrans" cxnId="{E54FBECE-9EFB-4B63-BD62-8B29A90CAE2B}">
      <dgm:prSet/>
      <dgm:spPr/>
      <dgm:t>
        <a:bodyPr/>
        <a:lstStyle/>
        <a:p>
          <a:endParaRPr lang="en-GB"/>
        </a:p>
      </dgm:t>
    </dgm:pt>
    <dgm:pt modelId="{8767026C-8C0F-4C2A-B5B1-F90C804171C7}" type="sibTrans" cxnId="{E54FBECE-9EFB-4B63-BD62-8B29A90CAE2B}">
      <dgm:prSet/>
      <dgm:spPr/>
      <dgm:t>
        <a:bodyPr/>
        <a:lstStyle/>
        <a:p>
          <a:endParaRPr lang="en-GB"/>
        </a:p>
      </dgm:t>
    </dgm:pt>
    <dgm:pt modelId="{A58EE731-D3FA-4675-8711-CCFBB64814C1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Group 2: Identify two national businesses in the UK</a:t>
          </a:r>
        </a:p>
      </dgm:t>
    </dgm:pt>
    <dgm:pt modelId="{881A5A41-F35C-400D-BEBE-7B13009C7673}" type="parTrans" cxnId="{283703B1-1310-4864-8D28-DFA3F9677DB6}">
      <dgm:prSet/>
      <dgm:spPr/>
      <dgm:t>
        <a:bodyPr/>
        <a:lstStyle/>
        <a:p>
          <a:endParaRPr lang="en-GB"/>
        </a:p>
      </dgm:t>
    </dgm:pt>
    <dgm:pt modelId="{AFDE42C5-23AE-403B-BC7A-614298CCAF2C}" type="sibTrans" cxnId="{283703B1-1310-4864-8D28-DFA3F9677DB6}">
      <dgm:prSet/>
      <dgm:spPr/>
      <dgm:t>
        <a:bodyPr/>
        <a:lstStyle/>
        <a:p>
          <a:endParaRPr lang="en-GB"/>
        </a:p>
      </dgm:t>
    </dgm:pt>
    <dgm:pt modelId="{CF23B021-AC2B-4046-B364-4CF77E1DF148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Group 3: Identify two global businesses in the UK</a:t>
          </a:r>
        </a:p>
      </dgm:t>
    </dgm:pt>
    <dgm:pt modelId="{7D24E25D-3D62-4A8F-B64C-4746E844C7F2}" type="parTrans" cxnId="{5873B595-AA21-4B18-8214-3D9C1DD6100B}">
      <dgm:prSet/>
      <dgm:spPr/>
      <dgm:t>
        <a:bodyPr/>
        <a:lstStyle/>
        <a:p>
          <a:endParaRPr lang="en-GB"/>
        </a:p>
      </dgm:t>
    </dgm:pt>
    <dgm:pt modelId="{A1FB6762-D95A-4152-9249-64EBBFCF1D74}" type="sibTrans" cxnId="{5873B595-AA21-4B18-8214-3D9C1DD6100B}">
      <dgm:prSet/>
      <dgm:spPr/>
      <dgm:t>
        <a:bodyPr/>
        <a:lstStyle/>
        <a:p>
          <a:endParaRPr lang="en-GB"/>
        </a:p>
      </dgm:t>
    </dgm:pt>
    <dgm:pt modelId="{3ACE3065-FDFF-43AA-8312-20C5FC4C7D63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Group 4: Identify two international businesses in the UK</a:t>
          </a:r>
        </a:p>
      </dgm:t>
    </dgm:pt>
    <dgm:pt modelId="{4844BF89-0367-4B86-BB9C-052D171AB12D}" type="parTrans" cxnId="{B43DBD08-0D09-4F84-9AE8-E73C20E049EC}">
      <dgm:prSet/>
      <dgm:spPr/>
      <dgm:t>
        <a:bodyPr/>
        <a:lstStyle/>
        <a:p>
          <a:endParaRPr lang="en-GB"/>
        </a:p>
      </dgm:t>
    </dgm:pt>
    <dgm:pt modelId="{2CFAE662-564E-4AA1-9AE0-63F6791551AA}" type="sibTrans" cxnId="{B43DBD08-0D09-4F84-9AE8-E73C20E049EC}">
      <dgm:prSet/>
      <dgm:spPr/>
      <dgm:t>
        <a:bodyPr/>
        <a:lstStyle/>
        <a:p>
          <a:endParaRPr lang="en-GB"/>
        </a:p>
      </dgm:t>
    </dgm:pt>
    <dgm:pt modelId="{5F37AED5-135C-44FF-942D-61EB20F53237}">
      <dgm:prSet/>
      <dgm:spPr/>
      <dgm:t>
        <a:bodyPr/>
        <a:lstStyle/>
        <a:p>
          <a:r>
            <a:rPr lang="en-GB"/>
            <a:t>Provide five reasons why they are national and not local, international, or global businesses</a:t>
          </a:r>
        </a:p>
      </dgm:t>
    </dgm:pt>
    <dgm:pt modelId="{3553A57A-BDDB-4FF4-ACF0-920AFC93818C}" type="parTrans" cxnId="{41C544DD-B3C3-46C5-9471-677277624F07}">
      <dgm:prSet/>
      <dgm:spPr/>
      <dgm:t>
        <a:bodyPr/>
        <a:lstStyle/>
        <a:p>
          <a:endParaRPr lang="en-GB"/>
        </a:p>
      </dgm:t>
    </dgm:pt>
    <dgm:pt modelId="{AABFE644-ED42-4319-8738-B32ACF1992F9}" type="sibTrans" cxnId="{41C544DD-B3C3-46C5-9471-677277624F07}">
      <dgm:prSet/>
      <dgm:spPr/>
      <dgm:t>
        <a:bodyPr/>
        <a:lstStyle/>
        <a:p>
          <a:endParaRPr lang="en-GB"/>
        </a:p>
      </dgm:t>
    </dgm:pt>
    <dgm:pt modelId="{7E3A57B1-FC0A-44C5-B8C8-EFBF1FABA090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Provide five reasons why they are local businesses and not national or global businesses</a:t>
          </a:r>
        </a:p>
      </dgm:t>
    </dgm:pt>
    <dgm:pt modelId="{9463B3A3-6B0B-436E-88F6-4CD839A9A17C}" type="parTrans" cxnId="{19D4CC02-2C47-4229-9D33-B28A4A84F3C5}">
      <dgm:prSet/>
      <dgm:spPr/>
      <dgm:t>
        <a:bodyPr/>
        <a:lstStyle/>
        <a:p>
          <a:endParaRPr lang="en-GB"/>
        </a:p>
      </dgm:t>
    </dgm:pt>
    <dgm:pt modelId="{83BCB8BD-F165-4112-8D9D-AF571EE969F1}" type="sibTrans" cxnId="{19D4CC02-2C47-4229-9D33-B28A4A84F3C5}">
      <dgm:prSet/>
      <dgm:spPr/>
      <dgm:t>
        <a:bodyPr/>
        <a:lstStyle/>
        <a:p>
          <a:endParaRPr lang="en-GB"/>
        </a:p>
      </dgm:t>
    </dgm:pt>
    <dgm:pt modelId="{6F783408-62D5-4B59-89A3-976BBB0FD7BE}">
      <dgm:prSet/>
      <dgm:spPr/>
      <dgm:t>
        <a:bodyPr/>
        <a:lstStyle/>
        <a:p>
          <a:r>
            <a:rPr lang="en-GB"/>
            <a:t>Provide five reasons why they are global and not national, international, or local businesses.</a:t>
          </a:r>
          <a:endParaRPr lang="en-GB" dirty="0"/>
        </a:p>
      </dgm:t>
    </dgm:pt>
    <dgm:pt modelId="{82A8F95A-3536-4E95-9B85-4770AB0B5713}" type="parTrans" cxnId="{0BC6287A-6FFA-4BB2-B5E8-20F12A6F28C8}">
      <dgm:prSet/>
      <dgm:spPr/>
      <dgm:t>
        <a:bodyPr/>
        <a:lstStyle/>
        <a:p>
          <a:endParaRPr lang="en-GB"/>
        </a:p>
      </dgm:t>
    </dgm:pt>
    <dgm:pt modelId="{AB01DF65-CBC0-47E3-8B64-8600812990B0}" type="sibTrans" cxnId="{0BC6287A-6FFA-4BB2-B5E8-20F12A6F28C8}">
      <dgm:prSet/>
      <dgm:spPr/>
      <dgm:t>
        <a:bodyPr/>
        <a:lstStyle/>
        <a:p>
          <a:endParaRPr lang="en-GB"/>
        </a:p>
      </dgm:t>
    </dgm:pt>
    <dgm:pt modelId="{448D05D5-FCE5-4496-9824-60281377CC0C}">
      <dgm:prSet/>
      <dgm:spPr/>
      <dgm:t>
        <a:bodyPr/>
        <a:lstStyle/>
        <a:p>
          <a:r>
            <a:rPr lang="en-GB"/>
            <a:t>Provide five reasons why they are international and not global, national, or local businesses.</a:t>
          </a:r>
          <a:endParaRPr lang="en-US" dirty="0"/>
        </a:p>
      </dgm:t>
    </dgm:pt>
    <dgm:pt modelId="{88F324E4-15EC-46C0-9C66-4B914C3CA92A}" type="parTrans" cxnId="{1A419DA4-5983-4AD3-A468-2DC49D601FEE}">
      <dgm:prSet/>
      <dgm:spPr/>
      <dgm:t>
        <a:bodyPr/>
        <a:lstStyle/>
        <a:p>
          <a:endParaRPr lang="en-GB"/>
        </a:p>
      </dgm:t>
    </dgm:pt>
    <dgm:pt modelId="{2E13C7C3-3470-4DBF-825C-026A09FC4093}" type="sibTrans" cxnId="{1A419DA4-5983-4AD3-A468-2DC49D601FEE}">
      <dgm:prSet/>
      <dgm:spPr/>
      <dgm:t>
        <a:bodyPr/>
        <a:lstStyle/>
        <a:p>
          <a:endParaRPr lang="en-GB"/>
        </a:p>
      </dgm:t>
    </dgm:pt>
    <dgm:pt modelId="{4604BF6E-A0DD-4E87-A09B-27F1383BA217}" type="pres">
      <dgm:prSet presAssocID="{8E94E3BB-6B0C-4E76-8F63-B1063DA97174}" presName="diagram" presStyleCnt="0">
        <dgm:presLayoutVars>
          <dgm:dir/>
          <dgm:resizeHandles val="exact"/>
        </dgm:presLayoutVars>
      </dgm:prSet>
      <dgm:spPr/>
    </dgm:pt>
    <dgm:pt modelId="{3AB9428E-B43B-41E0-B758-6A3FDEFEFC7D}" type="pres">
      <dgm:prSet presAssocID="{A487441B-BD8F-4C2C-8ECD-6AE2E4ADF527}" presName="node" presStyleLbl="node1" presStyleIdx="0" presStyleCnt="4">
        <dgm:presLayoutVars>
          <dgm:bulletEnabled val="1"/>
        </dgm:presLayoutVars>
      </dgm:prSet>
      <dgm:spPr/>
    </dgm:pt>
    <dgm:pt modelId="{78F32899-D145-4FB7-93C8-50073560C105}" type="pres">
      <dgm:prSet presAssocID="{8767026C-8C0F-4C2A-B5B1-F90C804171C7}" presName="sibTrans" presStyleCnt="0"/>
      <dgm:spPr/>
    </dgm:pt>
    <dgm:pt modelId="{01B7649E-46D5-4158-8351-D5577078CCE8}" type="pres">
      <dgm:prSet presAssocID="{A58EE731-D3FA-4675-8711-CCFBB64814C1}" presName="node" presStyleLbl="node1" presStyleIdx="1" presStyleCnt="4">
        <dgm:presLayoutVars>
          <dgm:bulletEnabled val="1"/>
        </dgm:presLayoutVars>
      </dgm:prSet>
      <dgm:spPr/>
    </dgm:pt>
    <dgm:pt modelId="{5E08C23C-9B01-402B-AF99-4D3164EB3209}" type="pres">
      <dgm:prSet presAssocID="{AFDE42C5-23AE-403B-BC7A-614298CCAF2C}" presName="sibTrans" presStyleCnt="0"/>
      <dgm:spPr/>
    </dgm:pt>
    <dgm:pt modelId="{3869CC63-F837-4EC5-AF6C-802FB91327E6}" type="pres">
      <dgm:prSet presAssocID="{CF23B021-AC2B-4046-B364-4CF77E1DF148}" presName="node" presStyleLbl="node1" presStyleIdx="2" presStyleCnt="4">
        <dgm:presLayoutVars>
          <dgm:bulletEnabled val="1"/>
        </dgm:presLayoutVars>
      </dgm:prSet>
      <dgm:spPr/>
    </dgm:pt>
    <dgm:pt modelId="{C3CA9F4F-1B45-473A-82E8-40CE081A0E8C}" type="pres">
      <dgm:prSet presAssocID="{A1FB6762-D95A-4152-9249-64EBBFCF1D74}" presName="sibTrans" presStyleCnt="0"/>
      <dgm:spPr/>
    </dgm:pt>
    <dgm:pt modelId="{DBCF1767-BAD9-408A-88D3-1051A68D993C}" type="pres">
      <dgm:prSet presAssocID="{3ACE3065-FDFF-43AA-8312-20C5FC4C7D63}" presName="node" presStyleLbl="node1" presStyleIdx="3" presStyleCnt="4">
        <dgm:presLayoutVars>
          <dgm:bulletEnabled val="1"/>
        </dgm:presLayoutVars>
      </dgm:prSet>
      <dgm:spPr/>
    </dgm:pt>
  </dgm:ptLst>
  <dgm:cxnLst>
    <dgm:cxn modelId="{19D4CC02-2C47-4229-9D33-B28A4A84F3C5}" srcId="{A487441B-BD8F-4C2C-8ECD-6AE2E4ADF527}" destId="{7E3A57B1-FC0A-44C5-B8C8-EFBF1FABA090}" srcOrd="0" destOrd="0" parTransId="{9463B3A3-6B0B-436E-88F6-4CD839A9A17C}" sibTransId="{83BCB8BD-F165-4112-8D9D-AF571EE969F1}"/>
    <dgm:cxn modelId="{B43DBD08-0D09-4F84-9AE8-E73C20E049EC}" srcId="{8E94E3BB-6B0C-4E76-8F63-B1063DA97174}" destId="{3ACE3065-FDFF-43AA-8312-20C5FC4C7D63}" srcOrd="3" destOrd="0" parTransId="{4844BF89-0367-4B86-BB9C-052D171AB12D}" sibTransId="{2CFAE662-564E-4AA1-9AE0-63F6791551AA}"/>
    <dgm:cxn modelId="{B9D1DE5D-D721-4D9D-8DC0-7C739B003C5C}" type="presOf" srcId="{448D05D5-FCE5-4496-9824-60281377CC0C}" destId="{DBCF1767-BAD9-408A-88D3-1051A68D993C}" srcOrd="0" destOrd="1" presId="urn:microsoft.com/office/officeart/2005/8/layout/default"/>
    <dgm:cxn modelId="{1567B64E-01EB-4A0E-851B-9EB037BF7670}" type="presOf" srcId="{8E94E3BB-6B0C-4E76-8F63-B1063DA97174}" destId="{4604BF6E-A0DD-4E87-A09B-27F1383BA217}" srcOrd="0" destOrd="0" presId="urn:microsoft.com/office/officeart/2005/8/layout/default"/>
    <dgm:cxn modelId="{ACEFD051-CF0C-4994-BAB7-851D21D85A48}" type="presOf" srcId="{5F37AED5-135C-44FF-942D-61EB20F53237}" destId="{01B7649E-46D5-4158-8351-D5577078CCE8}" srcOrd="0" destOrd="1" presId="urn:microsoft.com/office/officeart/2005/8/layout/default"/>
    <dgm:cxn modelId="{3DE01358-8622-469B-8F12-224768E8547C}" type="presOf" srcId="{A487441B-BD8F-4C2C-8ECD-6AE2E4ADF527}" destId="{3AB9428E-B43B-41E0-B758-6A3FDEFEFC7D}" srcOrd="0" destOrd="0" presId="urn:microsoft.com/office/officeart/2005/8/layout/default"/>
    <dgm:cxn modelId="{E84B4759-EB76-4B24-820A-BC2476CD533C}" type="presOf" srcId="{6F783408-62D5-4B59-89A3-976BBB0FD7BE}" destId="{3869CC63-F837-4EC5-AF6C-802FB91327E6}" srcOrd="0" destOrd="1" presId="urn:microsoft.com/office/officeart/2005/8/layout/default"/>
    <dgm:cxn modelId="{0BC6287A-6FFA-4BB2-B5E8-20F12A6F28C8}" srcId="{CF23B021-AC2B-4046-B364-4CF77E1DF148}" destId="{6F783408-62D5-4B59-89A3-976BBB0FD7BE}" srcOrd="0" destOrd="0" parTransId="{82A8F95A-3536-4E95-9B85-4770AB0B5713}" sibTransId="{AB01DF65-CBC0-47E3-8B64-8600812990B0}"/>
    <dgm:cxn modelId="{1BEC1E86-24BF-41C4-AD41-785118953470}" type="presOf" srcId="{7E3A57B1-FC0A-44C5-B8C8-EFBF1FABA090}" destId="{3AB9428E-B43B-41E0-B758-6A3FDEFEFC7D}" srcOrd="0" destOrd="1" presId="urn:microsoft.com/office/officeart/2005/8/layout/default"/>
    <dgm:cxn modelId="{F841EE8B-B844-44D9-A225-984B080986AE}" type="presOf" srcId="{A58EE731-D3FA-4675-8711-CCFBB64814C1}" destId="{01B7649E-46D5-4158-8351-D5577078CCE8}" srcOrd="0" destOrd="0" presId="urn:microsoft.com/office/officeart/2005/8/layout/default"/>
    <dgm:cxn modelId="{C567068D-1122-4488-B902-5D480D4083B9}" type="presOf" srcId="{3ACE3065-FDFF-43AA-8312-20C5FC4C7D63}" destId="{DBCF1767-BAD9-408A-88D3-1051A68D993C}" srcOrd="0" destOrd="0" presId="urn:microsoft.com/office/officeart/2005/8/layout/default"/>
    <dgm:cxn modelId="{5873B595-AA21-4B18-8214-3D9C1DD6100B}" srcId="{8E94E3BB-6B0C-4E76-8F63-B1063DA97174}" destId="{CF23B021-AC2B-4046-B364-4CF77E1DF148}" srcOrd="2" destOrd="0" parTransId="{7D24E25D-3D62-4A8F-B64C-4746E844C7F2}" sibTransId="{A1FB6762-D95A-4152-9249-64EBBFCF1D74}"/>
    <dgm:cxn modelId="{1A419DA4-5983-4AD3-A468-2DC49D601FEE}" srcId="{3ACE3065-FDFF-43AA-8312-20C5FC4C7D63}" destId="{448D05D5-FCE5-4496-9824-60281377CC0C}" srcOrd="0" destOrd="0" parTransId="{88F324E4-15EC-46C0-9C66-4B914C3CA92A}" sibTransId="{2E13C7C3-3470-4DBF-825C-026A09FC4093}"/>
    <dgm:cxn modelId="{283703B1-1310-4864-8D28-DFA3F9677DB6}" srcId="{8E94E3BB-6B0C-4E76-8F63-B1063DA97174}" destId="{A58EE731-D3FA-4675-8711-CCFBB64814C1}" srcOrd="1" destOrd="0" parTransId="{881A5A41-F35C-400D-BEBE-7B13009C7673}" sibTransId="{AFDE42C5-23AE-403B-BC7A-614298CCAF2C}"/>
    <dgm:cxn modelId="{7A1787B7-BBC6-4DE9-A966-212DEBA1AADF}" type="presOf" srcId="{CF23B021-AC2B-4046-B364-4CF77E1DF148}" destId="{3869CC63-F837-4EC5-AF6C-802FB91327E6}" srcOrd="0" destOrd="0" presId="urn:microsoft.com/office/officeart/2005/8/layout/default"/>
    <dgm:cxn modelId="{E54FBECE-9EFB-4B63-BD62-8B29A90CAE2B}" srcId="{8E94E3BB-6B0C-4E76-8F63-B1063DA97174}" destId="{A487441B-BD8F-4C2C-8ECD-6AE2E4ADF527}" srcOrd="0" destOrd="0" parTransId="{2939F5E7-FC7B-42E7-908B-A2CA417C3AEE}" sibTransId="{8767026C-8C0F-4C2A-B5B1-F90C804171C7}"/>
    <dgm:cxn modelId="{41C544DD-B3C3-46C5-9471-677277624F07}" srcId="{A58EE731-D3FA-4675-8711-CCFBB64814C1}" destId="{5F37AED5-135C-44FF-942D-61EB20F53237}" srcOrd="0" destOrd="0" parTransId="{3553A57A-BDDB-4FF4-ACF0-920AFC93818C}" sibTransId="{AABFE644-ED42-4319-8738-B32ACF1992F9}"/>
    <dgm:cxn modelId="{6F7EC0E1-AA9A-4273-91A9-E85C8F0D57E5}" type="presParOf" srcId="{4604BF6E-A0DD-4E87-A09B-27F1383BA217}" destId="{3AB9428E-B43B-41E0-B758-6A3FDEFEFC7D}" srcOrd="0" destOrd="0" presId="urn:microsoft.com/office/officeart/2005/8/layout/default"/>
    <dgm:cxn modelId="{E47EB209-A9CF-4A30-9CA2-0C1602E58B48}" type="presParOf" srcId="{4604BF6E-A0DD-4E87-A09B-27F1383BA217}" destId="{78F32899-D145-4FB7-93C8-50073560C105}" srcOrd="1" destOrd="0" presId="urn:microsoft.com/office/officeart/2005/8/layout/default"/>
    <dgm:cxn modelId="{0CA577AB-F39F-4E12-AFC5-B5C163FF1D42}" type="presParOf" srcId="{4604BF6E-A0DD-4E87-A09B-27F1383BA217}" destId="{01B7649E-46D5-4158-8351-D5577078CCE8}" srcOrd="2" destOrd="0" presId="urn:microsoft.com/office/officeart/2005/8/layout/default"/>
    <dgm:cxn modelId="{51832506-93CE-4EC5-86E7-C1085DD4502F}" type="presParOf" srcId="{4604BF6E-A0DD-4E87-A09B-27F1383BA217}" destId="{5E08C23C-9B01-402B-AF99-4D3164EB3209}" srcOrd="3" destOrd="0" presId="urn:microsoft.com/office/officeart/2005/8/layout/default"/>
    <dgm:cxn modelId="{FE06C772-E614-4195-A4CA-9A7499ED161C}" type="presParOf" srcId="{4604BF6E-A0DD-4E87-A09B-27F1383BA217}" destId="{3869CC63-F837-4EC5-AF6C-802FB91327E6}" srcOrd="4" destOrd="0" presId="urn:microsoft.com/office/officeart/2005/8/layout/default"/>
    <dgm:cxn modelId="{7D160E1D-8692-4928-A226-C71819E1EE2C}" type="presParOf" srcId="{4604BF6E-A0DD-4E87-A09B-27F1383BA217}" destId="{C3CA9F4F-1B45-473A-82E8-40CE081A0E8C}" srcOrd="5" destOrd="0" presId="urn:microsoft.com/office/officeart/2005/8/layout/default"/>
    <dgm:cxn modelId="{74E10E2E-47B4-48B5-8B85-2183FF004569}" type="presParOf" srcId="{4604BF6E-A0DD-4E87-A09B-27F1383BA217}" destId="{DBCF1767-BAD9-408A-88D3-1051A68D993C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B9428E-B43B-41E0-B758-6A3FDEFEFC7D}">
      <dsp:nvSpPr>
        <dsp:cNvPr id="0" name=""/>
        <dsp:cNvSpPr/>
      </dsp:nvSpPr>
      <dsp:spPr>
        <a:xfrm>
          <a:off x="761147" y="2056"/>
          <a:ext cx="3237195" cy="194231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100" kern="1200" dirty="0"/>
            <a:t>Group 1: Identify two local businesses in the UK.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/>
            <a:t>Provide five reasons why they are local businesses and not national or global businesses</a:t>
          </a:r>
        </a:p>
      </dsp:txBody>
      <dsp:txXfrm>
        <a:off x="761147" y="2056"/>
        <a:ext cx="3237195" cy="1942317"/>
      </dsp:txXfrm>
    </dsp:sp>
    <dsp:sp modelId="{01B7649E-46D5-4158-8351-D5577078CCE8}">
      <dsp:nvSpPr>
        <dsp:cNvPr id="0" name=""/>
        <dsp:cNvSpPr/>
      </dsp:nvSpPr>
      <dsp:spPr>
        <a:xfrm>
          <a:off x="4322062" y="2056"/>
          <a:ext cx="3237195" cy="194231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100" kern="1200" dirty="0"/>
            <a:t>Group 2: Identify two national businesses in the UK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Provide five reasons why they are national and not local, international, or global businesses</a:t>
          </a:r>
        </a:p>
      </dsp:txBody>
      <dsp:txXfrm>
        <a:off x="4322062" y="2056"/>
        <a:ext cx="3237195" cy="1942317"/>
      </dsp:txXfrm>
    </dsp:sp>
    <dsp:sp modelId="{3869CC63-F837-4EC5-AF6C-802FB91327E6}">
      <dsp:nvSpPr>
        <dsp:cNvPr id="0" name=""/>
        <dsp:cNvSpPr/>
      </dsp:nvSpPr>
      <dsp:spPr>
        <a:xfrm>
          <a:off x="7882977" y="2056"/>
          <a:ext cx="3237195" cy="194231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100" kern="1200" dirty="0"/>
            <a:t>Group 3: Identify two global businesses in the UK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Provide five reasons why they are global and not national, international, or local businesses.</a:t>
          </a:r>
          <a:endParaRPr lang="en-GB" sz="1600" kern="1200" dirty="0"/>
        </a:p>
      </dsp:txBody>
      <dsp:txXfrm>
        <a:off x="7882977" y="2056"/>
        <a:ext cx="3237195" cy="1942317"/>
      </dsp:txXfrm>
    </dsp:sp>
    <dsp:sp modelId="{DBCF1767-BAD9-408A-88D3-1051A68D993C}">
      <dsp:nvSpPr>
        <dsp:cNvPr id="0" name=""/>
        <dsp:cNvSpPr/>
      </dsp:nvSpPr>
      <dsp:spPr>
        <a:xfrm>
          <a:off x="4322062" y="2268093"/>
          <a:ext cx="3237195" cy="194231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100" kern="1200" dirty="0"/>
            <a:t>Group 4: Identify two international businesses in the UK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Provide five reasons why they are international and not global, national, or local businesses.</a:t>
          </a:r>
          <a:endParaRPr lang="en-US" sz="1600" kern="1200" dirty="0"/>
        </a:p>
      </dsp:txBody>
      <dsp:txXfrm>
        <a:off x="4322062" y="2268093"/>
        <a:ext cx="3237195" cy="19423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1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/>
              <a:t>Note:</a:t>
            </a:r>
            <a:r>
              <a:rPr lang="en-US"/>
              <a:t> Lecturer to fill-in knowledge gaps and make corrections after students explain.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In addition, make sure they can differentiate between </a:t>
            </a:r>
            <a:r>
              <a:rPr lang="en-US" b="1"/>
              <a:t>Local</a:t>
            </a:r>
            <a:r>
              <a:rPr lang="en-US"/>
              <a:t>, </a:t>
            </a:r>
            <a:r>
              <a:rPr lang="en-US" b="1"/>
              <a:t>National</a:t>
            </a:r>
            <a:r>
              <a:rPr lang="en-US"/>
              <a:t> and </a:t>
            </a:r>
            <a:r>
              <a:rPr lang="en-US" b="1"/>
              <a:t>International</a:t>
            </a:r>
            <a:r>
              <a:rPr lang="en-US"/>
              <a:t> Business. Same with Private and Public sectors.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181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pter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, icon, circle&#10;&#10;Description automatically generated">
            <a:extLst>
              <a:ext uri="{FF2B5EF4-FFF2-40B4-BE49-F238E27FC236}">
                <a16:creationId xmlns:a16="http://schemas.microsoft.com/office/drawing/2014/main" id="{FF95DCAE-54A9-8C41-8C99-4552F262E4E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2542348" y="838507"/>
            <a:ext cx="68580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982D34F-EA4B-D444-87E3-AFCA8FBBC83D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alphaModFix amt="50000"/>
          </a:blip>
          <a:stretch>
            <a:fillRect/>
          </a:stretch>
        </p:blipFill>
        <p:spPr>
          <a:xfrm>
            <a:off x="7664390" y="-701780"/>
            <a:ext cx="6858000" cy="6858000"/>
          </a:xfrm>
          <a:prstGeom prst="rect">
            <a:avLst/>
          </a:prstGeom>
        </p:spPr>
      </p:pic>
      <p:pic>
        <p:nvPicPr>
          <p:cNvPr id="5" name="Picture 4" descr="Icon&#10;&#10;Description automatically generated with medium confidence">
            <a:extLst>
              <a:ext uri="{FF2B5EF4-FFF2-40B4-BE49-F238E27FC236}">
                <a16:creationId xmlns:a16="http://schemas.microsoft.com/office/drawing/2014/main" id="{4D5DE938-57BE-E443-BE6B-EC315A2859A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923834">
            <a:off x="4078255" y="4822672"/>
            <a:ext cx="4894518" cy="4894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358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/>
              <a:t>LCBB4016 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Session 2 – Activity 2 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4806026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88ED9453-277C-204F-BD72-DCE03B1E8BB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51384" y="188640"/>
            <a:ext cx="10657184" cy="961691"/>
          </a:xfrm>
        </p:spPr>
        <p:txBody>
          <a:bodyPr/>
          <a:lstStyle/>
          <a:p>
            <a:pPr algn="l"/>
            <a:r>
              <a:rPr lang="en-GB" sz="3200" b="1" dirty="0"/>
              <a:t>Activity 2: Dimension of Business Environment</a:t>
            </a:r>
            <a:endParaRPr lang="en-US" sz="3200" b="1" dirty="0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FC905095-CC99-4F3E-D7CE-E118F05613E2}"/>
              </a:ext>
            </a:extLst>
          </p:cNvPr>
          <p:cNvGraphicFramePr/>
          <p:nvPr/>
        </p:nvGraphicFramePr>
        <p:xfrm>
          <a:off x="-240704" y="1340768"/>
          <a:ext cx="11881320" cy="4212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950045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158</Words>
  <Application>Microsoft Office PowerPoint</Application>
  <PresentationFormat>Widescreen</PresentationFormat>
  <Paragraphs>16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Arial</vt:lpstr>
      <vt:lpstr>Myriad Pro</vt:lpstr>
      <vt:lpstr>Verdana</vt:lpstr>
      <vt:lpstr>20140311PresentationUWTSDTemplate</vt:lpstr>
      <vt:lpstr>LCBB4016  </vt:lpstr>
      <vt:lpstr>Activity 2: Dimension of Business Environment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139</cp:revision>
  <cp:lastPrinted>2018-07-09T15:27:01Z</cp:lastPrinted>
  <dcterms:created xsi:type="dcterms:W3CDTF">2002-10-07T19:43:58Z</dcterms:created>
  <dcterms:modified xsi:type="dcterms:W3CDTF">2024-10-13T11:06:44Z</dcterms:modified>
</cp:coreProperties>
</file>