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20"/>
  </p:notesMasterIdLst>
  <p:sldIdLst>
    <p:sldId id="256" r:id="rId2"/>
    <p:sldId id="261" r:id="rId3"/>
    <p:sldId id="257" r:id="rId4"/>
    <p:sldId id="258" r:id="rId5"/>
    <p:sldId id="269" r:id="rId6"/>
    <p:sldId id="275" r:id="rId7"/>
    <p:sldId id="276" r:id="rId8"/>
    <p:sldId id="260" r:id="rId9"/>
    <p:sldId id="270" r:id="rId10"/>
    <p:sldId id="262" r:id="rId11"/>
    <p:sldId id="264" r:id="rId12"/>
    <p:sldId id="268" r:id="rId13"/>
    <p:sldId id="266" r:id="rId14"/>
    <p:sldId id="265" r:id="rId15"/>
    <p:sldId id="273" r:id="rId16"/>
    <p:sldId id="272" r:id="rId17"/>
    <p:sldId id="274" r:id="rId18"/>
    <p:sldId id="26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921"/>
    <p:restoredTop sz="94665"/>
  </p:normalViewPr>
  <p:slideViewPr>
    <p:cSldViewPr snapToGrid="0" snapToObjects="1">
      <p:cViewPr varScale="1">
        <p:scale>
          <a:sx n="107" d="100"/>
          <a:sy n="107" d="100"/>
        </p:scale>
        <p:origin x="43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17049F-3F92-0649-9784-8D80335D08D1}" type="datetimeFigureOut">
              <a:rPr lang="en-US" smtClean="0"/>
              <a:t>12/6/18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BDA322-ABD1-F143-A077-C667F6E62F0D}" type="slidenum">
              <a:rPr lang="en-US" smtClean="0"/>
              <a:t>‹#›</a:t>
            </a:fld>
            <a:endParaRPr lang="en-US"/>
          </a:p>
        </p:txBody>
      </p:sp>
    </p:spTree>
    <p:extLst>
      <p:ext uri="{BB962C8B-B14F-4D97-AF65-F5344CB8AC3E}">
        <p14:creationId xmlns:p14="http://schemas.microsoft.com/office/powerpoint/2010/main" val="933382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(Spicker,2018)</a:t>
            </a:r>
            <a:endParaRPr lang="en-US" dirty="0"/>
          </a:p>
        </p:txBody>
      </p:sp>
      <p:sp>
        <p:nvSpPr>
          <p:cNvPr id="4" name="Slide Number Placeholder 3"/>
          <p:cNvSpPr>
            <a:spLocks noGrp="1"/>
          </p:cNvSpPr>
          <p:nvPr>
            <p:ph type="sldNum" sz="quarter" idx="5"/>
          </p:nvPr>
        </p:nvSpPr>
        <p:spPr/>
        <p:txBody>
          <a:bodyPr/>
          <a:lstStyle/>
          <a:p>
            <a:fld id="{08BDA322-ABD1-F143-A077-C667F6E62F0D}" type="slidenum">
              <a:rPr lang="en-US" smtClean="0"/>
              <a:t>3</a:t>
            </a:fld>
            <a:endParaRPr lang="en-US"/>
          </a:p>
        </p:txBody>
      </p:sp>
    </p:spTree>
    <p:extLst>
      <p:ext uri="{BB962C8B-B14F-4D97-AF65-F5344CB8AC3E}">
        <p14:creationId xmlns:p14="http://schemas.microsoft.com/office/powerpoint/2010/main" val="2499348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(NSPCC,2018)</a:t>
            </a:r>
          </a:p>
        </p:txBody>
      </p:sp>
      <p:sp>
        <p:nvSpPr>
          <p:cNvPr id="4" name="Slide Number Placeholder 3"/>
          <p:cNvSpPr>
            <a:spLocks noGrp="1"/>
          </p:cNvSpPr>
          <p:nvPr>
            <p:ph type="sldNum" sz="quarter" idx="5"/>
          </p:nvPr>
        </p:nvSpPr>
        <p:spPr/>
        <p:txBody>
          <a:bodyPr/>
          <a:lstStyle/>
          <a:p>
            <a:fld id="{08BDA322-ABD1-F143-A077-C667F6E62F0D}" type="slidenum">
              <a:rPr lang="en-US" smtClean="0"/>
              <a:t>4</a:t>
            </a:fld>
            <a:endParaRPr lang="en-US"/>
          </a:p>
        </p:txBody>
      </p:sp>
    </p:spTree>
    <p:extLst>
      <p:ext uri="{BB962C8B-B14F-4D97-AF65-F5344CB8AC3E}">
        <p14:creationId xmlns:p14="http://schemas.microsoft.com/office/powerpoint/2010/main" val="61310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(Heroes,2016)</a:t>
            </a:r>
          </a:p>
        </p:txBody>
      </p:sp>
      <p:sp>
        <p:nvSpPr>
          <p:cNvPr id="4" name="Slide Number Placeholder 3"/>
          <p:cNvSpPr>
            <a:spLocks noGrp="1"/>
          </p:cNvSpPr>
          <p:nvPr>
            <p:ph type="sldNum" sz="quarter" idx="5"/>
          </p:nvPr>
        </p:nvSpPr>
        <p:spPr/>
        <p:txBody>
          <a:bodyPr/>
          <a:lstStyle/>
          <a:p>
            <a:fld id="{08BDA322-ABD1-F143-A077-C667F6E62F0D}" type="slidenum">
              <a:rPr lang="en-US" smtClean="0"/>
              <a:t>5</a:t>
            </a:fld>
            <a:endParaRPr lang="en-US"/>
          </a:p>
        </p:txBody>
      </p:sp>
    </p:spTree>
    <p:extLst>
      <p:ext uri="{BB962C8B-B14F-4D97-AF65-F5344CB8AC3E}">
        <p14:creationId xmlns:p14="http://schemas.microsoft.com/office/powerpoint/2010/main" val="7623616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(educare,2016)</a:t>
            </a:r>
          </a:p>
        </p:txBody>
      </p:sp>
      <p:sp>
        <p:nvSpPr>
          <p:cNvPr id="4" name="Slide Number Placeholder 3"/>
          <p:cNvSpPr>
            <a:spLocks noGrp="1"/>
          </p:cNvSpPr>
          <p:nvPr>
            <p:ph type="sldNum" sz="quarter" idx="5"/>
          </p:nvPr>
        </p:nvSpPr>
        <p:spPr/>
        <p:txBody>
          <a:bodyPr/>
          <a:lstStyle/>
          <a:p>
            <a:fld id="{08BDA322-ABD1-F143-A077-C667F6E62F0D}" type="slidenum">
              <a:rPr lang="en-US" smtClean="0"/>
              <a:t>6</a:t>
            </a:fld>
            <a:endParaRPr lang="en-US"/>
          </a:p>
        </p:txBody>
      </p:sp>
    </p:spTree>
    <p:extLst>
      <p:ext uri="{BB962C8B-B14F-4D97-AF65-F5344CB8AC3E}">
        <p14:creationId xmlns:p14="http://schemas.microsoft.com/office/powerpoint/2010/main" val="1627897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(WESSEX Local Medical </a:t>
            </a:r>
            <a:r>
              <a:rPr lang="en-GB" sz="1200" kern="1200" dirty="0" err="1">
                <a:solidFill>
                  <a:schemeClr val="tx1"/>
                </a:solidFill>
                <a:effectLst/>
                <a:latin typeface="+mn-lt"/>
                <a:ea typeface="+mn-ea"/>
                <a:cs typeface="+mn-cs"/>
              </a:rPr>
              <a:t>Committiees</a:t>
            </a:r>
            <a:r>
              <a:rPr lang="en-GB" sz="1200" kern="1200" dirty="0">
                <a:solidFill>
                  <a:schemeClr val="tx1"/>
                </a:solidFill>
                <a:effectLst/>
                <a:latin typeface="+mn-lt"/>
                <a:ea typeface="+mn-ea"/>
                <a:cs typeface="+mn-cs"/>
              </a:rPr>
              <a:t>, 2016)</a:t>
            </a:r>
          </a:p>
          <a:p>
            <a:endParaRPr lang="en-US" dirty="0"/>
          </a:p>
        </p:txBody>
      </p:sp>
      <p:sp>
        <p:nvSpPr>
          <p:cNvPr id="4" name="Slide Number Placeholder 3"/>
          <p:cNvSpPr>
            <a:spLocks noGrp="1"/>
          </p:cNvSpPr>
          <p:nvPr>
            <p:ph type="sldNum" sz="quarter" idx="5"/>
          </p:nvPr>
        </p:nvSpPr>
        <p:spPr/>
        <p:txBody>
          <a:bodyPr/>
          <a:lstStyle/>
          <a:p>
            <a:fld id="{08BDA322-ABD1-F143-A077-C667F6E62F0D}" type="slidenum">
              <a:rPr lang="en-US" smtClean="0"/>
              <a:t>8</a:t>
            </a:fld>
            <a:endParaRPr lang="en-US"/>
          </a:p>
        </p:txBody>
      </p:sp>
    </p:spTree>
    <p:extLst>
      <p:ext uri="{BB962C8B-B14F-4D97-AF65-F5344CB8AC3E}">
        <p14:creationId xmlns:p14="http://schemas.microsoft.com/office/powerpoint/2010/main" val="2427126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(WESSEX Local Medical </a:t>
            </a:r>
            <a:r>
              <a:rPr lang="en-GB" sz="1200" kern="1200" dirty="0" err="1">
                <a:solidFill>
                  <a:schemeClr val="tx1"/>
                </a:solidFill>
                <a:effectLst/>
                <a:latin typeface="+mn-lt"/>
                <a:ea typeface="+mn-ea"/>
                <a:cs typeface="+mn-cs"/>
              </a:rPr>
              <a:t>Committiees</a:t>
            </a:r>
            <a:r>
              <a:rPr lang="en-GB" sz="1200" kern="1200" dirty="0">
                <a:solidFill>
                  <a:schemeClr val="tx1"/>
                </a:solidFill>
                <a:effectLst/>
                <a:latin typeface="+mn-lt"/>
                <a:ea typeface="+mn-ea"/>
                <a:cs typeface="+mn-cs"/>
              </a:rPr>
              <a:t>, 2016)</a:t>
            </a:r>
          </a:p>
          <a:p>
            <a:endParaRPr lang="en-US" dirty="0"/>
          </a:p>
        </p:txBody>
      </p:sp>
      <p:sp>
        <p:nvSpPr>
          <p:cNvPr id="4" name="Slide Number Placeholder 3"/>
          <p:cNvSpPr>
            <a:spLocks noGrp="1"/>
          </p:cNvSpPr>
          <p:nvPr>
            <p:ph type="sldNum" sz="quarter" idx="5"/>
          </p:nvPr>
        </p:nvSpPr>
        <p:spPr/>
        <p:txBody>
          <a:bodyPr/>
          <a:lstStyle/>
          <a:p>
            <a:fld id="{08BDA322-ABD1-F143-A077-C667F6E62F0D}" type="slidenum">
              <a:rPr lang="en-US" smtClean="0"/>
              <a:t>9</a:t>
            </a:fld>
            <a:endParaRPr lang="en-US"/>
          </a:p>
        </p:txBody>
      </p:sp>
    </p:spTree>
    <p:extLst>
      <p:ext uri="{BB962C8B-B14F-4D97-AF65-F5344CB8AC3E}">
        <p14:creationId xmlns:p14="http://schemas.microsoft.com/office/powerpoint/2010/main" val="30225945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(WESSEX Local Medical </a:t>
            </a:r>
            <a:r>
              <a:rPr lang="en-GB" sz="1200" kern="1200" dirty="0" err="1">
                <a:solidFill>
                  <a:schemeClr val="tx1"/>
                </a:solidFill>
                <a:effectLst/>
                <a:latin typeface="+mn-lt"/>
                <a:ea typeface="+mn-ea"/>
                <a:cs typeface="+mn-cs"/>
              </a:rPr>
              <a:t>Committiees</a:t>
            </a:r>
            <a:r>
              <a:rPr lang="en-GB" sz="1200" kern="1200" dirty="0">
                <a:solidFill>
                  <a:schemeClr val="tx1"/>
                </a:solidFill>
                <a:effectLst/>
                <a:latin typeface="+mn-lt"/>
                <a:ea typeface="+mn-ea"/>
                <a:cs typeface="+mn-cs"/>
              </a:rPr>
              <a:t>, 2016)</a:t>
            </a:r>
          </a:p>
          <a:p>
            <a:endParaRPr lang="en-US" dirty="0"/>
          </a:p>
        </p:txBody>
      </p:sp>
      <p:sp>
        <p:nvSpPr>
          <p:cNvPr id="4" name="Slide Number Placeholder 3"/>
          <p:cNvSpPr>
            <a:spLocks noGrp="1"/>
          </p:cNvSpPr>
          <p:nvPr>
            <p:ph type="sldNum" sz="quarter" idx="5"/>
          </p:nvPr>
        </p:nvSpPr>
        <p:spPr/>
        <p:txBody>
          <a:bodyPr/>
          <a:lstStyle/>
          <a:p>
            <a:fld id="{08BDA322-ABD1-F143-A077-C667F6E62F0D}" type="slidenum">
              <a:rPr lang="en-US" smtClean="0"/>
              <a:t>10</a:t>
            </a:fld>
            <a:endParaRPr lang="en-US"/>
          </a:p>
        </p:txBody>
      </p:sp>
    </p:spTree>
    <p:extLst>
      <p:ext uri="{BB962C8B-B14F-4D97-AF65-F5344CB8AC3E}">
        <p14:creationId xmlns:p14="http://schemas.microsoft.com/office/powerpoint/2010/main" val="14428166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(BBC News,2003)</a:t>
            </a:r>
          </a:p>
        </p:txBody>
      </p:sp>
      <p:sp>
        <p:nvSpPr>
          <p:cNvPr id="4" name="Slide Number Placeholder 3"/>
          <p:cNvSpPr>
            <a:spLocks noGrp="1"/>
          </p:cNvSpPr>
          <p:nvPr>
            <p:ph type="sldNum" sz="quarter" idx="5"/>
          </p:nvPr>
        </p:nvSpPr>
        <p:spPr/>
        <p:txBody>
          <a:bodyPr/>
          <a:lstStyle/>
          <a:p>
            <a:fld id="{08BDA322-ABD1-F143-A077-C667F6E62F0D}" type="slidenum">
              <a:rPr lang="en-US" smtClean="0"/>
              <a:t>11</a:t>
            </a:fld>
            <a:endParaRPr lang="en-US"/>
          </a:p>
        </p:txBody>
      </p:sp>
    </p:spTree>
    <p:extLst>
      <p:ext uri="{BB962C8B-B14F-4D97-AF65-F5344CB8AC3E}">
        <p14:creationId xmlns:p14="http://schemas.microsoft.com/office/powerpoint/2010/main" val="27817994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(BBC News,2003)</a:t>
            </a:r>
          </a:p>
        </p:txBody>
      </p:sp>
      <p:sp>
        <p:nvSpPr>
          <p:cNvPr id="4" name="Slide Number Placeholder 3"/>
          <p:cNvSpPr>
            <a:spLocks noGrp="1"/>
          </p:cNvSpPr>
          <p:nvPr>
            <p:ph type="sldNum" sz="quarter" idx="5"/>
          </p:nvPr>
        </p:nvSpPr>
        <p:spPr/>
        <p:txBody>
          <a:bodyPr/>
          <a:lstStyle/>
          <a:p>
            <a:fld id="{08BDA322-ABD1-F143-A077-C667F6E62F0D}" type="slidenum">
              <a:rPr lang="en-US" smtClean="0"/>
              <a:t>12</a:t>
            </a:fld>
            <a:endParaRPr lang="en-US"/>
          </a:p>
        </p:txBody>
      </p:sp>
    </p:spTree>
    <p:extLst>
      <p:ext uri="{BB962C8B-B14F-4D97-AF65-F5344CB8AC3E}">
        <p14:creationId xmlns:p14="http://schemas.microsoft.com/office/powerpoint/2010/main" val="1607182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(BBC News, 2003)</a:t>
            </a:r>
          </a:p>
        </p:txBody>
      </p:sp>
      <p:sp>
        <p:nvSpPr>
          <p:cNvPr id="4" name="Slide Number Placeholder 3"/>
          <p:cNvSpPr>
            <a:spLocks noGrp="1"/>
          </p:cNvSpPr>
          <p:nvPr>
            <p:ph type="sldNum" sz="quarter" idx="5"/>
          </p:nvPr>
        </p:nvSpPr>
        <p:spPr/>
        <p:txBody>
          <a:bodyPr/>
          <a:lstStyle/>
          <a:p>
            <a:fld id="{08BDA322-ABD1-F143-A077-C667F6E62F0D}" type="slidenum">
              <a:rPr lang="en-US" smtClean="0"/>
              <a:t>13</a:t>
            </a:fld>
            <a:endParaRPr lang="en-US"/>
          </a:p>
        </p:txBody>
      </p:sp>
    </p:spTree>
    <p:extLst>
      <p:ext uri="{BB962C8B-B14F-4D97-AF65-F5344CB8AC3E}">
        <p14:creationId xmlns:p14="http://schemas.microsoft.com/office/powerpoint/2010/main" val="30297114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(BBC News,2013)</a:t>
            </a:r>
          </a:p>
        </p:txBody>
      </p:sp>
      <p:sp>
        <p:nvSpPr>
          <p:cNvPr id="4" name="Slide Number Placeholder 3"/>
          <p:cNvSpPr>
            <a:spLocks noGrp="1"/>
          </p:cNvSpPr>
          <p:nvPr>
            <p:ph type="sldNum" sz="quarter" idx="5"/>
          </p:nvPr>
        </p:nvSpPr>
        <p:spPr/>
        <p:txBody>
          <a:bodyPr/>
          <a:lstStyle/>
          <a:p>
            <a:fld id="{08BDA322-ABD1-F143-A077-C667F6E62F0D}" type="slidenum">
              <a:rPr lang="en-US" smtClean="0"/>
              <a:t>14</a:t>
            </a:fld>
            <a:endParaRPr lang="en-US"/>
          </a:p>
        </p:txBody>
      </p:sp>
    </p:spTree>
    <p:extLst>
      <p:ext uri="{BB962C8B-B14F-4D97-AF65-F5344CB8AC3E}">
        <p14:creationId xmlns:p14="http://schemas.microsoft.com/office/powerpoint/2010/main" val="38009255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(BBC News,2013)</a:t>
            </a:r>
          </a:p>
        </p:txBody>
      </p:sp>
      <p:sp>
        <p:nvSpPr>
          <p:cNvPr id="4" name="Slide Number Placeholder 3"/>
          <p:cNvSpPr>
            <a:spLocks noGrp="1"/>
          </p:cNvSpPr>
          <p:nvPr>
            <p:ph type="sldNum" sz="quarter" idx="5"/>
          </p:nvPr>
        </p:nvSpPr>
        <p:spPr/>
        <p:txBody>
          <a:bodyPr/>
          <a:lstStyle/>
          <a:p>
            <a:fld id="{08BDA322-ABD1-F143-A077-C667F6E62F0D}" type="slidenum">
              <a:rPr lang="en-US" smtClean="0"/>
              <a:t>15</a:t>
            </a:fld>
            <a:endParaRPr lang="en-US"/>
          </a:p>
        </p:txBody>
      </p:sp>
    </p:spTree>
    <p:extLst>
      <p:ext uri="{BB962C8B-B14F-4D97-AF65-F5344CB8AC3E}">
        <p14:creationId xmlns:p14="http://schemas.microsoft.com/office/powerpoint/2010/main" val="1993105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DC1603D9-DEA9-EA48-804D-9E9BBE0EC0D8}" type="datetimeFigureOut">
              <a:rPr lang="en-US" smtClean="0"/>
              <a:t>12/6/18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75483B-409F-6F4F-AA8A-71CB9DBE195E}" type="slidenum">
              <a:rPr lang="en-US" smtClean="0"/>
              <a:t>‹#›</a:t>
            </a:fld>
            <a:endParaRPr lang="en-US"/>
          </a:p>
        </p:txBody>
      </p:sp>
    </p:spTree>
    <p:extLst>
      <p:ext uri="{BB962C8B-B14F-4D97-AF65-F5344CB8AC3E}">
        <p14:creationId xmlns:p14="http://schemas.microsoft.com/office/powerpoint/2010/main" val="71996737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1603D9-DEA9-EA48-804D-9E9BBE0EC0D8}" type="datetimeFigureOut">
              <a:rPr lang="en-US" smtClean="0"/>
              <a:t>12/6/18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75483B-409F-6F4F-AA8A-71CB9DBE195E}" type="slidenum">
              <a:rPr lang="en-US" smtClean="0"/>
              <a:t>‹#›</a:t>
            </a:fld>
            <a:endParaRPr lang="en-US"/>
          </a:p>
        </p:txBody>
      </p:sp>
    </p:spTree>
    <p:extLst>
      <p:ext uri="{BB962C8B-B14F-4D97-AF65-F5344CB8AC3E}">
        <p14:creationId xmlns:p14="http://schemas.microsoft.com/office/powerpoint/2010/main" val="1558513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DC1603D9-DEA9-EA48-804D-9E9BBE0EC0D8}" type="datetimeFigureOut">
              <a:rPr lang="en-US" smtClean="0"/>
              <a:t>12/6/18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75483B-409F-6F4F-AA8A-71CB9DBE195E}" type="slidenum">
              <a:rPr lang="en-US" smtClean="0"/>
              <a:t>‹#›</a:t>
            </a:fld>
            <a:endParaRPr lang="en-US"/>
          </a:p>
        </p:txBody>
      </p:sp>
    </p:spTree>
    <p:extLst>
      <p:ext uri="{BB962C8B-B14F-4D97-AF65-F5344CB8AC3E}">
        <p14:creationId xmlns:p14="http://schemas.microsoft.com/office/powerpoint/2010/main" val="142511292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C1603D9-DEA9-EA48-804D-9E9BBE0EC0D8}" type="datetimeFigureOut">
              <a:rPr lang="en-US" smtClean="0"/>
              <a:t>12/6/18</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E275483B-409F-6F4F-AA8A-71CB9DBE195E}" type="slidenum">
              <a:rPr lang="en-US" smtClean="0"/>
              <a:t>‹#›</a:t>
            </a:fld>
            <a:endParaRPr lang="en-US"/>
          </a:p>
        </p:txBody>
      </p:sp>
    </p:spTree>
    <p:extLst>
      <p:ext uri="{BB962C8B-B14F-4D97-AF65-F5344CB8AC3E}">
        <p14:creationId xmlns:p14="http://schemas.microsoft.com/office/powerpoint/2010/main" val="16042981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DC1603D9-DEA9-EA48-804D-9E9BBE0EC0D8}" type="datetimeFigureOut">
              <a:rPr lang="en-US" smtClean="0"/>
              <a:t>12/6/18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75483B-409F-6F4F-AA8A-71CB9DBE195E}"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206198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C1603D9-DEA9-EA48-804D-9E9BBE0EC0D8}" type="datetimeFigureOut">
              <a:rPr lang="en-US" smtClean="0"/>
              <a:t>12/6/18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75483B-409F-6F4F-AA8A-71CB9DBE195E}" type="slidenum">
              <a:rPr lang="en-US" smtClean="0"/>
              <a:t>‹#›</a:t>
            </a:fld>
            <a:endParaRPr lang="en-US"/>
          </a:p>
        </p:txBody>
      </p:sp>
    </p:spTree>
    <p:extLst>
      <p:ext uri="{BB962C8B-B14F-4D97-AF65-F5344CB8AC3E}">
        <p14:creationId xmlns:p14="http://schemas.microsoft.com/office/powerpoint/2010/main" val="571826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1603D9-DEA9-EA48-804D-9E9BBE0EC0D8}" type="datetimeFigureOut">
              <a:rPr lang="en-US" smtClean="0"/>
              <a:t>12/6/18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75483B-409F-6F4F-AA8A-71CB9DBE195E}" type="slidenum">
              <a:rPr lang="en-US" smtClean="0"/>
              <a:t>‹#›</a:t>
            </a:fld>
            <a:endParaRPr lang="en-US"/>
          </a:p>
        </p:txBody>
      </p:sp>
    </p:spTree>
    <p:extLst>
      <p:ext uri="{BB962C8B-B14F-4D97-AF65-F5344CB8AC3E}">
        <p14:creationId xmlns:p14="http://schemas.microsoft.com/office/powerpoint/2010/main" val="713285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C1603D9-DEA9-EA48-804D-9E9BBE0EC0D8}" type="datetimeFigureOut">
              <a:rPr lang="en-US" smtClean="0"/>
              <a:t>12/6/18</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E275483B-409F-6F4F-AA8A-71CB9DBE195E}" type="slidenum">
              <a:rPr lang="en-US" smtClean="0"/>
              <a:t>‹#›</a:t>
            </a:fld>
            <a:endParaRPr lang="en-US"/>
          </a:p>
        </p:txBody>
      </p:sp>
    </p:spTree>
    <p:extLst>
      <p:ext uri="{BB962C8B-B14F-4D97-AF65-F5344CB8AC3E}">
        <p14:creationId xmlns:p14="http://schemas.microsoft.com/office/powerpoint/2010/main" val="857466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DC1603D9-DEA9-EA48-804D-9E9BBE0EC0D8}" type="datetimeFigureOut">
              <a:rPr lang="en-US" smtClean="0"/>
              <a:t>12/6/18</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E275483B-409F-6F4F-AA8A-71CB9DBE195E}" type="slidenum">
              <a:rPr lang="en-US" smtClean="0"/>
              <a:t>‹#›</a:t>
            </a:fld>
            <a:endParaRPr lang="en-US"/>
          </a:p>
        </p:txBody>
      </p:sp>
    </p:spTree>
    <p:extLst>
      <p:ext uri="{BB962C8B-B14F-4D97-AF65-F5344CB8AC3E}">
        <p14:creationId xmlns:p14="http://schemas.microsoft.com/office/powerpoint/2010/main" val="1443145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1603D9-DEA9-EA48-804D-9E9BBE0EC0D8}" type="datetimeFigureOut">
              <a:rPr lang="en-US" smtClean="0"/>
              <a:t>12/6/18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75483B-409F-6F4F-AA8A-71CB9DBE195E}" type="slidenum">
              <a:rPr lang="en-US" smtClean="0"/>
              <a:t>‹#›</a:t>
            </a:fld>
            <a:endParaRPr lang="en-US"/>
          </a:p>
        </p:txBody>
      </p:sp>
    </p:spTree>
    <p:extLst>
      <p:ext uri="{BB962C8B-B14F-4D97-AF65-F5344CB8AC3E}">
        <p14:creationId xmlns:p14="http://schemas.microsoft.com/office/powerpoint/2010/main" val="1901035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1603D9-DEA9-EA48-804D-9E9BBE0EC0D8}" type="datetimeFigureOut">
              <a:rPr lang="en-US" smtClean="0"/>
              <a:t>12/6/18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75483B-409F-6F4F-AA8A-71CB9DBE195E}" type="slidenum">
              <a:rPr lang="en-US" smtClean="0"/>
              <a:t>‹#›</a:t>
            </a:fld>
            <a:endParaRPr lang="en-US"/>
          </a:p>
        </p:txBody>
      </p:sp>
    </p:spTree>
    <p:extLst>
      <p:ext uri="{BB962C8B-B14F-4D97-AF65-F5344CB8AC3E}">
        <p14:creationId xmlns:p14="http://schemas.microsoft.com/office/powerpoint/2010/main" val="2727819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DC1603D9-DEA9-EA48-804D-9E9BBE0EC0D8}" type="datetimeFigureOut">
              <a:rPr lang="en-US" smtClean="0"/>
              <a:t>12/6/18</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E275483B-409F-6F4F-AA8A-71CB9DBE195E}" type="slidenum">
              <a:rPr lang="en-US" smtClean="0"/>
              <a:t>‹#›</a:t>
            </a:fld>
            <a:endParaRPr lang="en-US"/>
          </a:p>
        </p:txBody>
      </p:sp>
    </p:spTree>
    <p:extLst>
      <p:ext uri="{BB962C8B-B14F-4D97-AF65-F5344CB8AC3E}">
        <p14:creationId xmlns:p14="http://schemas.microsoft.com/office/powerpoint/2010/main" val="104804136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c4DTFm3g-PI"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bbc.co.uk/news/uk-11626806" TargetMode="External"/><Relationship Id="rId2" Type="http://schemas.openxmlformats.org/officeDocument/2006/relationships/hyperlink" Target="http://news.bbc.co.uk/1/hi/uk/2062590.stm" TargetMode="External"/><Relationship Id="rId1" Type="http://schemas.openxmlformats.org/officeDocument/2006/relationships/slideLayout" Target="../slideLayouts/slideLayout2.xml"/><Relationship Id="rId6" Type="http://schemas.openxmlformats.org/officeDocument/2006/relationships/hyperlink" Target="https://www.wessexlmcs.com/safeguardingkeypointsofchildsafeguardinglegislatio" TargetMode="External"/><Relationship Id="rId5" Type="http://schemas.openxmlformats.org/officeDocument/2006/relationships/hyperlink" Target="https://learning.nspcc.org.uk/safeguarding-child-protection/" TargetMode="External"/><Relationship Id="rId4" Type="http://schemas.openxmlformats.org/officeDocument/2006/relationships/hyperlink" Target="http://spicker.uk/social-poli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3EF26-EB7A-C049-B81D-541E2C2EB1D4}"/>
              </a:ext>
            </a:extLst>
          </p:cNvPr>
          <p:cNvSpPr>
            <a:spLocks noGrp="1"/>
          </p:cNvSpPr>
          <p:nvPr>
            <p:ph type="ctrTitle"/>
          </p:nvPr>
        </p:nvSpPr>
        <p:spPr/>
        <p:txBody>
          <a:bodyPr/>
          <a:lstStyle/>
          <a:p>
            <a:r>
              <a:rPr lang="en-US" dirty="0"/>
              <a:t>Social policy: Safeguarding Children and </a:t>
            </a:r>
            <a:r>
              <a:rPr lang="en-US"/>
              <a:t>young people</a:t>
            </a:r>
            <a:endParaRPr lang="en-US" dirty="0"/>
          </a:p>
        </p:txBody>
      </p:sp>
      <p:sp>
        <p:nvSpPr>
          <p:cNvPr id="3" name="Subtitle 2">
            <a:extLst>
              <a:ext uri="{FF2B5EF4-FFF2-40B4-BE49-F238E27FC236}">
                <a16:creationId xmlns:a16="http://schemas.microsoft.com/office/drawing/2014/main" id="{8179B0C1-F821-0A4C-9A1D-365C386CC00A}"/>
              </a:ext>
            </a:extLst>
          </p:cNvPr>
          <p:cNvSpPr>
            <a:spLocks noGrp="1"/>
          </p:cNvSpPr>
          <p:nvPr>
            <p:ph type="subTitle" idx="1"/>
          </p:nvPr>
        </p:nvSpPr>
        <p:spPr/>
        <p:txBody>
          <a:bodyPr/>
          <a:lstStyle/>
          <a:p>
            <a:r>
              <a:rPr lang="en-US" dirty="0"/>
              <a:t>By Charlotte Skidmore &amp; Elissa Clarke</a:t>
            </a:r>
          </a:p>
        </p:txBody>
      </p:sp>
    </p:spTree>
    <p:extLst>
      <p:ext uri="{BB962C8B-B14F-4D97-AF65-F5344CB8AC3E}">
        <p14:creationId xmlns:p14="http://schemas.microsoft.com/office/powerpoint/2010/main" val="2252042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6E5EF-E2E1-994A-A1CF-B25E9B64984C}"/>
              </a:ext>
            </a:extLst>
          </p:cNvPr>
          <p:cNvSpPr>
            <a:spLocks noGrp="1"/>
          </p:cNvSpPr>
          <p:nvPr>
            <p:ph type="title"/>
          </p:nvPr>
        </p:nvSpPr>
        <p:spPr>
          <a:xfrm>
            <a:off x="2231136" y="964692"/>
            <a:ext cx="7067243" cy="1188720"/>
          </a:xfrm>
        </p:spPr>
        <p:txBody>
          <a:bodyPr/>
          <a:lstStyle/>
          <a:p>
            <a:r>
              <a:rPr lang="en-US" dirty="0"/>
              <a:t>This Presentation will include:	</a:t>
            </a:r>
          </a:p>
        </p:txBody>
      </p:sp>
      <p:sp>
        <p:nvSpPr>
          <p:cNvPr id="3" name="Content Placeholder 2">
            <a:extLst>
              <a:ext uri="{FF2B5EF4-FFF2-40B4-BE49-F238E27FC236}">
                <a16:creationId xmlns:a16="http://schemas.microsoft.com/office/drawing/2014/main" id="{1B0FABAD-0E47-9742-BE31-4E52F9594BBE}"/>
              </a:ext>
            </a:extLst>
          </p:cNvPr>
          <p:cNvSpPr>
            <a:spLocks noGrp="1"/>
          </p:cNvSpPr>
          <p:nvPr>
            <p:ph idx="1"/>
          </p:nvPr>
        </p:nvSpPr>
        <p:spPr/>
        <p:txBody>
          <a:bodyPr/>
          <a:lstStyle/>
          <a:p>
            <a:r>
              <a:rPr lang="en-US" sz="2400" dirty="0"/>
              <a:t>What is social policy?</a:t>
            </a:r>
          </a:p>
          <a:p>
            <a:r>
              <a:rPr lang="en-US" sz="2400" dirty="0"/>
              <a:t>What is safeguarding?</a:t>
            </a:r>
          </a:p>
          <a:p>
            <a:r>
              <a:rPr lang="en-US" sz="2400" dirty="0"/>
              <a:t>Areas of Abuse</a:t>
            </a:r>
          </a:p>
          <a:p>
            <a:r>
              <a:rPr lang="en-US" sz="2400" dirty="0"/>
              <a:t>The Laws in Place for safeguarding</a:t>
            </a:r>
          </a:p>
          <a:p>
            <a:r>
              <a:rPr lang="en-US" sz="2400" dirty="0"/>
              <a:t>Case Studies</a:t>
            </a:r>
          </a:p>
          <a:p>
            <a:r>
              <a:rPr lang="en-US" sz="2400" dirty="0"/>
              <a:t>Conclusion</a:t>
            </a:r>
          </a:p>
          <a:p>
            <a:endParaRPr lang="en-US" dirty="0"/>
          </a:p>
        </p:txBody>
      </p:sp>
    </p:spTree>
    <p:extLst>
      <p:ext uri="{BB962C8B-B14F-4D97-AF65-F5344CB8AC3E}">
        <p14:creationId xmlns:p14="http://schemas.microsoft.com/office/powerpoint/2010/main" val="2702625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4866F-3D4B-C744-901D-DCF1EA94589E}"/>
              </a:ext>
            </a:extLst>
          </p:cNvPr>
          <p:cNvSpPr>
            <a:spLocks noGrp="1"/>
          </p:cNvSpPr>
          <p:nvPr>
            <p:ph type="title"/>
          </p:nvPr>
        </p:nvSpPr>
        <p:spPr/>
        <p:txBody>
          <a:bodyPr/>
          <a:lstStyle/>
          <a:p>
            <a:r>
              <a:rPr lang="en-US" dirty="0"/>
              <a:t>What is Social Policy?</a:t>
            </a:r>
          </a:p>
        </p:txBody>
      </p:sp>
      <p:sp>
        <p:nvSpPr>
          <p:cNvPr id="3" name="Content Placeholder 2">
            <a:extLst>
              <a:ext uri="{FF2B5EF4-FFF2-40B4-BE49-F238E27FC236}">
                <a16:creationId xmlns:a16="http://schemas.microsoft.com/office/drawing/2014/main" id="{66E00DC0-4598-5C4D-B871-03EA543914BD}"/>
              </a:ext>
            </a:extLst>
          </p:cNvPr>
          <p:cNvSpPr>
            <a:spLocks noGrp="1"/>
          </p:cNvSpPr>
          <p:nvPr>
            <p:ph idx="1"/>
          </p:nvPr>
        </p:nvSpPr>
        <p:spPr>
          <a:xfrm>
            <a:off x="1958003" y="3362439"/>
            <a:ext cx="7729728" cy="1185811"/>
          </a:xfrm>
        </p:spPr>
        <p:txBody>
          <a:bodyPr>
            <a:normAutofit/>
          </a:bodyPr>
          <a:lstStyle/>
          <a:p>
            <a:pPr marL="0" indent="0" algn="ctr">
              <a:buNone/>
            </a:pPr>
            <a:r>
              <a:rPr lang="en-US" sz="2400" dirty="0"/>
              <a:t>Social Policy is the term used to refer to the policies that the government use for welfare and social protection. </a:t>
            </a:r>
          </a:p>
        </p:txBody>
      </p:sp>
    </p:spTree>
    <p:extLst>
      <p:ext uri="{BB962C8B-B14F-4D97-AF65-F5344CB8AC3E}">
        <p14:creationId xmlns:p14="http://schemas.microsoft.com/office/powerpoint/2010/main" val="1743019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440E0-E87D-7645-B71F-38D2911C4DA1}"/>
              </a:ext>
            </a:extLst>
          </p:cNvPr>
          <p:cNvSpPr>
            <a:spLocks noGrp="1"/>
          </p:cNvSpPr>
          <p:nvPr>
            <p:ph type="title"/>
          </p:nvPr>
        </p:nvSpPr>
        <p:spPr/>
        <p:txBody>
          <a:bodyPr/>
          <a:lstStyle/>
          <a:p>
            <a:r>
              <a:rPr lang="en-US" dirty="0"/>
              <a:t>What is safeguarding?</a:t>
            </a:r>
          </a:p>
        </p:txBody>
      </p:sp>
      <p:sp>
        <p:nvSpPr>
          <p:cNvPr id="3" name="Content Placeholder 2">
            <a:extLst>
              <a:ext uri="{FF2B5EF4-FFF2-40B4-BE49-F238E27FC236}">
                <a16:creationId xmlns:a16="http://schemas.microsoft.com/office/drawing/2014/main" id="{16E80877-8BDE-EB40-9A03-AAD96CB437F3}"/>
              </a:ext>
            </a:extLst>
          </p:cNvPr>
          <p:cNvSpPr>
            <a:spLocks noGrp="1"/>
          </p:cNvSpPr>
          <p:nvPr>
            <p:ph idx="1"/>
          </p:nvPr>
        </p:nvSpPr>
        <p:spPr/>
        <p:txBody>
          <a:bodyPr/>
          <a:lstStyle/>
          <a:p>
            <a:r>
              <a:rPr lang="en-US" dirty="0"/>
              <a:t>All children have the right to be safe</a:t>
            </a:r>
          </a:p>
          <a:p>
            <a:r>
              <a:rPr lang="en-US" dirty="0"/>
              <a:t>Safeguarding means to protect children from abuse and maltreatment, prevent harm to their health or development and ensure they grow up with safe and effective care</a:t>
            </a:r>
          </a:p>
          <a:p>
            <a:r>
              <a:rPr lang="en-US" dirty="0"/>
              <a:t>All action must be taken to ensure children have the best outcome</a:t>
            </a:r>
          </a:p>
        </p:txBody>
      </p:sp>
    </p:spTree>
    <p:extLst>
      <p:ext uri="{BB962C8B-B14F-4D97-AF65-F5344CB8AC3E}">
        <p14:creationId xmlns:p14="http://schemas.microsoft.com/office/powerpoint/2010/main" val="335113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62A53-C5A2-244A-A935-6CD29AA2BF2D}"/>
              </a:ext>
            </a:extLst>
          </p:cNvPr>
          <p:cNvSpPr>
            <a:spLocks noGrp="1"/>
          </p:cNvSpPr>
          <p:nvPr>
            <p:ph type="title"/>
          </p:nvPr>
        </p:nvSpPr>
        <p:spPr/>
        <p:txBody>
          <a:bodyPr/>
          <a:lstStyle/>
          <a:p>
            <a:r>
              <a:rPr lang="en-US" dirty="0"/>
              <a:t>Why is safeguarding important?</a:t>
            </a:r>
          </a:p>
        </p:txBody>
      </p:sp>
      <p:sp>
        <p:nvSpPr>
          <p:cNvPr id="4" name="Rectangle 3">
            <a:extLst>
              <a:ext uri="{FF2B5EF4-FFF2-40B4-BE49-F238E27FC236}">
                <a16:creationId xmlns:a16="http://schemas.microsoft.com/office/drawing/2014/main" id="{F30A6E1F-676D-E347-A0F7-735E78B305C0}"/>
              </a:ext>
            </a:extLst>
          </p:cNvPr>
          <p:cNvSpPr/>
          <p:nvPr/>
        </p:nvSpPr>
        <p:spPr>
          <a:xfrm>
            <a:off x="3412430" y="3244645"/>
            <a:ext cx="6268214" cy="646331"/>
          </a:xfrm>
          <a:prstGeom prst="rect">
            <a:avLst/>
          </a:prstGeom>
        </p:spPr>
        <p:txBody>
          <a:bodyPr wrap="square">
            <a:spAutoFit/>
          </a:bodyPr>
          <a:lstStyle/>
          <a:p>
            <a:r>
              <a:rPr lang="en-US" dirty="0">
                <a:hlinkClick r:id="rId3"/>
              </a:rPr>
              <a:t>https://www.youtube.com/watch?v=c4DTFm3g-PI</a:t>
            </a:r>
            <a:endParaRPr lang="en-US" dirty="0"/>
          </a:p>
          <a:p>
            <a:endParaRPr lang="en-US" dirty="0"/>
          </a:p>
        </p:txBody>
      </p:sp>
    </p:spTree>
    <p:extLst>
      <p:ext uri="{BB962C8B-B14F-4D97-AF65-F5344CB8AC3E}">
        <p14:creationId xmlns:p14="http://schemas.microsoft.com/office/powerpoint/2010/main" val="1897587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78F47-DF51-AC46-AF44-EDA85B51F127}"/>
              </a:ext>
            </a:extLst>
          </p:cNvPr>
          <p:cNvSpPr>
            <a:spLocks noGrp="1"/>
          </p:cNvSpPr>
          <p:nvPr>
            <p:ph type="title"/>
          </p:nvPr>
        </p:nvSpPr>
        <p:spPr/>
        <p:txBody>
          <a:bodyPr/>
          <a:lstStyle/>
          <a:p>
            <a:r>
              <a:rPr lang="en-US" dirty="0"/>
              <a:t>Areas of abuse</a:t>
            </a:r>
          </a:p>
        </p:txBody>
      </p:sp>
      <p:sp>
        <p:nvSpPr>
          <p:cNvPr id="3" name="Content Placeholder 2">
            <a:extLst>
              <a:ext uri="{FF2B5EF4-FFF2-40B4-BE49-F238E27FC236}">
                <a16:creationId xmlns:a16="http://schemas.microsoft.com/office/drawing/2014/main" id="{E139E8C1-5FA0-D64A-A33F-D8FA6D65A963}"/>
              </a:ext>
            </a:extLst>
          </p:cNvPr>
          <p:cNvSpPr>
            <a:spLocks noGrp="1"/>
          </p:cNvSpPr>
          <p:nvPr>
            <p:ph idx="1"/>
          </p:nvPr>
        </p:nvSpPr>
        <p:spPr/>
        <p:txBody>
          <a:bodyPr/>
          <a:lstStyle/>
          <a:p>
            <a:pPr marL="0" indent="0" algn="ctr">
              <a:buNone/>
            </a:pPr>
            <a:r>
              <a:rPr lang="en-US" dirty="0"/>
              <a:t>There are four main areas of abuse</a:t>
            </a:r>
          </a:p>
          <a:p>
            <a:pPr marL="0" indent="0">
              <a:buNone/>
            </a:pPr>
            <a:endParaRPr lang="en-US" dirty="0"/>
          </a:p>
          <a:p>
            <a:endParaRPr lang="en-US" dirty="0"/>
          </a:p>
        </p:txBody>
      </p:sp>
      <p:sp>
        <p:nvSpPr>
          <p:cNvPr id="5" name="Rectangle 4">
            <a:extLst>
              <a:ext uri="{FF2B5EF4-FFF2-40B4-BE49-F238E27FC236}">
                <a16:creationId xmlns:a16="http://schemas.microsoft.com/office/drawing/2014/main" id="{CA7155C0-3908-6846-AD3E-8B52C2740007}"/>
              </a:ext>
            </a:extLst>
          </p:cNvPr>
          <p:cNvSpPr/>
          <p:nvPr/>
        </p:nvSpPr>
        <p:spPr>
          <a:xfrm>
            <a:off x="5522325" y="3265705"/>
            <a:ext cx="3831177"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PHYSICAL</a:t>
            </a:r>
          </a:p>
        </p:txBody>
      </p:sp>
      <p:sp>
        <p:nvSpPr>
          <p:cNvPr id="6" name="Rectangle 5">
            <a:extLst>
              <a:ext uri="{FF2B5EF4-FFF2-40B4-BE49-F238E27FC236}">
                <a16:creationId xmlns:a16="http://schemas.microsoft.com/office/drawing/2014/main" id="{052DF79C-B76B-484C-AEE4-C92B13D5E0E5}"/>
              </a:ext>
            </a:extLst>
          </p:cNvPr>
          <p:cNvSpPr/>
          <p:nvPr/>
        </p:nvSpPr>
        <p:spPr>
          <a:xfrm>
            <a:off x="1608771" y="3265705"/>
            <a:ext cx="3111108"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SEXUAL</a:t>
            </a:r>
          </a:p>
        </p:txBody>
      </p:sp>
      <p:sp>
        <p:nvSpPr>
          <p:cNvPr id="7" name="Rectangle 6">
            <a:extLst>
              <a:ext uri="{FF2B5EF4-FFF2-40B4-BE49-F238E27FC236}">
                <a16:creationId xmlns:a16="http://schemas.microsoft.com/office/drawing/2014/main" id="{1F0E678C-4B8B-6C48-8F93-DBF40965AD95}"/>
              </a:ext>
            </a:extLst>
          </p:cNvPr>
          <p:cNvSpPr/>
          <p:nvPr/>
        </p:nvSpPr>
        <p:spPr>
          <a:xfrm>
            <a:off x="1608771" y="4493109"/>
            <a:ext cx="4684231"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EMOTIONAL</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8" name="Rectangle 7">
            <a:extLst>
              <a:ext uri="{FF2B5EF4-FFF2-40B4-BE49-F238E27FC236}">
                <a16:creationId xmlns:a16="http://schemas.microsoft.com/office/drawing/2014/main" id="{3B707726-5FDB-F846-89DB-34EDF6CAACF6}"/>
              </a:ext>
            </a:extLst>
          </p:cNvPr>
          <p:cNvSpPr/>
          <p:nvPr/>
        </p:nvSpPr>
        <p:spPr>
          <a:xfrm>
            <a:off x="6916170" y="4493109"/>
            <a:ext cx="3669594"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NEGLECT</a:t>
            </a:r>
          </a:p>
        </p:txBody>
      </p:sp>
    </p:spTree>
    <p:extLst>
      <p:ext uri="{BB962C8B-B14F-4D97-AF65-F5344CB8AC3E}">
        <p14:creationId xmlns:p14="http://schemas.microsoft.com/office/powerpoint/2010/main" val="1061790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4B2BB-BB1D-9B4D-BF92-0670A0AE6AB1}"/>
              </a:ext>
            </a:extLst>
          </p:cNvPr>
          <p:cNvSpPr>
            <a:spLocks noGrp="1"/>
          </p:cNvSpPr>
          <p:nvPr>
            <p:ph type="title"/>
          </p:nvPr>
        </p:nvSpPr>
        <p:spPr/>
        <p:txBody>
          <a:bodyPr/>
          <a:lstStyle/>
          <a:p>
            <a:r>
              <a:rPr lang="en-US" dirty="0"/>
              <a:t>AREAS of Abuse</a:t>
            </a:r>
          </a:p>
        </p:txBody>
      </p:sp>
      <p:sp>
        <p:nvSpPr>
          <p:cNvPr id="3" name="Content Placeholder 2">
            <a:extLst>
              <a:ext uri="{FF2B5EF4-FFF2-40B4-BE49-F238E27FC236}">
                <a16:creationId xmlns:a16="http://schemas.microsoft.com/office/drawing/2014/main" id="{B301031F-43B2-8A40-AB01-7AF126DCBFD2}"/>
              </a:ext>
            </a:extLst>
          </p:cNvPr>
          <p:cNvSpPr>
            <a:spLocks noGrp="1"/>
          </p:cNvSpPr>
          <p:nvPr>
            <p:ph idx="1"/>
          </p:nvPr>
        </p:nvSpPr>
        <p:spPr/>
        <p:txBody>
          <a:bodyPr/>
          <a:lstStyle/>
          <a:p>
            <a:r>
              <a:rPr lang="en-US" dirty="0"/>
              <a:t>There are many signs and symptoms in all the areas of abuse to look out for.</a:t>
            </a:r>
          </a:p>
          <a:p>
            <a:r>
              <a:rPr lang="en-US" dirty="0"/>
              <a:t>Many of the signs and symptoms are similar, the most common ones that should be </a:t>
            </a:r>
            <a:r>
              <a:rPr lang="en-US" dirty="0" err="1"/>
              <a:t>recognised</a:t>
            </a:r>
            <a:r>
              <a:rPr lang="en-US" dirty="0"/>
              <a:t> include:</a:t>
            </a:r>
          </a:p>
          <a:p>
            <a:pPr>
              <a:buFont typeface="Wingdings" pitchFamily="2" charset="2"/>
              <a:buChar char="Ø"/>
            </a:pPr>
            <a:r>
              <a:rPr lang="en-US" dirty="0"/>
              <a:t>Change in behavior</a:t>
            </a:r>
          </a:p>
          <a:p>
            <a:pPr>
              <a:buFont typeface="Wingdings" pitchFamily="2" charset="2"/>
              <a:buChar char="Ø"/>
            </a:pPr>
            <a:r>
              <a:rPr lang="en-US" dirty="0"/>
              <a:t>Withdrawn</a:t>
            </a:r>
          </a:p>
          <a:p>
            <a:pPr>
              <a:buFont typeface="Wingdings" pitchFamily="2" charset="2"/>
              <a:buChar char="Ø"/>
            </a:pPr>
            <a:r>
              <a:rPr lang="en-US" dirty="0"/>
              <a:t>Isolation</a:t>
            </a:r>
          </a:p>
          <a:p>
            <a:pPr>
              <a:buFont typeface="Wingdings" pitchFamily="2" charset="2"/>
              <a:buChar char="Ø"/>
            </a:pPr>
            <a:r>
              <a:rPr lang="en-US" dirty="0"/>
              <a:t>Change in language</a:t>
            </a:r>
          </a:p>
          <a:p>
            <a:pPr marL="0" indent="0">
              <a:buNone/>
            </a:pPr>
            <a:endParaRPr lang="en-US" dirty="0"/>
          </a:p>
          <a:p>
            <a:pPr>
              <a:buFont typeface="Wingdings" pitchFamily="2" charset="2"/>
              <a:buChar char="Ø"/>
            </a:pPr>
            <a:endParaRPr lang="en-US" dirty="0"/>
          </a:p>
        </p:txBody>
      </p:sp>
    </p:spTree>
    <p:extLst>
      <p:ext uri="{BB962C8B-B14F-4D97-AF65-F5344CB8AC3E}">
        <p14:creationId xmlns:p14="http://schemas.microsoft.com/office/powerpoint/2010/main" val="2655841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70EFA-6FAE-3F41-9239-0B4D4F7D09D3}"/>
              </a:ext>
            </a:extLst>
          </p:cNvPr>
          <p:cNvSpPr>
            <a:spLocks noGrp="1"/>
          </p:cNvSpPr>
          <p:nvPr>
            <p:ph type="title"/>
          </p:nvPr>
        </p:nvSpPr>
        <p:spPr/>
        <p:txBody>
          <a:bodyPr/>
          <a:lstStyle/>
          <a:p>
            <a:r>
              <a:rPr lang="en-US" dirty="0"/>
              <a:t>The laws in Place to protect children</a:t>
            </a:r>
          </a:p>
        </p:txBody>
      </p:sp>
      <p:sp>
        <p:nvSpPr>
          <p:cNvPr id="3" name="Content Placeholder 2">
            <a:extLst>
              <a:ext uri="{FF2B5EF4-FFF2-40B4-BE49-F238E27FC236}">
                <a16:creationId xmlns:a16="http://schemas.microsoft.com/office/drawing/2014/main" id="{94265611-C51A-654A-AB9F-A8FE5A8AA233}"/>
              </a:ext>
            </a:extLst>
          </p:cNvPr>
          <p:cNvSpPr>
            <a:spLocks noGrp="1"/>
          </p:cNvSpPr>
          <p:nvPr>
            <p:ph idx="1"/>
          </p:nvPr>
        </p:nvSpPr>
        <p:spPr/>
        <p:txBody>
          <a:bodyPr/>
          <a:lstStyle/>
          <a:p>
            <a:r>
              <a:rPr lang="en-US" dirty="0"/>
              <a:t>There are a number of laws in place that are continuously being amended and updated that cover safeguarding children. For example, The Children Act 1989.</a:t>
            </a:r>
          </a:p>
          <a:p>
            <a:r>
              <a:rPr lang="en-US" dirty="0"/>
              <a:t>The Children Act 1989 is a comprehensive framework put in place to ensure the care and protection of children. This legislation stated the parental responsibilities and encouraged partnership working with parents.</a:t>
            </a:r>
          </a:p>
          <a:p>
            <a:pPr marL="0" indent="0">
              <a:buNone/>
            </a:pPr>
            <a:endParaRPr lang="en-US" dirty="0"/>
          </a:p>
        </p:txBody>
      </p:sp>
    </p:spTree>
    <p:extLst>
      <p:ext uri="{BB962C8B-B14F-4D97-AF65-F5344CB8AC3E}">
        <p14:creationId xmlns:p14="http://schemas.microsoft.com/office/powerpoint/2010/main" val="2938987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4B81A-7B66-E042-9FD5-011BEF6D2C1E}"/>
              </a:ext>
            </a:extLst>
          </p:cNvPr>
          <p:cNvSpPr>
            <a:spLocks noGrp="1"/>
          </p:cNvSpPr>
          <p:nvPr>
            <p:ph type="title"/>
          </p:nvPr>
        </p:nvSpPr>
        <p:spPr>
          <a:xfrm>
            <a:off x="2231136" y="988442"/>
            <a:ext cx="7729728" cy="1188720"/>
          </a:xfrm>
        </p:spPr>
        <p:txBody>
          <a:bodyPr/>
          <a:lstStyle/>
          <a:p>
            <a:r>
              <a:rPr lang="en-US" dirty="0"/>
              <a:t>The children act 1989</a:t>
            </a:r>
          </a:p>
        </p:txBody>
      </p:sp>
      <p:sp>
        <p:nvSpPr>
          <p:cNvPr id="3" name="Content Placeholder 2">
            <a:extLst>
              <a:ext uri="{FF2B5EF4-FFF2-40B4-BE49-F238E27FC236}">
                <a16:creationId xmlns:a16="http://schemas.microsoft.com/office/drawing/2014/main" id="{4C885049-EC37-5046-8013-A7AEA2AA6ED3}"/>
              </a:ext>
            </a:extLst>
          </p:cNvPr>
          <p:cNvSpPr>
            <a:spLocks noGrp="1"/>
          </p:cNvSpPr>
          <p:nvPr>
            <p:ph idx="1"/>
          </p:nvPr>
        </p:nvSpPr>
        <p:spPr/>
        <p:txBody>
          <a:bodyPr/>
          <a:lstStyle/>
          <a:p>
            <a:r>
              <a:rPr lang="en-US" dirty="0"/>
              <a:t>This Act states the child’s welfare is always ‘paramount’</a:t>
            </a:r>
          </a:p>
          <a:p>
            <a:r>
              <a:rPr lang="en-US" dirty="0"/>
              <a:t>The wishes and feeling of the child should always be taken in to account</a:t>
            </a:r>
          </a:p>
          <a:p>
            <a:r>
              <a:rPr lang="en-US" dirty="0"/>
              <a:t>All efforts to preserve the child's home and family links should be made</a:t>
            </a:r>
          </a:p>
          <a:p>
            <a:r>
              <a:rPr lang="en-US" dirty="0"/>
              <a:t>If there is a reason to suspect a child is suffering any harm or could be faced with harm the local authority is required to investigate</a:t>
            </a:r>
          </a:p>
          <a:p>
            <a:endParaRPr lang="en-US" dirty="0"/>
          </a:p>
          <a:p>
            <a:endParaRPr lang="en-US" dirty="0"/>
          </a:p>
        </p:txBody>
      </p:sp>
    </p:spTree>
    <p:extLst>
      <p:ext uri="{BB962C8B-B14F-4D97-AF65-F5344CB8AC3E}">
        <p14:creationId xmlns:p14="http://schemas.microsoft.com/office/powerpoint/2010/main" val="1228436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D022A-A6FB-DC49-A2A3-E611092951D7}"/>
              </a:ext>
            </a:extLst>
          </p:cNvPr>
          <p:cNvSpPr>
            <a:spLocks noGrp="1"/>
          </p:cNvSpPr>
          <p:nvPr>
            <p:ph type="title"/>
          </p:nvPr>
        </p:nvSpPr>
        <p:spPr/>
        <p:txBody>
          <a:bodyPr/>
          <a:lstStyle/>
          <a:p>
            <a:r>
              <a:rPr lang="en-US" dirty="0"/>
              <a:t>THE CHILDREN ACT 2004 </a:t>
            </a:r>
          </a:p>
        </p:txBody>
      </p:sp>
      <p:sp>
        <p:nvSpPr>
          <p:cNvPr id="3" name="Content Placeholder 2">
            <a:extLst>
              <a:ext uri="{FF2B5EF4-FFF2-40B4-BE49-F238E27FC236}">
                <a16:creationId xmlns:a16="http://schemas.microsoft.com/office/drawing/2014/main" id="{DC2D1A28-E73A-114F-A4C4-D5759035EC4F}"/>
              </a:ext>
            </a:extLst>
          </p:cNvPr>
          <p:cNvSpPr>
            <a:spLocks noGrp="1"/>
          </p:cNvSpPr>
          <p:nvPr>
            <p:ph idx="1"/>
          </p:nvPr>
        </p:nvSpPr>
        <p:spPr/>
        <p:txBody>
          <a:bodyPr/>
          <a:lstStyle/>
          <a:p>
            <a:r>
              <a:rPr lang="en-US" dirty="0"/>
              <a:t>The Children Act 1989 was then updated to The children Act 2004 to reinforce the importance that organisation’s working with children all have the responsibility in helping to promote their welfare and to safeguard them.</a:t>
            </a:r>
          </a:p>
          <a:p>
            <a:endParaRPr lang="en-US" dirty="0"/>
          </a:p>
        </p:txBody>
      </p:sp>
    </p:spTree>
    <p:extLst>
      <p:ext uri="{BB962C8B-B14F-4D97-AF65-F5344CB8AC3E}">
        <p14:creationId xmlns:p14="http://schemas.microsoft.com/office/powerpoint/2010/main" val="1152888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FD1FA-7EAA-D84C-9B0A-A3CB58647016}"/>
              </a:ext>
            </a:extLst>
          </p:cNvPr>
          <p:cNvSpPr>
            <a:spLocks noGrp="1"/>
          </p:cNvSpPr>
          <p:nvPr>
            <p:ph type="title"/>
          </p:nvPr>
        </p:nvSpPr>
        <p:spPr/>
        <p:txBody>
          <a:bodyPr/>
          <a:lstStyle/>
          <a:p>
            <a:r>
              <a:rPr lang="en-US" dirty="0"/>
              <a:t>Victoria Climbie</a:t>
            </a:r>
          </a:p>
        </p:txBody>
      </p:sp>
      <p:pic>
        <p:nvPicPr>
          <p:cNvPr id="4" name="Picture 3">
            <a:extLst>
              <a:ext uri="{FF2B5EF4-FFF2-40B4-BE49-F238E27FC236}">
                <a16:creationId xmlns:a16="http://schemas.microsoft.com/office/drawing/2014/main" id="{FABCB530-3A0A-834D-8F24-02C48A5C96B3}"/>
              </a:ext>
            </a:extLst>
          </p:cNvPr>
          <p:cNvPicPr>
            <a:picLocks noChangeAspect="1"/>
          </p:cNvPicPr>
          <p:nvPr/>
        </p:nvPicPr>
        <p:blipFill>
          <a:blip r:embed="rId3"/>
          <a:stretch>
            <a:fillRect/>
          </a:stretch>
        </p:blipFill>
        <p:spPr>
          <a:xfrm>
            <a:off x="7030156" y="2528887"/>
            <a:ext cx="2930708" cy="3729037"/>
          </a:xfrm>
          <a:prstGeom prst="rect">
            <a:avLst/>
          </a:prstGeom>
        </p:spPr>
      </p:pic>
      <p:sp>
        <p:nvSpPr>
          <p:cNvPr id="5" name="Content Placeholder 2">
            <a:extLst>
              <a:ext uri="{FF2B5EF4-FFF2-40B4-BE49-F238E27FC236}">
                <a16:creationId xmlns:a16="http://schemas.microsoft.com/office/drawing/2014/main" id="{56922060-0A82-A447-85E4-8D18365A1ACC}"/>
              </a:ext>
            </a:extLst>
          </p:cNvPr>
          <p:cNvSpPr txBox="1">
            <a:spLocks/>
          </p:cNvSpPr>
          <p:nvPr/>
        </p:nvSpPr>
        <p:spPr>
          <a:xfrm>
            <a:off x="375557" y="2794443"/>
            <a:ext cx="6768899" cy="383895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US" dirty="0"/>
              <a:t>Victoria Climbie was born in the Ivory Coast in 1991</a:t>
            </a:r>
          </a:p>
          <a:p>
            <a:r>
              <a:rPr lang="en-US" dirty="0"/>
              <a:t>In 1998 Victoria left the Ivory Coast to live in London with a brief stay in Paris with her aunt</a:t>
            </a:r>
          </a:p>
          <a:p>
            <a:r>
              <a:rPr lang="en-US" dirty="0"/>
              <a:t>In July 1999 Victoria moved in to her aunts boyfriend Carl Manning’s house </a:t>
            </a:r>
          </a:p>
          <a:p>
            <a:r>
              <a:rPr lang="en-US" dirty="0"/>
              <a:t>Within days Victoria’s first visit to the hospital was made with suspected non-accidental injuries but was later discharged as the doctor accepted the aunts story</a:t>
            </a:r>
          </a:p>
          <a:p>
            <a:r>
              <a:rPr lang="en-US" dirty="0"/>
              <a:t>10 days later Victoria was back in the hospital with more injuries but again was discharged as child protection accepted the aunts explanation </a:t>
            </a:r>
          </a:p>
        </p:txBody>
      </p:sp>
    </p:spTree>
    <p:extLst>
      <p:ext uri="{BB962C8B-B14F-4D97-AF65-F5344CB8AC3E}">
        <p14:creationId xmlns:p14="http://schemas.microsoft.com/office/powerpoint/2010/main" val="2205595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46CAC-53FB-3648-BFC4-F04342E8FCF9}"/>
              </a:ext>
            </a:extLst>
          </p:cNvPr>
          <p:cNvSpPr>
            <a:spLocks noGrp="1"/>
          </p:cNvSpPr>
          <p:nvPr>
            <p:ph type="title"/>
          </p:nvPr>
        </p:nvSpPr>
        <p:spPr/>
        <p:txBody>
          <a:bodyPr/>
          <a:lstStyle/>
          <a:p>
            <a:r>
              <a:rPr lang="en-US" dirty="0"/>
              <a:t>Victoria </a:t>
            </a:r>
            <a:r>
              <a:rPr lang="en-US" dirty="0" err="1"/>
              <a:t>climbie</a:t>
            </a:r>
            <a:endParaRPr lang="en-US" dirty="0"/>
          </a:p>
        </p:txBody>
      </p:sp>
      <p:sp>
        <p:nvSpPr>
          <p:cNvPr id="4" name="Content Placeholder 2">
            <a:extLst>
              <a:ext uri="{FF2B5EF4-FFF2-40B4-BE49-F238E27FC236}">
                <a16:creationId xmlns:a16="http://schemas.microsoft.com/office/drawing/2014/main" id="{FAA03322-C074-2840-A196-709B1FA26AB2}"/>
              </a:ext>
            </a:extLst>
          </p:cNvPr>
          <p:cNvSpPr txBox="1">
            <a:spLocks/>
          </p:cNvSpPr>
          <p:nvPr/>
        </p:nvSpPr>
        <p:spPr>
          <a:xfrm>
            <a:off x="444286" y="3027597"/>
            <a:ext cx="7729728" cy="310198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US" dirty="0"/>
              <a:t>On November 1</a:t>
            </a:r>
            <a:r>
              <a:rPr lang="en-US" baseline="30000" dirty="0"/>
              <a:t>st</a:t>
            </a:r>
            <a:r>
              <a:rPr lang="en-US" dirty="0"/>
              <a:t> 1999 Victoria’s aunt claimed Manning had sexually assaulted Victoria but the next day she withdraws the accusation</a:t>
            </a:r>
          </a:p>
          <a:p>
            <a:r>
              <a:rPr lang="en-US" dirty="0"/>
              <a:t>24</a:t>
            </a:r>
            <a:r>
              <a:rPr lang="en-US" baseline="30000" dirty="0"/>
              <a:t>th</a:t>
            </a:r>
            <a:r>
              <a:rPr lang="en-US" dirty="0"/>
              <a:t> February 2000 Victoria was rushed to hospital again suffering malnutrition and hypothermia</a:t>
            </a:r>
          </a:p>
          <a:p>
            <a:r>
              <a:rPr lang="en-US" dirty="0"/>
              <a:t>The next day Victoria was pronounced dead</a:t>
            </a:r>
          </a:p>
          <a:p>
            <a:endParaRPr lang="en-US" dirty="0"/>
          </a:p>
        </p:txBody>
      </p:sp>
      <p:pic>
        <p:nvPicPr>
          <p:cNvPr id="7" name="Picture 6">
            <a:extLst>
              <a:ext uri="{FF2B5EF4-FFF2-40B4-BE49-F238E27FC236}">
                <a16:creationId xmlns:a16="http://schemas.microsoft.com/office/drawing/2014/main" id="{7D03704E-31FA-4E4E-9B32-C331FA292A5D}"/>
              </a:ext>
            </a:extLst>
          </p:cNvPr>
          <p:cNvPicPr>
            <a:picLocks noChangeAspect="1"/>
          </p:cNvPicPr>
          <p:nvPr/>
        </p:nvPicPr>
        <p:blipFill>
          <a:blip r:embed="rId3"/>
          <a:stretch>
            <a:fillRect/>
          </a:stretch>
        </p:blipFill>
        <p:spPr>
          <a:xfrm>
            <a:off x="8472273" y="2464231"/>
            <a:ext cx="2977181" cy="3922112"/>
          </a:xfrm>
          <a:prstGeom prst="rect">
            <a:avLst/>
          </a:prstGeom>
        </p:spPr>
      </p:pic>
    </p:spTree>
    <p:extLst>
      <p:ext uri="{BB962C8B-B14F-4D97-AF65-F5344CB8AC3E}">
        <p14:creationId xmlns:p14="http://schemas.microsoft.com/office/powerpoint/2010/main" val="1166894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2B22C-86BD-7046-968C-A01944F45358}"/>
              </a:ext>
            </a:extLst>
          </p:cNvPr>
          <p:cNvSpPr>
            <a:spLocks noGrp="1"/>
          </p:cNvSpPr>
          <p:nvPr>
            <p:ph type="title"/>
          </p:nvPr>
        </p:nvSpPr>
        <p:spPr/>
        <p:txBody>
          <a:bodyPr/>
          <a:lstStyle/>
          <a:p>
            <a:r>
              <a:rPr lang="en-US" dirty="0"/>
              <a:t>A diagram of the injuries on Victoria’s Body</a:t>
            </a:r>
          </a:p>
        </p:txBody>
      </p:sp>
      <p:pic>
        <p:nvPicPr>
          <p:cNvPr id="4" name="Picture 3">
            <a:extLst>
              <a:ext uri="{FF2B5EF4-FFF2-40B4-BE49-F238E27FC236}">
                <a16:creationId xmlns:a16="http://schemas.microsoft.com/office/drawing/2014/main" id="{6F697A63-FC57-D34F-AB2E-A021D57AB249}"/>
              </a:ext>
            </a:extLst>
          </p:cNvPr>
          <p:cNvPicPr>
            <a:picLocks noChangeAspect="1"/>
          </p:cNvPicPr>
          <p:nvPr/>
        </p:nvPicPr>
        <p:blipFill>
          <a:blip r:embed="rId3"/>
          <a:stretch>
            <a:fillRect/>
          </a:stretch>
        </p:blipFill>
        <p:spPr>
          <a:xfrm>
            <a:off x="263248" y="2400301"/>
            <a:ext cx="7010400" cy="4206240"/>
          </a:xfrm>
          <a:prstGeom prst="rect">
            <a:avLst/>
          </a:prstGeom>
        </p:spPr>
      </p:pic>
      <p:sp>
        <p:nvSpPr>
          <p:cNvPr id="3" name="TextBox 2">
            <a:extLst>
              <a:ext uri="{FF2B5EF4-FFF2-40B4-BE49-F238E27FC236}">
                <a16:creationId xmlns:a16="http://schemas.microsoft.com/office/drawing/2014/main" id="{51FA9E03-CF45-B448-BFA0-2425A74FD3B8}"/>
              </a:ext>
            </a:extLst>
          </p:cNvPr>
          <p:cNvSpPr txBox="1"/>
          <p:nvPr/>
        </p:nvSpPr>
        <p:spPr>
          <a:xfrm>
            <a:off x="7436862" y="3347117"/>
            <a:ext cx="3931920" cy="1938992"/>
          </a:xfrm>
          <a:prstGeom prst="rect">
            <a:avLst/>
          </a:prstGeom>
          <a:noFill/>
        </p:spPr>
        <p:txBody>
          <a:bodyPr wrap="square" rtlCol="0">
            <a:spAutoFit/>
          </a:bodyPr>
          <a:lstStyle/>
          <a:p>
            <a:r>
              <a:rPr lang="en-US" sz="2000" dirty="0"/>
              <a:t>Victoria had a total of 128 injuries and scars including cigarette burns</a:t>
            </a:r>
          </a:p>
          <a:p>
            <a:endParaRPr lang="en-US" sz="2000" dirty="0"/>
          </a:p>
          <a:p>
            <a:r>
              <a:rPr lang="en-US" sz="2000" dirty="0"/>
              <a:t>Victoria’s pathologist described this as the worst child abuse case they had encountered </a:t>
            </a:r>
          </a:p>
        </p:txBody>
      </p:sp>
    </p:spTree>
    <p:extLst>
      <p:ext uri="{BB962C8B-B14F-4D97-AF65-F5344CB8AC3E}">
        <p14:creationId xmlns:p14="http://schemas.microsoft.com/office/powerpoint/2010/main" val="1099589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6446E-EF68-AE4A-9563-CFC2C112FEE6}"/>
              </a:ext>
            </a:extLst>
          </p:cNvPr>
          <p:cNvSpPr>
            <a:spLocks noGrp="1"/>
          </p:cNvSpPr>
          <p:nvPr>
            <p:ph type="title"/>
          </p:nvPr>
        </p:nvSpPr>
        <p:spPr/>
        <p:txBody>
          <a:bodyPr/>
          <a:lstStyle/>
          <a:p>
            <a:r>
              <a:rPr lang="en-US" dirty="0"/>
              <a:t>Peter Connelly (BABY p)</a:t>
            </a:r>
          </a:p>
        </p:txBody>
      </p:sp>
      <p:sp>
        <p:nvSpPr>
          <p:cNvPr id="3" name="Content Placeholder 2">
            <a:extLst>
              <a:ext uri="{FF2B5EF4-FFF2-40B4-BE49-F238E27FC236}">
                <a16:creationId xmlns:a16="http://schemas.microsoft.com/office/drawing/2014/main" id="{87DA9257-7AFA-F946-BA83-EDC4C8A6B398}"/>
              </a:ext>
            </a:extLst>
          </p:cNvPr>
          <p:cNvSpPr>
            <a:spLocks noGrp="1"/>
          </p:cNvSpPr>
          <p:nvPr>
            <p:ph idx="1"/>
          </p:nvPr>
        </p:nvSpPr>
        <p:spPr>
          <a:xfrm>
            <a:off x="339213" y="2645724"/>
            <a:ext cx="5619135" cy="3101983"/>
          </a:xfrm>
        </p:spPr>
        <p:txBody>
          <a:bodyPr/>
          <a:lstStyle/>
          <a:p>
            <a:r>
              <a:rPr lang="en-US" dirty="0"/>
              <a:t>Peter Connelly was born on March 1</a:t>
            </a:r>
            <a:r>
              <a:rPr lang="en-US" baseline="30000" dirty="0"/>
              <a:t>st</a:t>
            </a:r>
            <a:r>
              <a:rPr lang="en-US" dirty="0"/>
              <a:t> 2006 to Tracy Connelly </a:t>
            </a:r>
          </a:p>
          <a:p>
            <a:r>
              <a:rPr lang="en-US" dirty="0"/>
              <a:t>November 2006 Connelly’s boyfriend moved in to Connelly’s home</a:t>
            </a:r>
          </a:p>
          <a:p>
            <a:r>
              <a:rPr lang="en-US" dirty="0"/>
              <a:t>December 2006 Connelly was arrested after a GP notices bruising on Peters face and chest</a:t>
            </a:r>
          </a:p>
          <a:p>
            <a:r>
              <a:rPr lang="en-US" dirty="0"/>
              <a:t> Peter was put in the care of a family friend but after five weeks Peter returned home</a:t>
            </a:r>
          </a:p>
          <a:p>
            <a:endParaRPr lang="en-US" dirty="0"/>
          </a:p>
          <a:p>
            <a:endParaRPr lang="en-US" dirty="0"/>
          </a:p>
        </p:txBody>
      </p:sp>
      <p:pic>
        <p:nvPicPr>
          <p:cNvPr id="4" name="Picture 3">
            <a:extLst>
              <a:ext uri="{FF2B5EF4-FFF2-40B4-BE49-F238E27FC236}">
                <a16:creationId xmlns:a16="http://schemas.microsoft.com/office/drawing/2014/main" id="{D360E23A-DACF-C142-B55D-4F9CFB5458C4}"/>
              </a:ext>
            </a:extLst>
          </p:cNvPr>
          <p:cNvPicPr>
            <a:picLocks noChangeAspect="1"/>
          </p:cNvPicPr>
          <p:nvPr/>
        </p:nvPicPr>
        <p:blipFill>
          <a:blip r:embed="rId3"/>
          <a:stretch>
            <a:fillRect/>
          </a:stretch>
        </p:blipFill>
        <p:spPr>
          <a:xfrm>
            <a:off x="6096000" y="2645724"/>
            <a:ext cx="5236065" cy="3683637"/>
          </a:xfrm>
          <a:prstGeom prst="rect">
            <a:avLst/>
          </a:prstGeom>
        </p:spPr>
      </p:pic>
    </p:spTree>
    <p:extLst>
      <p:ext uri="{BB962C8B-B14F-4D97-AF65-F5344CB8AC3E}">
        <p14:creationId xmlns:p14="http://schemas.microsoft.com/office/powerpoint/2010/main" val="845032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39F0B-792A-2D41-B583-A3CD372668C5}"/>
              </a:ext>
            </a:extLst>
          </p:cNvPr>
          <p:cNvSpPr>
            <a:spLocks noGrp="1"/>
          </p:cNvSpPr>
          <p:nvPr>
            <p:ph type="title"/>
          </p:nvPr>
        </p:nvSpPr>
        <p:spPr/>
        <p:txBody>
          <a:bodyPr/>
          <a:lstStyle/>
          <a:p>
            <a:r>
              <a:rPr lang="en-US" dirty="0"/>
              <a:t>Peter Connelly</a:t>
            </a:r>
          </a:p>
        </p:txBody>
      </p:sp>
      <p:sp>
        <p:nvSpPr>
          <p:cNvPr id="3" name="Content Placeholder 2">
            <a:extLst>
              <a:ext uri="{FF2B5EF4-FFF2-40B4-BE49-F238E27FC236}">
                <a16:creationId xmlns:a16="http://schemas.microsoft.com/office/drawing/2014/main" id="{EFF1F522-B139-5343-9FBD-182E9AF86AF3}"/>
              </a:ext>
            </a:extLst>
          </p:cNvPr>
          <p:cNvSpPr>
            <a:spLocks noGrp="1"/>
          </p:cNvSpPr>
          <p:nvPr>
            <p:ph idx="1"/>
          </p:nvPr>
        </p:nvSpPr>
        <p:spPr>
          <a:xfrm>
            <a:off x="1845818" y="2460244"/>
            <a:ext cx="8500364" cy="4004056"/>
          </a:xfrm>
        </p:spPr>
        <p:txBody>
          <a:bodyPr>
            <a:normAutofit/>
          </a:bodyPr>
          <a:lstStyle/>
          <a:p>
            <a:r>
              <a:rPr lang="en-US" dirty="0"/>
              <a:t>In February 2007 a former social worker whistle blew concerns over alleged failings in child protection in </a:t>
            </a:r>
            <a:r>
              <a:rPr lang="en-US" dirty="0" err="1"/>
              <a:t>Haringey</a:t>
            </a:r>
            <a:r>
              <a:rPr lang="en-US" dirty="0"/>
              <a:t>,  the next month Commission for Social Care Inspection inspectors (CSCI) met officials to discuss these concerns</a:t>
            </a:r>
          </a:p>
          <a:p>
            <a:r>
              <a:rPr lang="en-US" dirty="0"/>
              <a:t>April 2007 Peter made another visit to the hospital, this time he had bruising, two black eyes and swelling to the head</a:t>
            </a:r>
          </a:p>
          <a:p>
            <a:r>
              <a:rPr lang="en-US" dirty="0"/>
              <a:t>In April </a:t>
            </a:r>
            <a:r>
              <a:rPr lang="en-US" dirty="0" err="1"/>
              <a:t>Ofsted</a:t>
            </a:r>
            <a:r>
              <a:rPr lang="en-US" dirty="0"/>
              <a:t> took over responsibility for inspecting children’s services from the CSCI</a:t>
            </a:r>
          </a:p>
          <a:p>
            <a:r>
              <a:rPr lang="en-US" dirty="0"/>
              <a:t>In May 2007 a social worker sent Peter to hospital after noticing marks on his face, 12 areas of bruises and scratches were found. Connelly was re-arrested</a:t>
            </a:r>
          </a:p>
          <a:p>
            <a:endParaRPr lang="en-US" dirty="0"/>
          </a:p>
          <a:p>
            <a:pPr marL="0" indent="0">
              <a:buNone/>
            </a:pPr>
            <a:endParaRPr lang="en-US" dirty="0"/>
          </a:p>
        </p:txBody>
      </p:sp>
    </p:spTree>
    <p:extLst>
      <p:ext uri="{BB962C8B-B14F-4D97-AF65-F5344CB8AC3E}">
        <p14:creationId xmlns:p14="http://schemas.microsoft.com/office/powerpoint/2010/main" val="26699160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8D560-4FD6-014A-95AE-A01E641CEDEC}"/>
              </a:ext>
            </a:extLst>
          </p:cNvPr>
          <p:cNvSpPr>
            <a:spLocks noGrp="1"/>
          </p:cNvSpPr>
          <p:nvPr>
            <p:ph type="title"/>
          </p:nvPr>
        </p:nvSpPr>
        <p:spPr/>
        <p:txBody>
          <a:bodyPr/>
          <a:lstStyle/>
          <a:p>
            <a:r>
              <a:rPr lang="en-US" dirty="0"/>
              <a:t>Peter </a:t>
            </a:r>
            <a:r>
              <a:rPr lang="en-US" dirty="0" err="1"/>
              <a:t>connelly</a:t>
            </a:r>
            <a:endParaRPr lang="en-US" dirty="0"/>
          </a:p>
        </p:txBody>
      </p:sp>
      <p:sp>
        <p:nvSpPr>
          <p:cNvPr id="3" name="Rectangle 2">
            <a:extLst>
              <a:ext uri="{FF2B5EF4-FFF2-40B4-BE49-F238E27FC236}">
                <a16:creationId xmlns:a16="http://schemas.microsoft.com/office/drawing/2014/main" id="{C470C73D-27F1-A94F-AF84-3D4B8CD54B7E}"/>
              </a:ext>
            </a:extLst>
          </p:cNvPr>
          <p:cNvSpPr/>
          <p:nvPr/>
        </p:nvSpPr>
        <p:spPr>
          <a:xfrm>
            <a:off x="1028700" y="2946738"/>
            <a:ext cx="8636000" cy="1477328"/>
          </a:xfrm>
          <a:prstGeom prst="rect">
            <a:avLst/>
          </a:prstGeom>
        </p:spPr>
        <p:txBody>
          <a:bodyPr wrap="square">
            <a:spAutoFit/>
          </a:bodyPr>
          <a:lstStyle/>
          <a:p>
            <a:pPr marL="285750" indent="-285750">
              <a:buFont typeface="Arial" panose="020B0604020202020204" pitchFamily="34" charset="0"/>
              <a:buChar char="•"/>
            </a:pPr>
            <a:r>
              <a:rPr lang="en-US" dirty="0"/>
              <a:t>In July 2007 injuries to Peters face and hands are missed by social worker after he has been deliberately smeared with chocolate to hide them</a:t>
            </a:r>
          </a:p>
          <a:p>
            <a:pPr marL="285750" indent="-285750">
              <a:buFont typeface="Arial" panose="020B0604020202020204" pitchFamily="34" charset="0"/>
              <a:buChar char="•"/>
            </a:pPr>
            <a:r>
              <a:rPr lang="en-US" dirty="0"/>
              <a:t>August 2007 Peter was examined at a child development clinic, the next day Connelly was told she will not be prosecuted by Crown Prosecution Service</a:t>
            </a:r>
          </a:p>
          <a:p>
            <a:pPr marL="285750" indent="-285750">
              <a:buFont typeface="Arial" panose="020B0604020202020204" pitchFamily="34" charset="0"/>
              <a:buChar char="•"/>
            </a:pPr>
            <a:r>
              <a:rPr lang="en-US" dirty="0"/>
              <a:t>The next day Peter was found dead in his cot</a:t>
            </a:r>
          </a:p>
        </p:txBody>
      </p:sp>
      <p:pic>
        <p:nvPicPr>
          <p:cNvPr id="4" name="Picture 3">
            <a:extLst>
              <a:ext uri="{FF2B5EF4-FFF2-40B4-BE49-F238E27FC236}">
                <a16:creationId xmlns:a16="http://schemas.microsoft.com/office/drawing/2014/main" id="{73326398-6C10-7742-9B27-0EEF84ABD3BB}"/>
              </a:ext>
            </a:extLst>
          </p:cNvPr>
          <p:cNvPicPr>
            <a:picLocks noChangeAspect="1"/>
          </p:cNvPicPr>
          <p:nvPr/>
        </p:nvPicPr>
        <p:blipFill>
          <a:blip r:embed="rId2"/>
          <a:stretch>
            <a:fillRect/>
          </a:stretch>
        </p:blipFill>
        <p:spPr>
          <a:xfrm>
            <a:off x="8242300" y="3904980"/>
            <a:ext cx="2844800" cy="2624823"/>
          </a:xfrm>
          <a:prstGeom prst="rect">
            <a:avLst/>
          </a:prstGeom>
        </p:spPr>
      </p:pic>
    </p:spTree>
    <p:extLst>
      <p:ext uri="{BB962C8B-B14F-4D97-AF65-F5344CB8AC3E}">
        <p14:creationId xmlns:p14="http://schemas.microsoft.com/office/powerpoint/2010/main" val="8520081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205A1-BBF4-B348-8DDC-CA34B14651D6}"/>
              </a:ext>
            </a:extLst>
          </p:cNvPr>
          <p:cNvSpPr>
            <a:spLocks noGrp="1"/>
          </p:cNvSpPr>
          <p:nvPr>
            <p:ph type="title"/>
          </p:nvPr>
        </p:nvSpPr>
        <p:spPr/>
        <p:txBody>
          <a:bodyPr/>
          <a:lstStyle/>
          <a:p>
            <a:r>
              <a:rPr lang="en-US" dirty="0"/>
              <a:t>Conclusion</a:t>
            </a:r>
          </a:p>
        </p:txBody>
      </p:sp>
      <p:sp>
        <p:nvSpPr>
          <p:cNvPr id="3" name="TextBox 2">
            <a:extLst>
              <a:ext uri="{FF2B5EF4-FFF2-40B4-BE49-F238E27FC236}">
                <a16:creationId xmlns:a16="http://schemas.microsoft.com/office/drawing/2014/main" id="{0CA4D34D-DAE8-3444-B2A0-19863F472BD5}"/>
              </a:ext>
            </a:extLst>
          </p:cNvPr>
          <p:cNvSpPr txBox="1"/>
          <p:nvPr/>
        </p:nvSpPr>
        <p:spPr>
          <a:xfrm>
            <a:off x="2005505" y="2802577"/>
            <a:ext cx="8468532" cy="2246769"/>
          </a:xfrm>
          <a:prstGeom prst="rect">
            <a:avLst/>
          </a:prstGeom>
          <a:noFill/>
        </p:spPr>
        <p:txBody>
          <a:bodyPr wrap="square" rtlCol="0">
            <a:spAutoFit/>
          </a:bodyPr>
          <a:lstStyle/>
          <a:p>
            <a:r>
              <a:rPr lang="en-US" sz="2000" dirty="0"/>
              <a:t>Overall this presentation has told you about social policy, safeguarding, what safeguarding is and why it is important that everyone carries it out effectively.  It has talked about the four areas of abuse and the signs and symptoms that should be looked out for.</a:t>
            </a:r>
          </a:p>
          <a:p>
            <a:r>
              <a:rPr lang="en-US" sz="2000" dirty="0"/>
              <a:t>It has told us about the laws in place to protect children and an example on how they are amended. Case studies including Victoria Climbie and Peter Connelly have been looked at and how multi-agencies have failed working together. </a:t>
            </a:r>
          </a:p>
        </p:txBody>
      </p:sp>
    </p:spTree>
    <p:extLst>
      <p:ext uri="{BB962C8B-B14F-4D97-AF65-F5344CB8AC3E}">
        <p14:creationId xmlns:p14="http://schemas.microsoft.com/office/powerpoint/2010/main" val="4148745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D2DC7-D0D2-CD4B-BBA7-0A57C20FCECF}"/>
              </a:ext>
            </a:extLst>
          </p:cNvPr>
          <p:cNvSpPr>
            <a:spLocks noGrp="1"/>
          </p:cNvSpPr>
          <p:nvPr>
            <p:ph type="title"/>
          </p:nvPr>
        </p:nvSpPr>
        <p:spPr/>
        <p:txBody>
          <a:bodyPr/>
          <a:lstStyle/>
          <a:p>
            <a:r>
              <a:rPr lang="en-US" dirty="0"/>
              <a:t>Reference List</a:t>
            </a:r>
          </a:p>
        </p:txBody>
      </p:sp>
      <p:sp>
        <p:nvSpPr>
          <p:cNvPr id="8" name="TextBox 7">
            <a:extLst>
              <a:ext uri="{FF2B5EF4-FFF2-40B4-BE49-F238E27FC236}">
                <a16:creationId xmlns:a16="http://schemas.microsoft.com/office/drawing/2014/main" id="{A65FE95A-C0E4-6441-A7F4-EB64DBDFE125}"/>
              </a:ext>
            </a:extLst>
          </p:cNvPr>
          <p:cNvSpPr txBox="1"/>
          <p:nvPr/>
        </p:nvSpPr>
        <p:spPr>
          <a:xfrm>
            <a:off x="1531917" y="7410202"/>
            <a:ext cx="9013371" cy="1531917"/>
          </a:xfrm>
          <a:prstGeom prst="rect">
            <a:avLst/>
          </a:prstGeom>
          <a:noFill/>
        </p:spPr>
        <p:txBody>
          <a:bodyPr wrap="square" rtlCol="0">
            <a:spAutoFit/>
          </a:bodyPr>
          <a:lstStyle/>
          <a:p>
            <a:endParaRPr lang="en-US" dirty="0"/>
          </a:p>
        </p:txBody>
      </p:sp>
      <p:sp>
        <p:nvSpPr>
          <p:cNvPr id="9" name="Rectangle 5">
            <a:extLst>
              <a:ext uri="{FF2B5EF4-FFF2-40B4-BE49-F238E27FC236}">
                <a16:creationId xmlns:a16="http://schemas.microsoft.com/office/drawing/2014/main" id="{E47C3D07-40AA-584A-98F3-3465A17A012D}"/>
              </a:ext>
            </a:extLst>
          </p:cNvPr>
          <p:cNvSpPr>
            <a:spLocks noChangeArrowheads="1"/>
          </p:cNvSpPr>
          <p:nvPr/>
        </p:nvSpPr>
        <p:spPr bwMode="auto">
          <a:xfrm>
            <a:off x="0" y="2647142"/>
            <a:ext cx="11958452" cy="1569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educare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(2016).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Child Abuse and Neglect: The Four Main Types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December 3, 2018, from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educare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www.educare.co.uk</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/news/child-abuse-and-neglect:-the-four-main-types</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BBC News. (2003).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Timeline: Victoria Climbie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November 26, 2018, from BBC: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rPr>
              <a:t>http://news.bbc.co.uk/1/hi/uk/2062590.stm</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BBC News. (2013).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Timeline of Baby P Case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November 26, 2018, from BBC News: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https://www.bbc.co.uk/news/uk-11626806</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Heroes, L. (Director). (2016).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Safeguarding children - Why safeguarding is important</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[Motion Picture].</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Spicker</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 (2018).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 Introduction to Social Policy</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November 26, 2018, from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Spicker</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4"/>
              </a:rPr>
              <a:t>http://spicker.uk/social-policy/</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NSPCC. (2018).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Safeguarding children and child protection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November 29, 2018, from NSPCC learning: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5"/>
              </a:rPr>
              <a:t>https://learning.nspcc.org.uk/safeguarding-child-protection/</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WESSEX Local Medical Committees. (2016).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Safeguarding: Key points of Child Safeguarding Legislation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November 29, 2018, from WESSEC Local Medical Committees: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https://www.wessexlmcs.com/safeguardingkeypointsofchildsafeguardinglegislatio</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3612441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{02CB41AD-D497-3140-91F8-6611B72A5079}tf10001120</Template>
  <TotalTime>357</TotalTime>
  <Words>1180</Words>
  <Application>Microsoft Macintosh PowerPoint</Application>
  <PresentationFormat>Widescreen</PresentationFormat>
  <Paragraphs>103</Paragraphs>
  <Slides>18</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Gill Sans MT</vt:lpstr>
      <vt:lpstr>Times New Roman</vt:lpstr>
      <vt:lpstr>Wingdings</vt:lpstr>
      <vt:lpstr>Parcel</vt:lpstr>
      <vt:lpstr>Social policy: Safeguarding Children and young people</vt:lpstr>
      <vt:lpstr>This Presentation will include: </vt:lpstr>
      <vt:lpstr>What is Social Policy?</vt:lpstr>
      <vt:lpstr>What is safeguarding?</vt:lpstr>
      <vt:lpstr>Why is safeguarding important?</vt:lpstr>
      <vt:lpstr>Areas of abuse</vt:lpstr>
      <vt:lpstr>AREAS of Abuse</vt:lpstr>
      <vt:lpstr>The laws in Place to protect children</vt:lpstr>
      <vt:lpstr>The children act 1989</vt:lpstr>
      <vt:lpstr>THE CHILDREN ACT 2004 </vt:lpstr>
      <vt:lpstr>Victoria Climbie</vt:lpstr>
      <vt:lpstr>Victoria climbie</vt:lpstr>
      <vt:lpstr>A diagram of the injuries on Victoria’s Body</vt:lpstr>
      <vt:lpstr>Peter Connelly (BABY p)</vt:lpstr>
      <vt:lpstr>Peter Connelly</vt:lpstr>
      <vt:lpstr>Peter connelly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policy: Safeguarding Children</dc:title>
  <dc:creator>Microsoft Office User</dc:creator>
  <cp:lastModifiedBy>Microsoft Office User</cp:lastModifiedBy>
  <cp:revision>36</cp:revision>
  <dcterms:created xsi:type="dcterms:W3CDTF">2018-11-20T19:32:16Z</dcterms:created>
  <dcterms:modified xsi:type="dcterms:W3CDTF">2018-12-06T18:13:34Z</dcterms:modified>
</cp:coreProperties>
</file>