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F4FE8E-917B-47BA-AB7E-D9546960DA35}" v="40" dt="2025-11-16T22:33:12.5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200" d="100"/>
        <a:sy n="200" d="100"/>
      </p:scale>
      <p:origin x="0" y="-238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sab Umayr Shah (2411894)" userId="a0f652bb-9376-45be-9d7b-f605258c26bc" providerId="ADAL" clId="{838F647F-F859-4935-9640-63A68FAECF55}"/>
    <pc:docChg chg="modSld">
      <pc:chgData name="Musab Umayr Shah (2411894)" userId="a0f652bb-9376-45be-9d7b-f605258c26bc" providerId="ADAL" clId="{838F647F-F859-4935-9640-63A68FAECF55}" dt="2025-11-16T22:33:14.098" v="43" actId="20577"/>
      <pc:docMkLst>
        <pc:docMk/>
      </pc:docMkLst>
      <pc:sldChg chg="addSp delSp modSp mod modTransition modAnim">
        <pc:chgData name="Musab Umayr Shah (2411894)" userId="a0f652bb-9376-45be-9d7b-f605258c26bc" providerId="ADAL" clId="{838F647F-F859-4935-9640-63A68FAECF55}" dt="2025-11-16T21:39:45.320" v="20"/>
        <pc:sldMkLst>
          <pc:docMk/>
          <pc:sldMk cId="3883154870" sldId="256"/>
        </pc:sldMkLst>
        <pc:picChg chg="add del mod">
          <ac:chgData name="Musab Umayr Shah (2411894)" userId="a0f652bb-9376-45be-9d7b-f605258c26bc" providerId="ADAL" clId="{838F647F-F859-4935-9640-63A68FAECF55}" dt="2025-11-16T21:34:28.353" v="13"/>
          <ac:picMkLst>
            <pc:docMk/>
            <pc:sldMk cId="3883154870" sldId="256"/>
            <ac:picMk id="7" creationId="{9C7EBA19-6F54-0246-D40B-59737412B89D}"/>
          </ac:picMkLst>
        </pc:picChg>
        <pc:picChg chg="add del mod ord">
          <ac:chgData name="Musab Umayr Shah (2411894)" userId="a0f652bb-9376-45be-9d7b-f605258c26bc" providerId="ADAL" clId="{838F647F-F859-4935-9640-63A68FAECF55}" dt="2025-11-16T21:34:51.192" v="14"/>
          <ac:picMkLst>
            <pc:docMk/>
            <pc:sldMk cId="3883154870" sldId="256"/>
            <ac:picMk id="10" creationId="{7870CF4A-5404-758E-8AEC-495D6D12E191}"/>
          </ac:picMkLst>
        </pc:picChg>
        <pc:picChg chg="add del mod">
          <ac:chgData name="Musab Umayr Shah (2411894)" userId="a0f652bb-9376-45be-9d7b-f605258c26bc" providerId="ADAL" clId="{838F647F-F859-4935-9640-63A68FAECF55}" dt="2025-11-16T21:34:57.418" v="16"/>
          <ac:picMkLst>
            <pc:docMk/>
            <pc:sldMk cId="3883154870" sldId="256"/>
            <ac:picMk id="11" creationId="{5DFC285F-3A67-FD9A-5D5E-F1F8FFAFEB95}"/>
          </ac:picMkLst>
        </pc:picChg>
        <pc:picChg chg="add del mod ord">
          <ac:chgData name="Musab Umayr Shah (2411894)" userId="a0f652bb-9376-45be-9d7b-f605258c26bc" providerId="ADAL" clId="{838F647F-F859-4935-9640-63A68FAECF55}" dt="2025-11-16T21:37:00.085" v="17"/>
          <ac:picMkLst>
            <pc:docMk/>
            <pc:sldMk cId="3883154870" sldId="256"/>
            <ac:picMk id="14" creationId="{386FA3E1-0549-F7FE-620D-3D00C179E5D2}"/>
          </ac:picMkLst>
        </pc:picChg>
        <pc:picChg chg="add del mod">
          <ac:chgData name="Musab Umayr Shah (2411894)" userId="a0f652bb-9376-45be-9d7b-f605258c26bc" providerId="ADAL" clId="{838F647F-F859-4935-9640-63A68FAECF55}" dt="2025-11-16T21:38:24.284" v="19"/>
          <ac:picMkLst>
            <pc:docMk/>
            <pc:sldMk cId="3883154870" sldId="256"/>
            <ac:picMk id="15" creationId="{DE2B0648-692C-5A4A-FF1B-30BE6AC72616}"/>
          </ac:picMkLst>
        </pc:picChg>
        <pc:picChg chg="add del mod ord">
          <ac:chgData name="Musab Umayr Shah (2411894)" userId="a0f652bb-9376-45be-9d7b-f605258c26bc" providerId="ADAL" clId="{838F647F-F859-4935-9640-63A68FAECF55}" dt="2025-11-16T21:39:45.320" v="20"/>
          <ac:picMkLst>
            <pc:docMk/>
            <pc:sldMk cId="3883154870" sldId="256"/>
            <ac:picMk id="18" creationId="{4950F54B-46F0-F419-1AD0-CA8F138FB12E}"/>
          </ac:picMkLst>
        </pc:picChg>
        <pc:picChg chg="add mod">
          <ac:chgData name="Musab Umayr Shah (2411894)" userId="a0f652bb-9376-45be-9d7b-f605258c26bc" providerId="ADAL" clId="{838F647F-F859-4935-9640-63A68FAECF55}" dt="2025-11-16T21:39:45.320" v="20"/>
          <ac:picMkLst>
            <pc:docMk/>
            <pc:sldMk cId="3883154870" sldId="256"/>
            <ac:picMk id="19" creationId="{72F7FA2A-8FD0-B3CE-B198-EB8B012A8D3E}"/>
          </ac:picMkLst>
        </pc:picChg>
      </pc:sldChg>
      <pc:sldChg chg="addSp modSp">
        <pc:chgData name="Musab Umayr Shah (2411894)" userId="a0f652bb-9376-45be-9d7b-f605258c26bc" providerId="ADAL" clId="{838F647F-F859-4935-9640-63A68FAECF55}" dt="2025-11-16T21:43:21.609" v="21"/>
        <pc:sldMkLst>
          <pc:docMk/>
          <pc:sldMk cId="3017391137" sldId="257"/>
        </pc:sldMkLst>
        <pc:picChg chg="add mod">
          <ac:chgData name="Musab Umayr Shah (2411894)" userId="a0f652bb-9376-45be-9d7b-f605258c26bc" providerId="ADAL" clId="{838F647F-F859-4935-9640-63A68FAECF55}" dt="2025-11-16T21:43:21.609" v="21"/>
          <ac:picMkLst>
            <pc:docMk/>
            <pc:sldMk cId="3017391137" sldId="257"/>
            <ac:picMk id="9" creationId="{21F7548F-1334-2198-3638-0889C10CD0D8}"/>
          </ac:picMkLst>
        </pc:picChg>
      </pc:sldChg>
      <pc:sldChg chg="addSp delSp modSp mod modTransition modAnim">
        <pc:chgData name="Musab Umayr Shah (2411894)" userId="a0f652bb-9376-45be-9d7b-f605258c26bc" providerId="ADAL" clId="{838F647F-F859-4935-9640-63A68FAECF55}" dt="2025-11-16T21:56:04.619" v="28"/>
        <pc:sldMkLst>
          <pc:docMk/>
          <pc:sldMk cId="126593442" sldId="258"/>
        </pc:sldMkLst>
        <pc:picChg chg="add del mod">
          <ac:chgData name="Musab Umayr Shah (2411894)" userId="a0f652bb-9376-45be-9d7b-f605258c26bc" providerId="ADAL" clId="{838F647F-F859-4935-9640-63A68FAECF55}" dt="2025-11-16T21:50:28.964" v="24"/>
          <ac:picMkLst>
            <pc:docMk/>
            <pc:sldMk cId="126593442" sldId="258"/>
            <ac:picMk id="8" creationId="{9817E2F0-A613-AE20-C692-3D5FC5178DAA}"/>
          </ac:picMkLst>
        </pc:picChg>
        <pc:picChg chg="add del mod ord">
          <ac:chgData name="Musab Umayr Shah (2411894)" userId="a0f652bb-9376-45be-9d7b-f605258c26bc" providerId="ADAL" clId="{838F647F-F859-4935-9640-63A68FAECF55}" dt="2025-11-16T21:52:34.813" v="25"/>
          <ac:picMkLst>
            <pc:docMk/>
            <pc:sldMk cId="126593442" sldId="258"/>
            <ac:picMk id="13" creationId="{680ECE47-8343-E899-F8D9-6B72280ED20F}"/>
          </ac:picMkLst>
        </pc:picChg>
        <pc:picChg chg="add del mod">
          <ac:chgData name="Musab Umayr Shah (2411894)" userId="a0f652bb-9376-45be-9d7b-f605258c26bc" providerId="ADAL" clId="{838F647F-F859-4935-9640-63A68FAECF55}" dt="2025-11-16T21:54:22.873" v="27"/>
          <ac:picMkLst>
            <pc:docMk/>
            <pc:sldMk cId="126593442" sldId="258"/>
            <ac:picMk id="14" creationId="{A518E082-48DC-7D6C-1ECD-3DA8AC253705}"/>
          </ac:picMkLst>
        </pc:picChg>
        <pc:picChg chg="add del mod ord">
          <ac:chgData name="Musab Umayr Shah (2411894)" userId="a0f652bb-9376-45be-9d7b-f605258c26bc" providerId="ADAL" clId="{838F647F-F859-4935-9640-63A68FAECF55}" dt="2025-11-16T21:56:04.619" v="28"/>
          <ac:picMkLst>
            <pc:docMk/>
            <pc:sldMk cId="126593442" sldId="258"/>
            <ac:picMk id="19" creationId="{C1E891A8-C6BE-518B-4086-9B05484FC356}"/>
          </ac:picMkLst>
        </pc:picChg>
        <pc:picChg chg="add mod">
          <ac:chgData name="Musab Umayr Shah (2411894)" userId="a0f652bb-9376-45be-9d7b-f605258c26bc" providerId="ADAL" clId="{838F647F-F859-4935-9640-63A68FAECF55}" dt="2025-11-16T21:56:04.619" v="28"/>
          <ac:picMkLst>
            <pc:docMk/>
            <pc:sldMk cId="126593442" sldId="258"/>
            <ac:picMk id="21" creationId="{CBFBCA09-97BE-430A-B263-BD0B5175CA21}"/>
          </ac:picMkLst>
        </pc:picChg>
      </pc:sldChg>
      <pc:sldChg chg="addSp modSp">
        <pc:chgData name="Musab Umayr Shah (2411894)" userId="a0f652bb-9376-45be-9d7b-f605258c26bc" providerId="ADAL" clId="{838F647F-F859-4935-9640-63A68FAECF55}" dt="2025-11-16T21:59:02.095" v="29"/>
        <pc:sldMkLst>
          <pc:docMk/>
          <pc:sldMk cId="3111126318" sldId="259"/>
        </pc:sldMkLst>
        <pc:picChg chg="add mod">
          <ac:chgData name="Musab Umayr Shah (2411894)" userId="a0f652bb-9376-45be-9d7b-f605258c26bc" providerId="ADAL" clId="{838F647F-F859-4935-9640-63A68FAECF55}" dt="2025-11-16T21:59:02.095" v="29"/>
          <ac:picMkLst>
            <pc:docMk/>
            <pc:sldMk cId="3111126318" sldId="259"/>
            <ac:picMk id="12" creationId="{E3F4254F-3703-286F-8B52-7FDCA807A04B}"/>
          </ac:picMkLst>
        </pc:picChg>
      </pc:sldChg>
      <pc:sldChg chg="addSp modSp">
        <pc:chgData name="Musab Umayr Shah (2411894)" userId="a0f652bb-9376-45be-9d7b-f605258c26bc" providerId="ADAL" clId="{838F647F-F859-4935-9640-63A68FAECF55}" dt="2025-11-16T22:00:38.066" v="30"/>
        <pc:sldMkLst>
          <pc:docMk/>
          <pc:sldMk cId="2244226198" sldId="260"/>
        </pc:sldMkLst>
        <pc:picChg chg="add mod">
          <ac:chgData name="Musab Umayr Shah (2411894)" userId="a0f652bb-9376-45be-9d7b-f605258c26bc" providerId="ADAL" clId="{838F647F-F859-4935-9640-63A68FAECF55}" dt="2025-11-16T22:00:38.066" v="30"/>
          <ac:picMkLst>
            <pc:docMk/>
            <pc:sldMk cId="2244226198" sldId="260"/>
            <ac:picMk id="6" creationId="{954319CE-06C6-9E0F-F2AA-B8CE406E6AA1}"/>
          </ac:picMkLst>
        </pc:picChg>
      </pc:sldChg>
      <pc:sldChg chg="addSp delSp modSp mod modTransition modAnim">
        <pc:chgData name="Musab Umayr Shah (2411894)" userId="a0f652bb-9376-45be-9d7b-f605258c26bc" providerId="ADAL" clId="{838F647F-F859-4935-9640-63A68FAECF55}" dt="2025-11-16T22:03:21.773" v="34"/>
        <pc:sldMkLst>
          <pc:docMk/>
          <pc:sldMk cId="3706502347" sldId="261"/>
        </pc:sldMkLst>
        <pc:picChg chg="add del mod">
          <ac:chgData name="Musab Umayr Shah (2411894)" userId="a0f652bb-9376-45be-9d7b-f605258c26bc" providerId="ADAL" clId="{838F647F-F859-4935-9640-63A68FAECF55}" dt="2025-11-16T22:01:45.808" v="33"/>
          <ac:picMkLst>
            <pc:docMk/>
            <pc:sldMk cId="3706502347" sldId="261"/>
            <ac:picMk id="6" creationId="{1C1E294F-A6BB-A1F0-93FB-4C2306218FBE}"/>
          </ac:picMkLst>
        </pc:picChg>
        <pc:picChg chg="add del mod ord">
          <ac:chgData name="Musab Umayr Shah (2411894)" userId="a0f652bb-9376-45be-9d7b-f605258c26bc" providerId="ADAL" clId="{838F647F-F859-4935-9640-63A68FAECF55}" dt="2025-11-16T22:03:21.773" v="34"/>
          <ac:picMkLst>
            <pc:docMk/>
            <pc:sldMk cId="3706502347" sldId="261"/>
            <ac:picMk id="9" creationId="{F148E084-7145-8F78-2A8E-580F5297FDB1}"/>
          </ac:picMkLst>
        </pc:picChg>
        <pc:picChg chg="add mod">
          <ac:chgData name="Musab Umayr Shah (2411894)" userId="a0f652bb-9376-45be-9d7b-f605258c26bc" providerId="ADAL" clId="{838F647F-F859-4935-9640-63A68FAECF55}" dt="2025-11-16T22:03:21.773" v="34"/>
          <ac:picMkLst>
            <pc:docMk/>
            <pc:sldMk cId="3706502347" sldId="261"/>
            <ac:picMk id="10" creationId="{1ADC70D0-EE78-43B3-79A7-164CE2C6EE5F}"/>
          </ac:picMkLst>
        </pc:picChg>
      </pc:sldChg>
      <pc:sldChg chg="addSp modSp">
        <pc:chgData name="Musab Umayr Shah (2411894)" userId="a0f652bb-9376-45be-9d7b-f605258c26bc" providerId="ADAL" clId="{838F647F-F859-4935-9640-63A68FAECF55}" dt="2025-11-16T22:05:29.156" v="35"/>
        <pc:sldMkLst>
          <pc:docMk/>
          <pc:sldMk cId="2284192331" sldId="262"/>
        </pc:sldMkLst>
        <pc:picChg chg="add mod">
          <ac:chgData name="Musab Umayr Shah (2411894)" userId="a0f652bb-9376-45be-9d7b-f605258c26bc" providerId="ADAL" clId="{838F647F-F859-4935-9640-63A68FAECF55}" dt="2025-11-16T22:05:29.156" v="35"/>
          <ac:picMkLst>
            <pc:docMk/>
            <pc:sldMk cId="2284192331" sldId="262"/>
            <ac:picMk id="10" creationId="{8F6E089D-E338-C7F3-4DEC-DB730DA2F832}"/>
          </ac:picMkLst>
        </pc:picChg>
      </pc:sldChg>
      <pc:sldChg chg="addSp modSp">
        <pc:chgData name="Musab Umayr Shah (2411894)" userId="a0f652bb-9376-45be-9d7b-f605258c26bc" providerId="ADAL" clId="{838F647F-F859-4935-9640-63A68FAECF55}" dt="2025-11-16T22:07:14.867" v="36"/>
        <pc:sldMkLst>
          <pc:docMk/>
          <pc:sldMk cId="3342968559" sldId="263"/>
        </pc:sldMkLst>
        <pc:picChg chg="add mod">
          <ac:chgData name="Musab Umayr Shah (2411894)" userId="a0f652bb-9376-45be-9d7b-f605258c26bc" providerId="ADAL" clId="{838F647F-F859-4935-9640-63A68FAECF55}" dt="2025-11-16T22:07:14.867" v="36"/>
          <ac:picMkLst>
            <pc:docMk/>
            <pc:sldMk cId="3342968559" sldId="263"/>
            <ac:picMk id="7" creationId="{FED7D603-FB49-1221-95F8-85A396909CA7}"/>
          </ac:picMkLst>
        </pc:picChg>
      </pc:sldChg>
      <pc:sldChg chg="addSp modSp">
        <pc:chgData name="Musab Umayr Shah (2411894)" userId="a0f652bb-9376-45be-9d7b-f605258c26bc" providerId="ADAL" clId="{838F647F-F859-4935-9640-63A68FAECF55}" dt="2025-11-16T22:08:45.251" v="37"/>
        <pc:sldMkLst>
          <pc:docMk/>
          <pc:sldMk cId="960208074" sldId="264"/>
        </pc:sldMkLst>
        <pc:picChg chg="add mod">
          <ac:chgData name="Musab Umayr Shah (2411894)" userId="a0f652bb-9376-45be-9d7b-f605258c26bc" providerId="ADAL" clId="{838F647F-F859-4935-9640-63A68FAECF55}" dt="2025-11-16T22:08:45.251" v="37"/>
          <ac:picMkLst>
            <pc:docMk/>
            <pc:sldMk cId="960208074" sldId="264"/>
            <ac:picMk id="6" creationId="{E23EA0EB-51D1-056B-A084-F52B3EA29E67}"/>
          </ac:picMkLst>
        </pc:picChg>
      </pc:sldChg>
      <pc:sldChg chg="addSp modSp">
        <pc:chgData name="Musab Umayr Shah (2411894)" userId="a0f652bb-9376-45be-9d7b-f605258c26bc" providerId="ADAL" clId="{838F647F-F859-4935-9640-63A68FAECF55}" dt="2025-11-16T22:10:43.155" v="38"/>
        <pc:sldMkLst>
          <pc:docMk/>
          <pc:sldMk cId="3962219539" sldId="265"/>
        </pc:sldMkLst>
        <pc:picChg chg="add mod">
          <ac:chgData name="Musab Umayr Shah (2411894)" userId="a0f652bb-9376-45be-9d7b-f605258c26bc" providerId="ADAL" clId="{838F647F-F859-4935-9640-63A68FAECF55}" dt="2025-11-16T22:10:43.155" v="38"/>
          <ac:picMkLst>
            <pc:docMk/>
            <pc:sldMk cId="3962219539" sldId="265"/>
            <ac:picMk id="6" creationId="{6ED1F8A0-59B5-FF77-5927-13CE9236C734}"/>
          </ac:picMkLst>
        </pc:picChg>
      </pc:sldChg>
      <pc:sldChg chg="addSp modSp">
        <pc:chgData name="Musab Umayr Shah (2411894)" userId="a0f652bb-9376-45be-9d7b-f605258c26bc" providerId="ADAL" clId="{838F647F-F859-4935-9640-63A68FAECF55}" dt="2025-11-16T22:12:22.395" v="39"/>
        <pc:sldMkLst>
          <pc:docMk/>
          <pc:sldMk cId="3914671039" sldId="266"/>
        </pc:sldMkLst>
        <pc:picChg chg="add mod">
          <ac:chgData name="Musab Umayr Shah (2411894)" userId="a0f652bb-9376-45be-9d7b-f605258c26bc" providerId="ADAL" clId="{838F647F-F859-4935-9640-63A68FAECF55}" dt="2025-11-16T22:12:22.395" v="39"/>
          <ac:picMkLst>
            <pc:docMk/>
            <pc:sldMk cId="3914671039" sldId="266"/>
            <ac:picMk id="6" creationId="{04804892-FB2F-4F2B-CCC9-4019FCC9498C}"/>
          </ac:picMkLst>
        </pc:picChg>
      </pc:sldChg>
      <pc:sldChg chg="addSp modSp">
        <pc:chgData name="Musab Umayr Shah (2411894)" userId="a0f652bb-9376-45be-9d7b-f605258c26bc" providerId="ADAL" clId="{838F647F-F859-4935-9640-63A68FAECF55}" dt="2025-11-16T22:13:43.716" v="40"/>
        <pc:sldMkLst>
          <pc:docMk/>
          <pc:sldMk cId="1729969578" sldId="267"/>
        </pc:sldMkLst>
        <pc:picChg chg="add mod">
          <ac:chgData name="Musab Umayr Shah (2411894)" userId="a0f652bb-9376-45be-9d7b-f605258c26bc" providerId="ADAL" clId="{838F647F-F859-4935-9640-63A68FAECF55}" dt="2025-11-16T22:13:43.716" v="40"/>
          <ac:picMkLst>
            <pc:docMk/>
            <pc:sldMk cId="1729969578" sldId="267"/>
            <ac:picMk id="6" creationId="{84531DC1-12E9-5E96-A20E-3D5239525AAB}"/>
          </ac:picMkLst>
        </pc:picChg>
      </pc:sldChg>
      <pc:sldChg chg="addSp modSp">
        <pc:chgData name="Musab Umayr Shah (2411894)" userId="a0f652bb-9376-45be-9d7b-f605258c26bc" providerId="ADAL" clId="{838F647F-F859-4935-9640-63A68FAECF55}" dt="2025-11-16T22:15:06.980" v="41"/>
        <pc:sldMkLst>
          <pc:docMk/>
          <pc:sldMk cId="498915428" sldId="268"/>
        </pc:sldMkLst>
        <pc:picChg chg="add mod">
          <ac:chgData name="Musab Umayr Shah (2411894)" userId="a0f652bb-9376-45be-9d7b-f605258c26bc" providerId="ADAL" clId="{838F647F-F859-4935-9640-63A68FAECF55}" dt="2025-11-16T22:15:06.980" v="41"/>
          <ac:picMkLst>
            <pc:docMk/>
            <pc:sldMk cId="498915428" sldId="268"/>
            <ac:picMk id="7" creationId="{1B0C399E-4900-B415-CA82-020A46BADD5D}"/>
          </ac:picMkLst>
        </pc:picChg>
      </pc:sldChg>
      <pc:sldChg chg="addSp modSp modNotesTx">
        <pc:chgData name="Musab Umayr Shah (2411894)" userId="a0f652bb-9376-45be-9d7b-f605258c26bc" providerId="ADAL" clId="{838F647F-F859-4935-9640-63A68FAECF55}" dt="2025-11-16T22:33:14.098" v="43" actId="20577"/>
        <pc:sldMkLst>
          <pc:docMk/>
          <pc:sldMk cId="2463483063" sldId="269"/>
        </pc:sldMkLst>
        <pc:picChg chg="add mod">
          <ac:chgData name="Musab Umayr Shah (2411894)" userId="a0f652bb-9376-45be-9d7b-f605258c26bc" providerId="ADAL" clId="{838F647F-F859-4935-9640-63A68FAECF55}" dt="2025-11-16T22:16:26.670" v="42"/>
          <ac:picMkLst>
            <pc:docMk/>
            <pc:sldMk cId="2463483063" sldId="269"/>
            <ac:picMk id="6" creationId="{34D14982-03B3-CA94-1B5C-8571AF6A09EA}"/>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10019654-0027-4597-93F0-25E47E254558}"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6C195013-4260-4CCF-880E-432DB2ECBC77}">
      <dgm:prSet/>
      <dgm:spPr/>
      <dgm:t>
        <a:bodyPr/>
        <a:lstStyle/>
        <a:p>
          <a:r>
            <a:rPr lang="en-PK"/>
            <a:t>Insulin resistance in muscle/adipose tissue → poor glucose uptake (Kubrak et al., 2024)</a:t>
          </a:r>
          <a:endParaRPr lang="en-US"/>
        </a:p>
      </dgm:t>
    </dgm:pt>
    <dgm:pt modelId="{1D0F85E7-4FA8-4C20-BD64-B7DDA2AE4D77}" type="parTrans" cxnId="{BF67BBAD-89F5-43A3-BA1B-8F696470293F}">
      <dgm:prSet/>
      <dgm:spPr/>
      <dgm:t>
        <a:bodyPr/>
        <a:lstStyle/>
        <a:p>
          <a:endParaRPr lang="en-US"/>
        </a:p>
      </dgm:t>
    </dgm:pt>
    <dgm:pt modelId="{982B991B-E81B-4DEC-A007-D563E1C8ED32}" type="sibTrans" cxnId="{BF67BBAD-89F5-43A3-BA1B-8F696470293F}">
      <dgm:prSet/>
      <dgm:spPr/>
      <dgm:t>
        <a:bodyPr/>
        <a:lstStyle/>
        <a:p>
          <a:endParaRPr lang="en-US"/>
        </a:p>
      </dgm:t>
    </dgm:pt>
    <dgm:pt modelId="{B46DCAB6-9F2D-40B3-B5EE-199BAE9A812C}">
      <dgm:prSet/>
      <dgm:spPr/>
      <dgm:t>
        <a:bodyPr/>
        <a:lstStyle/>
        <a:p>
          <a:r>
            <a:rPr lang="en-PK"/>
            <a:t>Beta-cell dysfunction → reduced insulin secretion</a:t>
          </a:r>
          <a:endParaRPr lang="en-US"/>
        </a:p>
      </dgm:t>
    </dgm:pt>
    <dgm:pt modelId="{3B6614F9-4561-4B0A-A133-55F69F7DB28C}" type="parTrans" cxnId="{9544B0FD-75C5-4E35-A61A-0EB56ADE6A65}">
      <dgm:prSet/>
      <dgm:spPr/>
      <dgm:t>
        <a:bodyPr/>
        <a:lstStyle/>
        <a:p>
          <a:endParaRPr lang="en-US"/>
        </a:p>
      </dgm:t>
    </dgm:pt>
    <dgm:pt modelId="{08619B45-1DEA-4B2E-862E-5E2000158CCA}" type="sibTrans" cxnId="{9544B0FD-75C5-4E35-A61A-0EB56ADE6A65}">
      <dgm:prSet/>
      <dgm:spPr/>
      <dgm:t>
        <a:bodyPr/>
        <a:lstStyle/>
        <a:p>
          <a:endParaRPr lang="en-US"/>
        </a:p>
      </dgm:t>
    </dgm:pt>
    <dgm:pt modelId="{A2C18109-9511-4B1E-8431-199D70016248}">
      <dgm:prSet/>
      <dgm:spPr/>
      <dgm:t>
        <a:bodyPr/>
        <a:lstStyle/>
        <a:p>
          <a:r>
            <a:rPr lang="en-PK" dirty="0"/>
            <a:t>Chronic hyperglycaemia damages blood vessels (micro &amp; macrovascular)</a:t>
          </a:r>
          <a:r>
            <a:rPr lang="en-US" dirty="0"/>
            <a:t> (Zakir et al., 2023).</a:t>
          </a:r>
        </a:p>
      </dgm:t>
    </dgm:pt>
    <dgm:pt modelId="{E00EA8DC-C40A-41FC-B2D8-42DC48D1B021}" type="parTrans" cxnId="{29149EAA-8A19-4D81-82A0-A2AC94DEB8A3}">
      <dgm:prSet/>
      <dgm:spPr/>
      <dgm:t>
        <a:bodyPr/>
        <a:lstStyle/>
        <a:p>
          <a:endParaRPr lang="en-US"/>
        </a:p>
      </dgm:t>
    </dgm:pt>
    <dgm:pt modelId="{A4CFDCCF-C316-4595-9EE9-82D8E874517E}" type="sibTrans" cxnId="{29149EAA-8A19-4D81-82A0-A2AC94DEB8A3}">
      <dgm:prSet/>
      <dgm:spPr/>
      <dgm:t>
        <a:bodyPr/>
        <a:lstStyle/>
        <a:p>
          <a:endParaRPr lang="en-US"/>
        </a:p>
      </dgm:t>
    </dgm:pt>
    <dgm:pt modelId="{E2128D87-662D-4439-8FE9-9AB2F258A9BC}">
      <dgm:prSet/>
      <dgm:spPr/>
      <dgm:t>
        <a:bodyPr/>
        <a:lstStyle/>
        <a:p>
          <a:r>
            <a:rPr lang="en-PK"/>
            <a:t>Complications: retinopathy, nephropathy, neuropathy, cardiovascular events</a:t>
          </a:r>
          <a:endParaRPr lang="en-US"/>
        </a:p>
      </dgm:t>
    </dgm:pt>
    <dgm:pt modelId="{9FDB6358-AEE6-4E22-BADE-3EB01BD02B57}" type="parTrans" cxnId="{78B4503F-FA9D-4FAD-9984-3E420946EA88}">
      <dgm:prSet/>
      <dgm:spPr/>
      <dgm:t>
        <a:bodyPr/>
        <a:lstStyle/>
        <a:p>
          <a:endParaRPr lang="en-US"/>
        </a:p>
      </dgm:t>
    </dgm:pt>
    <dgm:pt modelId="{49D7A91F-791A-4CF0-969C-50D224474CE4}" type="sibTrans" cxnId="{78B4503F-FA9D-4FAD-9984-3E420946EA88}">
      <dgm:prSet/>
      <dgm:spPr/>
      <dgm:t>
        <a:bodyPr/>
        <a:lstStyle/>
        <a:p>
          <a:endParaRPr lang="en-US"/>
        </a:p>
      </dgm:t>
    </dgm:pt>
    <dgm:pt modelId="{E80E7EB6-17D2-45CE-B041-F70690C1D13C}" type="pres">
      <dgm:prSet presAssocID="{10019654-0027-4597-93F0-25E47E254558}" presName="vert0" presStyleCnt="0">
        <dgm:presLayoutVars>
          <dgm:dir/>
          <dgm:animOne val="branch"/>
          <dgm:animLvl val="lvl"/>
        </dgm:presLayoutVars>
      </dgm:prSet>
      <dgm:spPr/>
    </dgm:pt>
    <dgm:pt modelId="{B2AA234F-AC4E-4819-9ED7-DE0A5519135E}" type="pres">
      <dgm:prSet presAssocID="{6C195013-4260-4CCF-880E-432DB2ECBC77}" presName="thickLine" presStyleLbl="alignNode1" presStyleIdx="0" presStyleCnt="4"/>
      <dgm:spPr/>
    </dgm:pt>
    <dgm:pt modelId="{A23FF66C-9596-4954-9CA6-806BDE46FBA3}" type="pres">
      <dgm:prSet presAssocID="{6C195013-4260-4CCF-880E-432DB2ECBC77}" presName="horz1" presStyleCnt="0"/>
      <dgm:spPr/>
    </dgm:pt>
    <dgm:pt modelId="{240D165B-311B-4C48-A74A-F533F55AF354}" type="pres">
      <dgm:prSet presAssocID="{6C195013-4260-4CCF-880E-432DB2ECBC77}" presName="tx1" presStyleLbl="revTx" presStyleIdx="0" presStyleCnt="4"/>
      <dgm:spPr/>
    </dgm:pt>
    <dgm:pt modelId="{B1609EC6-709C-490F-87E5-6D07F400046C}" type="pres">
      <dgm:prSet presAssocID="{6C195013-4260-4CCF-880E-432DB2ECBC77}" presName="vert1" presStyleCnt="0"/>
      <dgm:spPr/>
    </dgm:pt>
    <dgm:pt modelId="{5331680A-FDBD-441F-A3EC-A4EFD6B49063}" type="pres">
      <dgm:prSet presAssocID="{B46DCAB6-9F2D-40B3-B5EE-199BAE9A812C}" presName="thickLine" presStyleLbl="alignNode1" presStyleIdx="1" presStyleCnt="4"/>
      <dgm:spPr/>
    </dgm:pt>
    <dgm:pt modelId="{4D742D57-EC23-4CF7-B025-56DFA08F0246}" type="pres">
      <dgm:prSet presAssocID="{B46DCAB6-9F2D-40B3-B5EE-199BAE9A812C}" presName="horz1" presStyleCnt="0"/>
      <dgm:spPr/>
    </dgm:pt>
    <dgm:pt modelId="{D6425BD2-08C1-432A-8F3B-897170082257}" type="pres">
      <dgm:prSet presAssocID="{B46DCAB6-9F2D-40B3-B5EE-199BAE9A812C}" presName="tx1" presStyleLbl="revTx" presStyleIdx="1" presStyleCnt="4"/>
      <dgm:spPr/>
    </dgm:pt>
    <dgm:pt modelId="{0BC8FD8B-F3D4-43D9-B807-5F44288114A7}" type="pres">
      <dgm:prSet presAssocID="{B46DCAB6-9F2D-40B3-B5EE-199BAE9A812C}" presName="vert1" presStyleCnt="0"/>
      <dgm:spPr/>
    </dgm:pt>
    <dgm:pt modelId="{CB4FA8F8-84F9-4F38-8585-7D3A3E675B2B}" type="pres">
      <dgm:prSet presAssocID="{A2C18109-9511-4B1E-8431-199D70016248}" presName="thickLine" presStyleLbl="alignNode1" presStyleIdx="2" presStyleCnt="4"/>
      <dgm:spPr/>
    </dgm:pt>
    <dgm:pt modelId="{4312D153-A17B-437A-88FF-809D3047D999}" type="pres">
      <dgm:prSet presAssocID="{A2C18109-9511-4B1E-8431-199D70016248}" presName="horz1" presStyleCnt="0"/>
      <dgm:spPr/>
    </dgm:pt>
    <dgm:pt modelId="{4A31D501-2177-4CF7-BB80-9247D26E0782}" type="pres">
      <dgm:prSet presAssocID="{A2C18109-9511-4B1E-8431-199D70016248}" presName="tx1" presStyleLbl="revTx" presStyleIdx="2" presStyleCnt="4"/>
      <dgm:spPr/>
    </dgm:pt>
    <dgm:pt modelId="{8B072BF7-9170-462B-8467-98419B3BC818}" type="pres">
      <dgm:prSet presAssocID="{A2C18109-9511-4B1E-8431-199D70016248}" presName="vert1" presStyleCnt="0"/>
      <dgm:spPr/>
    </dgm:pt>
    <dgm:pt modelId="{8A8702A3-9218-43BF-9CD5-8DDA74724F61}" type="pres">
      <dgm:prSet presAssocID="{E2128D87-662D-4439-8FE9-9AB2F258A9BC}" presName="thickLine" presStyleLbl="alignNode1" presStyleIdx="3" presStyleCnt="4"/>
      <dgm:spPr/>
    </dgm:pt>
    <dgm:pt modelId="{AAF52A41-C340-4444-840C-F0F9FC7D8B5B}" type="pres">
      <dgm:prSet presAssocID="{E2128D87-662D-4439-8FE9-9AB2F258A9BC}" presName="horz1" presStyleCnt="0"/>
      <dgm:spPr/>
    </dgm:pt>
    <dgm:pt modelId="{BD60AB64-6364-4CBE-86C2-C058EBC37EE7}" type="pres">
      <dgm:prSet presAssocID="{E2128D87-662D-4439-8FE9-9AB2F258A9BC}" presName="tx1" presStyleLbl="revTx" presStyleIdx="3" presStyleCnt="4"/>
      <dgm:spPr/>
    </dgm:pt>
    <dgm:pt modelId="{09519E08-1960-4B77-9120-1B8927A93C1C}" type="pres">
      <dgm:prSet presAssocID="{E2128D87-662D-4439-8FE9-9AB2F258A9BC}" presName="vert1" presStyleCnt="0"/>
      <dgm:spPr/>
    </dgm:pt>
  </dgm:ptLst>
  <dgm:cxnLst>
    <dgm:cxn modelId="{78B4503F-FA9D-4FAD-9984-3E420946EA88}" srcId="{10019654-0027-4597-93F0-25E47E254558}" destId="{E2128D87-662D-4439-8FE9-9AB2F258A9BC}" srcOrd="3" destOrd="0" parTransId="{9FDB6358-AEE6-4E22-BADE-3EB01BD02B57}" sibTransId="{49D7A91F-791A-4CF0-969C-50D224474CE4}"/>
    <dgm:cxn modelId="{FAC04D76-F390-4FD3-B230-52E24554FB3D}" type="presOf" srcId="{E2128D87-662D-4439-8FE9-9AB2F258A9BC}" destId="{BD60AB64-6364-4CBE-86C2-C058EBC37EE7}" srcOrd="0" destOrd="0" presId="urn:microsoft.com/office/officeart/2008/layout/LinedList"/>
    <dgm:cxn modelId="{29149EAA-8A19-4D81-82A0-A2AC94DEB8A3}" srcId="{10019654-0027-4597-93F0-25E47E254558}" destId="{A2C18109-9511-4B1E-8431-199D70016248}" srcOrd="2" destOrd="0" parTransId="{E00EA8DC-C40A-41FC-B2D8-42DC48D1B021}" sibTransId="{A4CFDCCF-C316-4595-9EE9-82D8E874517E}"/>
    <dgm:cxn modelId="{5BDD99AC-4998-4949-B3F6-3788FAF77218}" type="presOf" srcId="{A2C18109-9511-4B1E-8431-199D70016248}" destId="{4A31D501-2177-4CF7-BB80-9247D26E0782}" srcOrd="0" destOrd="0" presId="urn:microsoft.com/office/officeart/2008/layout/LinedList"/>
    <dgm:cxn modelId="{BF67BBAD-89F5-43A3-BA1B-8F696470293F}" srcId="{10019654-0027-4597-93F0-25E47E254558}" destId="{6C195013-4260-4CCF-880E-432DB2ECBC77}" srcOrd="0" destOrd="0" parTransId="{1D0F85E7-4FA8-4C20-BD64-B7DDA2AE4D77}" sibTransId="{982B991B-E81B-4DEC-A007-D563E1C8ED32}"/>
    <dgm:cxn modelId="{3A2F0ABC-F908-4500-A5A8-BABA125F1B10}" type="presOf" srcId="{B46DCAB6-9F2D-40B3-B5EE-199BAE9A812C}" destId="{D6425BD2-08C1-432A-8F3B-897170082257}" srcOrd="0" destOrd="0" presId="urn:microsoft.com/office/officeart/2008/layout/LinedList"/>
    <dgm:cxn modelId="{22370CCC-FA98-4EA6-A54F-CE1F82692B9D}" type="presOf" srcId="{6C195013-4260-4CCF-880E-432DB2ECBC77}" destId="{240D165B-311B-4C48-A74A-F533F55AF354}" srcOrd="0" destOrd="0" presId="urn:microsoft.com/office/officeart/2008/layout/LinedList"/>
    <dgm:cxn modelId="{3F65F5EF-A23F-43B1-9887-A2BAA7DC5A48}" type="presOf" srcId="{10019654-0027-4597-93F0-25E47E254558}" destId="{E80E7EB6-17D2-45CE-B041-F70690C1D13C}" srcOrd="0" destOrd="0" presId="urn:microsoft.com/office/officeart/2008/layout/LinedList"/>
    <dgm:cxn modelId="{9544B0FD-75C5-4E35-A61A-0EB56ADE6A65}" srcId="{10019654-0027-4597-93F0-25E47E254558}" destId="{B46DCAB6-9F2D-40B3-B5EE-199BAE9A812C}" srcOrd="1" destOrd="0" parTransId="{3B6614F9-4561-4B0A-A133-55F69F7DB28C}" sibTransId="{08619B45-1DEA-4B2E-862E-5E2000158CCA}"/>
    <dgm:cxn modelId="{26837FBA-EBB8-4FB8-8B64-3AF46BEC2E3B}" type="presParOf" srcId="{E80E7EB6-17D2-45CE-B041-F70690C1D13C}" destId="{B2AA234F-AC4E-4819-9ED7-DE0A5519135E}" srcOrd="0" destOrd="0" presId="urn:microsoft.com/office/officeart/2008/layout/LinedList"/>
    <dgm:cxn modelId="{9842D183-3634-49D3-81C3-F5E63AF06EE9}" type="presParOf" srcId="{E80E7EB6-17D2-45CE-B041-F70690C1D13C}" destId="{A23FF66C-9596-4954-9CA6-806BDE46FBA3}" srcOrd="1" destOrd="0" presId="urn:microsoft.com/office/officeart/2008/layout/LinedList"/>
    <dgm:cxn modelId="{72D92790-FE31-4747-A9E7-C6048C6BE8E7}" type="presParOf" srcId="{A23FF66C-9596-4954-9CA6-806BDE46FBA3}" destId="{240D165B-311B-4C48-A74A-F533F55AF354}" srcOrd="0" destOrd="0" presId="urn:microsoft.com/office/officeart/2008/layout/LinedList"/>
    <dgm:cxn modelId="{1A0F7803-EAC5-4D96-90B3-CC7455AC5866}" type="presParOf" srcId="{A23FF66C-9596-4954-9CA6-806BDE46FBA3}" destId="{B1609EC6-709C-490F-87E5-6D07F400046C}" srcOrd="1" destOrd="0" presId="urn:microsoft.com/office/officeart/2008/layout/LinedList"/>
    <dgm:cxn modelId="{8AA71CB4-754F-448E-8B4F-2B27FFC203B9}" type="presParOf" srcId="{E80E7EB6-17D2-45CE-B041-F70690C1D13C}" destId="{5331680A-FDBD-441F-A3EC-A4EFD6B49063}" srcOrd="2" destOrd="0" presId="urn:microsoft.com/office/officeart/2008/layout/LinedList"/>
    <dgm:cxn modelId="{72AF3F69-EB81-4C3B-A07B-51DFECE4B797}" type="presParOf" srcId="{E80E7EB6-17D2-45CE-B041-F70690C1D13C}" destId="{4D742D57-EC23-4CF7-B025-56DFA08F0246}" srcOrd="3" destOrd="0" presId="urn:microsoft.com/office/officeart/2008/layout/LinedList"/>
    <dgm:cxn modelId="{CDA03082-C5E9-4AD7-93EE-FA5B7620F860}" type="presParOf" srcId="{4D742D57-EC23-4CF7-B025-56DFA08F0246}" destId="{D6425BD2-08C1-432A-8F3B-897170082257}" srcOrd="0" destOrd="0" presId="urn:microsoft.com/office/officeart/2008/layout/LinedList"/>
    <dgm:cxn modelId="{A9E1383B-F112-458C-B02E-F91D524D6AD5}" type="presParOf" srcId="{4D742D57-EC23-4CF7-B025-56DFA08F0246}" destId="{0BC8FD8B-F3D4-43D9-B807-5F44288114A7}" srcOrd="1" destOrd="0" presId="urn:microsoft.com/office/officeart/2008/layout/LinedList"/>
    <dgm:cxn modelId="{B10B3878-07C9-4A91-8B50-300334067F04}" type="presParOf" srcId="{E80E7EB6-17D2-45CE-B041-F70690C1D13C}" destId="{CB4FA8F8-84F9-4F38-8585-7D3A3E675B2B}" srcOrd="4" destOrd="0" presId="urn:microsoft.com/office/officeart/2008/layout/LinedList"/>
    <dgm:cxn modelId="{C8F16A7E-1B96-420E-8ADC-9D9D2CD10020}" type="presParOf" srcId="{E80E7EB6-17D2-45CE-B041-F70690C1D13C}" destId="{4312D153-A17B-437A-88FF-809D3047D999}" srcOrd="5" destOrd="0" presId="urn:microsoft.com/office/officeart/2008/layout/LinedList"/>
    <dgm:cxn modelId="{60A3D3FC-29C4-4D7A-BFDA-B9FF0FA4DCC9}" type="presParOf" srcId="{4312D153-A17B-437A-88FF-809D3047D999}" destId="{4A31D501-2177-4CF7-BB80-9247D26E0782}" srcOrd="0" destOrd="0" presId="urn:microsoft.com/office/officeart/2008/layout/LinedList"/>
    <dgm:cxn modelId="{CE0D849E-3AC7-424F-A088-257228CFE8C8}" type="presParOf" srcId="{4312D153-A17B-437A-88FF-809D3047D999}" destId="{8B072BF7-9170-462B-8467-98419B3BC818}" srcOrd="1" destOrd="0" presId="urn:microsoft.com/office/officeart/2008/layout/LinedList"/>
    <dgm:cxn modelId="{1B4A0443-8A0D-4572-BC6F-F49800D80468}" type="presParOf" srcId="{E80E7EB6-17D2-45CE-B041-F70690C1D13C}" destId="{8A8702A3-9218-43BF-9CD5-8DDA74724F61}" srcOrd="6" destOrd="0" presId="urn:microsoft.com/office/officeart/2008/layout/LinedList"/>
    <dgm:cxn modelId="{7A5A9155-B144-4508-9A48-7BA7CAD14E4F}" type="presParOf" srcId="{E80E7EB6-17D2-45CE-B041-F70690C1D13C}" destId="{AAF52A41-C340-4444-840C-F0F9FC7D8B5B}" srcOrd="7" destOrd="0" presId="urn:microsoft.com/office/officeart/2008/layout/LinedList"/>
    <dgm:cxn modelId="{C3476D68-199F-42E0-BC9C-EED36750121C}" type="presParOf" srcId="{AAF52A41-C340-4444-840C-F0F9FC7D8B5B}" destId="{BD60AB64-6364-4CBE-86C2-C058EBC37EE7}" srcOrd="0" destOrd="0" presId="urn:microsoft.com/office/officeart/2008/layout/LinedList"/>
    <dgm:cxn modelId="{EA709F4D-4EEC-4BDD-91A4-A846AB395073}" type="presParOf" srcId="{AAF52A41-C340-4444-840C-F0F9FC7D8B5B}" destId="{09519E08-1960-4B77-9120-1B8927A93C1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DFE710-D1F7-44BF-A148-BBF4337956B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EF8D86-1209-441B-875C-1F0F6CCCD933}">
      <dgm:prSet/>
      <dgm:spPr/>
      <dgm:t>
        <a:bodyPr/>
        <a:lstStyle/>
        <a:p>
          <a:pPr>
            <a:lnSpc>
              <a:spcPct val="100000"/>
            </a:lnSpc>
          </a:pPr>
          <a:r>
            <a:rPr lang="en-PK"/>
            <a:t>Increased fatigue due to poor glucose utilisation</a:t>
          </a:r>
          <a:endParaRPr lang="en-US"/>
        </a:p>
      </dgm:t>
    </dgm:pt>
    <dgm:pt modelId="{D92BB752-0C57-43B7-9095-74F1F82C0180}" type="parTrans" cxnId="{1F947EE2-ED87-46EF-A84C-7B230D61BC55}">
      <dgm:prSet/>
      <dgm:spPr/>
      <dgm:t>
        <a:bodyPr/>
        <a:lstStyle/>
        <a:p>
          <a:endParaRPr lang="en-US"/>
        </a:p>
      </dgm:t>
    </dgm:pt>
    <dgm:pt modelId="{83B1F22F-5942-4046-A4AF-90A850A0A51C}" type="sibTrans" cxnId="{1F947EE2-ED87-46EF-A84C-7B230D61BC55}">
      <dgm:prSet/>
      <dgm:spPr/>
      <dgm:t>
        <a:bodyPr/>
        <a:lstStyle/>
        <a:p>
          <a:endParaRPr lang="en-US"/>
        </a:p>
      </dgm:t>
    </dgm:pt>
    <dgm:pt modelId="{694ECA07-B44B-470A-82CA-B93DE14EC7BB}">
      <dgm:prSet/>
      <dgm:spPr/>
      <dgm:t>
        <a:bodyPr/>
        <a:lstStyle/>
        <a:p>
          <a:pPr>
            <a:lnSpc>
              <a:spcPct val="100000"/>
            </a:lnSpc>
          </a:pPr>
          <a:r>
            <a:rPr lang="en-PK"/>
            <a:t>Frequent urination and dehydration (osmotic diuresis)</a:t>
          </a:r>
          <a:endParaRPr lang="en-US"/>
        </a:p>
      </dgm:t>
    </dgm:pt>
    <dgm:pt modelId="{62C0EBD0-C696-4BEF-A882-643DF7E2D607}" type="parTrans" cxnId="{DFDAA65C-B7E6-4035-98E4-AFFADCEEF8C8}">
      <dgm:prSet/>
      <dgm:spPr/>
      <dgm:t>
        <a:bodyPr/>
        <a:lstStyle/>
        <a:p>
          <a:endParaRPr lang="en-US"/>
        </a:p>
      </dgm:t>
    </dgm:pt>
    <dgm:pt modelId="{84702AF8-32D4-48C3-AF76-A744EA75C215}" type="sibTrans" cxnId="{DFDAA65C-B7E6-4035-98E4-AFFADCEEF8C8}">
      <dgm:prSet/>
      <dgm:spPr/>
      <dgm:t>
        <a:bodyPr/>
        <a:lstStyle/>
        <a:p>
          <a:endParaRPr lang="en-US"/>
        </a:p>
      </dgm:t>
    </dgm:pt>
    <dgm:pt modelId="{E581EFEC-E166-42BD-A3AD-FAE689AD7C55}">
      <dgm:prSet/>
      <dgm:spPr/>
      <dgm:t>
        <a:bodyPr/>
        <a:lstStyle/>
        <a:p>
          <a:pPr>
            <a:lnSpc>
              <a:spcPct val="100000"/>
            </a:lnSpc>
          </a:pPr>
          <a:r>
            <a:rPr lang="en-PK"/>
            <a:t>Delayed wound healing due to vascular damage (Deng et al., 2021).</a:t>
          </a:r>
          <a:endParaRPr lang="en-US"/>
        </a:p>
      </dgm:t>
    </dgm:pt>
    <dgm:pt modelId="{6052E583-A4A8-41F6-9DB0-93E8BF25E5A9}" type="parTrans" cxnId="{D5DA1199-4764-4FCB-9AB4-2278509CF346}">
      <dgm:prSet/>
      <dgm:spPr/>
      <dgm:t>
        <a:bodyPr/>
        <a:lstStyle/>
        <a:p>
          <a:endParaRPr lang="en-US"/>
        </a:p>
      </dgm:t>
    </dgm:pt>
    <dgm:pt modelId="{AFF22107-DB8D-440C-813A-F2E4763D4643}" type="sibTrans" cxnId="{D5DA1199-4764-4FCB-9AB4-2278509CF346}">
      <dgm:prSet/>
      <dgm:spPr/>
      <dgm:t>
        <a:bodyPr/>
        <a:lstStyle/>
        <a:p>
          <a:endParaRPr lang="en-US"/>
        </a:p>
      </dgm:t>
    </dgm:pt>
    <dgm:pt modelId="{1166A2F2-132F-463D-8D51-5CB70D545269}">
      <dgm:prSet/>
      <dgm:spPr/>
      <dgm:t>
        <a:bodyPr/>
        <a:lstStyle/>
        <a:p>
          <a:pPr>
            <a:lnSpc>
              <a:spcPct val="100000"/>
            </a:lnSpc>
          </a:pPr>
          <a:r>
            <a:rPr lang="en-PK"/>
            <a:t>Increased risk of myocardial infarction or stroke</a:t>
          </a:r>
          <a:endParaRPr lang="en-US"/>
        </a:p>
      </dgm:t>
    </dgm:pt>
    <dgm:pt modelId="{8B6EF176-A8BB-4446-8752-AE2FB6774592}" type="parTrans" cxnId="{691FF215-5F3D-474C-8819-DEF3C9400B82}">
      <dgm:prSet/>
      <dgm:spPr/>
      <dgm:t>
        <a:bodyPr/>
        <a:lstStyle/>
        <a:p>
          <a:endParaRPr lang="en-US"/>
        </a:p>
      </dgm:t>
    </dgm:pt>
    <dgm:pt modelId="{71D69F45-6253-440A-8A64-93BF934A360C}" type="sibTrans" cxnId="{691FF215-5F3D-474C-8819-DEF3C9400B82}">
      <dgm:prSet/>
      <dgm:spPr/>
      <dgm:t>
        <a:bodyPr/>
        <a:lstStyle/>
        <a:p>
          <a:endParaRPr lang="en-US"/>
        </a:p>
      </dgm:t>
    </dgm:pt>
    <dgm:pt modelId="{0821291F-36F6-452E-9337-2C1E3FE37FA5}">
      <dgm:prSet/>
      <dgm:spPr/>
      <dgm:t>
        <a:bodyPr/>
        <a:lstStyle/>
        <a:p>
          <a:pPr>
            <a:lnSpc>
              <a:spcPct val="100000"/>
            </a:lnSpc>
          </a:pPr>
          <a:r>
            <a:rPr lang="en-PK"/>
            <a:t>Psychological stress, reduced quality of life</a:t>
          </a:r>
          <a:endParaRPr lang="en-US"/>
        </a:p>
      </dgm:t>
    </dgm:pt>
    <dgm:pt modelId="{951B499E-98D0-4E9E-BEB5-ACABE6ADD0C2}" type="parTrans" cxnId="{C9EDD239-0D68-41AF-8A60-BDE96DF48E2B}">
      <dgm:prSet/>
      <dgm:spPr/>
      <dgm:t>
        <a:bodyPr/>
        <a:lstStyle/>
        <a:p>
          <a:endParaRPr lang="en-US"/>
        </a:p>
      </dgm:t>
    </dgm:pt>
    <dgm:pt modelId="{E3AA9678-98D8-4C40-907F-A8475A6C4C0E}" type="sibTrans" cxnId="{C9EDD239-0D68-41AF-8A60-BDE96DF48E2B}">
      <dgm:prSet/>
      <dgm:spPr/>
      <dgm:t>
        <a:bodyPr/>
        <a:lstStyle/>
        <a:p>
          <a:endParaRPr lang="en-US"/>
        </a:p>
      </dgm:t>
    </dgm:pt>
    <dgm:pt modelId="{D742EA91-21E0-46BE-AB02-9A58668E53BA}" type="pres">
      <dgm:prSet presAssocID="{8CDFE710-D1F7-44BF-A148-BBF4337956B5}" presName="root" presStyleCnt="0">
        <dgm:presLayoutVars>
          <dgm:dir/>
          <dgm:resizeHandles val="exact"/>
        </dgm:presLayoutVars>
      </dgm:prSet>
      <dgm:spPr/>
    </dgm:pt>
    <dgm:pt modelId="{C5CF3118-EE3D-4E25-9562-83E8320FAA9B}" type="pres">
      <dgm:prSet presAssocID="{C0EF8D86-1209-441B-875C-1F0F6CCCD933}" presName="compNode" presStyleCnt="0"/>
      <dgm:spPr/>
    </dgm:pt>
    <dgm:pt modelId="{9D4A89A9-5E42-4939-86E5-E2449B96A8B6}" type="pres">
      <dgm:prSet presAssocID="{C0EF8D86-1209-441B-875C-1F0F6CCCD933}" presName="bgRect" presStyleLbl="bgShp" presStyleIdx="0" presStyleCnt="5"/>
      <dgm:spPr/>
    </dgm:pt>
    <dgm:pt modelId="{84D5495E-ABFE-4FB6-94EA-7C341A60AE11}" type="pres">
      <dgm:prSet presAssocID="{C0EF8D86-1209-441B-875C-1F0F6CCCD93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ward trend"/>
        </a:ext>
      </dgm:extLst>
    </dgm:pt>
    <dgm:pt modelId="{3D46CC79-8153-48BE-BE02-D799BA017AB7}" type="pres">
      <dgm:prSet presAssocID="{C0EF8D86-1209-441B-875C-1F0F6CCCD933}" presName="spaceRect" presStyleCnt="0"/>
      <dgm:spPr/>
    </dgm:pt>
    <dgm:pt modelId="{476AD05F-10C0-4563-B341-5E149EC47B24}" type="pres">
      <dgm:prSet presAssocID="{C0EF8D86-1209-441B-875C-1F0F6CCCD933}" presName="parTx" presStyleLbl="revTx" presStyleIdx="0" presStyleCnt="5">
        <dgm:presLayoutVars>
          <dgm:chMax val="0"/>
          <dgm:chPref val="0"/>
        </dgm:presLayoutVars>
      </dgm:prSet>
      <dgm:spPr/>
    </dgm:pt>
    <dgm:pt modelId="{465D6E7E-D2F2-43EC-AED8-5E380802AF10}" type="pres">
      <dgm:prSet presAssocID="{83B1F22F-5942-4046-A4AF-90A850A0A51C}" presName="sibTrans" presStyleCnt="0"/>
      <dgm:spPr/>
    </dgm:pt>
    <dgm:pt modelId="{5CE9C61C-3C18-4094-90D0-4CA66056B00B}" type="pres">
      <dgm:prSet presAssocID="{694ECA07-B44B-470A-82CA-B93DE14EC7BB}" presName="compNode" presStyleCnt="0"/>
      <dgm:spPr/>
    </dgm:pt>
    <dgm:pt modelId="{3F352BBF-192E-4313-83C7-2BE87A85371F}" type="pres">
      <dgm:prSet presAssocID="{694ECA07-B44B-470A-82CA-B93DE14EC7BB}" presName="bgRect" presStyleLbl="bgShp" presStyleIdx="1" presStyleCnt="5"/>
      <dgm:spPr/>
    </dgm:pt>
    <dgm:pt modelId="{8C6954F3-CAC8-4F07-ACC2-4C69E19F044C}" type="pres">
      <dgm:prSet presAssocID="{694ECA07-B44B-470A-82CA-B93DE14EC7B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dney"/>
        </a:ext>
      </dgm:extLst>
    </dgm:pt>
    <dgm:pt modelId="{42F64E66-4E12-4BE9-AD90-58C4A80E8A8B}" type="pres">
      <dgm:prSet presAssocID="{694ECA07-B44B-470A-82CA-B93DE14EC7BB}" presName="spaceRect" presStyleCnt="0"/>
      <dgm:spPr/>
    </dgm:pt>
    <dgm:pt modelId="{FF1E2CAD-7B0C-4F82-BB39-38357ABBD90A}" type="pres">
      <dgm:prSet presAssocID="{694ECA07-B44B-470A-82CA-B93DE14EC7BB}" presName="parTx" presStyleLbl="revTx" presStyleIdx="1" presStyleCnt="5">
        <dgm:presLayoutVars>
          <dgm:chMax val="0"/>
          <dgm:chPref val="0"/>
        </dgm:presLayoutVars>
      </dgm:prSet>
      <dgm:spPr/>
    </dgm:pt>
    <dgm:pt modelId="{CA1337D3-506E-4DBB-8CEE-FAECB175294C}" type="pres">
      <dgm:prSet presAssocID="{84702AF8-32D4-48C3-AF76-A744EA75C215}" presName="sibTrans" presStyleCnt="0"/>
      <dgm:spPr/>
    </dgm:pt>
    <dgm:pt modelId="{FB7DC31D-888B-4E7C-80CC-5B30655A0C44}" type="pres">
      <dgm:prSet presAssocID="{E581EFEC-E166-42BD-A3AD-FAE689AD7C55}" presName="compNode" presStyleCnt="0"/>
      <dgm:spPr/>
    </dgm:pt>
    <dgm:pt modelId="{7CF9D30D-0C61-4850-9DEC-893E54C415CE}" type="pres">
      <dgm:prSet presAssocID="{E581EFEC-E166-42BD-A3AD-FAE689AD7C55}" presName="bgRect" presStyleLbl="bgShp" presStyleIdx="2" presStyleCnt="5"/>
      <dgm:spPr/>
    </dgm:pt>
    <dgm:pt modelId="{3FB39786-F325-4111-8844-60A8D58C73D6}" type="pres">
      <dgm:prSet presAssocID="{E581EFEC-E166-42BD-A3AD-FAE689AD7C5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ull"/>
        </a:ext>
      </dgm:extLst>
    </dgm:pt>
    <dgm:pt modelId="{FDE63237-3C13-47C9-85C2-50046D1E0B71}" type="pres">
      <dgm:prSet presAssocID="{E581EFEC-E166-42BD-A3AD-FAE689AD7C55}" presName="spaceRect" presStyleCnt="0"/>
      <dgm:spPr/>
    </dgm:pt>
    <dgm:pt modelId="{8C4CAF70-67AF-4CC8-A2BF-4356E897E078}" type="pres">
      <dgm:prSet presAssocID="{E581EFEC-E166-42BD-A3AD-FAE689AD7C55}" presName="parTx" presStyleLbl="revTx" presStyleIdx="2" presStyleCnt="5">
        <dgm:presLayoutVars>
          <dgm:chMax val="0"/>
          <dgm:chPref val="0"/>
        </dgm:presLayoutVars>
      </dgm:prSet>
      <dgm:spPr/>
    </dgm:pt>
    <dgm:pt modelId="{4947DF3F-984D-4F82-970A-9BD9450BB489}" type="pres">
      <dgm:prSet presAssocID="{AFF22107-DB8D-440C-813A-F2E4763D4643}" presName="sibTrans" presStyleCnt="0"/>
      <dgm:spPr/>
    </dgm:pt>
    <dgm:pt modelId="{9D41E68F-B666-48E8-AC01-DD8DA1EAF8E8}" type="pres">
      <dgm:prSet presAssocID="{1166A2F2-132F-463D-8D51-5CB70D545269}" presName="compNode" presStyleCnt="0"/>
      <dgm:spPr/>
    </dgm:pt>
    <dgm:pt modelId="{B0E883DD-493D-4537-BD10-1739B6C459AB}" type="pres">
      <dgm:prSet presAssocID="{1166A2F2-132F-463D-8D51-5CB70D545269}" presName="bgRect" presStyleLbl="bgShp" presStyleIdx="3" presStyleCnt="5"/>
      <dgm:spPr/>
    </dgm:pt>
    <dgm:pt modelId="{5CE5690E-92EF-43AB-8FAD-4A4B4F845742}" type="pres">
      <dgm:prSet presAssocID="{1166A2F2-132F-463D-8D51-5CB70D54526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beat"/>
        </a:ext>
      </dgm:extLst>
    </dgm:pt>
    <dgm:pt modelId="{9499EC9C-72E7-4A29-8365-33227846170F}" type="pres">
      <dgm:prSet presAssocID="{1166A2F2-132F-463D-8D51-5CB70D545269}" presName="spaceRect" presStyleCnt="0"/>
      <dgm:spPr/>
    </dgm:pt>
    <dgm:pt modelId="{E00ADB63-55C1-4F55-9AFF-017196CE4542}" type="pres">
      <dgm:prSet presAssocID="{1166A2F2-132F-463D-8D51-5CB70D545269}" presName="parTx" presStyleLbl="revTx" presStyleIdx="3" presStyleCnt="5">
        <dgm:presLayoutVars>
          <dgm:chMax val="0"/>
          <dgm:chPref val="0"/>
        </dgm:presLayoutVars>
      </dgm:prSet>
      <dgm:spPr/>
    </dgm:pt>
    <dgm:pt modelId="{090BDB7A-C736-4848-8403-C3C79796D4A4}" type="pres">
      <dgm:prSet presAssocID="{71D69F45-6253-440A-8A64-93BF934A360C}" presName="sibTrans" presStyleCnt="0"/>
      <dgm:spPr/>
    </dgm:pt>
    <dgm:pt modelId="{7EDCE4DE-B605-45DC-AE7D-43298F57F9B4}" type="pres">
      <dgm:prSet presAssocID="{0821291F-36F6-452E-9337-2C1E3FE37FA5}" presName="compNode" presStyleCnt="0"/>
      <dgm:spPr/>
    </dgm:pt>
    <dgm:pt modelId="{512DFEE7-B11B-474A-B5DE-F146545DCFCB}" type="pres">
      <dgm:prSet presAssocID="{0821291F-36F6-452E-9337-2C1E3FE37FA5}" presName="bgRect" presStyleLbl="bgShp" presStyleIdx="4" presStyleCnt="5"/>
      <dgm:spPr/>
    </dgm:pt>
    <dgm:pt modelId="{83DEC909-8943-4F49-A262-FF20B63654E8}" type="pres">
      <dgm:prSet presAssocID="{0821291F-36F6-452E-9337-2C1E3FE37FA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rain in head"/>
        </a:ext>
      </dgm:extLst>
    </dgm:pt>
    <dgm:pt modelId="{151A9183-7B52-401F-9472-DF174E7A3E6D}" type="pres">
      <dgm:prSet presAssocID="{0821291F-36F6-452E-9337-2C1E3FE37FA5}" presName="spaceRect" presStyleCnt="0"/>
      <dgm:spPr/>
    </dgm:pt>
    <dgm:pt modelId="{963B0D36-6E5C-4807-A929-CBCF43FADF5C}" type="pres">
      <dgm:prSet presAssocID="{0821291F-36F6-452E-9337-2C1E3FE37FA5}" presName="parTx" presStyleLbl="revTx" presStyleIdx="4" presStyleCnt="5">
        <dgm:presLayoutVars>
          <dgm:chMax val="0"/>
          <dgm:chPref val="0"/>
        </dgm:presLayoutVars>
      </dgm:prSet>
      <dgm:spPr/>
    </dgm:pt>
  </dgm:ptLst>
  <dgm:cxnLst>
    <dgm:cxn modelId="{691FF215-5F3D-474C-8819-DEF3C9400B82}" srcId="{8CDFE710-D1F7-44BF-A148-BBF4337956B5}" destId="{1166A2F2-132F-463D-8D51-5CB70D545269}" srcOrd="3" destOrd="0" parTransId="{8B6EF176-A8BB-4446-8752-AE2FB6774592}" sibTransId="{71D69F45-6253-440A-8A64-93BF934A360C}"/>
    <dgm:cxn modelId="{C9EDD239-0D68-41AF-8A60-BDE96DF48E2B}" srcId="{8CDFE710-D1F7-44BF-A148-BBF4337956B5}" destId="{0821291F-36F6-452E-9337-2C1E3FE37FA5}" srcOrd="4" destOrd="0" parTransId="{951B499E-98D0-4E9E-BEB5-ACABE6ADD0C2}" sibTransId="{E3AA9678-98D8-4C40-907F-A8475A6C4C0E}"/>
    <dgm:cxn modelId="{DFDAA65C-B7E6-4035-98E4-AFFADCEEF8C8}" srcId="{8CDFE710-D1F7-44BF-A148-BBF4337956B5}" destId="{694ECA07-B44B-470A-82CA-B93DE14EC7BB}" srcOrd="1" destOrd="0" parTransId="{62C0EBD0-C696-4BEF-A882-643DF7E2D607}" sibTransId="{84702AF8-32D4-48C3-AF76-A744EA75C215}"/>
    <dgm:cxn modelId="{40718E47-7E36-4D94-8098-BC9ED50D7AB8}" type="presOf" srcId="{E581EFEC-E166-42BD-A3AD-FAE689AD7C55}" destId="{8C4CAF70-67AF-4CC8-A2BF-4356E897E078}" srcOrd="0" destOrd="0" presId="urn:microsoft.com/office/officeart/2018/2/layout/IconVerticalSolidList"/>
    <dgm:cxn modelId="{AD630E50-F044-42A5-9387-B7128781C68F}" type="presOf" srcId="{8CDFE710-D1F7-44BF-A148-BBF4337956B5}" destId="{D742EA91-21E0-46BE-AB02-9A58668E53BA}" srcOrd="0" destOrd="0" presId="urn:microsoft.com/office/officeart/2018/2/layout/IconVerticalSolidList"/>
    <dgm:cxn modelId="{96CC7173-16E4-403D-B79B-BACEF46369FB}" type="presOf" srcId="{694ECA07-B44B-470A-82CA-B93DE14EC7BB}" destId="{FF1E2CAD-7B0C-4F82-BB39-38357ABBD90A}" srcOrd="0" destOrd="0" presId="urn:microsoft.com/office/officeart/2018/2/layout/IconVerticalSolidList"/>
    <dgm:cxn modelId="{D8E38189-4EB7-4B23-B19F-2FE66916FC9B}" type="presOf" srcId="{1166A2F2-132F-463D-8D51-5CB70D545269}" destId="{E00ADB63-55C1-4F55-9AFF-017196CE4542}" srcOrd="0" destOrd="0" presId="urn:microsoft.com/office/officeart/2018/2/layout/IconVerticalSolidList"/>
    <dgm:cxn modelId="{D5DA1199-4764-4FCB-9AB4-2278509CF346}" srcId="{8CDFE710-D1F7-44BF-A148-BBF4337956B5}" destId="{E581EFEC-E166-42BD-A3AD-FAE689AD7C55}" srcOrd="2" destOrd="0" parTransId="{6052E583-A4A8-41F6-9DB0-93E8BF25E5A9}" sibTransId="{AFF22107-DB8D-440C-813A-F2E4763D4643}"/>
    <dgm:cxn modelId="{3AA664A5-CC6E-42ED-8D72-349DFD1C837A}" type="presOf" srcId="{0821291F-36F6-452E-9337-2C1E3FE37FA5}" destId="{963B0D36-6E5C-4807-A929-CBCF43FADF5C}" srcOrd="0" destOrd="0" presId="urn:microsoft.com/office/officeart/2018/2/layout/IconVerticalSolidList"/>
    <dgm:cxn modelId="{DBBDA7DB-5C08-4114-AF2E-CCA8FF704DFB}" type="presOf" srcId="{C0EF8D86-1209-441B-875C-1F0F6CCCD933}" destId="{476AD05F-10C0-4563-B341-5E149EC47B24}" srcOrd="0" destOrd="0" presId="urn:microsoft.com/office/officeart/2018/2/layout/IconVerticalSolidList"/>
    <dgm:cxn modelId="{1F947EE2-ED87-46EF-A84C-7B230D61BC55}" srcId="{8CDFE710-D1F7-44BF-A148-BBF4337956B5}" destId="{C0EF8D86-1209-441B-875C-1F0F6CCCD933}" srcOrd="0" destOrd="0" parTransId="{D92BB752-0C57-43B7-9095-74F1F82C0180}" sibTransId="{83B1F22F-5942-4046-A4AF-90A850A0A51C}"/>
    <dgm:cxn modelId="{525D2A7B-9147-41DB-8192-82AE2D2BD377}" type="presParOf" srcId="{D742EA91-21E0-46BE-AB02-9A58668E53BA}" destId="{C5CF3118-EE3D-4E25-9562-83E8320FAA9B}" srcOrd="0" destOrd="0" presId="urn:microsoft.com/office/officeart/2018/2/layout/IconVerticalSolidList"/>
    <dgm:cxn modelId="{AFCC3242-9ED6-4CF6-8D98-971F60A542F6}" type="presParOf" srcId="{C5CF3118-EE3D-4E25-9562-83E8320FAA9B}" destId="{9D4A89A9-5E42-4939-86E5-E2449B96A8B6}" srcOrd="0" destOrd="0" presId="urn:microsoft.com/office/officeart/2018/2/layout/IconVerticalSolidList"/>
    <dgm:cxn modelId="{3D43CEEA-346B-409A-8D61-15BFD1FA957F}" type="presParOf" srcId="{C5CF3118-EE3D-4E25-9562-83E8320FAA9B}" destId="{84D5495E-ABFE-4FB6-94EA-7C341A60AE11}" srcOrd="1" destOrd="0" presId="urn:microsoft.com/office/officeart/2018/2/layout/IconVerticalSolidList"/>
    <dgm:cxn modelId="{E61329F7-9CC0-4601-B8B8-614A8D6A1329}" type="presParOf" srcId="{C5CF3118-EE3D-4E25-9562-83E8320FAA9B}" destId="{3D46CC79-8153-48BE-BE02-D799BA017AB7}" srcOrd="2" destOrd="0" presId="urn:microsoft.com/office/officeart/2018/2/layout/IconVerticalSolidList"/>
    <dgm:cxn modelId="{B03DC5DD-C2AB-43EB-AE73-E1B39666157D}" type="presParOf" srcId="{C5CF3118-EE3D-4E25-9562-83E8320FAA9B}" destId="{476AD05F-10C0-4563-B341-5E149EC47B24}" srcOrd="3" destOrd="0" presId="urn:microsoft.com/office/officeart/2018/2/layout/IconVerticalSolidList"/>
    <dgm:cxn modelId="{36BFD3A4-4230-4D1D-86AD-15935039CE34}" type="presParOf" srcId="{D742EA91-21E0-46BE-AB02-9A58668E53BA}" destId="{465D6E7E-D2F2-43EC-AED8-5E380802AF10}" srcOrd="1" destOrd="0" presId="urn:microsoft.com/office/officeart/2018/2/layout/IconVerticalSolidList"/>
    <dgm:cxn modelId="{BBEDDBC2-5E5D-40F4-B15D-00CB7D758996}" type="presParOf" srcId="{D742EA91-21E0-46BE-AB02-9A58668E53BA}" destId="{5CE9C61C-3C18-4094-90D0-4CA66056B00B}" srcOrd="2" destOrd="0" presId="urn:microsoft.com/office/officeart/2018/2/layout/IconVerticalSolidList"/>
    <dgm:cxn modelId="{ADBD6AF3-1958-4836-8810-96CF7BFBAD30}" type="presParOf" srcId="{5CE9C61C-3C18-4094-90D0-4CA66056B00B}" destId="{3F352BBF-192E-4313-83C7-2BE87A85371F}" srcOrd="0" destOrd="0" presId="urn:microsoft.com/office/officeart/2018/2/layout/IconVerticalSolidList"/>
    <dgm:cxn modelId="{19179A08-521B-44D1-83D2-097A526AFA40}" type="presParOf" srcId="{5CE9C61C-3C18-4094-90D0-4CA66056B00B}" destId="{8C6954F3-CAC8-4F07-ACC2-4C69E19F044C}" srcOrd="1" destOrd="0" presId="urn:microsoft.com/office/officeart/2018/2/layout/IconVerticalSolidList"/>
    <dgm:cxn modelId="{DF9ADE18-6BC9-4EEE-8FE8-F32033A5B498}" type="presParOf" srcId="{5CE9C61C-3C18-4094-90D0-4CA66056B00B}" destId="{42F64E66-4E12-4BE9-AD90-58C4A80E8A8B}" srcOrd="2" destOrd="0" presId="urn:microsoft.com/office/officeart/2018/2/layout/IconVerticalSolidList"/>
    <dgm:cxn modelId="{A7D406E9-F598-46F5-BBA4-2090777B1C47}" type="presParOf" srcId="{5CE9C61C-3C18-4094-90D0-4CA66056B00B}" destId="{FF1E2CAD-7B0C-4F82-BB39-38357ABBD90A}" srcOrd="3" destOrd="0" presId="urn:microsoft.com/office/officeart/2018/2/layout/IconVerticalSolidList"/>
    <dgm:cxn modelId="{820EF5A7-FFE5-4E13-9B5B-B96E6B28F51A}" type="presParOf" srcId="{D742EA91-21E0-46BE-AB02-9A58668E53BA}" destId="{CA1337D3-506E-4DBB-8CEE-FAECB175294C}" srcOrd="3" destOrd="0" presId="urn:microsoft.com/office/officeart/2018/2/layout/IconVerticalSolidList"/>
    <dgm:cxn modelId="{BA53F118-98DD-4429-AE47-6547FB0310B2}" type="presParOf" srcId="{D742EA91-21E0-46BE-AB02-9A58668E53BA}" destId="{FB7DC31D-888B-4E7C-80CC-5B30655A0C44}" srcOrd="4" destOrd="0" presId="urn:microsoft.com/office/officeart/2018/2/layout/IconVerticalSolidList"/>
    <dgm:cxn modelId="{8654C142-193C-4F75-8C37-6381AD0A43A5}" type="presParOf" srcId="{FB7DC31D-888B-4E7C-80CC-5B30655A0C44}" destId="{7CF9D30D-0C61-4850-9DEC-893E54C415CE}" srcOrd="0" destOrd="0" presId="urn:microsoft.com/office/officeart/2018/2/layout/IconVerticalSolidList"/>
    <dgm:cxn modelId="{B38E8A52-072D-4164-9F8B-4ACF8DBF728C}" type="presParOf" srcId="{FB7DC31D-888B-4E7C-80CC-5B30655A0C44}" destId="{3FB39786-F325-4111-8844-60A8D58C73D6}" srcOrd="1" destOrd="0" presId="urn:microsoft.com/office/officeart/2018/2/layout/IconVerticalSolidList"/>
    <dgm:cxn modelId="{D280AFF0-3E80-4430-B9A3-6CE065DBCB64}" type="presParOf" srcId="{FB7DC31D-888B-4E7C-80CC-5B30655A0C44}" destId="{FDE63237-3C13-47C9-85C2-50046D1E0B71}" srcOrd="2" destOrd="0" presId="urn:microsoft.com/office/officeart/2018/2/layout/IconVerticalSolidList"/>
    <dgm:cxn modelId="{4817D4E5-9CDA-4583-84FA-1DB6F244A517}" type="presParOf" srcId="{FB7DC31D-888B-4E7C-80CC-5B30655A0C44}" destId="{8C4CAF70-67AF-4CC8-A2BF-4356E897E078}" srcOrd="3" destOrd="0" presId="urn:microsoft.com/office/officeart/2018/2/layout/IconVerticalSolidList"/>
    <dgm:cxn modelId="{B246D95B-C7B6-419D-900A-E7F9302F1F23}" type="presParOf" srcId="{D742EA91-21E0-46BE-AB02-9A58668E53BA}" destId="{4947DF3F-984D-4F82-970A-9BD9450BB489}" srcOrd="5" destOrd="0" presId="urn:microsoft.com/office/officeart/2018/2/layout/IconVerticalSolidList"/>
    <dgm:cxn modelId="{BCB2A030-4591-47D7-8FFE-E9A6A4E85030}" type="presParOf" srcId="{D742EA91-21E0-46BE-AB02-9A58668E53BA}" destId="{9D41E68F-B666-48E8-AC01-DD8DA1EAF8E8}" srcOrd="6" destOrd="0" presId="urn:microsoft.com/office/officeart/2018/2/layout/IconVerticalSolidList"/>
    <dgm:cxn modelId="{5003704A-72C3-4F94-A23F-5C347F2C6970}" type="presParOf" srcId="{9D41E68F-B666-48E8-AC01-DD8DA1EAF8E8}" destId="{B0E883DD-493D-4537-BD10-1739B6C459AB}" srcOrd="0" destOrd="0" presId="urn:microsoft.com/office/officeart/2018/2/layout/IconVerticalSolidList"/>
    <dgm:cxn modelId="{EF1C682C-8248-45BF-8E79-0580FBB6F51E}" type="presParOf" srcId="{9D41E68F-B666-48E8-AC01-DD8DA1EAF8E8}" destId="{5CE5690E-92EF-43AB-8FAD-4A4B4F845742}" srcOrd="1" destOrd="0" presId="urn:microsoft.com/office/officeart/2018/2/layout/IconVerticalSolidList"/>
    <dgm:cxn modelId="{AF082C93-272D-4DDA-9BF4-E4CDFD3E05A9}" type="presParOf" srcId="{9D41E68F-B666-48E8-AC01-DD8DA1EAF8E8}" destId="{9499EC9C-72E7-4A29-8365-33227846170F}" srcOrd="2" destOrd="0" presId="urn:microsoft.com/office/officeart/2018/2/layout/IconVerticalSolidList"/>
    <dgm:cxn modelId="{B45AA478-0D58-491D-9C44-20C993D86EF9}" type="presParOf" srcId="{9D41E68F-B666-48E8-AC01-DD8DA1EAF8E8}" destId="{E00ADB63-55C1-4F55-9AFF-017196CE4542}" srcOrd="3" destOrd="0" presId="urn:microsoft.com/office/officeart/2018/2/layout/IconVerticalSolidList"/>
    <dgm:cxn modelId="{154ABE72-A1F2-4BCF-ACBA-4EDE115E50F8}" type="presParOf" srcId="{D742EA91-21E0-46BE-AB02-9A58668E53BA}" destId="{090BDB7A-C736-4848-8403-C3C79796D4A4}" srcOrd="7" destOrd="0" presId="urn:microsoft.com/office/officeart/2018/2/layout/IconVerticalSolidList"/>
    <dgm:cxn modelId="{81CB15E9-63AB-4C7C-8EE7-A3E76AA91366}" type="presParOf" srcId="{D742EA91-21E0-46BE-AB02-9A58668E53BA}" destId="{7EDCE4DE-B605-45DC-AE7D-43298F57F9B4}" srcOrd="8" destOrd="0" presId="urn:microsoft.com/office/officeart/2018/2/layout/IconVerticalSolidList"/>
    <dgm:cxn modelId="{B689187C-1A37-4703-BE08-308DB857D2FE}" type="presParOf" srcId="{7EDCE4DE-B605-45DC-AE7D-43298F57F9B4}" destId="{512DFEE7-B11B-474A-B5DE-F146545DCFCB}" srcOrd="0" destOrd="0" presId="urn:microsoft.com/office/officeart/2018/2/layout/IconVerticalSolidList"/>
    <dgm:cxn modelId="{803D73F6-3A71-423F-A84F-F48915FB3698}" type="presParOf" srcId="{7EDCE4DE-B605-45DC-AE7D-43298F57F9B4}" destId="{83DEC909-8943-4F49-A262-FF20B63654E8}" srcOrd="1" destOrd="0" presId="urn:microsoft.com/office/officeart/2018/2/layout/IconVerticalSolidList"/>
    <dgm:cxn modelId="{59F20499-7CE4-40E2-A39A-408799970C61}" type="presParOf" srcId="{7EDCE4DE-B605-45DC-AE7D-43298F57F9B4}" destId="{151A9183-7B52-401F-9472-DF174E7A3E6D}" srcOrd="2" destOrd="0" presId="urn:microsoft.com/office/officeart/2018/2/layout/IconVerticalSolidList"/>
    <dgm:cxn modelId="{4C3F03F3-3730-4A30-8D06-E74D9D447A44}" type="presParOf" srcId="{7EDCE4DE-B605-45DC-AE7D-43298F57F9B4}" destId="{963B0D36-6E5C-4807-A929-CBCF43FADF5C}"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536560-ED6F-42F3-9FD7-51181E8F5EA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D2D3BC2-064F-4A60-BA14-FBC6682082AA}">
      <dgm:prSet/>
      <dgm:spPr/>
      <dgm:t>
        <a:bodyPr/>
        <a:lstStyle/>
        <a:p>
          <a:r>
            <a:rPr lang="en-PK"/>
            <a:t>Initial therapy: Metformin (if tolerated)</a:t>
          </a:r>
          <a:endParaRPr lang="en-US"/>
        </a:p>
      </dgm:t>
    </dgm:pt>
    <dgm:pt modelId="{EA12F32A-D4BA-4280-8A53-C9A000B1FCDF}" type="parTrans" cxnId="{9FAD4F7C-81A2-4A98-BC35-9EE9BED48835}">
      <dgm:prSet/>
      <dgm:spPr/>
      <dgm:t>
        <a:bodyPr/>
        <a:lstStyle/>
        <a:p>
          <a:endParaRPr lang="en-US"/>
        </a:p>
      </dgm:t>
    </dgm:pt>
    <dgm:pt modelId="{381926A7-5C6E-437A-AE1A-742600E67188}" type="sibTrans" cxnId="{9FAD4F7C-81A2-4A98-BC35-9EE9BED48835}">
      <dgm:prSet/>
      <dgm:spPr/>
      <dgm:t>
        <a:bodyPr/>
        <a:lstStyle/>
        <a:p>
          <a:endParaRPr lang="en-US"/>
        </a:p>
      </dgm:t>
    </dgm:pt>
    <dgm:pt modelId="{8FBA1D72-3BA5-4486-A90E-088357A46248}">
      <dgm:prSet/>
      <dgm:spPr/>
      <dgm:t>
        <a:bodyPr/>
        <a:lstStyle/>
        <a:p>
          <a:r>
            <a:rPr lang="en-PK"/>
            <a:t>Step-up: SGLT2 inhibitors or GLP-1 receptor agonists if needed</a:t>
          </a:r>
          <a:endParaRPr lang="en-US"/>
        </a:p>
      </dgm:t>
    </dgm:pt>
    <dgm:pt modelId="{49551469-0D2B-4C1D-A710-8E3ECDC6E393}" type="parTrans" cxnId="{1A0C5472-340E-4CB3-AA29-7AD838D53389}">
      <dgm:prSet/>
      <dgm:spPr/>
      <dgm:t>
        <a:bodyPr/>
        <a:lstStyle/>
        <a:p>
          <a:endParaRPr lang="en-US"/>
        </a:p>
      </dgm:t>
    </dgm:pt>
    <dgm:pt modelId="{841337E7-B7DD-4693-9542-47FBBA5E65ED}" type="sibTrans" cxnId="{1A0C5472-340E-4CB3-AA29-7AD838D53389}">
      <dgm:prSet/>
      <dgm:spPr/>
      <dgm:t>
        <a:bodyPr/>
        <a:lstStyle/>
        <a:p>
          <a:endParaRPr lang="en-US"/>
        </a:p>
      </dgm:t>
    </dgm:pt>
    <dgm:pt modelId="{2CA21FC1-DC0C-45C1-B398-84EC9F623009}">
      <dgm:prSet/>
      <dgm:spPr/>
      <dgm:t>
        <a:bodyPr/>
        <a:lstStyle/>
        <a:p>
          <a:r>
            <a:rPr lang="en-PK"/>
            <a:t>Regular monitoring of blood pressure, lipids, and renal function (Elendu et al., 2023).</a:t>
          </a:r>
          <a:endParaRPr lang="en-US"/>
        </a:p>
      </dgm:t>
    </dgm:pt>
    <dgm:pt modelId="{730A39B5-776B-4C1B-BB44-FBEB1646B7E5}" type="parTrans" cxnId="{2731345C-7F74-45E6-8B44-1EF7ECD1F9F4}">
      <dgm:prSet/>
      <dgm:spPr/>
      <dgm:t>
        <a:bodyPr/>
        <a:lstStyle/>
        <a:p>
          <a:endParaRPr lang="en-US"/>
        </a:p>
      </dgm:t>
    </dgm:pt>
    <dgm:pt modelId="{FE54681B-F700-4282-A77F-6B0CF3D1EFD0}" type="sibTrans" cxnId="{2731345C-7F74-45E6-8B44-1EF7ECD1F9F4}">
      <dgm:prSet/>
      <dgm:spPr/>
      <dgm:t>
        <a:bodyPr/>
        <a:lstStyle/>
        <a:p>
          <a:endParaRPr lang="en-US"/>
        </a:p>
      </dgm:t>
    </dgm:pt>
    <dgm:pt modelId="{56D40698-EB48-4557-88EF-AAE7FB621E20}">
      <dgm:prSet/>
      <dgm:spPr/>
      <dgm:t>
        <a:bodyPr/>
        <a:lstStyle/>
        <a:p>
          <a:r>
            <a:rPr lang="en-PK"/>
            <a:t>Annual foot and eye checks for complication screening</a:t>
          </a:r>
          <a:endParaRPr lang="en-US"/>
        </a:p>
      </dgm:t>
    </dgm:pt>
    <dgm:pt modelId="{041FB710-D0F2-4E00-A2ED-BCB1E54B81DE}" type="parTrans" cxnId="{7017C52E-6418-4437-B126-C6CDD0F7AE0D}">
      <dgm:prSet/>
      <dgm:spPr/>
      <dgm:t>
        <a:bodyPr/>
        <a:lstStyle/>
        <a:p>
          <a:endParaRPr lang="en-US"/>
        </a:p>
      </dgm:t>
    </dgm:pt>
    <dgm:pt modelId="{847B5DA3-51A8-4DC2-B42D-04F8D3207C40}" type="sibTrans" cxnId="{7017C52E-6418-4437-B126-C6CDD0F7AE0D}">
      <dgm:prSet/>
      <dgm:spPr/>
      <dgm:t>
        <a:bodyPr/>
        <a:lstStyle/>
        <a:p>
          <a:endParaRPr lang="en-US"/>
        </a:p>
      </dgm:t>
    </dgm:pt>
    <dgm:pt modelId="{98639FB6-9D62-49CB-95F0-B87C1F1D09CF}">
      <dgm:prSet/>
      <dgm:spPr/>
      <dgm:t>
        <a:bodyPr/>
        <a:lstStyle/>
        <a:p>
          <a:r>
            <a:rPr lang="en-PK"/>
            <a:t>Vaccinations: flu and pneumococcal to reduce infection risks</a:t>
          </a:r>
          <a:endParaRPr lang="en-US"/>
        </a:p>
      </dgm:t>
    </dgm:pt>
    <dgm:pt modelId="{EC7D0FB8-B0FE-47F0-A4D9-E0C3558DCE51}" type="parTrans" cxnId="{41062E95-7BDC-449B-88FC-29AED77FAD18}">
      <dgm:prSet/>
      <dgm:spPr/>
      <dgm:t>
        <a:bodyPr/>
        <a:lstStyle/>
        <a:p>
          <a:endParaRPr lang="en-US"/>
        </a:p>
      </dgm:t>
    </dgm:pt>
    <dgm:pt modelId="{977379CA-7441-4F4C-AAF5-ED3450C84807}" type="sibTrans" cxnId="{41062E95-7BDC-449B-88FC-29AED77FAD18}">
      <dgm:prSet/>
      <dgm:spPr/>
      <dgm:t>
        <a:bodyPr/>
        <a:lstStyle/>
        <a:p>
          <a:endParaRPr lang="en-US"/>
        </a:p>
      </dgm:t>
    </dgm:pt>
    <dgm:pt modelId="{73955242-11FA-49CD-B3DD-CDE4E5905FD8}" type="pres">
      <dgm:prSet presAssocID="{96536560-ED6F-42F3-9FD7-51181E8F5EA7}" presName="root" presStyleCnt="0">
        <dgm:presLayoutVars>
          <dgm:dir/>
          <dgm:resizeHandles val="exact"/>
        </dgm:presLayoutVars>
      </dgm:prSet>
      <dgm:spPr/>
    </dgm:pt>
    <dgm:pt modelId="{557F3D6D-BB04-40EB-8DFC-1194120803B8}" type="pres">
      <dgm:prSet presAssocID="{5D2D3BC2-064F-4A60-BA14-FBC6682082AA}" presName="compNode" presStyleCnt="0"/>
      <dgm:spPr/>
    </dgm:pt>
    <dgm:pt modelId="{2F49D3A0-D5E1-405C-8FA5-9F93CDF24028}" type="pres">
      <dgm:prSet presAssocID="{5D2D3BC2-064F-4A60-BA14-FBC6682082AA}" presName="bgRect" presStyleLbl="bgShp" presStyleIdx="0" presStyleCnt="5"/>
      <dgm:spPr/>
    </dgm:pt>
    <dgm:pt modelId="{C0755CAC-E926-4CF3-A038-DC9C60C7BB0F}" type="pres">
      <dgm:prSet presAssocID="{5D2D3BC2-064F-4A60-BA14-FBC6682082A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dney"/>
        </a:ext>
      </dgm:extLst>
    </dgm:pt>
    <dgm:pt modelId="{8DDBF5D9-97B5-4A4C-B7D6-D851967CF635}" type="pres">
      <dgm:prSet presAssocID="{5D2D3BC2-064F-4A60-BA14-FBC6682082AA}" presName="spaceRect" presStyleCnt="0"/>
      <dgm:spPr/>
    </dgm:pt>
    <dgm:pt modelId="{7FC010D8-EEA7-4B37-90D0-E1A00AA95354}" type="pres">
      <dgm:prSet presAssocID="{5D2D3BC2-064F-4A60-BA14-FBC6682082AA}" presName="parTx" presStyleLbl="revTx" presStyleIdx="0" presStyleCnt="5">
        <dgm:presLayoutVars>
          <dgm:chMax val="0"/>
          <dgm:chPref val="0"/>
        </dgm:presLayoutVars>
      </dgm:prSet>
      <dgm:spPr/>
    </dgm:pt>
    <dgm:pt modelId="{29BFB004-3E5F-4D16-ACE1-D691E06E01A1}" type="pres">
      <dgm:prSet presAssocID="{381926A7-5C6E-437A-AE1A-742600E67188}" presName="sibTrans" presStyleCnt="0"/>
      <dgm:spPr/>
    </dgm:pt>
    <dgm:pt modelId="{38940DCB-294E-428C-AF08-9BADA939363A}" type="pres">
      <dgm:prSet presAssocID="{8FBA1D72-3BA5-4486-A90E-088357A46248}" presName="compNode" presStyleCnt="0"/>
      <dgm:spPr/>
    </dgm:pt>
    <dgm:pt modelId="{2F2F27C9-3F12-4DB1-A881-20126DF06690}" type="pres">
      <dgm:prSet presAssocID="{8FBA1D72-3BA5-4486-A90E-088357A46248}" presName="bgRect" presStyleLbl="bgShp" presStyleIdx="1" presStyleCnt="5"/>
      <dgm:spPr/>
    </dgm:pt>
    <dgm:pt modelId="{EA9F89FF-3690-4AC6-AE8F-A26EDDA7CA3D}" type="pres">
      <dgm:prSet presAssocID="{8FBA1D72-3BA5-4486-A90E-088357A4624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1A6ADC9D-8AD3-415E-A549-FA152DFDBCF6}" type="pres">
      <dgm:prSet presAssocID="{8FBA1D72-3BA5-4486-A90E-088357A46248}" presName="spaceRect" presStyleCnt="0"/>
      <dgm:spPr/>
    </dgm:pt>
    <dgm:pt modelId="{54EC167E-E693-48D2-902B-4F97860AD397}" type="pres">
      <dgm:prSet presAssocID="{8FBA1D72-3BA5-4486-A90E-088357A46248}" presName="parTx" presStyleLbl="revTx" presStyleIdx="1" presStyleCnt="5">
        <dgm:presLayoutVars>
          <dgm:chMax val="0"/>
          <dgm:chPref val="0"/>
        </dgm:presLayoutVars>
      </dgm:prSet>
      <dgm:spPr/>
    </dgm:pt>
    <dgm:pt modelId="{001E8295-4A7A-4FA3-ACBB-DBDF54559D49}" type="pres">
      <dgm:prSet presAssocID="{841337E7-B7DD-4693-9542-47FBBA5E65ED}" presName="sibTrans" presStyleCnt="0"/>
      <dgm:spPr/>
    </dgm:pt>
    <dgm:pt modelId="{621C877D-4F5E-49BE-8CF8-B03F35EFBBDC}" type="pres">
      <dgm:prSet presAssocID="{2CA21FC1-DC0C-45C1-B398-84EC9F623009}" presName="compNode" presStyleCnt="0"/>
      <dgm:spPr/>
    </dgm:pt>
    <dgm:pt modelId="{6602779B-AD06-41B2-BC5A-3772677AB382}" type="pres">
      <dgm:prSet presAssocID="{2CA21FC1-DC0C-45C1-B398-84EC9F623009}" presName="bgRect" presStyleLbl="bgShp" presStyleIdx="2" presStyleCnt="5"/>
      <dgm:spPr/>
    </dgm:pt>
    <dgm:pt modelId="{09720C3C-0AC9-442F-A266-0D89F2DC8E36}" type="pres">
      <dgm:prSet presAssocID="{2CA21FC1-DC0C-45C1-B398-84EC9F62300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Organ"/>
        </a:ext>
      </dgm:extLst>
    </dgm:pt>
    <dgm:pt modelId="{E95E2F5B-7E95-44C4-AA63-319B3FFD8BC3}" type="pres">
      <dgm:prSet presAssocID="{2CA21FC1-DC0C-45C1-B398-84EC9F623009}" presName="spaceRect" presStyleCnt="0"/>
      <dgm:spPr/>
    </dgm:pt>
    <dgm:pt modelId="{8BCE5334-C625-46F8-B1AB-70885F6F8E46}" type="pres">
      <dgm:prSet presAssocID="{2CA21FC1-DC0C-45C1-B398-84EC9F623009}" presName="parTx" presStyleLbl="revTx" presStyleIdx="2" presStyleCnt="5">
        <dgm:presLayoutVars>
          <dgm:chMax val="0"/>
          <dgm:chPref val="0"/>
        </dgm:presLayoutVars>
      </dgm:prSet>
      <dgm:spPr/>
    </dgm:pt>
    <dgm:pt modelId="{4FAB93E6-6ED0-4429-8109-22D820812B00}" type="pres">
      <dgm:prSet presAssocID="{FE54681B-F700-4282-A77F-6B0CF3D1EFD0}" presName="sibTrans" presStyleCnt="0"/>
      <dgm:spPr/>
    </dgm:pt>
    <dgm:pt modelId="{A02C4A6B-A19A-4FB5-8B8F-81AA30E44E22}" type="pres">
      <dgm:prSet presAssocID="{56D40698-EB48-4557-88EF-AAE7FB621E20}" presName="compNode" presStyleCnt="0"/>
      <dgm:spPr/>
    </dgm:pt>
    <dgm:pt modelId="{E85F4868-F2DB-4DDA-9056-5B4F01CBF50C}" type="pres">
      <dgm:prSet presAssocID="{56D40698-EB48-4557-88EF-AAE7FB621E20}" presName="bgRect" presStyleLbl="bgShp" presStyleIdx="3" presStyleCnt="5"/>
      <dgm:spPr/>
    </dgm:pt>
    <dgm:pt modelId="{50295DB5-DBA9-4F25-9034-F50705C74EB4}" type="pres">
      <dgm:prSet presAssocID="{56D40698-EB48-4557-88EF-AAE7FB621E2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31E79081-8619-490A-9623-888D339087BD}" type="pres">
      <dgm:prSet presAssocID="{56D40698-EB48-4557-88EF-AAE7FB621E20}" presName="spaceRect" presStyleCnt="0"/>
      <dgm:spPr/>
    </dgm:pt>
    <dgm:pt modelId="{C992B5AD-B2E2-42D0-A8EB-4084A3F4B7E6}" type="pres">
      <dgm:prSet presAssocID="{56D40698-EB48-4557-88EF-AAE7FB621E20}" presName="parTx" presStyleLbl="revTx" presStyleIdx="3" presStyleCnt="5">
        <dgm:presLayoutVars>
          <dgm:chMax val="0"/>
          <dgm:chPref val="0"/>
        </dgm:presLayoutVars>
      </dgm:prSet>
      <dgm:spPr/>
    </dgm:pt>
    <dgm:pt modelId="{33D34170-A392-43A1-8F02-11F0A8502B02}" type="pres">
      <dgm:prSet presAssocID="{847B5DA3-51A8-4DC2-B42D-04F8D3207C40}" presName="sibTrans" presStyleCnt="0"/>
      <dgm:spPr/>
    </dgm:pt>
    <dgm:pt modelId="{D30C06A5-77EF-4E84-BB94-872D61C2CA14}" type="pres">
      <dgm:prSet presAssocID="{98639FB6-9D62-49CB-95F0-B87C1F1D09CF}" presName="compNode" presStyleCnt="0"/>
      <dgm:spPr/>
    </dgm:pt>
    <dgm:pt modelId="{3BDF31C1-80D2-470E-8127-C431582D0FBD}" type="pres">
      <dgm:prSet presAssocID="{98639FB6-9D62-49CB-95F0-B87C1F1D09CF}" presName="bgRect" presStyleLbl="bgShp" presStyleIdx="4" presStyleCnt="5"/>
      <dgm:spPr/>
    </dgm:pt>
    <dgm:pt modelId="{0DB0A2F1-BB99-4279-B4FE-D16BEAB24D99}" type="pres">
      <dgm:prSet presAssocID="{98639FB6-9D62-49CB-95F0-B87C1F1D09C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eedle"/>
        </a:ext>
      </dgm:extLst>
    </dgm:pt>
    <dgm:pt modelId="{7EB69981-3A44-4EFD-801A-1778FD268614}" type="pres">
      <dgm:prSet presAssocID="{98639FB6-9D62-49CB-95F0-B87C1F1D09CF}" presName="spaceRect" presStyleCnt="0"/>
      <dgm:spPr/>
    </dgm:pt>
    <dgm:pt modelId="{F1C455E7-7321-4134-A46E-7AF43869407B}" type="pres">
      <dgm:prSet presAssocID="{98639FB6-9D62-49CB-95F0-B87C1F1D09CF}" presName="parTx" presStyleLbl="revTx" presStyleIdx="4" presStyleCnt="5">
        <dgm:presLayoutVars>
          <dgm:chMax val="0"/>
          <dgm:chPref val="0"/>
        </dgm:presLayoutVars>
      </dgm:prSet>
      <dgm:spPr/>
    </dgm:pt>
  </dgm:ptLst>
  <dgm:cxnLst>
    <dgm:cxn modelId="{7017C52E-6418-4437-B126-C6CDD0F7AE0D}" srcId="{96536560-ED6F-42F3-9FD7-51181E8F5EA7}" destId="{56D40698-EB48-4557-88EF-AAE7FB621E20}" srcOrd="3" destOrd="0" parTransId="{041FB710-D0F2-4E00-A2ED-BCB1E54B81DE}" sibTransId="{847B5DA3-51A8-4DC2-B42D-04F8D3207C40}"/>
    <dgm:cxn modelId="{2731345C-7F74-45E6-8B44-1EF7ECD1F9F4}" srcId="{96536560-ED6F-42F3-9FD7-51181E8F5EA7}" destId="{2CA21FC1-DC0C-45C1-B398-84EC9F623009}" srcOrd="2" destOrd="0" parTransId="{730A39B5-776B-4C1B-BB44-FBEB1646B7E5}" sibTransId="{FE54681B-F700-4282-A77F-6B0CF3D1EFD0}"/>
    <dgm:cxn modelId="{1A0C5472-340E-4CB3-AA29-7AD838D53389}" srcId="{96536560-ED6F-42F3-9FD7-51181E8F5EA7}" destId="{8FBA1D72-3BA5-4486-A90E-088357A46248}" srcOrd="1" destOrd="0" parTransId="{49551469-0D2B-4C1D-A710-8E3ECDC6E393}" sibTransId="{841337E7-B7DD-4693-9542-47FBBA5E65ED}"/>
    <dgm:cxn modelId="{82DC0775-0EDC-4052-86EA-64B9730A56B8}" type="presOf" srcId="{56D40698-EB48-4557-88EF-AAE7FB621E20}" destId="{C992B5AD-B2E2-42D0-A8EB-4084A3F4B7E6}" srcOrd="0" destOrd="0" presId="urn:microsoft.com/office/officeart/2018/2/layout/IconVerticalSolidList"/>
    <dgm:cxn modelId="{F4B7C457-02DB-4A12-8DB2-752119E26F0E}" type="presOf" srcId="{96536560-ED6F-42F3-9FD7-51181E8F5EA7}" destId="{73955242-11FA-49CD-B3DD-CDE4E5905FD8}" srcOrd="0" destOrd="0" presId="urn:microsoft.com/office/officeart/2018/2/layout/IconVerticalSolidList"/>
    <dgm:cxn modelId="{FAF51178-9194-4BF8-87C2-77CD0F970BAD}" type="presOf" srcId="{8FBA1D72-3BA5-4486-A90E-088357A46248}" destId="{54EC167E-E693-48D2-902B-4F97860AD397}" srcOrd="0" destOrd="0" presId="urn:microsoft.com/office/officeart/2018/2/layout/IconVerticalSolidList"/>
    <dgm:cxn modelId="{9FAD4F7C-81A2-4A98-BC35-9EE9BED48835}" srcId="{96536560-ED6F-42F3-9FD7-51181E8F5EA7}" destId="{5D2D3BC2-064F-4A60-BA14-FBC6682082AA}" srcOrd="0" destOrd="0" parTransId="{EA12F32A-D4BA-4280-8A53-C9A000B1FCDF}" sibTransId="{381926A7-5C6E-437A-AE1A-742600E67188}"/>
    <dgm:cxn modelId="{41062E95-7BDC-449B-88FC-29AED77FAD18}" srcId="{96536560-ED6F-42F3-9FD7-51181E8F5EA7}" destId="{98639FB6-9D62-49CB-95F0-B87C1F1D09CF}" srcOrd="4" destOrd="0" parTransId="{EC7D0FB8-B0FE-47F0-A4D9-E0C3558DCE51}" sibTransId="{977379CA-7441-4F4C-AAF5-ED3450C84807}"/>
    <dgm:cxn modelId="{AE8812AA-E62B-4D8B-987E-66805B08C14C}" type="presOf" srcId="{98639FB6-9D62-49CB-95F0-B87C1F1D09CF}" destId="{F1C455E7-7321-4134-A46E-7AF43869407B}" srcOrd="0" destOrd="0" presId="urn:microsoft.com/office/officeart/2018/2/layout/IconVerticalSolidList"/>
    <dgm:cxn modelId="{7825A1D7-E1AC-46E0-A1A6-EAA8F38992D3}" type="presOf" srcId="{5D2D3BC2-064F-4A60-BA14-FBC6682082AA}" destId="{7FC010D8-EEA7-4B37-90D0-E1A00AA95354}" srcOrd="0" destOrd="0" presId="urn:microsoft.com/office/officeart/2018/2/layout/IconVerticalSolidList"/>
    <dgm:cxn modelId="{FCE05EFD-356A-4352-832D-8963062A1EA5}" type="presOf" srcId="{2CA21FC1-DC0C-45C1-B398-84EC9F623009}" destId="{8BCE5334-C625-46F8-B1AB-70885F6F8E46}" srcOrd="0" destOrd="0" presId="urn:microsoft.com/office/officeart/2018/2/layout/IconVerticalSolidList"/>
    <dgm:cxn modelId="{97C5E01F-93C3-4E2C-8C82-A3438C2CAEFE}" type="presParOf" srcId="{73955242-11FA-49CD-B3DD-CDE4E5905FD8}" destId="{557F3D6D-BB04-40EB-8DFC-1194120803B8}" srcOrd="0" destOrd="0" presId="urn:microsoft.com/office/officeart/2018/2/layout/IconVerticalSolidList"/>
    <dgm:cxn modelId="{86206667-128D-48F2-9F9D-9C7FC3E6D150}" type="presParOf" srcId="{557F3D6D-BB04-40EB-8DFC-1194120803B8}" destId="{2F49D3A0-D5E1-405C-8FA5-9F93CDF24028}" srcOrd="0" destOrd="0" presId="urn:microsoft.com/office/officeart/2018/2/layout/IconVerticalSolidList"/>
    <dgm:cxn modelId="{8EB7655A-8C90-40F1-8B19-AD073AA5EC14}" type="presParOf" srcId="{557F3D6D-BB04-40EB-8DFC-1194120803B8}" destId="{C0755CAC-E926-4CF3-A038-DC9C60C7BB0F}" srcOrd="1" destOrd="0" presId="urn:microsoft.com/office/officeart/2018/2/layout/IconVerticalSolidList"/>
    <dgm:cxn modelId="{8BFB0622-DB6B-410E-8521-293B7949579C}" type="presParOf" srcId="{557F3D6D-BB04-40EB-8DFC-1194120803B8}" destId="{8DDBF5D9-97B5-4A4C-B7D6-D851967CF635}" srcOrd="2" destOrd="0" presId="urn:microsoft.com/office/officeart/2018/2/layout/IconVerticalSolidList"/>
    <dgm:cxn modelId="{2EC1D35C-F840-4C9C-B1FC-D3011C4BE427}" type="presParOf" srcId="{557F3D6D-BB04-40EB-8DFC-1194120803B8}" destId="{7FC010D8-EEA7-4B37-90D0-E1A00AA95354}" srcOrd="3" destOrd="0" presId="urn:microsoft.com/office/officeart/2018/2/layout/IconVerticalSolidList"/>
    <dgm:cxn modelId="{3F7D9F8A-AF8B-45F2-AD7B-2DE2A7DCC9CE}" type="presParOf" srcId="{73955242-11FA-49CD-B3DD-CDE4E5905FD8}" destId="{29BFB004-3E5F-4D16-ACE1-D691E06E01A1}" srcOrd="1" destOrd="0" presId="urn:microsoft.com/office/officeart/2018/2/layout/IconVerticalSolidList"/>
    <dgm:cxn modelId="{EB56B22F-EEEC-4C88-8459-C7B048CB555D}" type="presParOf" srcId="{73955242-11FA-49CD-B3DD-CDE4E5905FD8}" destId="{38940DCB-294E-428C-AF08-9BADA939363A}" srcOrd="2" destOrd="0" presId="urn:microsoft.com/office/officeart/2018/2/layout/IconVerticalSolidList"/>
    <dgm:cxn modelId="{EF6F029C-4E43-4427-A694-51881212B61F}" type="presParOf" srcId="{38940DCB-294E-428C-AF08-9BADA939363A}" destId="{2F2F27C9-3F12-4DB1-A881-20126DF06690}" srcOrd="0" destOrd="0" presId="urn:microsoft.com/office/officeart/2018/2/layout/IconVerticalSolidList"/>
    <dgm:cxn modelId="{A2DCA686-0B3E-498C-B95B-A1F4C7540C06}" type="presParOf" srcId="{38940DCB-294E-428C-AF08-9BADA939363A}" destId="{EA9F89FF-3690-4AC6-AE8F-A26EDDA7CA3D}" srcOrd="1" destOrd="0" presId="urn:microsoft.com/office/officeart/2018/2/layout/IconVerticalSolidList"/>
    <dgm:cxn modelId="{DAC855B3-F6D8-44D8-ACE0-69AE13A973A6}" type="presParOf" srcId="{38940DCB-294E-428C-AF08-9BADA939363A}" destId="{1A6ADC9D-8AD3-415E-A549-FA152DFDBCF6}" srcOrd="2" destOrd="0" presId="urn:microsoft.com/office/officeart/2018/2/layout/IconVerticalSolidList"/>
    <dgm:cxn modelId="{0E8BAE8D-7259-4526-A2CB-957B97B38862}" type="presParOf" srcId="{38940DCB-294E-428C-AF08-9BADA939363A}" destId="{54EC167E-E693-48D2-902B-4F97860AD397}" srcOrd="3" destOrd="0" presId="urn:microsoft.com/office/officeart/2018/2/layout/IconVerticalSolidList"/>
    <dgm:cxn modelId="{F659C81B-220C-4F9C-A9D6-E839DB28FFD4}" type="presParOf" srcId="{73955242-11FA-49CD-B3DD-CDE4E5905FD8}" destId="{001E8295-4A7A-4FA3-ACBB-DBDF54559D49}" srcOrd="3" destOrd="0" presId="urn:microsoft.com/office/officeart/2018/2/layout/IconVerticalSolidList"/>
    <dgm:cxn modelId="{5AE0EAFE-0B4C-4EC4-9725-960BEF1DA6B9}" type="presParOf" srcId="{73955242-11FA-49CD-B3DD-CDE4E5905FD8}" destId="{621C877D-4F5E-49BE-8CF8-B03F35EFBBDC}" srcOrd="4" destOrd="0" presId="urn:microsoft.com/office/officeart/2018/2/layout/IconVerticalSolidList"/>
    <dgm:cxn modelId="{1D8D7336-AAFB-47F8-92CE-5AF7A6A73624}" type="presParOf" srcId="{621C877D-4F5E-49BE-8CF8-B03F35EFBBDC}" destId="{6602779B-AD06-41B2-BC5A-3772677AB382}" srcOrd="0" destOrd="0" presId="urn:microsoft.com/office/officeart/2018/2/layout/IconVerticalSolidList"/>
    <dgm:cxn modelId="{531A91E6-EF29-460C-9380-0E8AB295F77F}" type="presParOf" srcId="{621C877D-4F5E-49BE-8CF8-B03F35EFBBDC}" destId="{09720C3C-0AC9-442F-A266-0D89F2DC8E36}" srcOrd="1" destOrd="0" presId="urn:microsoft.com/office/officeart/2018/2/layout/IconVerticalSolidList"/>
    <dgm:cxn modelId="{0243CF70-D3FA-4802-B840-7553A4BEB5C3}" type="presParOf" srcId="{621C877D-4F5E-49BE-8CF8-B03F35EFBBDC}" destId="{E95E2F5B-7E95-44C4-AA63-319B3FFD8BC3}" srcOrd="2" destOrd="0" presId="urn:microsoft.com/office/officeart/2018/2/layout/IconVerticalSolidList"/>
    <dgm:cxn modelId="{C0B700E9-205B-4A43-8C7D-51A3E4A075DD}" type="presParOf" srcId="{621C877D-4F5E-49BE-8CF8-B03F35EFBBDC}" destId="{8BCE5334-C625-46F8-B1AB-70885F6F8E46}" srcOrd="3" destOrd="0" presId="urn:microsoft.com/office/officeart/2018/2/layout/IconVerticalSolidList"/>
    <dgm:cxn modelId="{7E16E9DB-F152-4413-9E88-B6DDDA3F2E02}" type="presParOf" srcId="{73955242-11FA-49CD-B3DD-CDE4E5905FD8}" destId="{4FAB93E6-6ED0-4429-8109-22D820812B00}" srcOrd="5" destOrd="0" presId="urn:microsoft.com/office/officeart/2018/2/layout/IconVerticalSolidList"/>
    <dgm:cxn modelId="{CE79A798-88AE-495F-A343-A1142BCEF875}" type="presParOf" srcId="{73955242-11FA-49CD-B3DD-CDE4E5905FD8}" destId="{A02C4A6B-A19A-4FB5-8B8F-81AA30E44E22}" srcOrd="6" destOrd="0" presId="urn:microsoft.com/office/officeart/2018/2/layout/IconVerticalSolidList"/>
    <dgm:cxn modelId="{9F122A92-5835-4780-8DE2-E1A603C3AB7A}" type="presParOf" srcId="{A02C4A6B-A19A-4FB5-8B8F-81AA30E44E22}" destId="{E85F4868-F2DB-4DDA-9056-5B4F01CBF50C}" srcOrd="0" destOrd="0" presId="urn:microsoft.com/office/officeart/2018/2/layout/IconVerticalSolidList"/>
    <dgm:cxn modelId="{A3EBCE48-684D-4443-BDB7-A49C2D529D1F}" type="presParOf" srcId="{A02C4A6B-A19A-4FB5-8B8F-81AA30E44E22}" destId="{50295DB5-DBA9-4F25-9034-F50705C74EB4}" srcOrd="1" destOrd="0" presId="urn:microsoft.com/office/officeart/2018/2/layout/IconVerticalSolidList"/>
    <dgm:cxn modelId="{D33EAC8F-42C9-4A8D-809C-65D892FB951C}" type="presParOf" srcId="{A02C4A6B-A19A-4FB5-8B8F-81AA30E44E22}" destId="{31E79081-8619-490A-9623-888D339087BD}" srcOrd="2" destOrd="0" presId="urn:microsoft.com/office/officeart/2018/2/layout/IconVerticalSolidList"/>
    <dgm:cxn modelId="{D673F8EC-13A9-4A64-AAEF-3E70657706E0}" type="presParOf" srcId="{A02C4A6B-A19A-4FB5-8B8F-81AA30E44E22}" destId="{C992B5AD-B2E2-42D0-A8EB-4084A3F4B7E6}" srcOrd="3" destOrd="0" presId="urn:microsoft.com/office/officeart/2018/2/layout/IconVerticalSolidList"/>
    <dgm:cxn modelId="{6E548645-54B5-4FB8-9B5B-9E2405887486}" type="presParOf" srcId="{73955242-11FA-49CD-B3DD-CDE4E5905FD8}" destId="{33D34170-A392-43A1-8F02-11F0A8502B02}" srcOrd="7" destOrd="0" presId="urn:microsoft.com/office/officeart/2018/2/layout/IconVerticalSolidList"/>
    <dgm:cxn modelId="{ED12D22C-3D55-465B-97EF-2B50FCE52AEE}" type="presParOf" srcId="{73955242-11FA-49CD-B3DD-CDE4E5905FD8}" destId="{D30C06A5-77EF-4E84-BB94-872D61C2CA14}" srcOrd="8" destOrd="0" presId="urn:microsoft.com/office/officeart/2018/2/layout/IconVerticalSolidList"/>
    <dgm:cxn modelId="{25D81F05-1AC6-4F6A-BD25-061655688E07}" type="presParOf" srcId="{D30C06A5-77EF-4E84-BB94-872D61C2CA14}" destId="{3BDF31C1-80D2-470E-8127-C431582D0FBD}" srcOrd="0" destOrd="0" presId="urn:microsoft.com/office/officeart/2018/2/layout/IconVerticalSolidList"/>
    <dgm:cxn modelId="{1DD636E7-462D-44BF-B167-E231F9605287}" type="presParOf" srcId="{D30C06A5-77EF-4E84-BB94-872D61C2CA14}" destId="{0DB0A2F1-BB99-4279-B4FE-D16BEAB24D99}" srcOrd="1" destOrd="0" presId="urn:microsoft.com/office/officeart/2018/2/layout/IconVerticalSolidList"/>
    <dgm:cxn modelId="{25DFB10D-824C-4E93-B301-BE4BBF4C9C7D}" type="presParOf" srcId="{D30C06A5-77EF-4E84-BB94-872D61C2CA14}" destId="{7EB69981-3A44-4EFD-801A-1778FD268614}" srcOrd="2" destOrd="0" presId="urn:microsoft.com/office/officeart/2018/2/layout/IconVerticalSolidList"/>
    <dgm:cxn modelId="{F5B4BB7B-5E9F-4DAA-9584-FCBC9DF8A0D0}" type="presParOf" srcId="{D30C06A5-77EF-4E84-BB94-872D61C2CA14}" destId="{F1C455E7-7321-4134-A46E-7AF43869407B}"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AA234F-AC4E-4819-9ED7-DE0A5519135E}">
      <dsp:nvSpPr>
        <dsp:cNvPr id="0" name=""/>
        <dsp:cNvSpPr/>
      </dsp:nvSpPr>
      <dsp:spPr>
        <a:xfrm>
          <a:off x="0" y="0"/>
          <a:ext cx="105156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0D165B-311B-4C48-A74A-F533F55AF354}">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PK" sz="3000" kern="1200"/>
            <a:t>Insulin resistance in muscle/adipose tissue → poor glucose uptake (Kubrak et al., 2024)</a:t>
          </a:r>
          <a:endParaRPr lang="en-US" sz="3000" kern="1200"/>
        </a:p>
      </dsp:txBody>
      <dsp:txXfrm>
        <a:off x="0" y="0"/>
        <a:ext cx="10515600" cy="1087834"/>
      </dsp:txXfrm>
    </dsp:sp>
    <dsp:sp modelId="{5331680A-FDBD-441F-A3EC-A4EFD6B49063}">
      <dsp:nvSpPr>
        <dsp:cNvPr id="0" name=""/>
        <dsp:cNvSpPr/>
      </dsp:nvSpPr>
      <dsp:spPr>
        <a:xfrm>
          <a:off x="0" y="1087834"/>
          <a:ext cx="10515600" cy="0"/>
        </a:xfrm>
        <a:prstGeom prst="line">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25BD2-08C1-432A-8F3B-897170082257}">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PK" sz="3000" kern="1200"/>
            <a:t>Beta-cell dysfunction → reduced insulin secretion</a:t>
          </a:r>
          <a:endParaRPr lang="en-US" sz="3000" kern="1200"/>
        </a:p>
      </dsp:txBody>
      <dsp:txXfrm>
        <a:off x="0" y="1087834"/>
        <a:ext cx="10515600" cy="1087834"/>
      </dsp:txXfrm>
    </dsp:sp>
    <dsp:sp modelId="{CB4FA8F8-84F9-4F38-8585-7D3A3E675B2B}">
      <dsp:nvSpPr>
        <dsp:cNvPr id="0" name=""/>
        <dsp:cNvSpPr/>
      </dsp:nvSpPr>
      <dsp:spPr>
        <a:xfrm>
          <a:off x="0" y="2175669"/>
          <a:ext cx="10515600" cy="0"/>
        </a:xfrm>
        <a:prstGeom prst="line">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31D501-2177-4CF7-BB80-9247D26E0782}">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PK" sz="3000" kern="1200" dirty="0"/>
            <a:t>Chronic hyperglycaemia damages blood vessels (micro &amp; macrovascular)</a:t>
          </a:r>
          <a:r>
            <a:rPr lang="en-US" sz="3000" kern="1200" dirty="0"/>
            <a:t> (Zakir et al., 2023).</a:t>
          </a:r>
        </a:p>
      </dsp:txBody>
      <dsp:txXfrm>
        <a:off x="0" y="2175669"/>
        <a:ext cx="10515600" cy="1087834"/>
      </dsp:txXfrm>
    </dsp:sp>
    <dsp:sp modelId="{8A8702A3-9218-43BF-9CD5-8DDA74724F61}">
      <dsp:nvSpPr>
        <dsp:cNvPr id="0" name=""/>
        <dsp:cNvSpPr/>
      </dsp:nvSpPr>
      <dsp:spPr>
        <a:xfrm>
          <a:off x="0" y="3263503"/>
          <a:ext cx="10515600"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60AB64-6364-4CBE-86C2-C058EBC37EE7}">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PK" sz="3000" kern="1200"/>
            <a:t>Complications: retinopathy, nephropathy, neuropathy, cardiovascular events</a:t>
          </a:r>
          <a:endParaRPr lang="en-US" sz="3000" kern="1200"/>
        </a:p>
      </dsp:txBody>
      <dsp:txXfrm>
        <a:off x="0" y="3263503"/>
        <a:ext cx="10515600" cy="1087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A89A9-5E42-4939-86E5-E2449B96A8B6}">
      <dsp:nvSpPr>
        <dsp:cNvPr id="0" name=""/>
        <dsp:cNvSpPr/>
      </dsp:nvSpPr>
      <dsp:spPr>
        <a:xfrm>
          <a:off x="0" y="4592"/>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D5495E-ABFE-4FB6-94EA-7C341A60AE11}">
      <dsp:nvSpPr>
        <dsp:cNvPr id="0" name=""/>
        <dsp:cNvSpPr/>
      </dsp:nvSpPr>
      <dsp:spPr>
        <a:xfrm>
          <a:off x="295926" y="224703"/>
          <a:ext cx="538048" cy="538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6AD05F-10C0-4563-B341-5E149EC47B24}">
      <dsp:nvSpPr>
        <dsp:cNvPr id="0" name=""/>
        <dsp:cNvSpPr/>
      </dsp:nvSpPr>
      <dsp:spPr>
        <a:xfrm>
          <a:off x="1129902" y="4592"/>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100000"/>
            </a:lnSpc>
            <a:spcBef>
              <a:spcPct val="0"/>
            </a:spcBef>
            <a:spcAft>
              <a:spcPct val="35000"/>
            </a:spcAft>
            <a:buNone/>
          </a:pPr>
          <a:r>
            <a:rPr lang="en-PK" sz="1900" kern="1200"/>
            <a:t>Increased fatigue due to poor glucose utilisation</a:t>
          </a:r>
          <a:endParaRPr lang="en-US" sz="1900" kern="1200"/>
        </a:p>
      </dsp:txBody>
      <dsp:txXfrm>
        <a:off x="1129902" y="4592"/>
        <a:ext cx="5171698" cy="978270"/>
      </dsp:txXfrm>
    </dsp:sp>
    <dsp:sp modelId="{3F352BBF-192E-4313-83C7-2BE87A85371F}">
      <dsp:nvSpPr>
        <dsp:cNvPr id="0" name=""/>
        <dsp:cNvSpPr/>
      </dsp:nvSpPr>
      <dsp:spPr>
        <a:xfrm>
          <a:off x="0" y="1227431"/>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6954F3-CAC8-4F07-ACC2-4C69E19F044C}">
      <dsp:nvSpPr>
        <dsp:cNvPr id="0" name=""/>
        <dsp:cNvSpPr/>
      </dsp:nvSpPr>
      <dsp:spPr>
        <a:xfrm>
          <a:off x="295926" y="1447541"/>
          <a:ext cx="538048" cy="538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1E2CAD-7B0C-4F82-BB39-38357ABBD90A}">
      <dsp:nvSpPr>
        <dsp:cNvPr id="0" name=""/>
        <dsp:cNvSpPr/>
      </dsp:nvSpPr>
      <dsp:spPr>
        <a:xfrm>
          <a:off x="1129902" y="1227431"/>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100000"/>
            </a:lnSpc>
            <a:spcBef>
              <a:spcPct val="0"/>
            </a:spcBef>
            <a:spcAft>
              <a:spcPct val="35000"/>
            </a:spcAft>
            <a:buNone/>
          </a:pPr>
          <a:r>
            <a:rPr lang="en-PK" sz="1900" kern="1200"/>
            <a:t>Frequent urination and dehydration (osmotic diuresis)</a:t>
          </a:r>
          <a:endParaRPr lang="en-US" sz="1900" kern="1200"/>
        </a:p>
      </dsp:txBody>
      <dsp:txXfrm>
        <a:off x="1129902" y="1227431"/>
        <a:ext cx="5171698" cy="978270"/>
      </dsp:txXfrm>
    </dsp:sp>
    <dsp:sp modelId="{7CF9D30D-0C61-4850-9DEC-893E54C415CE}">
      <dsp:nvSpPr>
        <dsp:cNvPr id="0" name=""/>
        <dsp:cNvSpPr/>
      </dsp:nvSpPr>
      <dsp:spPr>
        <a:xfrm>
          <a:off x="0" y="2450269"/>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B39786-F325-4111-8844-60A8D58C73D6}">
      <dsp:nvSpPr>
        <dsp:cNvPr id="0" name=""/>
        <dsp:cNvSpPr/>
      </dsp:nvSpPr>
      <dsp:spPr>
        <a:xfrm>
          <a:off x="295926" y="2670380"/>
          <a:ext cx="538048" cy="538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4CAF70-67AF-4CC8-A2BF-4356E897E078}">
      <dsp:nvSpPr>
        <dsp:cNvPr id="0" name=""/>
        <dsp:cNvSpPr/>
      </dsp:nvSpPr>
      <dsp:spPr>
        <a:xfrm>
          <a:off x="1129902" y="2450269"/>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100000"/>
            </a:lnSpc>
            <a:spcBef>
              <a:spcPct val="0"/>
            </a:spcBef>
            <a:spcAft>
              <a:spcPct val="35000"/>
            </a:spcAft>
            <a:buNone/>
          </a:pPr>
          <a:r>
            <a:rPr lang="en-PK" sz="1900" kern="1200"/>
            <a:t>Delayed wound healing due to vascular damage (Deng et al., 2021).</a:t>
          </a:r>
          <a:endParaRPr lang="en-US" sz="1900" kern="1200"/>
        </a:p>
      </dsp:txBody>
      <dsp:txXfrm>
        <a:off x="1129902" y="2450269"/>
        <a:ext cx="5171698" cy="978270"/>
      </dsp:txXfrm>
    </dsp:sp>
    <dsp:sp modelId="{B0E883DD-493D-4537-BD10-1739B6C459AB}">
      <dsp:nvSpPr>
        <dsp:cNvPr id="0" name=""/>
        <dsp:cNvSpPr/>
      </dsp:nvSpPr>
      <dsp:spPr>
        <a:xfrm>
          <a:off x="0" y="3673107"/>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E5690E-92EF-43AB-8FAD-4A4B4F845742}">
      <dsp:nvSpPr>
        <dsp:cNvPr id="0" name=""/>
        <dsp:cNvSpPr/>
      </dsp:nvSpPr>
      <dsp:spPr>
        <a:xfrm>
          <a:off x="295926" y="3893218"/>
          <a:ext cx="538048" cy="5380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0ADB63-55C1-4F55-9AFF-017196CE4542}">
      <dsp:nvSpPr>
        <dsp:cNvPr id="0" name=""/>
        <dsp:cNvSpPr/>
      </dsp:nvSpPr>
      <dsp:spPr>
        <a:xfrm>
          <a:off x="1129902" y="3673107"/>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100000"/>
            </a:lnSpc>
            <a:spcBef>
              <a:spcPct val="0"/>
            </a:spcBef>
            <a:spcAft>
              <a:spcPct val="35000"/>
            </a:spcAft>
            <a:buNone/>
          </a:pPr>
          <a:r>
            <a:rPr lang="en-PK" sz="1900" kern="1200"/>
            <a:t>Increased risk of myocardial infarction or stroke</a:t>
          </a:r>
          <a:endParaRPr lang="en-US" sz="1900" kern="1200"/>
        </a:p>
      </dsp:txBody>
      <dsp:txXfrm>
        <a:off x="1129902" y="3673107"/>
        <a:ext cx="5171698" cy="978270"/>
      </dsp:txXfrm>
    </dsp:sp>
    <dsp:sp modelId="{512DFEE7-B11B-474A-B5DE-F146545DCFCB}">
      <dsp:nvSpPr>
        <dsp:cNvPr id="0" name=""/>
        <dsp:cNvSpPr/>
      </dsp:nvSpPr>
      <dsp:spPr>
        <a:xfrm>
          <a:off x="0" y="4895945"/>
          <a:ext cx="63016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DEC909-8943-4F49-A262-FF20B63654E8}">
      <dsp:nvSpPr>
        <dsp:cNvPr id="0" name=""/>
        <dsp:cNvSpPr/>
      </dsp:nvSpPr>
      <dsp:spPr>
        <a:xfrm>
          <a:off x="295926" y="5116056"/>
          <a:ext cx="538048" cy="538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3B0D36-6E5C-4807-A929-CBCF43FADF5C}">
      <dsp:nvSpPr>
        <dsp:cNvPr id="0" name=""/>
        <dsp:cNvSpPr/>
      </dsp:nvSpPr>
      <dsp:spPr>
        <a:xfrm>
          <a:off x="1129902" y="4895945"/>
          <a:ext cx="51716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844550">
            <a:lnSpc>
              <a:spcPct val="100000"/>
            </a:lnSpc>
            <a:spcBef>
              <a:spcPct val="0"/>
            </a:spcBef>
            <a:spcAft>
              <a:spcPct val="35000"/>
            </a:spcAft>
            <a:buNone/>
          </a:pPr>
          <a:r>
            <a:rPr lang="en-PK" sz="1900" kern="1200"/>
            <a:t>Psychological stress, reduced quality of life</a:t>
          </a:r>
          <a:endParaRPr lang="en-US" sz="1900" kern="1200"/>
        </a:p>
      </dsp:txBody>
      <dsp:txXfrm>
        <a:off x="1129902" y="4895945"/>
        <a:ext cx="5171698" cy="9782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9D3A0-D5E1-405C-8FA5-9F93CDF24028}">
      <dsp:nvSpPr>
        <dsp:cNvPr id="0" name=""/>
        <dsp:cNvSpPr/>
      </dsp:nvSpPr>
      <dsp:spPr>
        <a:xfrm>
          <a:off x="0" y="2805"/>
          <a:ext cx="4506686" cy="59759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55CAC-E926-4CF3-A038-DC9C60C7BB0F}">
      <dsp:nvSpPr>
        <dsp:cNvPr id="0" name=""/>
        <dsp:cNvSpPr/>
      </dsp:nvSpPr>
      <dsp:spPr>
        <a:xfrm>
          <a:off x="180773" y="137265"/>
          <a:ext cx="328679" cy="3286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C010D8-EEA7-4B37-90D0-E1A00AA95354}">
      <dsp:nvSpPr>
        <dsp:cNvPr id="0" name=""/>
        <dsp:cNvSpPr/>
      </dsp:nvSpPr>
      <dsp:spPr>
        <a:xfrm>
          <a:off x="690227" y="2805"/>
          <a:ext cx="3816458" cy="597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246" tIns="63246" rIns="63246" bIns="63246" numCol="1" spcCol="1270" anchor="ctr" anchorCtr="0">
          <a:noAutofit/>
        </a:bodyPr>
        <a:lstStyle/>
        <a:p>
          <a:pPr marL="0" lvl="0" indent="0" algn="l" defTabSz="666750">
            <a:lnSpc>
              <a:spcPct val="90000"/>
            </a:lnSpc>
            <a:spcBef>
              <a:spcPct val="0"/>
            </a:spcBef>
            <a:spcAft>
              <a:spcPct val="35000"/>
            </a:spcAft>
            <a:buNone/>
          </a:pPr>
          <a:r>
            <a:rPr lang="en-PK" sz="1500" kern="1200"/>
            <a:t>Initial therapy: Metformin (if tolerated)</a:t>
          </a:r>
          <a:endParaRPr lang="en-US" sz="1500" kern="1200"/>
        </a:p>
      </dsp:txBody>
      <dsp:txXfrm>
        <a:off x="690227" y="2805"/>
        <a:ext cx="3816458" cy="597599"/>
      </dsp:txXfrm>
    </dsp:sp>
    <dsp:sp modelId="{2F2F27C9-3F12-4DB1-A881-20126DF06690}">
      <dsp:nvSpPr>
        <dsp:cNvPr id="0" name=""/>
        <dsp:cNvSpPr/>
      </dsp:nvSpPr>
      <dsp:spPr>
        <a:xfrm>
          <a:off x="0" y="749804"/>
          <a:ext cx="4506686" cy="59759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F89FF-3690-4AC6-AE8F-A26EDDA7CA3D}">
      <dsp:nvSpPr>
        <dsp:cNvPr id="0" name=""/>
        <dsp:cNvSpPr/>
      </dsp:nvSpPr>
      <dsp:spPr>
        <a:xfrm>
          <a:off x="180773" y="884264"/>
          <a:ext cx="328679" cy="3286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EC167E-E693-48D2-902B-4F97860AD397}">
      <dsp:nvSpPr>
        <dsp:cNvPr id="0" name=""/>
        <dsp:cNvSpPr/>
      </dsp:nvSpPr>
      <dsp:spPr>
        <a:xfrm>
          <a:off x="690227" y="749804"/>
          <a:ext cx="3816458" cy="597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246" tIns="63246" rIns="63246" bIns="63246" numCol="1" spcCol="1270" anchor="ctr" anchorCtr="0">
          <a:noAutofit/>
        </a:bodyPr>
        <a:lstStyle/>
        <a:p>
          <a:pPr marL="0" lvl="0" indent="0" algn="l" defTabSz="666750">
            <a:lnSpc>
              <a:spcPct val="90000"/>
            </a:lnSpc>
            <a:spcBef>
              <a:spcPct val="0"/>
            </a:spcBef>
            <a:spcAft>
              <a:spcPct val="35000"/>
            </a:spcAft>
            <a:buNone/>
          </a:pPr>
          <a:r>
            <a:rPr lang="en-PK" sz="1500" kern="1200"/>
            <a:t>Step-up: SGLT2 inhibitors or GLP-1 receptor agonists if needed</a:t>
          </a:r>
          <a:endParaRPr lang="en-US" sz="1500" kern="1200"/>
        </a:p>
      </dsp:txBody>
      <dsp:txXfrm>
        <a:off x="690227" y="749804"/>
        <a:ext cx="3816458" cy="597599"/>
      </dsp:txXfrm>
    </dsp:sp>
    <dsp:sp modelId="{6602779B-AD06-41B2-BC5A-3772677AB382}">
      <dsp:nvSpPr>
        <dsp:cNvPr id="0" name=""/>
        <dsp:cNvSpPr/>
      </dsp:nvSpPr>
      <dsp:spPr>
        <a:xfrm>
          <a:off x="0" y="1496803"/>
          <a:ext cx="4506686" cy="59759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720C3C-0AC9-442F-A266-0D89F2DC8E36}">
      <dsp:nvSpPr>
        <dsp:cNvPr id="0" name=""/>
        <dsp:cNvSpPr/>
      </dsp:nvSpPr>
      <dsp:spPr>
        <a:xfrm>
          <a:off x="180773" y="1631263"/>
          <a:ext cx="328679" cy="3286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CE5334-C625-46F8-B1AB-70885F6F8E46}">
      <dsp:nvSpPr>
        <dsp:cNvPr id="0" name=""/>
        <dsp:cNvSpPr/>
      </dsp:nvSpPr>
      <dsp:spPr>
        <a:xfrm>
          <a:off x="690227" y="1496803"/>
          <a:ext cx="3816458" cy="597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246" tIns="63246" rIns="63246" bIns="63246" numCol="1" spcCol="1270" anchor="ctr" anchorCtr="0">
          <a:noAutofit/>
        </a:bodyPr>
        <a:lstStyle/>
        <a:p>
          <a:pPr marL="0" lvl="0" indent="0" algn="l" defTabSz="666750">
            <a:lnSpc>
              <a:spcPct val="90000"/>
            </a:lnSpc>
            <a:spcBef>
              <a:spcPct val="0"/>
            </a:spcBef>
            <a:spcAft>
              <a:spcPct val="35000"/>
            </a:spcAft>
            <a:buNone/>
          </a:pPr>
          <a:r>
            <a:rPr lang="en-PK" sz="1500" kern="1200"/>
            <a:t>Regular monitoring of blood pressure, lipids, and renal function (Elendu et al., 2023).</a:t>
          </a:r>
          <a:endParaRPr lang="en-US" sz="1500" kern="1200"/>
        </a:p>
      </dsp:txBody>
      <dsp:txXfrm>
        <a:off x="690227" y="1496803"/>
        <a:ext cx="3816458" cy="597599"/>
      </dsp:txXfrm>
    </dsp:sp>
    <dsp:sp modelId="{E85F4868-F2DB-4DDA-9056-5B4F01CBF50C}">
      <dsp:nvSpPr>
        <dsp:cNvPr id="0" name=""/>
        <dsp:cNvSpPr/>
      </dsp:nvSpPr>
      <dsp:spPr>
        <a:xfrm>
          <a:off x="0" y="2243802"/>
          <a:ext cx="4506686" cy="59759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295DB5-DBA9-4F25-9034-F50705C74EB4}">
      <dsp:nvSpPr>
        <dsp:cNvPr id="0" name=""/>
        <dsp:cNvSpPr/>
      </dsp:nvSpPr>
      <dsp:spPr>
        <a:xfrm>
          <a:off x="180773" y="2378262"/>
          <a:ext cx="328679" cy="3286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92B5AD-B2E2-42D0-A8EB-4084A3F4B7E6}">
      <dsp:nvSpPr>
        <dsp:cNvPr id="0" name=""/>
        <dsp:cNvSpPr/>
      </dsp:nvSpPr>
      <dsp:spPr>
        <a:xfrm>
          <a:off x="690227" y="2243802"/>
          <a:ext cx="3816458" cy="597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246" tIns="63246" rIns="63246" bIns="63246" numCol="1" spcCol="1270" anchor="ctr" anchorCtr="0">
          <a:noAutofit/>
        </a:bodyPr>
        <a:lstStyle/>
        <a:p>
          <a:pPr marL="0" lvl="0" indent="0" algn="l" defTabSz="666750">
            <a:lnSpc>
              <a:spcPct val="90000"/>
            </a:lnSpc>
            <a:spcBef>
              <a:spcPct val="0"/>
            </a:spcBef>
            <a:spcAft>
              <a:spcPct val="35000"/>
            </a:spcAft>
            <a:buNone/>
          </a:pPr>
          <a:r>
            <a:rPr lang="en-PK" sz="1500" kern="1200"/>
            <a:t>Annual foot and eye checks for complication screening</a:t>
          </a:r>
          <a:endParaRPr lang="en-US" sz="1500" kern="1200"/>
        </a:p>
      </dsp:txBody>
      <dsp:txXfrm>
        <a:off x="690227" y="2243802"/>
        <a:ext cx="3816458" cy="597599"/>
      </dsp:txXfrm>
    </dsp:sp>
    <dsp:sp modelId="{3BDF31C1-80D2-470E-8127-C431582D0FBD}">
      <dsp:nvSpPr>
        <dsp:cNvPr id="0" name=""/>
        <dsp:cNvSpPr/>
      </dsp:nvSpPr>
      <dsp:spPr>
        <a:xfrm>
          <a:off x="0" y="2990802"/>
          <a:ext cx="4506686" cy="59759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B0A2F1-BB99-4279-B4FE-D16BEAB24D99}">
      <dsp:nvSpPr>
        <dsp:cNvPr id="0" name=""/>
        <dsp:cNvSpPr/>
      </dsp:nvSpPr>
      <dsp:spPr>
        <a:xfrm>
          <a:off x="180773" y="3125261"/>
          <a:ext cx="328679" cy="32867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C455E7-7321-4134-A46E-7AF43869407B}">
      <dsp:nvSpPr>
        <dsp:cNvPr id="0" name=""/>
        <dsp:cNvSpPr/>
      </dsp:nvSpPr>
      <dsp:spPr>
        <a:xfrm>
          <a:off x="690227" y="2990802"/>
          <a:ext cx="3816458" cy="597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246" tIns="63246" rIns="63246" bIns="63246" numCol="1" spcCol="1270" anchor="ctr" anchorCtr="0">
          <a:noAutofit/>
        </a:bodyPr>
        <a:lstStyle/>
        <a:p>
          <a:pPr marL="0" lvl="0" indent="0" algn="l" defTabSz="666750">
            <a:lnSpc>
              <a:spcPct val="90000"/>
            </a:lnSpc>
            <a:spcBef>
              <a:spcPct val="0"/>
            </a:spcBef>
            <a:spcAft>
              <a:spcPct val="35000"/>
            </a:spcAft>
            <a:buNone/>
          </a:pPr>
          <a:r>
            <a:rPr lang="en-PK" sz="1500" kern="1200"/>
            <a:t>Vaccinations: flu and pneumococcal to reduce infection risks</a:t>
          </a:r>
          <a:endParaRPr lang="en-US" sz="1500" kern="1200"/>
        </a:p>
      </dsp:txBody>
      <dsp:txXfrm>
        <a:off x="690227" y="2990802"/>
        <a:ext cx="3816458" cy="59759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90F98E-4B03-46DA-B9AD-AD0914C2A7EB}"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98D5D7-BC69-4730-9569-E8904163B2F3}" type="slidenum">
              <a:rPr lang="en-GB" smtClean="0"/>
              <a:t>‹#›</a:t>
            </a:fld>
            <a:endParaRPr lang="en-GB"/>
          </a:p>
        </p:txBody>
      </p:sp>
    </p:spTree>
    <p:extLst>
      <p:ext uri="{BB962C8B-B14F-4D97-AF65-F5344CB8AC3E}">
        <p14:creationId xmlns:p14="http://schemas.microsoft.com/office/powerpoint/2010/main" val="13823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1 – Title</a:t>
            </a:r>
          </a:p>
          <a:p>
            <a:r>
              <a:rPr lang="en-GB" sz="1200" kern="1200" dirty="0">
                <a:solidFill>
                  <a:schemeClr val="tx1"/>
                </a:solidFill>
                <a:effectLst/>
                <a:latin typeface="+mn-lt"/>
                <a:ea typeface="+mn-ea"/>
                <a:cs typeface="+mn-cs"/>
              </a:rPr>
              <a:t>Good morning, my name is Musab Umayr, and today I will be presenting a comprehensive care plan for a fictional patient living with Type 2 Diabetes Mellitus. This presentation is part of the BMHP5023 module under the guidance of Mr. Robert </a:t>
            </a:r>
            <a:r>
              <a:rPr lang="en-GB" sz="1200" kern="1200" dirty="0" err="1">
                <a:solidFill>
                  <a:schemeClr val="tx1"/>
                </a:solidFill>
                <a:effectLst/>
                <a:latin typeface="+mn-lt"/>
                <a:ea typeface="+mn-ea"/>
                <a:cs typeface="+mn-cs"/>
              </a:rPr>
              <a:t>Nartowski</a:t>
            </a:r>
            <a:r>
              <a:rPr lang="en-GB" sz="1200" kern="1200" dirty="0">
                <a:solidFill>
                  <a:schemeClr val="tx1"/>
                </a:solidFill>
                <a:effectLst/>
                <a:latin typeface="+mn-lt"/>
                <a:ea typeface="+mn-ea"/>
                <a:cs typeface="+mn-cs"/>
              </a:rPr>
              <a:t>. The purpose of this talk is to demonstrate an applied understanding of human anatomy and physiology, to link this knowledge to the way Type 2 Diabetes disrupts body functioning, and to design a care plan that is evidence-based, ethical, and aligned with current NHS and NICE recommendations. Throughout the next 15 minutes, I will use the case of “Mr Aslam,” a 55-year-old South Asian office worker, to illustrate how demographic risk factors and lifestyle choices combine to influence disease progression, and how a structured care plan can mitigate these risks and improve quality of life.</a:t>
            </a:r>
          </a:p>
          <a:p>
            <a:endParaRPr lang="en-GB" dirty="0"/>
          </a:p>
        </p:txBody>
      </p:sp>
      <p:sp>
        <p:nvSpPr>
          <p:cNvPr id="4" name="Slide Number Placeholder 3"/>
          <p:cNvSpPr>
            <a:spLocks noGrp="1"/>
          </p:cNvSpPr>
          <p:nvPr>
            <p:ph type="sldNum" sz="quarter" idx="5"/>
          </p:nvPr>
        </p:nvSpPr>
        <p:spPr/>
        <p:txBody>
          <a:bodyPr/>
          <a:lstStyle/>
          <a:p>
            <a:fld id="{8498D5D7-BC69-4730-9569-E8904163B2F3}" type="slidenum">
              <a:rPr lang="en-GB" smtClean="0"/>
              <a:t>1</a:t>
            </a:fld>
            <a:endParaRPr lang="en-GB"/>
          </a:p>
        </p:txBody>
      </p:sp>
    </p:spTree>
    <p:extLst>
      <p:ext uri="{BB962C8B-B14F-4D97-AF65-F5344CB8AC3E}">
        <p14:creationId xmlns:p14="http://schemas.microsoft.com/office/powerpoint/2010/main" val="3312034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2 – Introduction</a:t>
            </a:r>
          </a:p>
          <a:p>
            <a:r>
              <a:rPr lang="en-GB" sz="1200" kern="1200" dirty="0">
                <a:solidFill>
                  <a:schemeClr val="tx1"/>
                </a:solidFill>
                <a:effectLst/>
                <a:latin typeface="+mn-lt"/>
                <a:ea typeface="+mn-ea"/>
                <a:cs typeface="+mn-cs"/>
              </a:rPr>
              <a:t>Type 2 Diabetes is one of the most pressing long-term conditions in the UK, affecting an estimated 4.3 million people, with prevalence projected to rise significantly in coming decades (Gregg et al., 2024). It is closely associated with other chronic conditions, particularly cardiovascular disease and stroke, which are leading contributors to morbidity and mortality in this population. Diabetes therefore does not exist in isolation but interacts with wider health challenges. Effective management requires multidisciplinary involvement, integrating medical, lifestyle, and psychosocial support. In this presentation, I will apply these principles to the fictional case of Mr Aslam. He is 55 years old, overweight with a BMI of 32, and lives a sedentary lifestyle due to his office-based employment. Through his story, I will explore the anatomy and physiology of glucose regulation, the pathophysiology of Type 2 Diabetes, his demographic and lifestyle risk factors, and ultimately propose an evidence-based care plan that addresses his unique needs.</a:t>
            </a:r>
          </a:p>
          <a:p>
            <a:endParaRPr lang="en-GB" dirty="0"/>
          </a:p>
        </p:txBody>
      </p:sp>
      <p:sp>
        <p:nvSpPr>
          <p:cNvPr id="4" name="Slide Number Placeholder 3"/>
          <p:cNvSpPr>
            <a:spLocks noGrp="1"/>
          </p:cNvSpPr>
          <p:nvPr>
            <p:ph type="sldNum" sz="quarter" idx="5"/>
          </p:nvPr>
        </p:nvSpPr>
        <p:spPr/>
        <p:txBody>
          <a:bodyPr/>
          <a:lstStyle/>
          <a:p>
            <a:fld id="{8498D5D7-BC69-4730-9569-E8904163B2F3}" type="slidenum">
              <a:rPr lang="en-GB" smtClean="0"/>
              <a:t>2</a:t>
            </a:fld>
            <a:endParaRPr lang="en-GB"/>
          </a:p>
        </p:txBody>
      </p:sp>
    </p:spTree>
    <p:extLst>
      <p:ext uri="{BB962C8B-B14F-4D97-AF65-F5344CB8AC3E}">
        <p14:creationId xmlns:p14="http://schemas.microsoft.com/office/powerpoint/2010/main" val="32871055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3 – Relevant Anatomy &amp; Physiology</a:t>
            </a:r>
          </a:p>
          <a:p>
            <a:r>
              <a:rPr lang="en-GB" sz="1200" kern="1200" dirty="0">
                <a:solidFill>
                  <a:schemeClr val="tx1"/>
                </a:solidFill>
                <a:effectLst/>
                <a:latin typeface="+mn-lt"/>
                <a:ea typeface="+mn-ea"/>
                <a:cs typeface="+mn-cs"/>
              </a:rPr>
              <a:t>To understand how Type 2 Diabetes develops, it is essential to review normal glucose regulation. The pancreas plays a central role, particularly the islets of Langerhans, where beta cells produce insulin. Insulin enables glucose to enter skeletal muscle and adipose tissue, providing energy and storing excess glucose in the liver as glycogen (Sylow et al., 2021). In healthy individuals, insulin secretion rises after meals and falls during fasting, keeping blood glucose within a narrow, safe range. This homeostatic balance is vital, as both hypoglycaemia and hyperglycaemia can cause harm. Insulin also has wider metabolic actions, including promoting protein synthesis and fat storage </a:t>
            </a:r>
            <a:r>
              <a:rPr lang="en-US" sz="1200" kern="1200" dirty="0">
                <a:solidFill>
                  <a:schemeClr val="tx1"/>
                </a:solidFill>
                <a:effectLst/>
                <a:latin typeface="+mn-lt"/>
                <a:ea typeface="+mn-ea"/>
                <a:cs typeface="+mn-cs"/>
              </a:rPr>
              <a:t>(Mandi, 2023)</a:t>
            </a:r>
            <a:r>
              <a:rPr lang="en-GB" sz="1200" kern="1200" dirty="0">
                <a:solidFill>
                  <a:schemeClr val="tx1"/>
                </a:solidFill>
                <a:effectLst/>
                <a:latin typeface="+mn-lt"/>
                <a:ea typeface="+mn-ea"/>
                <a:cs typeface="+mn-cs"/>
              </a:rPr>
              <a:t>. Understanding this physiology highlights why disruptions to insulin production or action have such far-reaching consequences. In diabetes, this balance collapses, leading to persistent hyperglycaemia, which damages tissues over time.</a:t>
            </a:r>
          </a:p>
          <a:p>
            <a:endParaRPr lang="en-GB" dirty="0"/>
          </a:p>
        </p:txBody>
      </p:sp>
      <p:sp>
        <p:nvSpPr>
          <p:cNvPr id="4" name="Slide Number Placeholder 3"/>
          <p:cNvSpPr>
            <a:spLocks noGrp="1"/>
          </p:cNvSpPr>
          <p:nvPr>
            <p:ph type="sldNum" sz="quarter" idx="5"/>
          </p:nvPr>
        </p:nvSpPr>
        <p:spPr/>
        <p:txBody>
          <a:bodyPr/>
          <a:lstStyle/>
          <a:p>
            <a:fld id="{8498D5D7-BC69-4730-9569-E8904163B2F3}" type="slidenum">
              <a:rPr lang="en-GB" smtClean="0"/>
              <a:t>3</a:t>
            </a:fld>
            <a:endParaRPr lang="en-GB"/>
          </a:p>
        </p:txBody>
      </p:sp>
    </p:spTree>
    <p:extLst>
      <p:ext uri="{BB962C8B-B14F-4D97-AF65-F5344CB8AC3E}">
        <p14:creationId xmlns:p14="http://schemas.microsoft.com/office/powerpoint/2010/main" val="3068313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4 – Pathophysiology of Type 2 Diabetes</a:t>
            </a:r>
          </a:p>
          <a:p>
            <a:r>
              <a:rPr lang="en-GB" sz="1200" kern="1200" dirty="0">
                <a:solidFill>
                  <a:schemeClr val="tx1"/>
                </a:solidFill>
                <a:effectLst/>
                <a:latin typeface="+mn-lt"/>
                <a:ea typeface="+mn-ea"/>
                <a:cs typeface="+mn-cs"/>
              </a:rPr>
              <a:t>In Type 2 Diabetes, two interlinked mechanisms dominate: insulin resistance and progressive beta-cell dysfunction. Peripheral tissues such as muscle and fat become less sensitive to insulin, meaning glucose uptake is impaired (Kubrak et al., 2024). The pancreas initially compensates by producing more insulin, but over time beta cells become exhausted and secretion falls. Chronic high glucose, combined with high lipid levels, produces toxic effects on blood vessels. Microvascular damage causes retinopathy, nephropathy, and neuropathy, while macrovascular disease leads to heart attacks and strokes (Zakir et al., 2023). The inflammatory and oxidative stress responses further accelerate complications. For Mr Aslam, obesity and inactivity contribute strongly to insulin resistance, while his South Asian ethnicity increases his vulnerability at lower BMI thresholds. His risk is therefore higher than might be expected from weight alone, making early intervention critical.</a:t>
            </a:r>
          </a:p>
          <a:p>
            <a:endParaRPr lang="en-GB" dirty="0"/>
          </a:p>
        </p:txBody>
      </p:sp>
      <p:sp>
        <p:nvSpPr>
          <p:cNvPr id="4" name="Slide Number Placeholder 3"/>
          <p:cNvSpPr>
            <a:spLocks noGrp="1"/>
          </p:cNvSpPr>
          <p:nvPr>
            <p:ph type="sldNum" sz="quarter" idx="5"/>
          </p:nvPr>
        </p:nvSpPr>
        <p:spPr/>
        <p:txBody>
          <a:bodyPr/>
          <a:lstStyle/>
          <a:p>
            <a:fld id="{8498D5D7-BC69-4730-9569-E8904163B2F3}" type="slidenum">
              <a:rPr lang="en-GB" smtClean="0"/>
              <a:t>4</a:t>
            </a:fld>
            <a:endParaRPr lang="en-GB"/>
          </a:p>
        </p:txBody>
      </p:sp>
    </p:spTree>
    <p:extLst>
      <p:ext uri="{BB962C8B-B14F-4D97-AF65-F5344CB8AC3E}">
        <p14:creationId xmlns:p14="http://schemas.microsoft.com/office/powerpoint/2010/main" val="1020445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5 – Demographic Profile of Fictional Patient</a:t>
            </a:r>
          </a:p>
          <a:p>
            <a:r>
              <a:rPr lang="en-GB" sz="1200" kern="1200" dirty="0">
                <a:solidFill>
                  <a:schemeClr val="tx1"/>
                </a:solidFill>
                <a:effectLst/>
                <a:latin typeface="+mn-lt"/>
                <a:ea typeface="+mn-ea"/>
                <a:cs typeface="+mn-cs"/>
              </a:rPr>
              <a:t>Our fictional patient, Mr Aslam, is a 55-year-old office worker. He is married with two children, placing him in a typical middle-income family household. His South Asian heritage is clinically relevant, as this group is known to be at elevated risk of Type 2 Diabetes, developing it at younger ages and lower BMI levels compared to White European populations (Gregg et al., 2024). His work is sedentary, limiting physical activity during the day, and his role is high-stress with irregular hours, affecting sleep patterns. These demographic factors are important because they inform culturally appropriate care, such as dietary advice tailored to South Asian cuisine, and practical strategies to fit physical activity around family and work responsibilities. This profile demonstrates why a personalised approach is essential rather than a one-size-fits-all plan.</a:t>
            </a:r>
          </a:p>
          <a:p>
            <a:endParaRPr lang="en-GB" dirty="0"/>
          </a:p>
        </p:txBody>
      </p:sp>
      <p:sp>
        <p:nvSpPr>
          <p:cNvPr id="4" name="Slide Number Placeholder 3"/>
          <p:cNvSpPr>
            <a:spLocks noGrp="1"/>
          </p:cNvSpPr>
          <p:nvPr>
            <p:ph type="sldNum" sz="quarter" idx="5"/>
          </p:nvPr>
        </p:nvSpPr>
        <p:spPr/>
        <p:txBody>
          <a:bodyPr/>
          <a:lstStyle/>
          <a:p>
            <a:fld id="{8498D5D7-BC69-4730-9569-E8904163B2F3}" type="slidenum">
              <a:rPr lang="en-GB" smtClean="0"/>
              <a:t>5</a:t>
            </a:fld>
            <a:endParaRPr lang="en-GB"/>
          </a:p>
        </p:txBody>
      </p:sp>
    </p:spTree>
    <p:extLst>
      <p:ext uri="{BB962C8B-B14F-4D97-AF65-F5344CB8AC3E}">
        <p14:creationId xmlns:p14="http://schemas.microsoft.com/office/powerpoint/2010/main" val="3886155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6 – Risk Factors</a:t>
            </a:r>
          </a:p>
          <a:p>
            <a:r>
              <a:rPr lang="en-GB" sz="1200" kern="1200" dirty="0">
                <a:solidFill>
                  <a:schemeClr val="tx1"/>
                </a:solidFill>
                <a:effectLst/>
                <a:latin typeface="+mn-lt"/>
                <a:ea typeface="+mn-ea"/>
                <a:cs typeface="+mn-cs"/>
              </a:rPr>
              <a:t>Mr Aslam presents with multiple interacting risk factors. His sedentary lifestyle, combined with a diet high in refined carbohydrates and fats, has led to obesity, with a BMI of 32. Obesity is the single strongest modifiable risk factor for Type 2 Diabetes. His family history is significant, as his father had diabetes, reflecting genetic susceptibility. His ethnicity further elevates risk due to differences in fat distribution and insulin resistance (Gregg et al., 2024). Psychosocial factors, such as high work stress and disrupted sleep, may also contribute to metabolic dysfunction by elevating cortisol levels. Each of these risk factors informs the care plan, emphasising weight reduction, lifestyle changes, and stress management as core components. Without addressing these root causes, medical treatment alone is unlikely to succeed.</a:t>
            </a:r>
          </a:p>
          <a:p>
            <a:endParaRPr lang="en-GB" dirty="0"/>
          </a:p>
        </p:txBody>
      </p:sp>
      <p:sp>
        <p:nvSpPr>
          <p:cNvPr id="4" name="Slide Number Placeholder 3"/>
          <p:cNvSpPr>
            <a:spLocks noGrp="1"/>
          </p:cNvSpPr>
          <p:nvPr>
            <p:ph type="sldNum" sz="quarter" idx="5"/>
          </p:nvPr>
        </p:nvSpPr>
        <p:spPr/>
        <p:txBody>
          <a:bodyPr/>
          <a:lstStyle/>
          <a:p>
            <a:fld id="{8498D5D7-BC69-4730-9569-E8904163B2F3}" type="slidenum">
              <a:rPr lang="en-GB" smtClean="0"/>
              <a:t>6</a:t>
            </a:fld>
            <a:endParaRPr lang="en-GB"/>
          </a:p>
        </p:txBody>
      </p:sp>
    </p:spTree>
    <p:extLst>
      <p:ext uri="{BB962C8B-B14F-4D97-AF65-F5344CB8AC3E}">
        <p14:creationId xmlns:p14="http://schemas.microsoft.com/office/powerpoint/2010/main" val="3894909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7 – Impact of Disease on Functioning</a:t>
            </a:r>
          </a:p>
          <a:p>
            <a:r>
              <a:rPr lang="en-GB" sz="1200" kern="1200" dirty="0">
                <a:solidFill>
                  <a:schemeClr val="tx1"/>
                </a:solidFill>
                <a:effectLst/>
                <a:latin typeface="+mn-lt"/>
                <a:ea typeface="+mn-ea"/>
                <a:cs typeface="+mn-cs"/>
              </a:rPr>
              <a:t>Type 2 Diabetes already impacts Mr Aslam’s daily life. He experiences fatigue, making it harder to concentrate at work, and frequent urination due to osmotic diuresis. He is also at risk of dehydration and electrolyte imbalance. Wound healing is impaired due to vascular damage and oxidative stress, leaving him vulnerable to infection and ulceration (Deng et al., 2021). Long-term, his risk of myocardial infarction and stroke is elevated, which can cause disability or premature death. The psychological impact is also considerable, as living with a chronic condition often results in anxiety, low mood, and reduced quality of life. Addressing these functional impacts requires holistic care that integrates medical management with psychological and social support, not simply glucose control.</a:t>
            </a:r>
          </a:p>
          <a:p>
            <a:endParaRPr lang="en-GB" dirty="0"/>
          </a:p>
        </p:txBody>
      </p:sp>
      <p:sp>
        <p:nvSpPr>
          <p:cNvPr id="4" name="Slide Number Placeholder 3"/>
          <p:cNvSpPr>
            <a:spLocks noGrp="1"/>
          </p:cNvSpPr>
          <p:nvPr>
            <p:ph type="sldNum" sz="quarter" idx="5"/>
          </p:nvPr>
        </p:nvSpPr>
        <p:spPr/>
        <p:txBody>
          <a:bodyPr/>
          <a:lstStyle/>
          <a:p>
            <a:fld id="{8498D5D7-BC69-4730-9569-E8904163B2F3}" type="slidenum">
              <a:rPr lang="en-GB" smtClean="0"/>
              <a:t>7</a:t>
            </a:fld>
            <a:endParaRPr lang="en-GB"/>
          </a:p>
        </p:txBody>
      </p:sp>
    </p:spTree>
    <p:extLst>
      <p:ext uri="{BB962C8B-B14F-4D97-AF65-F5344CB8AC3E}">
        <p14:creationId xmlns:p14="http://schemas.microsoft.com/office/powerpoint/2010/main" val="3617472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8 – NHS/NICE Guidelines Overview</a:t>
            </a:r>
          </a:p>
          <a:p>
            <a:r>
              <a:rPr lang="en-GB" sz="1200" kern="1200" dirty="0">
                <a:solidFill>
                  <a:schemeClr val="tx1"/>
                </a:solidFill>
                <a:effectLst/>
                <a:latin typeface="+mn-lt"/>
                <a:ea typeface="+mn-ea"/>
                <a:cs typeface="+mn-cs"/>
              </a:rPr>
              <a:t>NICE guideline NG28 provides clear recommendations for managing Type 2 Diabetes. It begins with structured education programmes, such as DESMOND, which empower patients to self-manage their condition (Tahir et al., 2025). Regular monitoring of HbA1c, with a target of 48 mmol/mol or less, is essential to reduce the risk of complications. Lifestyle modifications are first-line interventions, focusing on diet, exercise, and weight reduction. If glycaemic targets are not achieved, pharmacological therapies are introduced, starting with metformin. NICE also emphasises cardiovascular risk management, including lipid control, blood pressure monitoring, and smoking cessation. For Mr Aslam, aligning his care plan with NICE ensures it is evidence-based and reflects national best practice, while also giving measurable targets for progress.</a:t>
            </a:r>
          </a:p>
          <a:p>
            <a:endParaRPr lang="en-GB" dirty="0"/>
          </a:p>
        </p:txBody>
      </p:sp>
      <p:sp>
        <p:nvSpPr>
          <p:cNvPr id="4" name="Slide Number Placeholder 3"/>
          <p:cNvSpPr>
            <a:spLocks noGrp="1"/>
          </p:cNvSpPr>
          <p:nvPr>
            <p:ph type="sldNum" sz="quarter" idx="5"/>
          </p:nvPr>
        </p:nvSpPr>
        <p:spPr/>
        <p:txBody>
          <a:bodyPr/>
          <a:lstStyle/>
          <a:p>
            <a:fld id="{8498D5D7-BC69-4730-9569-E8904163B2F3}" type="slidenum">
              <a:rPr lang="en-GB" smtClean="0"/>
              <a:t>8</a:t>
            </a:fld>
            <a:endParaRPr lang="en-GB"/>
          </a:p>
        </p:txBody>
      </p:sp>
    </p:spTree>
    <p:extLst>
      <p:ext uri="{BB962C8B-B14F-4D97-AF65-F5344CB8AC3E}">
        <p14:creationId xmlns:p14="http://schemas.microsoft.com/office/powerpoint/2010/main" val="14526837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9 – Care Plan: Lifestyle Modifications</a:t>
            </a:r>
          </a:p>
          <a:p>
            <a:r>
              <a:rPr lang="en-GB" sz="1200" kern="1200" dirty="0">
                <a:solidFill>
                  <a:schemeClr val="tx1"/>
                </a:solidFill>
                <a:effectLst/>
                <a:latin typeface="+mn-lt"/>
                <a:ea typeface="+mn-ea"/>
                <a:cs typeface="+mn-cs"/>
              </a:rPr>
              <a:t>Lifestyle interventions are the cornerstone of managing Type 2 Diabetes, especially in the early stages. Mr Aslam will work with a dietitian to design a meal plan that reduces refined carbohydrates and saturated fats, while incorporating healthier options within his cultural food preferences. The goal will be gradual, sustainable weight loss of 5–10 percent of body weight, which significantly improves insulin sensitivity. He will be encouraged to engage in at least 150 minutes of moderate aerobic exercise per week, such as brisk walking or cycling, which is consistent with WHO recommendations (World Health Organization, 2022). He will also be referred to NHS exercise referral schemes for structured support. Additional goals include smoking cessation and moderating alcohol intake. Addressing lifestyle factors is critical, as without this foundation, medication alone will not achieve long-term success.</a:t>
            </a:r>
          </a:p>
          <a:p>
            <a:endParaRPr lang="en-GB" dirty="0"/>
          </a:p>
        </p:txBody>
      </p:sp>
      <p:sp>
        <p:nvSpPr>
          <p:cNvPr id="4" name="Slide Number Placeholder 3"/>
          <p:cNvSpPr>
            <a:spLocks noGrp="1"/>
          </p:cNvSpPr>
          <p:nvPr>
            <p:ph type="sldNum" sz="quarter" idx="5"/>
          </p:nvPr>
        </p:nvSpPr>
        <p:spPr/>
        <p:txBody>
          <a:bodyPr/>
          <a:lstStyle/>
          <a:p>
            <a:fld id="{8498D5D7-BC69-4730-9569-E8904163B2F3}" type="slidenum">
              <a:rPr lang="en-GB" smtClean="0"/>
              <a:t>9</a:t>
            </a:fld>
            <a:endParaRPr lang="en-GB"/>
          </a:p>
        </p:txBody>
      </p:sp>
    </p:spTree>
    <p:extLst>
      <p:ext uri="{BB962C8B-B14F-4D97-AF65-F5344CB8AC3E}">
        <p14:creationId xmlns:p14="http://schemas.microsoft.com/office/powerpoint/2010/main" val="606822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10 – Care Plan: Medical Management</a:t>
            </a:r>
          </a:p>
          <a:p>
            <a:r>
              <a:rPr lang="en-GB" sz="1200" kern="1200" dirty="0">
                <a:solidFill>
                  <a:schemeClr val="tx1"/>
                </a:solidFill>
                <a:effectLst/>
                <a:latin typeface="+mn-lt"/>
                <a:ea typeface="+mn-ea"/>
                <a:cs typeface="+mn-cs"/>
              </a:rPr>
              <a:t>Should lifestyle measures be insufficient, pharmacological management will be introduced. Metformin will be the first-line treatment, provided it is tolerated, as it reduces hepatic glucose production and improves insulin sensitivity. If HbA1c targets remain unmet, additional therapies such as SGLT2 inhibitors or GLP-1 receptor agonists will be considered, particularly due to their cardiovascular protective effects. Mr Aslam will undergo regular monitoring of renal function, lipids, and blood pressure to reduce risks of nephropathy and heart disease (</a:t>
            </a:r>
            <a:r>
              <a:rPr lang="en-GB" sz="1200" kern="1200" dirty="0" err="1">
                <a:solidFill>
                  <a:schemeClr val="tx1"/>
                </a:solidFill>
                <a:effectLst/>
                <a:latin typeface="+mn-lt"/>
                <a:ea typeface="+mn-ea"/>
                <a:cs typeface="+mn-cs"/>
              </a:rPr>
              <a:t>Elendu</a:t>
            </a:r>
            <a:r>
              <a:rPr lang="en-GB" sz="1200" kern="1200" dirty="0">
                <a:solidFill>
                  <a:schemeClr val="tx1"/>
                </a:solidFill>
                <a:effectLst/>
                <a:latin typeface="+mn-lt"/>
                <a:ea typeface="+mn-ea"/>
                <a:cs typeface="+mn-cs"/>
              </a:rPr>
              <a:t> et al., 2023). Preventive care will include annual foot and eye checks to detect complications early, and vaccinations such as influenza and pneumococcal to minimise infection risks. This layered medical strategy ensures comprehensive protection beyond glucose control alone.</a:t>
            </a:r>
          </a:p>
          <a:p>
            <a:endParaRPr lang="en-GB" dirty="0"/>
          </a:p>
        </p:txBody>
      </p:sp>
      <p:sp>
        <p:nvSpPr>
          <p:cNvPr id="4" name="Slide Number Placeholder 3"/>
          <p:cNvSpPr>
            <a:spLocks noGrp="1"/>
          </p:cNvSpPr>
          <p:nvPr>
            <p:ph type="sldNum" sz="quarter" idx="5"/>
          </p:nvPr>
        </p:nvSpPr>
        <p:spPr/>
        <p:txBody>
          <a:bodyPr/>
          <a:lstStyle/>
          <a:p>
            <a:fld id="{8498D5D7-BC69-4730-9569-E8904163B2F3}" type="slidenum">
              <a:rPr lang="en-GB" smtClean="0"/>
              <a:t>10</a:t>
            </a:fld>
            <a:endParaRPr lang="en-GB"/>
          </a:p>
        </p:txBody>
      </p:sp>
    </p:spTree>
    <p:extLst>
      <p:ext uri="{BB962C8B-B14F-4D97-AF65-F5344CB8AC3E}">
        <p14:creationId xmlns:p14="http://schemas.microsoft.com/office/powerpoint/2010/main" val="22812388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11 – Care Plan: Monitoring &amp; Follow-Up</a:t>
            </a:r>
          </a:p>
          <a:p>
            <a:r>
              <a:rPr lang="en-GB" sz="1200" kern="1200" dirty="0">
                <a:solidFill>
                  <a:schemeClr val="tx1"/>
                </a:solidFill>
                <a:effectLst/>
                <a:latin typeface="+mn-lt"/>
                <a:ea typeface="+mn-ea"/>
                <a:cs typeface="+mn-cs"/>
              </a:rPr>
              <a:t>Monitoring is essential to maintain long-term control. HbA1c will be checked every 3–6 months to evaluate glycaemic management. Blood pressure and lipid profiles will be measured annually. Mr Aslam will be trained in self-monitoring of blood glucose, with education on how to interpret results and adjust behaviours accordingly (Lin et al., 2023). He will also receive foot care education, as neuropathy and poor circulation place him at risk of ulcers and amputations. Care will be coordinated by a multidisciplinary team including GP, nurse, pharmacist, and dietitian, ensuring continuity and integrated support. Regular reviews allow for adjustment of treatment, early detection of complications, and reinforcement of lifestyle goals, making follow-up a cornerstone of safe, effective diabetes management.</a:t>
            </a:r>
          </a:p>
          <a:p>
            <a:endParaRPr lang="en-GB" dirty="0"/>
          </a:p>
        </p:txBody>
      </p:sp>
      <p:sp>
        <p:nvSpPr>
          <p:cNvPr id="4" name="Slide Number Placeholder 3"/>
          <p:cNvSpPr>
            <a:spLocks noGrp="1"/>
          </p:cNvSpPr>
          <p:nvPr>
            <p:ph type="sldNum" sz="quarter" idx="5"/>
          </p:nvPr>
        </p:nvSpPr>
        <p:spPr/>
        <p:txBody>
          <a:bodyPr/>
          <a:lstStyle/>
          <a:p>
            <a:fld id="{8498D5D7-BC69-4730-9569-E8904163B2F3}" type="slidenum">
              <a:rPr lang="en-GB" smtClean="0"/>
              <a:t>11</a:t>
            </a:fld>
            <a:endParaRPr lang="en-GB"/>
          </a:p>
        </p:txBody>
      </p:sp>
    </p:spTree>
    <p:extLst>
      <p:ext uri="{BB962C8B-B14F-4D97-AF65-F5344CB8AC3E}">
        <p14:creationId xmlns:p14="http://schemas.microsoft.com/office/powerpoint/2010/main" val="38893850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12 – Communication in Care</a:t>
            </a:r>
          </a:p>
          <a:p>
            <a:r>
              <a:rPr lang="en-GB" sz="1200" kern="1200" dirty="0">
                <a:solidFill>
                  <a:schemeClr val="tx1"/>
                </a:solidFill>
                <a:effectLst/>
                <a:latin typeface="+mn-lt"/>
                <a:ea typeface="+mn-ea"/>
                <a:cs typeface="+mn-cs"/>
              </a:rPr>
              <a:t>Communication strategies will be central to Mr Aslam’s care. Information will be explained in simple, jargon-free language, ensuring he understands both the condition and the rationale behind each intervention. Advice will be culturally sensitive, for example suggesting healthier cooking methods for traditional South Asian meals. Shared decision-making will be adopted, giving Mr Aslam an active role in setting treatment goals and choosing therapies (Galletta et al., 2022). Motivational interviewing techniques will support lifestyle change, recognising the difficulties of altering long-established habits. Ongoing communication, whether through follow-up appointments, phone calls, or digital reminders, will reinforce key messages and provide reassurance. Effective communication empowers patients, builds trust, and supports long-term adherence to the care plan.</a:t>
            </a:r>
          </a:p>
          <a:p>
            <a:endParaRPr lang="en-GB" dirty="0"/>
          </a:p>
        </p:txBody>
      </p:sp>
      <p:sp>
        <p:nvSpPr>
          <p:cNvPr id="4" name="Slide Number Placeholder 3"/>
          <p:cNvSpPr>
            <a:spLocks noGrp="1"/>
          </p:cNvSpPr>
          <p:nvPr>
            <p:ph type="sldNum" sz="quarter" idx="5"/>
          </p:nvPr>
        </p:nvSpPr>
        <p:spPr/>
        <p:txBody>
          <a:bodyPr/>
          <a:lstStyle/>
          <a:p>
            <a:fld id="{8498D5D7-BC69-4730-9569-E8904163B2F3}" type="slidenum">
              <a:rPr lang="en-GB" smtClean="0"/>
              <a:t>12</a:t>
            </a:fld>
            <a:endParaRPr lang="en-GB"/>
          </a:p>
        </p:txBody>
      </p:sp>
    </p:spTree>
    <p:extLst>
      <p:ext uri="{BB962C8B-B14F-4D97-AF65-F5344CB8AC3E}">
        <p14:creationId xmlns:p14="http://schemas.microsoft.com/office/powerpoint/2010/main" val="18721256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13 – Ethical Considerations</a:t>
            </a:r>
          </a:p>
          <a:p>
            <a:r>
              <a:rPr lang="en-GB" sz="1200" kern="1200" dirty="0">
                <a:solidFill>
                  <a:schemeClr val="tx1"/>
                </a:solidFill>
                <a:effectLst/>
                <a:latin typeface="+mn-lt"/>
                <a:ea typeface="+mn-ea"/>
                <a:cs typeface="+mn-cs"/>
              </a:rPr>
              <a:t>The care plan is underpinned by ethical principles. Respect for autonomy means that Mr Aslam must remain central in all decisions about his treatment. Confidentiality will be maintained through GDPR compliance and secure handling of records (</a:t>
            </a:r>
            <a:r>
              <a:rPr lang="en-GB" sz="1200" kern="1200" dirty="0" err="1">
                <a:solidFill>
                  <a:schemeClr val="tx1"/>
                </a:solidFill>
                <a:effectLst/>
                <a:latin typeface="+mn-lt"/>
                <a:ea typeface="+mn-ea"/>
                <a:cs typeface="+mn-cs"/>
              </a:rPr>
              <a:t>Ettaloui</a:t>
            </a:r>
            <a:r>
              <a:rPr lang="en-GB" sz="1200" kern="1200" dirty="0">
                <a:solidFill>
                  <a:schemeClr val="tx1"/>
                </a:solidFill>
                <a:effectLst/>
                <a:latin typeface="+mn-lt"/>
                <a:ea typeface="+mn-ea"/>
                <a:cs typeface="+mn-cs"/>
              </a:rPr>
              <a:t> et al., 2023). Equity of access will be prioritised by providing culturally sensitive resources and translation services if needed, ensuring no disadvantage due to language or background. Duty of care obliges providers to act in his best interests, while non-maleficence ensures interventions avoid harm, such as inappropriate polypharmacy or failure to monitor complications </a:t>
            </a:r>
            <a:r>
              <a:rPr lang="en-US" sz="1200" kern="1200" dirty="0">
                <a:solidFill>
                  <a:schemeClr val="tx1"/>
                </a:solidFill>
                <a:effectLst/>
                <a:latin typeface="+mn-lt"/>
                <a:ea typeface="+mn-ea"/>
                <a:cs typeface="+mn-cs"/>
              </a:rPr>
              <a:t>(Sabbadini et al., 2025). </a:t>
            </a:r>
            <a:r>
              <a:rPr lang="en-GB" sz="1200" kern="1200" dirty="0">
                <a:solidFill>
                  <a:schemeClr val="tx1"/>
                </a:solidFill>
                <a:effectLst/>
                <a:latin typeface="+mn-lt"/>
                <a:ea typeface="+mn-ea"/>
                <a:cs typeface="+mn-cs"/>
              </a:rPr>
              <a:t>By embedding ethics into care, the plan not only treats the disease but also protects the dignity and rights of the patient.</a:t>
            </a:r>
          </a:p>
          <a:p>
            <a:endParaRPr lang="en-GB" dirty="0"/>
          </a:p>
        </p:txBody>
      </p:sp>
      <p:sp>
        <p:nvSpPr>
          <p:cNvPr id="4" name="Slide Number Placeholder 3"/>
          <p:cNvSpPr>
            <a:spLocks noGrp="1"/>
          </p:cNvSpPr>
          <p:nvPr>
            <p:ph type="sldNum" sz="quarter" idx="5"/>
          </p:nvPr>
        </p:nvSpPr>
        <p:spPr/>
        <p:txBody>
          <a:bodyPr/>
          <a:lstStyle/>
          <a:p>
            <a:fld id="{8498D5D7-BC69-4730-9569-E8904163B2F3}" type="slidenum">
              <a:rPr lang="en-GB" smtClean="0"/>
              <a:t>13</a:t>
            </a:fld>
            <a:endParaRPr lang="en-GB"/>
          </a:p>
        </p:txBody>
      </p:sp>
    </p:spTree>
    <p:extLst>
      <p:ext uri="{BB962C8B-B14F-4D97-AF65-F5344CB8AC3E}">
        <p14:creationId xmlns:p14="http://schemas.microsoft.com/office/powerpoint/2010/main" val="40419722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Slide 14 – Summary</a:t>
            </a:r>
          </a:p>
          <a:p>
            <a:r>
              <a:rPr lang="en-GB" sz="1200" kern="1200" dirty="0">
                <a:solidFill>
                  <a:schemeClr val="tx1"/>
                </a:solidFill>
                <a:effectLst/>
                <a:latin typeface="+mn-lt"/>
                <a:ea typeface="+mn-ea"/>
                <a:cs typeface="+mn-cs"/>
              </a:rPr>
              <a:t>In summary, Type 2 Diabetes is a progressive condition that demands proactive management. Through the fictional case of Mr Aslam, I have demonstrated how demographic factors, lifestyle risks, and clinical features inform an evidence-based care plan. This plan integrates lifestyle interventions, pharmacological management, structured monitoring, effective communication, and strong ethical considerations. It aligns with NHS and NICE guidelines (Tahir et al., 2025) to ensure best practice. The overarching goal is to improve Mr Aslam’s quality of life, minimise his risk of complications, and empower him to manage his health long term. With coordinated, patient-centred care, diabetes can be effectively controlled, preventing disability and supporting wellbeing. </a:t>
            </a:r>
            <a:r>
              <a:rPr lang="en-GB" sz="1200" kern="1200">
                <a:solidFill>
                  <a:schemeClr val="tx1"/>
                </a:solidFill>
                <a:effectLst/>
                <a:latin typeface="+mn-lt"/>
                <a:ea typeface="+mn-ea"/>
                <a:cs typeface="+mn-cs"/>
              </a:rPr>
              <a:t>Thank you for your attention.</a:t>
            </a:r>
          </a:p>
        </p:txBody>
      </p:sp>
      <p:sp>
        <p:nvSpPr>
          <p:cNvPr id="4" name="Slide Number Placeholder 3"/>
          <p:cNvSpPr>
            <a:spLocks noGrp="1"/>
          </p:cNvSpPr>
          <p:nvPr>
            <p:ph type="sldNum" sz="quarter" idx="5"/>
          </p:nvPr>
        </p:nvSpPr>
        <p:spPr/>
        <p:txBody>
          <a:bodyPr/>
          <a:lstStyle/>
          <a:p>
            <a:fld id="{8498D5D7-BC69-4730-9569-E8904163B2F3}" type="slidenum">
              <a:rPr lang="en-GB" smtClean="0"/>
              <a:t>14</a:t>
            </a:fld>
            <a:endParaRPr lang="en-GB"/>
          </a:p>
        </p:txBody>
      </p:sp>
    </p:spTree>
    <p:extLst>
      <p:ext uri="{BB962C8B-B14F-4D97-AF65-F5344CB8AC3E}">
        <p14:creationId xmlns:p14="http://schemas.microsoft.com/office/powerpoint/2010/main" val="288880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B7CC3-AFEA-0F82-93DD-858BDFBA7F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PK"/>
          </a:p>
        </p:txBody>
      </p:sp>
      <p:sp>
        <p:nvSpPr>
          <p:cNvPr id="3" name="Subtitle 2">
            <a:extLst>
              <a:ext uri="{FF2B5EF4-FFF2-40B4-BE49-F238E27FC236}">
                <a16:creationId xmlns:a16="http://schemas.microsoft.com/office/drawing/2014/main" id="{5590DAB5-F1C2-2572-C257-F4245E0033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PK"/>
          </a:p>
        </p:txBody>
      </p:sp>
      <p:sp>
        <p:nvSpPr>
          <p:cNvPr id="4" name="Date Placeholder 3">
            <a:extLst>
              <a:ext uri="{FF2B5EF4-FFF2-40B4-BE49-F238E27FC236}">
                <a16:creationId xmlns:a16="http://schemas.microsoft.com/office/drawing/2014/main" id="{63CD684D-4DC0-5304-8E4D-35588D38E595}"/>
              </a:ext>
            </a:extLst>
          </p:cNvPr>
          <p:cNvSpPr>
            <a:spLocks noGrp="1"/>
          </p:cNvSpPr>
          <p:nvPr>
            <p:ph type="dt" sz="half" idx="10"/>
          </p:nvPr>
        </p:nvSpPr>
        <p:spPr/>
        <p:txBody>
          <a:bodyPr/>
          <a:lstStyle/>
          <a:p>
            <a:fld id="{4E491618-4FBA-4C80-9357-0A562D06DCE8}" type="datetimeFigureOut">
              <a:rPr lang="en-PK" smtClean="0"/>
              <a:t>11/16/2025</a:t>
            </a:fld>
            <a:endParaRPr lang="en-PK"/>
          </a:p>
        </p:txBody>
      </p:sp>
      <p:sp>
        <p:nvSpPr>
          <p:cNvPr id="5" name="Footer Placeholder 4">
            <a:extLst>
              <a:ext uri="{FF2B5EF4-FFF2-40B4-BE49-F238E27FC236}">
                <a16:creationId xmlns:a16="http://schemas.microsoft.com/office/drawing/2014/main" id="{246D9981-B1CE-9936-1619-32F17D94E4FD}"/>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2ACD5BC-DDB4-A918-252F-C8F3230C0A5D}"/>
              </a:ext>
            </a:extLst>
          </p:cNvPr>
          <p:cNvSpPr>
            <a:spLocks noGrp="1"/>
          </p:cNvSpPr>
          <p:nvPr>
            <p:ph type="sldNum" sz="quarter" idx="12"/>
          </p:nvPr>
        </p:nvSpPr>
        <p:spPr/>
        <p:txBody>
          <a:bodyPr/>
          <a:lstStyle/>
          <a:p>
            <a:fld id="{8C1504DF-2F2C-40F1-AFA3-7E2EE7DF846B}" type="slidenum">
              <a:rPr lang="en-PK" smtClean="0"/>
              <a:t>‹#›</a:t>
            </a:fld>
            <a:endParaRPr lang="en-PK"/>
          </a:p>
        </p:txBody>
      </p:sp>
    </p:spTree>
    <p:extLst>
      <p:ext uri="{BB962C8B-B14F-4D97-AF65-F5344CB8AC3E}">
        <p14:creationId xmlns:p14="http://schemas.microsoft.com/office/powerpoint/2010/main" val="891019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19DDA-B413-CD32-28F5-ECCD00F009AC}"/>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397E5E2C-685B-62D6-A835-268E4F4EB4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60C9FD25-8640-1BD4-051F-B8E9FF3734D2}"/>
              </a:ext>
            </a:extLst>
          </p:cNvPr>
          <p:cNvSpPr>
            <a:spLocks noGrp="1"/>
          </p:cNvSpPr>
          <p:nvPr>
            <p:ph type="dt" sz="half" idx="10"/>
          </p:nvPr>
        </p:nvSpPr>
        <p:spPr/>
        <p:txBody>
          <a:bodyPr/>
          <a:lstStyle/>
          <a:p>
            <a:fld id="{4E491618-4FBA-4C80-9357-0A562D06DCE8}" type="datetimeFigureOut">
              <a:rPr lang="en-PK" smtClean="0"/>
              <a:t>11/16/2025</a:t>
            </a:fld>
            <a:endParaRPr lang="en-PK"/>
          </a:p>
        </p:txBody>
      </p:sp>
      <p:sp>
        <p:nvSpPr>
          <p:cNvPr id="5" name="Footer Placeholder 4">
            <a:extLst>
              <a:ext uri="{FF2B5EF4-FFF2-40B4-BE49-F238E27FC236}">
                <a16:creationId xmlns:a16="http://schemas.microsoft.com/office/drawing/2014/main" id="{F3991553-68B5-88F5-495A-78A9B4FD27E9}"/>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8C60C062-EC7A-ED20-9AB9-18CA5D7250BF}"/>
              </a:ext>
            </a:extLst>
          </p:cNvPr>
          <p:cNvSpPr>
            <a:spLocks noGrp="1"/>
          </p:cNvSpPr>
          <p:nvPr>
            <p:ph type="sldNum" sz="quarter" idx="12"/>
          </p:nvPr>
        </p:nvSpPr>
        <p:spPr/>
        <p:txBody>
          <a:bodyPr/>
          <a:lstStyle/>
          <a:p>
            <a:fld id="{8C1504DF-2F2C-40F1-AFA3-7E2EE7DF846B}" type="slidenum">
              <a:rPr lang="en-PK" smtClean="0"/>
              <a:t>‹#›</a:t>
            </a:fld>
            <a:endParaRPr lang="en-PK"/>
          </a:p>
        </p:txBody>
      </p:sp>
    </p:spTree>
    <p:extLst>
      <p:ext uri="{BB962C8B-B14F-4D97-AF65-F5344CB8AC3E}">
        <p14:creationId xmlns:p14="http://schemas.microsoft.com/office/powerpoint/2010/main" val="4250741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97716-7110-6EDC-B1A3-03CD82DED3F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PK"/>
          </a:p>
        </p:txBody>
      </p:sp>
      <p:sp>
        <p:nvSpPr>
          <p:cNvPr id="3" name="Text Placeholder 2">
            <a:extLst>
              <a:ext uri="{FF2B5EF4-FFF2-40B4-BE49-F238E27FC236}">
                <a16:creationId xmlns:a16="http://schemas.microsoft.com/office/drawing/2014/main" id="{B660D9BD-0643-1397-6D5C-F8C1FA0B8EB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264763-0475-DFBE-0368-2A1D926E8551}"/>
              </a:ext>
            </a:extLst>
          </p:cNvPr>
          <p:cNvSpPr>
            <a:spLocks noGrp="1"/>
          </p:cNvSpPr>
          <p:nvPr>
            <p:ph type="dt" sz="half" idx="10"/>
          </p:nvPr>
        </p:nvSpPr>
        <p:spPr/>
        <p:txBody>
          <a:bodyPr/>
          <a:lstStyle/>
          <a:p>
            <a:fld id="{4E491618-4FBA-4C80-9357-0A562D06DCE8}" type="datetimeFigureOut">
              <a:rPr lang="en-PK" smtClean="0"/>
              <a:t>11/16/2025</a:t>
            </a:fld>
            <a:endParaRPr lang="en-PK"/>
          </a:p>
        </p:txBody>
      </p:sp>
      <p:sp>
        <p:nvSpPr>
          <p:cNvPr id="5" name="Footer Placeholder 4">
            <a:extLst>
              <a:ext uri="{FF2B5EF4-FFF2-40B4-BE49-F238E27FC236}">
                <a16:creationId xmlns:a16="http://schemas.microsoft.com/office/drawing/2014/main" id="{12BEF954-3D77-5EFF-74A1-C76406D2D218}"/>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ACF5A301-7752-7605-8A09-3FA983A50574}"/>
              </a:ext>
            </a:extLst>
          </p:cNvPr>
          <p:cNvSpPr>
            <a:spLocks noGrp="1"/>
          </p:cNvSpPr>
          <p:nvPr>
            <p:ph type="sldNum" sz="quarter" idx="12"/>
          </p:nvPr>
        </p:nvSpPr>
        <p:spPr/>
        <p:txBody>
          <a:bodyPr/>
          <a:lstStyle/>
          <a:p>
            <a:fld id="{8C1504DF-2F2C-40F1-AFA3-7E2EE7DF846B}" type="slidenum">
              <a:rPr lang="en-PK" smtClean="0"/>
              <a:t>‹#›</a:t>
            </a:fld>
            <a:endParaRPr lang="en-PK"/>
          </a:p>
        </p:txBody>
      </p:sp>
    </p:spTree>
    <p:extLst>
      <p:ext uri="{BB962C8B-B14F-4D97-AF65-F5344CB8AC3E}">
        <p14:creationId xmlns:p14="http://schemas.microsoft.com/office/powerpoint/2010/main" val="3417903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46E74-B478-0E85-2C78-1F9915224ABA}"/>
              </a:ext>
            </a:extLst>
          </p:cNvPr>
          <p:cNvSpPr>
            <a:spLocks noGrp="1"/>
          </p:cNvSpPr>
          <p:nvPr>
            <p:ph type="title"/>
          </p:nvPr>
        </p:nvSpPr>
        <p:spPr/>
        <p:txBody>
          <a:bodyPr/>
          <a:lstStyle/>
          <a:p>
            <a:r>
              <a:rPr lang="en-US"/>
              <a:t>Click to edit Master title style</a:t>
            </a:r>
            <a:endParaRPr lang="en-PK"/>
          </a:p>
        </p:txBody>
      </p:sp>
      <p:sp>
        <p:nvSpPr>
          <p:cNvPr id="3" name="Content Placeholder 2">
            <a:extLst>
              <a:ext uri="{FF2B5EF4-FFF2-40B4-BE49-F238E27FC236}">
                <a16:creationId xmlns:a16="http://schemas.microsoft.com/office/drawing/2014/main" id="{35CF71F0-11CA-8929-833F-C5C079DC2D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Content Placeholder 3">
            <a:extLst>
              <a:ext uri="{FF2B5EF4-FFF2-40B4-BE49-F238E27FC236}">
                <a16:creationId xmlns:a16="http://schemas.microsoft.com/office/drawing/2014/main" id="{92E99719-FBB7-5FC1-46DA-A14D1F097D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Date Placeholder 4">
            <a:extLst>
              <a:ext uri="{FF2B5EF4-FFF2-40B4-BE49-F238E27FC236}">
                <a16:creationId xmlns:a16="http://schemas.microsoft.com/office/drawing/2014/main" id="{C6765D3F-E0A2-316D-929C-34050CAEE1AE}"/>
              </a:ext>
            </a:extLst>
          </p:cNvPr>
          <p:cNvSpPr>
            <a:spLocks noGrp="1"/>
          </p:cNvSpPr>
          <p:nvPr>
            <p:ph type="dt" sz="half" idx="10"/>
          </p:nvPr>
        </p:nvSpPr>
        <p:spPr/>
        <p:txBody>
          <a:bodyPr/>
          <a:lstStyle/>
          <a:p>
            <a:fld id="{4E491618-4FBA-4C80-9357-0A562D06DCE8}" type="datetimeFigureOut">
              <a:rPr lang="en-PK" smtClean="0"/>
              <a:t>11/16/2025</a:t>
            </a:fld>
            <a:endParaRPr lang="en-PK"/>
          </a:p>
        </p:txBody>
      </p:sp>
      <p:sp>
        <p:nvSpPr>
          <p:cNvPr id="6" name="Footer Placeholder 5">
            <a:extLst>
              <a:ext uri="{FF2B5EF4-FFF2-40B4-BE49-F238E27FC236}">
                <a16:creationId xmlns:a16="http://schemas.microsoft.com/office/drawing/2014/main" id="{2E2FE28A-F432-DA24-A1A8-B839B7E77FBF}"/>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8A37FAA0-7AC7-7DB4-6177-EBD2FDB35931}"/>
              </a:ext>
            </a:extLst>
          </p:cNvPr>
          <p:cNvSpPr>
            <a:spLocks noGrp="1"/>
          </p:cNvSpPr>
          <p:nvPr>
            <p:ph type="sldNum" sz="quarter" idx="12"/>
          </p:nvPr>
        </p:nvSpPr>
        <p:spPr/>
        <p:txBody>
          <a:bodyPr/>
          <a:lstStyle/>
          <a:p>
            <a:fld id="{8C1504DF-2F2C-40F1-AFA3-7E2EE7DF846B}" type="slidenum">
              <a:rPr lang="en-PK" smtClean="0"/>
              <a:t>‹#›</a:t>
            </a:fld>
            <a:endParaRPr lang="en-PK"/>
          </a:p>
        </p:txBody>
      </p:sp>
    </p:spTree>
    <p:extLst>
      <p:ext uri="{BB962C8B-B14F-4D97-AF65-F5344CB8AC3E}">
        <p14:creationId xmlns:p14="http://schemas.microsoft.com/office/powerpoint/2010/main" val="555736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8EBDE-4F52-DDF5-56E0-D63E00BA1512}"/>
              </a:ext>
            </a:extLst>
          </p:cNvPr>
          <p:cNvSpPr>
            <a:spLocks noGrp="1"/>
          </p:cNvSpPr>
          <p:nvPr>
            <p:ph type="title"/>
          </p:nvPr>
        </p:nvSpPr>
        <p:spPr>
          <a:xfrm>
            <a:off x="839788" y="365125"/>
            <a:ext cx="10515600" cy="1325563"/>
          </a:xfrm>
        </p:spPr>
        <p:txBody>
          <a:bodyPr/>
          <a:lstStyle/>
          <a:p>
            <a:r>
              <a:rPr lang="en-US"/>
              <a:t>Click to edit Master title style</a:t>
            </a:r>
            <a:endParaRPr lang="en-PK"/>
          </a:p>
        </p:txBody>
      </p:sp>
      <p:sp>
        <p:nvSpPr>
          <p:cNvPr id="3" name="Text Placeholder 2">
            <a:extLst>
              <a:ext uri="{FF2B5EF4-FFF2-40B4-BE49-F238E27FC236}">
                <a16:creationId xmlns:a16="http://schemas.microsoft.com/office/drawing/2014/main" id="{2405E770-06B1-E41B-345E-DD554916DC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43773D-3502-7706-AA90-6B5ADE174F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5" name="Text Placeholder 4">
            <a:extLst>
              <a:ext uri="{FF2B5EF4-FFF2-40B4-BE49-F238E27FC236}">
                <a16:creationId xmlns:a16="http://schemas.microsoft.com/office/drawing/2014/main" id="{FE0272AF-A0E7-EB08-ABB0-8527C896F3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B07181-4FAA-F710-6515-EADD06C3CD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7" name="Date Placeholder 6">
            <a:extLst>
              <a:ext uri="{FF2B5EF4-FFF2-40B4-BE49-F238E27FC236}">
                <a16:creationId xmlns:a16="http://schemas.microsoft.com/office/drawing/2014/main" id="{A6215D5F-89B2-04A4-22A2-B4EEE073AF44}"/>
              </a:ext>
            </a:extLst>
          </p:cNvPr>
          <p:cNvSpPr>
            <a:spLocks noGrp="1"/>
          </p:cNvSpPr>
          <p:nvPr>
            <p:ph type="dt" sz="half" idx="10"/>
          </p:nvPr>
        </p:nvSpPr>
        <p:spPr/>
        <p:txBody>
          <a:bodyPr/>
          <a:lstStyle/>
          <a:p>
            <a:fld id="{4E491618-4FBA-4C80-9357-0A562D06DCE8}" type="datetimeFigureOut">
              <a:rPr lang="en-PK" smtClean="0"/>
              <a:t>11/16/2025</a:t>
            </a:fld>
            <a:endParaRPr lang="en-PK"/>
          </a:p>
        </p:txBody>
      </p:sp>
      <p:sp>
        <p:nvSpPr>
          <p:cNvPr id="8" name="Footer Placeholder 7">
            <a:extLst>
              <a:ext uri="{FF2B5EF4-FFF2-40B4-BE49-F238E27FC236}">
                <a16:creationId xmlns:a16="http://schemas.microsoft.com/office/drawing/2014/main" id="{7F700FF9-77B9-2CDA-BBE8-6BB445525203}"/>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5E0E069D-F7B3-06C2-E0D1-F4BDF2DC20FF}"/>
              </a:ext>
            </a:extLst>
          </p:cNvPr>
          <p:cNvSpPr>
            <a:spLocks noGrp="1"/>
          </p:cNvSpPr>
          <p:nvPr>
            <p:ph type="sldNum" sz="quarter" idx="12"/>
          </p:nvPr>
        </p:nvSpPr>
        <p:spPr/>
        <p:txBody>
          <a:bodyPr/>
          <a:lstStyle/>
          <a:p>
            <a:fld id="{8C1504DF-2F2C-40F1-AFA3-7E2EE7DF846B}" type="slidenum">
              <a:rPr lang="en-PK" smtClean="0"/>
              <a:t>‹#›</a:t>
            </a:fld>
            <a:endParaRPr lang="en-PK"/>
          </a:p>
        </p:txBody>
      </p:sp>
    </p:spTree>
    <p:extLst>
      <p:ext uri="{BB962C8B-B14F-4D97-AF65-F5344CB8AC3E}">
        <p14:creationId xmlns:p14="http://schemas.microsoft.com/office/powerpoint/2010/main" val="3624646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41C75-AA1E-863A-88AE-764595FB9766}"/>
              </a:ext>
            </a:extLst>
          </p:cNvPr>
          <p:cNvSpPr>
            <a:spLocks noGrp="1"/>
          </p:cNvSpPr>
          <p:nvPr>
            <p:ph type="title"/>
          </p:nvPr>
        </p:nvSpPr>
        <p:spPr/>
        <p:txBody>
          <a:bodyPr/>
          <a:lstStyle/>
          <a:p>
            <a:r>
              <a:rPr lang="en-US"/>
              <a:t>Click to edit Master title style</a:t>
            </a:r>
            <a:endParaRPr lang="en-PK"/>
          </a:p>
        </p:txBody>
      </p:sp>
      <p:sp>
        <p:nvSpPr>
          <p:cNvPr id="3" name="Date Placeholder 2">
            <a:extLst>
              <a:ext uri="{FF2B5EF4-FFF2-40B4-BE49-F238E27FC236}">
                <a16:creationId xmlns:a16="http://schemas.microsoft.com/office/drawing/2014/main" id="{BB657324-81FB-E011-D31F-D20D7D2A0189}"/>
              </a:ext>
            </a:extLst>
          </p:cNvPr>
          <p:cNvSpPr>
            <a:spLocks noGrp="1"/>
          </p:cNvSpPr>
          <p:nvPr>
            <p:ph type="dt" sz="half" idx="10"/>
          </p:nvPr>
        </p:nvSpPr>
        <p:spPr/>
        <p:txBody>
          <a:bodyPr/>
          <a:lstStyle/>
          <a:p>
            <a:fld id="{4E491618-4FBA-4C80-9357-0A562D06DCE8}" type="datetimeFigureOut">
              <a:rPr lang="en-PK" smtClean="0"/>
              <a:t>11/16/2025</a:t>
            </a:fld>
            <a:endParaRPr lang="en-PK"/>
          </a:p>
        </p:txBody>
      </p:sp>
      <p:sp>
        <p:nvSpPr>
          <p:cNvPr id="4" name="Footer Placeholder 3">
            <a:extLst>
              <a:ext uri="{FF2B5EF4-FFF2-40B4-BE49-F238E27FC236}">
                <a16:creationId xmlns:a16="http://schemas.microsoft.com/office/drawing/2014/main" id="{AEB3A550-7AF7-DFC0-C4E7-0EB8C51D498D}"/>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16022129-BFCF-77DD-0AD6-D514CEB75D1D}"/>
              </a:ext>
            </a:extLst>
          </p:cNvPr>
          <p:cNvSpPr>
            <a:spLocks noGrp="1"/>
          </p:cNvSpPr>
          <p:nvPr>
            <p:ph type="sldNum" sz="quarter" idx="12"/>
          </p:nvPr>
        </p:nvSpPr>
        <p:spPr/>
        <p:txBody>
          <a:bodyPr/>
          <a:lstStyle/>
          <a:p>
            <a:fld id="{8C1504DF-2F2C-40F1-AFA3-7E2EE7DF846B}" type="slidenum">
              <a:rPr lang="en-PK" smtClean="0"/>
              <a:t>‹#›</a:t>
            </a:fld>
            <a:endParaRPr lang="en-PK"/>
          </a:p>
        </p:txBody>
      </p:sp>
    </p:spTree>
    <p:extLst>
      <p:ext uri="{BB962C8B-B14F-4D97-AF65-F5344CB8AC3E}">
        <p14:creationId xmlns:p14="http://schemas.microsoft.com/office/powerpoint/2010/main" val="3039719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32C9CF-598C-7499-24BC-7BD7BDA16488}"/>
              </a:ext>
            </a:extLst>
          </p:cNvPr>
          <p:cNvSpPr>
            <a:spLocks noGrp="1"/>
          </p:cNvSpPr>
          <p:nvPr>
            <p:ph type="dt" sz="half" idx="10"/>
          </p:nvPr>
        </p:nvSpPr>
        <p:spPr/>
        <p:txBody>
          <a:bodyPr/>
          <a:lstStyle/>
          <a:p>
            <a:fld id="{4E491618-4FBA-4C80-9357-0A562D06DCE8}" type="datetimeFigureOut">
              <a:rPr lang="en-PK" smtClean="0"/>
              <a:t>11/16/2025</a:t>
            </a:fld>
            <a:endParaRPr lang="en-PK"/>
          </a:p>
        </p:txBody>
      </p:sp>
      <p:sp>
        <p:nvSpPr>
          <p:cNvPr id="3" name="Footer Placeholder 2">
            <a:extLst>
              <a:ext uri="{FF2B5EF4-FFF2-40B4-BE49-F238E27FC236}">
                <a16:creationId xmlns:a16="http://schemas.microsoft.com/office/drawing/2014/main" id="{5D43928F-AEB3-804C-0934-3FD080FA3C8A}"/>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180C17B3-E5E4-187D-1188-C1323E9E08FD}"/>
              </a:ext>
            </a:extLst>
          </p:cNvPr>
          <p:cNvSpPr>
            <a:spLocks noGrp="1"/>
          </p:cNvSpPr>
          <p:nvPr>
            <p:ph type="sldNum" sz="quarter" idx="12"/>
          </p:nvPr>
        </p:nvSpPr>
        <p:spPr/>
        <p:txBody>
          <a:bodyPr/>
          <a:lstStyle/>
          <a:p>
            <a:fld id="{8C1504DF-2F2C-40F1-AFA3-7E2EE7DF846B}" type="slidenum">
              <a:rPr lang="en-PK" smtClean="0"/>
              <a:t>‹#›</a:t>
            </a:fld>
            <a:endParaRPr lang="en-PK"/>
          </a:p>
        </p:txBody>
      </p:sp>
    </p:spTree>
    <p:extLst>
      <p:ext uri="{BB962C8B-B14F-4D97-AF65-F5344CB8AC3E}">
        <p14:creationId xmlns:p14="http://schemas.microsoft.com/office/powerpoint/2010/main" val="2420047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D7370-1D84-47D1-3340-C46930A5AA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Content Placeholder 2">
            <a:extLst>
              <a:ext uri="{FF2B5EF4-FFF2-40B4-BE49-F238E27FC236}">
                <a16:creationId xmlns:a16="http://schemas.microsoft.com/office/drawing/2014/main" id="{64E8AD7D-A665-BC2B-EB2B-F0665BCEE5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Text Placeholder 3">
            <a:extLst>
              <a:ext uri="{FF2B5EF4-FFF2-40B4-BE49-F238E27FC236}">
                <a16:creationId xmlns:a16="http://schemas.microsoft.com/office/drawing/2014/main" id="{065079F2-2257-2D3A-783A-55820FAE9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AE4878-4128-7BAF-31ED-EE1EF576849C}"/>
              </a:ext>
            </a:extLst>
          </p:cNvPr>
          <p:cNvSpPr>
            <a:spLocks noGrp="1"/>
          </p:cNvSpPr>
          <p:nvPr>
            <p:ph type="dt" sz="half" idx="10"/>
          </p:nvPr>
        </p:nvSpPr>
        <p:spPr/>
        <p:txBody>
          <a:bodyPr/>
          <a:lstStyle/>
          <a:p>
            <a:fld id="{4E491618-4FBA-4C80-9357-0A562D06DCE8}" type="datetimeFigureOut">
              <a:rPr lang="en-PK" smtClean="0"/>
              <a:t>11/16/2025</a:t>
            </a:fld>
            <a:endParaRPr lang="en-PK"/>
          </a:p>
        </p:txBody>
      </p:sp>
      <p:sp>
        <p:nvSpPr>
          <p:cNvPr id="6" name="Footer Placeholder 5">
            <a:extLst>
              <a:ext uri="{FF2B5EF4-FFF2-40B4-BE49-F238E27FC236}">
                <a16:creationId xmlns:a16="http://schemas.microsoft.com/office/drawing/2014/main" id="{F8F21FEA-53EC-5F81-9EF4-6C06B6FD1726}"/>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54995A1F-8635-A42E-0E4F-A0275E4C6AE8}"/>
              </a:ext>
            </a:extLst>
          </p:cNvPr>
          <p:cNvSpPr>
            <a:spLocks noGrp="1"/>
          </p:cNvSpPr>
          <p:nvPr>
            <p:ph type="sldNum" sz="quarter" idx="12"/>
          </p:nvPr>
        </p:nvSpPr>
        <p:spPr/>
        <p:txBody>
          <a:bodyPr/>
          <a:lstStyle/>
          <a:p>
            <a:fld id="{8C1504DF-2F2C-40F1-AFA3-7E2EE7DF846B}" type="slidenum">
              <a:rPr lang="en-PK" smtClean="0"/>
              <a:t>‹#›</a:t>
            </a:fld>
            <a:endParaRPr lang="en-PK"/>
          </a:p>
        </p:txBody>
      </p:sp>
    </p:spTree>
    <p:extLst>
      <p:ext uri="{BB962C8B-B14F-4D97-AF65-F5344CB8AC3E}">
        <p14:creationId xmlns:p14="http://schemas.microsoft.com/office/powerpoint/2010/main" val="3159715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BEA0E-3EA9-7A0A-9DDB-10BBBF55B9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PK"/>
          </a:p>
        </p:txBody>
      </p:sp>
      <p:sp>
        <p:nvSpPr>
          <p:cNvPr id="3" name="Picture Placeholder 2">
            <a:extLst>
              <a:ext uri="{FF2B5EF4-FFF2-40B4-BE49-F238E27FC236}">
                <a16:creationId xmlns:a16="http://schemas.microsoft.com/office/drawing/2014/main" id="{A4A3F9A2-3B3B-4135-1032-90D0F3CC2E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02CB3BAA-B2F0-AF10-7B50-4AD201F206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2AC37C-2FC9-CF62-0038-DA80C2F6F9F5}"/>
              </a:ext>
            </a:extLst>
          </p:cNvPr>
          <p:cNvSpPr>
            <a:spLocks noGrp="1"/>
          </p:cNvSpPr>
          <p:nvPr>
            <p:ph type="dt" sz="half" idx="10"/>
          </p:nvPr>
        </p:nvSpPr>
        <p:spPr/>
        <p:txBody>
          <a:bodyPr/>
          <a:lstStyle/>
          <a:p>
            <a:fld id="{4E491618-4FBA-4C80-9357-0A562D06DCE8}" type="datetimeFigureOut">
              <a:rPr lang="en-PK" smtClean="0"/>
              <a:t>11/16/2025</a:t>
            </a:fld>
            <a:endParaRPr lang="en-PK"/>
          </a:p>
        </p:txBody>
      </p:sp>
      <p:sp>
        <p:nvSpPr>
          <p:cNvPr id="6" name="Footer Placeholder 5">
            <a:extLst>
              <a:ext uri="{FF2B5EF4-FFF2-40B4-BE49-F238E27FC236}">
                <a16:creationId xmlns:a16="http://schemas.microsoft.com/office/drawing/2014/main" id="{BAC3A965-AB07-BC76-C752-41DFA29B2A96}"/>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A70D847F-3911-75C4-7F49-900F920C79E6}"/>
              </a:ext>
            </a:extLst>
          </p:cNvPr>
          <p:cNvSpPr>
            <a:spLocks noGrp="1"/>
          </p:cNvSpPr>
          <p:nvPr>
            <p:ph type="sldNum" sz="quarter" idx="12"/>
          </p:nvPr>
        </p:nvSpPr>
        <p:spPr/>
        <p:txBody>
          <a:bodyPr/>
          <a:lstStyle/>
          <a:p>
            <a:fld id="{8C1504DF-2F2C-40F1-AFA3-7E2EE7DF846B}" type="slidenum">
              <a:rPr lang="en-PK" smtClean="0"/>
              <a:t>‹#›</a:t>
            </a:fld>
            <a:endParaRPr lang="en-PK"/>
          </a:p>
        </p:txBody>
      </p:sp>
    </p:spTree>
    <p:extLst>
      <p:ext uri="{BB962C8B-B14F-4D97-AF65-F5344CB8AC3E}">
        <p14:creationId xmlns:p14="http://schemas.microsoft.com/office/powerpoint/2010/main" val="440334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1BE0B-85B8-6E4D-DCBB-001210EFBC35}"/>
              </a:ext>
            </a:extLst>
          </p:cNvPr>
          <p:cNvSpPr>
            <a:spLocks noGrp="1"/>
          </p:cNvSpPr>
          <p:nvPr>
            <p:ph type="title"/>
          </p:nvPr>
        </p:nvSpPr>
        <p:spPr/>
        <p:txBody>
          <a:bodyPr/>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3BEA65C4-1C6F-180E-334D-52554D5E28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B94EEFA0-1433-B49A-8280-85B01F91F56D}"/>
              </a:ext>
            </a:extLst>
          </p:cNvPr>
          <p:cNvSpPr>
            <a:spLocks noGrp="1"/>
          </p:cNvSpPr>
          <p:nvPr>
            <p:ph type="dt" sz="half" idx="10"/>
          </p:nvPr>
        </p:nvSpPr>
        <p:spPr/>
        <p:txBody>
          <a:bodyPr/>
          <a:lstStyle/>
          <a:p>
            <a:fld id="{4E491618-4FBA-4C80-9357-0A562D06DCE8}" type="datetimeFigureOut">
              <a:rPr lang="en-PK" smtClean="0"/>
              <a:t>11/16/2025</a:t>
            </a:fld>
            <a:endParaRPr lang="en-PK"/>
          </a:p>
        </p:txBody>
      </p:sp>
      <p:sp>
        <p:nvSpPr>
          <p:cNvPr id="5" name="Footer Placeholder 4">
            <a:extLst>
              <a:ext uri="{FF2B5EF4-FFF2-40B4-BE49-F238E27FC236}">
                <a16:creationId xmlns:a16="http://schemas.microsoft.com/office/drawing/2014/main" id="{7CDDE4BD-EFA8-C381-93A1-E1B7EF7E711B}"/>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26F4D923-9D9F-5428-7782-48C1BE241C79}"/>
              </a:ext>
            </a:extLst>
          </p:cNvPr>
          <p:cNvSpPr>
            <a:spLocks noGrp="1"/>
          </p:cNvSpPr>
          <p:nvPr>
            <p:ph type="sldNum" sz="quarter" idx="12"/>
          </p:nvPr>
        </p:nvSpPr>
        <p:spPr/>
        <p:txBody>
          <a:bodyPr/>
          <a:lstStyle/>
          <a:p>
            <a:fld id="{8C1504DF-2F2C-40F1-AFA3-7E2EE7DF846B}" type="slidenum">
              <a:rPr lang="en-PK" smtClean="0"/>
              <a:t>‹#›</a:t>
            </a:fld>
            <a:endParaRPr lang="en-PK"/>
          </a:p>
        </p:txBody>
      </p:sp>
    </p:spTree>
    <p:extLst>
      <p:ext uri="{BB962C8B-B14F-4D97-AF65-F5344CB8AC3E}">
        <p14:creationId xmlns:p14="http://schemas.microsoft.com/office/powerpoint/2010/main" val="739317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159A30-48EE-4094-3CF9-1B033544915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PK"/>
          </a:p>
        </p:txBody>
      </p:sp>
      <p:sp>
        <p:nvSpPr>
          <p:cNvPr id="3" name="Vertical Text Placeholder 2">
            <a:extLst>
              <a:ext uri="{FF2B5EF4-FFF2-40B4-BE49-F238E27FC236}">
                <a16:creationId xmlns:a16="http://schemas.microsoft.com/office/drawing/2014/main" id="{1FAA6032-60C4-4E79-883F-8707B6D41CA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8C783675-FA6F-D3AB-C537-8B22B442FA0B}"/>
              </a:ext>
            </a:extLst>
          </p:cNvPr>
          <p:cNvSpPr>
            <a:spLocks noGrp="1"/>
          </p:cNvSpPr>
          <p:nvPr>
            <p:ph type="dt" sz="half" idx="10"/>
          </p:nvPr>
        </p:nvSpPr>
        <p:spPr/>
        <p:txBody>
          <a:bodyPr/>
          <a:lstStyle/>
          <a:p>
            <a:fld id="{4E491618-4FBA-4C80-9357-0A562D06DCE8}" type="datetimeFigureOut">
              <a:rPr lang="en-PK" smtClean="0"/>
              <a:t>11/16/2025</a:t>
            </a:fld>
            <a:endParaRPr lang="en-PK"/>
          </a:p>
        </p:txBody>
      </p:sp>
      <p:sp>
        <p:nvSpPr>
          <p:cNvPr id="5" name="Footer Placeholder 4">
            <a:extLst>
              <a:ext uri="{FF2B5EF4-FFF2-40B4-BE49-F238E27FC236}">
                <a16:creationId xmlns:a16="http://schemas.microsoft.com/office/drawing/2014/main" id="{90560B9C-6539-379F-4EA0-5311E483CC8E}"/>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861CFC0D-C921-FA59-1976-DE3AF1139551}"/>
              </a:ext>
            </a:extLst>
          </p:cNvPr>
          <p:cNvSpPr>
            <a:spLocks noGrp="1"/>
          </p:cNvSpPr>
          <p:nvPr>
            <p:ph type="sldNum" sz="quarter" idx="12"/>
          </p:nvPr>
        </p:nvSpPr>
        <p:spPr/>
        <p:txBody>
          <a:bodyPr/>
          <a:lstStyle/>
          <a:p>
            <a:fld id="{8C1504DF-2F2C-40F1-AFA3-7E2EE7DF846B}" type="slidenum">
              <a:rPr lang="en-PK" smtClean="0"/>
              <a:t>‹#›</a:t>
            </a:fld>
            <a:endParaRPr lang="en-PK"/>
          </a:p>
        </p:txBody>
      </p:sp>
    </p:spTree>
    <p:extLst>
      <p:ext uri="{BB962C8B-B14F-4D97-AF65-F5344CB8AC3E}">
        <p14:creationId xmlns:p14="http://schemas.microsoft.com/office/powerpoint/2010/main" val="1572872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BDD503-7F23-2FAA-4142-606D8532B0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PK"/>
          </a:p>
        </p:txBody>
      </p:sp>
      <p:sp>
        <p:nvSpPr>
          <p:cNvPr id="3" name="Text Placeholder 2">
            <a:extLst>
              <a:ext uri="{FF2B5EF4-FFF2-40B4-BE49-F238E27FC236}">
                <a16:creationId xmlns:a16="http://schemas.microsoft.com/office/drawing/2014/main" id="{630300BB-1E82-7118-50B9-1D5609193C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4" name="Date Placeholder 3">
            <a:extLst>
              <a:ext uri="{FF2B5EF4-FFF2-40B4-BE49-F238E27FC236}">
                <a16:creationId xmlns:a16="http://schemas.microsoft.com/office/drawing/2014/main" id="{D640B673-F186-4D33-F1ED-CDB3605D2B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491618-4FBA-4C80-9357-0A562D06DCE8}" type="datetimeFigureOut">
              <a:rPr lang="en-PK" smtClean="0"/>
              <a:t>11/16/2025</a:t>
            </a:fld>
            <a:endParaRPr lang="en-PK"/>
          </a:p>
        </p:txBody>
      </p:sp>
      <p:sp>
        <p:nvSpPr>
          <p:cNvPr id="5" name="Footer Placeholder 4">
            <a:extLst>
              <a:ext uri="{FF2B5EF4-FFF2-40B4-BE49-F238E27FC236}">
                <a16:creationId xmlns:a16="http://schemas.microsoft.com/office/drawing/2014/main" id="{BEA633BC-D5CA-4FA2-73D6-DE4ED3717C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PK"/>
          </a:p>
        </p:txBody>
      </p:sp>
      <p:sp>
        <p:nvSpPr>
          <p:cNvPr id="6" name="Slide Number Placeholder 5">
            <a:extLst>
              <a:ext uri="{FF2B5EF4-FFF2-40B4-BE49-F238E27FC236}">
                <a16:creationId xmlns:a16="http://schemas.microsoft.com/office/drawing/2014/main" id="{5AEBCA55-90DC-B772-815E-CD7CCEDDA6B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C1504DF-2F2C-40F1-AFA3-7E2EE7DF846B}" type="slidenum">
              <a:rPr lang="en-PK" smtClean="0"/>
              <a:t>‹#›</a:t>
            </a:fld>
            <a:endParaRPr lang="en-PK"/>
          </a:p>
        </p:txBody>
      </p:sp>
    </p:spTree>
    <p:extLst>
      <p:ext uri="{BB962C8B-B14F-4D97-AF65-F5344CB8AC3E}">
        <p14:creationId xmlns:p14="http://schemas.microsoft.com/office/powerpoint/2010/main" val="2366270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1.xml"/><Relationship Id="rId11" Type="http://schemas.openxmlformats.org/officeDocument/2006/relationships/image" Target="../media/image2.png"/><Relationship Id="rId5" Type="http://schemas.openxmlformats.org/officeDocument/2006/relationships/image" Target="../media/image5.jpeg"/><Relationship Id="rId10" Type="http://schemas.microsoft.com/office/2007/relationships/diagramDrawing" Target="../diagrams/drawing1.xml"/><Relationship Id="rId4" Type="http://schemas.openxmlformats.org/officeDocument/2006/relationships/notesSlide" Target="../notesSlides/notesSlide4.xml"/><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8.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9.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slideLayout" Target="../slideLayouts/slideLayout2.xml"/><Relationship Id="rId7" Type="http://schemas.openxmlformats.org/officeDocument/2006/relationships/diagramLayout" Target="../diagrams/layout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3.xml"/><Relationship Id="rId11" Type="http://schemas.openxmlformats.org/officeDocument/2006/relationships/image" Target="../media/image2.png"/><Relationship Id="rId5" Type="http://schemas.openxmlformats.org/officeDocument/2006/relationships/image" Target="../media/image20.jpeg"/><Relationship Id="rId10" Type="http://schemas.microsoft.com/office/2007/relationships/diagramDrawing" Target="../diagrams/drawing3.xml"/><Relationship Id="rId4" Type="http://schemas.openxmlformats.org/officeDocument/2006/relationships/notesSlide" Target="../notesSlides/notesSlide10.xml"/><Relationship Id="rId9" Type="http://schemas.openxmlformats.org/officeDocument/2006/relationships/diagramColors" Target="../diagrams/colors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3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32.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33.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34.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36" name="Rectangle 103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Diabetes Mellitus | Matia Fundazioa">
            <a:extLst>
              <a:ext uri="{FF2B5EF4-FFF2-40B4-BE49-F238E27FC236}">
                <a16:creationId xmlns:a16="http://schemas.microsoft.com/office/drawing/2014/main" id="{BAC07BE2-FA12-8F2D-05A5-67C1D9D0F8B6}"/>
              </a:ext>
            </a:extLst>
          </p:cNvPr>
          <p:cNvPicPr>
            <a:picLocks noChangeAspect="1" noChangeArrowheads="1"/>
          </p:cNvPicPr>
          <p:nvPr/>
        </p:nvPicPr>
        <p:blipFill>
          <a:blip r:embed="rId5">
            <a:alphaModFix amt="50000"/>
            <a:extLst>
              <a:ext uri="{28A0092B-C50C-407E-A947-70E740481C1C}">
                <a14:useLocalDpi xmlns:a14="http://schemas.microsoft.com/office/drawing/2010/main" val="0"/>
              </a:ext>
            </a:extLst>
          </a:blip>
          <a:srcRect t="6639"/>
          <a:stretch>
            <a:fill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7BB4780-1DAB-AC77-4E7D-4956382EED59}"/>
              </a:ext>
            </a:extLst>
          </p:cNvPr>
          <p:cNvSpPr>
            <a:spLocks noGrp="1"/>
          </p:cNvSpPr>
          <p:nvPr>
            <p:ph type="ctrTitle"/>
          </p:nvPr>
        </p:nvSpPr>
        <p:spPr>
          <a:xfrm>
            <a:off x="1524000" y="1122362"/>
            <a:ext cx="9144000" cy="2900518"/>
          </a:xfrm>
        </p:spPr>
        <p:txBody>
          <a:bodyPr>
            <a:normAutofit/>
          </a:bodyPr>
          <a:lstStyle/>
          <a:p>
            <a:r>
              <a:rPr lang="en-PK" b="1">
                <a:solidFill>
                  <a:srgbClr val="FFFFFF"/>
                </a:solidFill>
              </a:rPr>
              <a:t>Care Plan for a Fictional Patient with Type 2 Diabetes Mellitus</a:t>
            </a:r>
            <a:endParaRPr lang="en-PK">
              <a:solidFill>
                <a:srgbClr val="FFFFFF"/>
              </a:solidFill>
            </a:endParaRPr>
          </a:p>
        </p:txBody>
      </p:sp>
      <p:sp>
        <p:nvSpPr>
          <p:cNvPr id="3" name="Subtitle 2">
            <a:extLst>
              <a:ext uri="{FF2B5EF4-FFF2-40B4-BE49-F238E27FC236}">
                <a16:creationId xmlns:a16="http://schemas.microsoft.com/office/drawing/2014/main" id="{924D599A-477D-4D62-FF70-5749145EE10D}"/>
              </a:ext>
            </a:extLst>
          </p:cNvPr>
          <p:cNvSpPr>
            <a:spLocks noGrp="1"/>
          </p:cNvSpPr>
          <p:nvPr>
            <p:ph type="subTitle" idx="1"/>
          </p:nvPr>
        </p:nvSpPr>
        <p:spPr>
          <a:xfrm>
            <a:off x="1524000" y="4159404"/>
            <a:ext cx="9144000" cy="2698595"/>
          </a:xfrm>
        </p:spPr>
        <p:txBody>
          <a:bodyPr>
            <a:normAutofit/>
          </a:bodyPr>
          <a:lstStyle/>
          <a:p>
            <a:pPr lvl="0"/>
            <a:r>
              <a:rPr lang="en-PK" sz="1200" dirty="0">
                <a:solidFill>
                  <a:srgbClr val="FFFFFF"/>
                </a:solidFill>
              </a:rPr>
              <a:t>Student Name: Musab Umayr </a:t>
            </a:r>
            <a:r>
              <a:rPr lang="en-GB" sz="1200">
                <a:solidFill>
                  <a:srgbClr val="FFFFFF"/>
                </a:solidFill>
              </a:rPr>
              <a:t>Shah</a:t>
            </a:r>
            <a:endParaRPr lang="en-PK" sz="1200" dirty="0">
              <a:solidFill>
                <a:srgbClr val="FFFFFF"/>
              </a:solidFill>
            </a:endParaRPr>
          </a:p>
          <a:p>
            <a:pPr lvl="0"/>
            <a:r>
              <a:rPr lang="en-PK" sz="1200" dirty="0">
                <a:solidFill>
                  <a:srgbClr val="FFFFFF"/>
                </a:solidFill>
              </a:rPr>
              <a:t>Student Number: </a:t>
            </a:r>
            <a:r>
              <a:rPr lang="en-GB" sz="1200" dirty="0">
                <a:solidFill>
                  <a:srgbClr val="FFFFFF"/>
                </a:solidFill>
              </a:rPr>
              <a:t>2411894</a:t>
            </a:r>
            <a:endParaRPr lang="en-PK" sz="1200" dirty="0">
              <a:solidFill>
                <a:srgbClr val="FFFFFF"/>
              </a:solidFill>
            </a:endParaRPr>
          </a:p>
          <a:p>
            <a:pPr lvl="0"/>
            <a:r>
              <a:rPr lang="en-PK" sz="1200" dirty="0">
                <a:solidFill>
                  <a:srgbClr val="FFFFFF"/>
                </a:solidFill>
              </a:rPr>
              <a:t>Lecturer’s Name:  Robert </a:t>
            </a:r>
            <a:r>
              <a:rPr lang="en-PK" sz="1200" dirty="0" err="1">
                <a:solidFill>
                  <a:srgbClr val="FFFFFF"/>
                </a:solidFill>
              </a:rPr>
              <a:t>Nartowski</a:t>
            </a:r>
            <a:endParaRPr lang="en-PK" sz="1200" dirty="0">
              <a:solidFill>
                <a:srgbClr val="FFFFFF"/>
              </a:solidFill>
            </a:endParaRPr>
          </a:p>
          <a:p>
            <a:pPr lvl="0"/>
            <a:r>
              <a:rPr lang="en-PK" sz="1200" dirty="0">
                <a:solidFill>
                  <a:srgbClr val="FFFFFF"/>
                </a:solidFill>
              </a:rPr>
              <a:t>Module Code: BMHP5023</a:t>
            </a:r>
          </a:p>
          <a:p>
            <a:pPr lvl="0"/>
            <a:r>
              <a:rPr lang="en-PK" sz="1200" dirty="0">
                <a:solidFill>
                  <a:srgbClr val="FFFFFF"/>
                </a:solidFill>
              </a:rPr>
              <a:t>Assessment: Component 2 – Presentation (Care Plan)</a:t>
            </a:r>
          </a:p>
          <a:p>
            <a:pPr lvl="0"/>
            <a:r>
              <a:rPr lang="en-PK" sz="1200" dirty="0">
                <a:solidFill>
                  <a:srgbClr val="FFFFFF"/>
                </a:solidFill>
              </a:rPr>
              <a:t>Title: </a:t>
            </a:r>
            <a:r>
              <a:rPr lang="en-PK" sz="1200" i="1" dirty="0">
                <a:solidFill>
                  <a:srgbClr val="FFFFFF"/>
                </a:solidFill>
              </a:rPr>
              <a:t>Comprehensive Care Plan for Type 2 Diabetes Mellitus</a:t>
            </a:r>
            <a:endParaRPr lang="en-US" sz="1200" dirty="0">
              <a:solidFill>
                <a:srgbClr val="FFFFFF"/>
              </a:solidFill>
            </a:endParaRPr>
          </a:p>
          <a:p>
            <a:endParaRPr lang="en-PK" sz="1200" dirty="0">
              <a:solidFill>
                <a:srgbClr val="FFFFFF"/>
              </a:solidFill>
            </a:endParaRPr>
          </a:p>
        </p:txBody>
      </p:sp>
      <p:pic>
        <p:nvPicPr>
          <p:cNvPr id="19" name="Audio 18">
            <a:hlinkClick r:id="" action="ppaction://media"/>
            <a:extLst>
              <a:ext uri="{FF2B5EF4-FFF2-40B4-BE49-F238E27FC236}">
                <a16:creationId xmlns:a16="http://schemas.microsoft.com/office/drawing/2014/main" id="{72F7FA2A-8FD0-B3CE-B198-EB8B012A8D3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31548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7677"/>
    </mc:Choice>
    <mc:Fallback xmlns="">
      <p:transition spd="slow" advTm="77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E454077-C4CF-67E9-04AE-7F39368ABB2C}"/>
              </a:ext>
            </a:extLst>
          </p:cNvPr>
          <p:cNvPicPr>
            <a:picLocks noChangeAspect="1"/>
          </p:cNvPicPr>
          <p:nvPr/>
        </p:nvPicPr>
        <p:blipFill>
          <a:blip r:embed="rId5">
            <a:alphaModFix amt="40000"/>
          </a:blip>
          <a:srcRect b="15730"/>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133A6BE2-C73B-2AF0-9D29-1D5C48010829}"/>
              </a:ext>
            </a:extLst>
          </p:cNvPr>
          <p:cNvSpPr>
            <a:spLocks noGrp="1"/>
          </p:cNvSpPr>
          <p:nvPr>
            <p:ph type="title"/>
          </p:nvPr>
        </p:nvSpPr>
        <p:spPr>
          <a:xfrm>
            <a:off x="841249" y="941832"/>
            <a:ext cx="10506456" cy="2057400"/>
          </a:xfrm>
        </p:spPr>
        <p:txBody>
          <a:bodyPr anchor="b">
            <a:normAutofit/>
          </a:bodyPr>
          <a:lstStyle/>
          <a:p>
            <a:r>
              <a:rPr lang="en-US" sz="5000" b="1">
                <a:solidFill>
                  <a:schemeClr val="bg1"/>
                </a:solidFill>
              </a:rPr>
              <a:t>Introduction</a:t>
            </a:r>
            <a:endParaRPr lang="en-PK" sz="5000" b="1">
              <a:solidFill>
                <a:schemeClr val="bg1"/>
              </a:solidFill>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5C8C137-B4A7-5787-DD70-9C241A279CEA}"/>
              </a:ext>
            </a:extLst>
          </p:cNvPr>
          <p:cNvSpPr>
            <a:spLocks noGrp="1"/>
          </p:cNvSpPr>
          <p:nvPr>
            <p:ph idx="1"/>
          </p:nvPr>
        </p:nvSpPr>
        <p:spPr>
          <a:xfrm>
            <a:off x="841248" y="3502152"/>
            <a:ext cx="10506456" cy="2670048"/>
          </a:xfrm>
        </p:spPr>
        <p:txBody>
          <a:bodyPr>
            <a:normAutofit/>
          </a:bodyPr>
          <a:lstStyle/>
          <a:p>
            <a:pPr lvl="0"/>
            <a:r>
              <a:rPr lang="en-PK" sz="2000">
                <a:solidFill>
                  <a:schemeClr val="bg1"/>
                </a:solidFill>
              </a:rPr>
              <a:t>Type 2 Diabetes: leading long-term condition in UK (~4.3 million cases) (Gregg et al., 2024).</a:t>
            </a:r>
          </a:p>
          <a:p>
            <a:pPr lvl="0"/>
            <a:r>
              <a:rPr lang="en-PK" sz="2000">
                <a:solidFill>
                  <a:schemeClr val="bg1"/>
                </a:solidFill>
              </a:rPr>
              <a:t>Strong link with cardiovascular diseases and stroke</a:t>
            </a:r>
          </a:p>
          <a:p>
            <a:pPr lvl="0"/>
            <a:r>
              <a:rPr lang="en-PK" sz="2000">
                <a:solidFill>
                  <a:schemeClr val="bg1"/>
                </a:solidFill>
              </a:rPr>
              <a:t>Requires multidisciplinary care plan to reduce complications</a:t>
            </a:r>
          </a:p>
          <a:p>
            <a:r>
              <a:rPr lang="en-PK" sz="2000">
                <a:solidFill>
                  <a:schemeClr val="bg1"/>
                </a:solidFill>
              </a:rPr>
              <a:t>Case study: Fictional patient “Mr A,” 55-year-old male, BMI 32, sedentary lifestyle</a:t>
            </a:r>
          </a:p>
        </p:txBody>
      </p:sp>
      <p:pic>
        <p:nvPicPr>
          <p:cNvPr id="9" name="Audio 8">
            <a:hlinkClick r:id="" action="ppaction://media"/>
            <a:extLst>
              <a:ext uri="{FF2B5EF4-FFF2-40B4-BE49-F238E27FC236}">
                <a16:creationId xmlns:a16="http://schemas.microsoft.com/office/drawing/2014/main" id="{21F7548F-1334-2198-3638-0889C10CD0D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7391137"/>
      </p:ext>
    </p:extLst>
  </p:cSld>
  <p:clrMapOvr>
    <a:masterClrMapping/>
  </p:clrMapOvr>
  <mc:AlternateContent xmlns:mc="http://schemas.openxmlformats.org/markup-compatibility/2006" xmlns:p14="http://schemas.microsoft.com/office/powerpoint/2010/main">
    <mc:Choice Requires="p14">
      <p:transition spd="slow" p14:dur="2000" advTm="136049"/>
    </mc:Choice>
    <mc:Fallback xmlns="">
      <p:transition spd="slow" advTm="136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DF5C2-064C-549A-C533-AB1BC5AB5BBA}"/>
              </a:ext>
            </a:extLst>
          </p:cNvPr>
          <p:cNvSpPr>
            <a:spLocks noGrp="1"/>
          </p:cNvSpPr>
          <p:nvPr>
            <p:ph type="title"/>
          </p:nvPr>
        </p:nvSpPr>
        <p:spPr>
          <a:xfrm>
            <a:off x="761803" y="350196"/>
            <a:ext cx="4646904" cy="1624520"/>
          </a:xfrm>
        </p:spPr>
        <p:txBody>
          <a:bodyPr anchor="ctr">
            <a:normAutofit/>
          </a:bodyPr>
          <a:lstStyle/>
          <a:p>
            <a:r>
              <a:rPr lang="en-PK" sz="4000" b="1"/>
              <a:t>Relevant Anatomy &amp; Physiology</a:t>
            </a:r>
            <a:endParaRPr lang="en-PK" sz="4000"/>
          </a:p>
        </p:txBody>
      </p:sp>
      <p:sp>
        <p:nvSpPr>
          <p:cNvPr id="3" name="Content Placeholder 2">
            <a:extLst>
              <a:ext uri="{FF2B5EF4-FFF2-40B4-BE49-F238E27FC236}">
                <a16:creationId xmlns:a16="http://schemas.microsoft.com/office/drawing/2014/main" id="{7EA0347E-B613-537A-AE84-528FC4B2A940}"/>
              </a:ext>
            </a:extLst>
          </p:cNvPr>
          <p:cNvSpPr>
            <a:spLocks noGrp="1"/>
          </p:cNvSpPr>
          <p:nvPr>
            <p:ph idx="1"/>
          </p:nvPr>
        </p:nvSpPr>
        <p:spPr>
          <a:xfrm>
            <a:off x="761802" y="2743200"/>
            <a:ext cx="4646905" cy="3613149"/>
          </a:xfrm>
        </p:spPr>
        <p:txBody>
          <a:bodyPr anchor="ctr">
            <a:normAutofit/>
          </a:bodyPr>
          <a:lstStyle/>
          <a:p>
            <a:pPr lvl="0"/>
            <a:r>
              <a:rPr lang="en-PK" sz="2000" dirty="0"/>
              <a:t>Endocrine system: pancreas (islets of Langerhans) regulates blood glucose</a:t>
            </a:r>
          </a:p>
          <a:p>
            <a:pPr lvl="0"/>
            <a:r>
              <a:rPr lang="en-PK" sz="2000" dirty="0"/>
              <a:t>Insulin produced by beta cells enables glucose uptake into muscle &amp; fat (Sylow et al., 2021)</a:t>
            </a:r>
          </a:p>
          <a:p>
            <a:pPr lvl="0"/>
            <a:r>
              <a:rPr lang="en-PK" sz="2000" dirty="0"/>
              <a:t>Liver stores glucose as glycogen under insulin action</a:t>
            </a:r>
            <a:r>
              <a:rPr lang="en-US" sz="2000" dirty="0"/>
              <a:t> (Mandi, 2023)</a:t>
            </a:r>
            <a:endParaRPr lang="en-PK" sz="2000" dirty="0"/>
          </a:p>
          <a:p>
            <a:r>
              <a:rPr lang="en-PK" sz="2000" dirty="0"/>
              <a:t>Homeostasis disrupted in diabetes (impaired insulin secretion/action)</a:t>
            </a:r>
          </a:p>
        </p:txBody>
      </p:sp>
      <p:pic>
        <p:nvPicPr>
          <p:cNvPr id="5" name="Picture 4" descr="Microscopic view of cells">
            <a:extLst>
              <a:ext uri="{FF2B5EF4-FFF2-40B4-BE49-F238E27FC236}">
                <a16:creationId xmlns:a16="http://schemas.microsoft.com/office/drawing/2014/main" id="{29609A3F-073C-1490-6985-F0B52C1C996F}"/>
              </a:ext>
            </a:extLst>
          </p:cNvPr>
          <p:cNvPicPr>
            <a:picLocks noChangeAspect="1"/>
          </p:cNvPicPr>
          <p:nvPr/>
        </p:nvPicPr>
        <p:blipFill>
          <a:blip r:embed="rId5"/>
          <a:srcRect l="20300" r="20299" b="-2"/>
          <a:stretch>
            <a:fillRect/>
          </a:stretch>
        </p:blipFill>
        <p:spPr>
          <a:xfrm>
            <a:off x="6096000" y="1"/>
            <a:ext cx="6102825" cy="6858000"/>
          </a:xfrm>
          <a:prstGeom prst="rect">
            <a:avLst/>
          </a:prstGeom>
        </p:spPr>
      </p:pic>
      <p:pic>
        <p:nvPicPr>
          <p:cNvPr id="21" name="Audio 20">
            <a:hlinkClick r:id="" action="ppaction://media"/>
            <a:extLst>
              <a:ext uri="{FF2B5EF4-FFF2-40B4-BE49-F238E27FC236}">
                <a16:creationId xmlns:a16="http://schemas.microsoft.com/office/drawing/2014/main" id="{CBFBCA09-97BE-430A-B263-BD0B5175CA2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593442"/>
      </p:ext>
    </p:extLst>
  </p:cSld>
  <p:clrMapOvr>
    <a:masterClrMapping/>
  </p:clrMapOvr>
  <mc:AlternateContent xmlns:mc="http://schemas.openxmlformats.org/markup-compatibility/2006" xmlns:p14="http://schemas.microsoft.com/office/powerpoint/2010/main">
    <mc:Choice Requires="p14">
      <p:transition spd="slow" p14:dur="2000" advTm="98488"/>
    </mc:Choice>
    <mc:Fallback xmlns="">
      <p:transition spd="slow" advTm="98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e and yellow background&#10;&#10;AI-generated content may be incorrect.">
            <a:extLst>
              <a:ext uri="{FF2B5EF4-FFF2-40B4-BE49-F238E27FC236}">
                <a16:creationId xmlns:a16="http://schemas.microsoft.com/office/drawing/2014/main" id="{CEBCBCA2-61E4-EB47-74BA-13C4DB75538D}"/>
              </a:ext>
            </a:extLst>
          </p:cNvPr>
          <p:cNvPicPr>
            <a:picLocks noChangeAspect="1"/>
          </p:cNvPicPr>
          <p:nvPr/>
        </p:nvPicPr>
        <p:blipFill>
          <a:blip r:embed="rId5">
            <a:duotone>
              <a:schemeClr val="bg2">
                <a:shade val="45000"/>
                <a:satMod val="135000"/>
              </a:schemeClr>
              <a:prstClr val="white"/>
            </a:duotone>
          </a:blip>
          <a:srcRect t="9557" r="9091" b="11162"/>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D644C-380A-E72A-506B-EE908B61080E}"/>
              </a:ext>
            </a:extLst>
          </p:cNvPr>
          <p:cNvSpPr>
            <a:spLocks noGrp="1"/>
          </p:cNvSpPr>
          <p:nvPr>
            <p:ph type="title"/>
          </p:nvPr>
        </p:nvSpPr>
        <p:spPr>
          <a:xfrm>
            <a:off x="838200" y="365125"/>
            <a:ext cx="10515600" cy="1325563"/>
          </a:xfrm>
        </p:spPr>
        <p:txBody>
          <a:bodyPr>
            <a:normAutofit/>
          </a:bodyPr>
          <a:lstStyle/>
          <a:p>
            <a:r>
              <a:rPr lang="en-PK" b="1"/>
              <a:t>Pathophysiology of Type 2 Diabetes</a:t>
            </a:r>
            <a:endParaRPr lang="en-PK"/>
          </a:p>
        </p:txBody>
      </p:sp>
      <p:graphicFrame>
        <p:nvGraphicFramePr>
          <p:cNvPr id="5" name="Content Placeholder 2">
            <a:extLst>
              <a:ext uri="{FF2B5EF4-FFF2-40B4-BE49-F238E27FC236}">
                <a16:creationId xmlns:a16="http://schemas.microsoft.com/office/drawing/2014/main" id="{0E791CCA-CF0D-BD2E-0CCD-1C9B25FDF54D}"/>
              </a:ext>
            </a:extLst>
          </p:cNvPr>
          <p:cNvGraphicFramePr>
            <a:graphicFrameLocks noGrp="1"/>
          </p:cNvGraphicFramePr>
          <p:nvPr>
            <p:ph idx="1"/>
            <p:extLst>
              <p:ext uri="{D42A27DB-BD31-4B8C-83A1-F6EECF244321}">
                <p14:modId xmlns:p14="http://schemas.microsoft.com/office/powerpoint/2010/main" val="34493020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2" name="Audio 11">
            <a:hlinkClick r:id="" action="ppaction://media"/>
            <a:extLst>
              <a:ext uri="{FF2B5EF4-FFF2-40B4-BE49-F238E27FC236}">
                <a16:creationId xmlns:a16="http://schemas.microsoft.com/office/drawing/2014/main" id="{E3F4254F-3703-286F-8B52-7FDCA807A04B}"/>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1126318"/>
      </p:ext>
    </p:extLst>
  </p:cSld>
  <p:clrMapOvr>
    <a:masterClrMapping/>
  </p:clrMapOvr>
  <mc:AlternateContent xmlns:mc="http://schemas.openxmlformats.org/markup-compatibility/2006" xmlns:p14="http://schemas.microsoft.com/office/powerpoint/2010/main">
    <mc:Choice Requires="p14">
      <p:transition spd="slow" p14:dur="2000" advTm="99528"/>
    </mc:Choice>
    <mc:Fallback xmlns="">
      <p:transition spd="slow" advTm="99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2E8DE1-475E-091B-7AD8-4B556AA5B5B0}"/>
              </a:ext>
            </a:extLst>
          </p:cNvPr>
          <p:cNvSpPr>
            <a:spLocks noGrp="1"/>
          </p:cNvSpPr>
          <p:nvPr>
            <p:ph type="title"/>
          </p:nvPr>
        </p:nvSpPr>
        <p:spPr>
          <a:xfrm>
            <a:off x="411480" y="987552"/>
            <a:ext cx="4485861" cy="1088136"/>
          </a:xfrm>
        </p:spPr>
        <p:txBody>
          <a:bodyPr anchor="b">
            <a:normAutofit/>
          </a:bodyPr>
          <a:lstStyle/>
          <a:p>
            <a:r>
              <a:rPr lang="en-PK" sz="3400" b="1"/>
              <a:t>Demographic Profile of Fictional Patient</a:t>
            </a:r>
            <a:endParaRPr lang="en-PK" sz="3400"/>
          </a:p>
        </p:txBody>
      </p:sp>
      <p:sp>
        <p:nvSpPr>
          <p:cNvPr id="3081" name="Rectangle 308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83" name="Rectangle 308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71415AB-FD92-4BC4-97FF-8F43C35611BC}"/>
              </a:ext>
            </a:extLst>
          </p:cNvPr>
          <p:cNvSpPr>
            <a:spLocks noGrp="1"/>
          </p:cNvSpPr>
          <p:nvPr>
            <p:ph idx="1"/>
          </p:nvPr>
        </p:nvSpPr>
        <p:spPr>
          <a:xfrm>
            <a:off x="411479" y="2688336"/>
            <a:ext cx="4498848" cy="3584448"/>
          </a:xfrm>
        </p:spPr>
        <p:txBody>
          <a:bodyPr anchor="t">
            <a:normAutofit/>
          </a:bodyPr>
          <a:lstStyle/>
          <a:p>
            <a:pPr lvl="0"/>
            <a:r>
              <a:rPr lang="en-PK" sz="1800"/>
              <a:t>Name: Mr Aslam</a:t>
            </a:r>
          </a:p>
          <a:p>
            <a:pPr lvl="0"/>
            <a:r>
              <a:rPr lang="en-PK" sz="1800"/>
              <a:t>Age: 55 years</a:t>
            </a:r>
          </a:p>
          <a:p>
            <a:pPr lvl="0"/>
            <a:r>
              <a:rPr lang="en-PK" sz="1800"/>
              <a:t>Occupation: Office worker, full-time</a:t>
            </a:r>
          </a:p>
          <a:p>
            <a:pPr lvl="0"/>
            <a:r>
              <a:rPr lang="en-PK" sz="1800"/>
              <a:t>Family: Married, two children</a:t>
            </a:r>
          </a:p>
          <a:p>
            <a:pPr lvl="0"/>
            <a:r>
              <a:rPr lang="en-PK" sz="1800"/>
              <a:t>Socioeconomic status: middle-income household</a:t>
            </a:r>
          </a:p>
          <a:p>
            <a:pPr lvl="0"/>
            <a:r>
              <a:rPr lang="en-PK" sz="1800"/>
              <a:t>Ethnicity: South Asian background (higher risk of diabetes)</a:t>
            </a:r>
          </a:p>
          <a:p>
            <a:pPr marL="0" indent="0">
              <a:buNone/>
            </a:pPr>
            <a:endParaRPr lang="en-PK" sz="1800"/>
          </a:p>
        </p:txBody>
      </p:sp>
      <p:pic>
        <p:nvPicPr>
          <p:cNvPr id="3074" name="Picture 2" descr="12+ Thousand Old Man Hospital Bed Royalty-Free Images, Stock Photos &amp;  Pictures | Shutterstock">
            <a:extLst>
              <a:ext uri="{FF2B5EF4-FFF2-40B4-BE49-F238E27FC236}">
                <a16:creationId xmlns:a16="http://schemas.microsoft.com/office/drawing/2014/main" id="{D08E207B-A43D-1BC7-5AB0-3BE310C48F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7353" r="11919" b="1"/>
          <a:stretch>
            <a:fillRect/>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954319CE-06C6-9E0F-F2AA-B8CE406E6AA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4226198"/>
      </p:ext>
    </p:extLst>
  </p:cSld>
  <p:clrMapOvr>
    <a:masterClrMapping/>
  </p:clrMapOvr>
  <mc:AlternateContent xmlns:mc="http://schemas.openxmlformats.org/markup-compatibility/2006" xmlns:p14="http://schemas.microsoft.com/office/powerpoint/2010/main">
    <mc:Choice Requires="p14">
      <p:transition spd="slow" p14:dur="2000" advTm="80101"/>
    </mc:Choice>
    <mc:Fallback xmlns="">
      <p:transition spd="slow" advTm="80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Hospital Patient Images – Browse 2,917,821 Stock Photos, Vectors, and Video  | Adobe Stock">
            <a:extLst>
              <a:ext uri="{FF2B5EF4-FFF2-40B4-BE49-F238E27FC236}">
                <a16:creationId xmlns:a16="http://schemas.microsoft.com/office/drawing/2014/main" id="{2A8654D1-7248-133F-F988-395799556D03}"/>
              </a:ext>
            </a:extLst>
          </p:cNvPr>
          <p:cNvPicPr>
            <a:picLocks noChangeAspect="1" noChangeArrowheads="1"/>
          </p:cNvPicPr>
          <p:nvPr/>
        </p:nvPicPr>
        <p:blipFill>
          <a:blip r:embed="rId5">
            <a:alphaModFix amt="40000"/>
            <a:extLst>
              <a:ext uri="{28A0092B-C50C-407E-A947-70E740481C1C}">
                <a14:useLocalDpi xmlns:a14="http://schemas.microsoft.com/office/drawing/2010/main" val="0"/>
              </a:ext>
            </a:extLst>
          </a:blip>
          <a:srcRect/>
          <a:stretch>
            <a:fillRect/>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7B82FC8-6EA6-F769-06F3-8486E3C642BD}"/>
              </a:ext>
            </a:extLst>
          </p:cNvPr>
          <p:cNvSpPr>
            <a:spLocks noGrp="1"/>
          </p:cNvSpPr>
          <p:nvPr>
            <p:ph type="title"/>
          </p:nvPr>
        </p:nvSpPr>
        <p:spPr>
          <a:xfrm>
            <a:off x="841249" y="941832"/>
            <a:ext cx="10506456" cy="2057400"/>
          </a:xfrm>
        </p:spPr>
        <p:txBody>
          <a:bodyPr anchor="b">
            <a:normAutofit/>
          </a:bodyPr>
          <a:lstStyle/>
          <a:p>
            <a:r>
              <a:rPr lang="en-PK" sz="5000" b="1">
                <a:solidFill>
                  <a:schemeClr val="bg1"/>
                </a:solidFill>
              </a:rPr>
              <a:t>Risk Factors</a:t>
            </a:r>
            <a:endParaRPr lang="en-PK" sz="5000">
              <a:solidFill>
                <a:schemeClr val="bg1"/>
              </a:solidFill>
            </a:endParaRPr>
          </a:p>
        </p:txBody>
      </p:sp>
      <p:sp>
        <p:nvSpPr>
          <p:cNvPr id="4105" name="Rectangle 410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07" name="Rectangle 410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5C277C4-A9F1-25AA-EB89-5974A25B49A6}"/>
              </a:ext>
            </a:extLst>
          </p:cNvPr>
          <p:cNvSpPr>
            <a:spLocks noGrp="1"/>
          </p:cNvSpPr>
          <p:nvPr>
            <p:ph idx="1"/>
          </p:nvPr>
        </p:nvSpPr>
        <p:spPr>
          <a:xfrm>
            <a:off x="841248" y="3502152"/>
            <a:ext cx="10506456" cy="2670048"/>
          </a:xfrm>
        </p:spPr>
        <p:txBody>
          <a:bodyPr>
            <a:normAutofit/>
          </a:bodyPr>
          <a:lstStyle/>
          <a:p>
            <a:pPr lvl="0"/>
            <a:r>
              <a:rPr lang="en-PK" sz="2000">
                <a:solidFill>
                  <a:schemeClr val="bg1"/>
                </a:solidFill>
              </a:rPr>
              <a:t>Lifestyle: sedentary, poor diet (high sugar/fat intake)</a:t>
            </a:r>
          </a:p>
          <a:p>
            <a:pPr lvl="0"/>
            <a:r>
              <a:rPr lang="en-PK" sz="2000">
                <a:solidFill>
                  <a:schemeClr val="bg1"/>
                </a:solidFill>
              </a:rPr>
              <a:t>BMI 32: obese (key modifiable risk factor)</a:t>
            </a:r>
          </a:p>
          <a:p>
            <a:pPr lvl="0"/>
            <a:r>
              <a:rPr lang="en-PK" sz="2000">
                <a:solidFill>
                  <a:schemeClr val="bg1"/>
                </a:solidFill>
              </a:rPr>
              <a:t>Family history: father diagnosed with diabetes</a:t>
            </a:r>
          </a:p>
          <a:p>
            <a:pPr lvl="0"/>
            <a:r>
              <a:rPr lang="en-PK" sz="2000">
                <a:solidFill>
                  <a:schemeClr val="bg1"/>
                </a:solidFill>
              </a:rPr>
              <a:t>Ethnicity: increased susceptibility in South Asian populations</a:t>
            </a:r>
          </a:p>
          <a:p>
            <a:pPr lvl="0"/>
            <a:r>
              <a:rPr lang="en-PK" sz="2000">
                <a:solidFill>
                  <a:schemeClr val="bg1"/>
                </a:solidFill>
              </a:rPr>
              <a:t>Stress and irregular sleep patterns worsening insulin resistance</a:t>
            </a:r>
          </a:p>
          <a:p>
            <a:pPr marL="0" indent="0">
              <a:buNone/>
            </a:pPr>
            <a:endParaRPr lang="en-PK" sz="2000">
              <a:solidFill>
                <a:schemeClr val="bg1"/>
              </a:solidFill>
            </a:endParaRPr>
          </a:p>
        </p:txBody>
      </p:sp>
      <p:pic>
        <p:nvPicPr>
          <p:cNvPr id="10" name="Audio 9">
            <a:hlinkClick r:id="" action="ppaction://media"/>
            <a:extLst>
              <a:ext uri="{FF2B5EF4-FFF2-40B4-BE49-F238E27FC236}">
                <a16:creationId xmlns:a16="http://schemas.microsoft.com/office/drawing/2014/main" id="{1ADC70D0-EE78-43B3-79A7-164CE2C6EE5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6502347"/>
      </p:ext>
    </p:extLst>
  </p:cSld>
  <p:clrMapOvr>
    <a:masterClrMapping/>
  </p:clrMapOvr>
  <mc:AlternateContent xmlns:mc="http://schemas.openxmlformats.org/markup-compatibility/2006" xmlns:p14="http://schemas.microsoft.com/office/powerpoint/2010/main">
    <mc:Choice Requires="p14">
      <p:transition spd="slow" p14:dur="2000" advTm="92636"/>
    </mc:Choice>
    <mc:Fallback xmlns="">
      <p:transition spd="slow" advTm="92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7A4E5C-4A8A-2707-C233-85481F929B32}"/>
              </a:ext>
            </a:extLst>
          </p:cNvPr>
          <p:cNvSpPr>
            <a:spLocks noGrp="1"/>
          </p:cNvSpPr>
          <p:nvPr>
            <p:ph type="title"/>
          </p:nvPr>
        </p:nvSpPr>
        <p:spPr>
          <a:xfrm>
            <a:off x="838200" y="1195697"/>
            <a:ext cx="3200400" cy="4238118"/>
          </a:xfrm>
        </p:spPr>
        <p:txBody>
          <a:bodyPr>
            <a:normAutofit/>
          </a:bodyPr>
          <a:lstStyle/>
          <a:p>
            <a:r>
              <a:rPr lang="en-PK" b="1">
                <a:solidFill>
                  <a:schemeClr val="bg1"/>
                </a:solidFill>
              </a:rPr>
              <a:t>Impact of Disease on Functioning</a:t>
            </a:r>
            <a:endParaRPr lang="en-PK">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D400557F-B075-28F2-84D9-07CD3607D146}"/>
              </a:ext>
            </a:extLst>
          </p:cNvPr>
          <p:cNvGraphicFramePr>
            <a:graphicFrameLocks noGrp="1"/>
          </p:cNvGraphicFramePr>
          <p:nvPr>
            <p:ph idx="1"/>
            <p:extLst>
              <p:ext uri="{D42A27DB-BD31-4B8C-83A1-F6EECF244321}">
                <p14:modId xmlns:p14="http://schemas.microsoft.com/office/powerpoint/2010/main" val="389987039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8F6E089D-E338-C7F3-4DEC-DB730DA2F83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4192331"/>
      </p:ext>
    </p:extLst>
  </p:cSld>
  <p:clrMapOvr>
    <a:masterClrMapping/>
  </p:clrMapOvr>
  <mc:AlternateContent xmlns:mc="http://schemas.openxmlformats.org/markup-compatibility/2006" xmlns:p14="http://schemas.microsoft.com/office/powerpoint/2010/main">
    <mc:Choice Requires="p14">
      <p:transition spd="slow" p14:dur="2000" advTm="95415"/>
    </mc:Choice>
    <mc:Fallback xmlns="">
      <p:transition spd="slow" advTm="954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of an electromagnetic radiation">
            <a:extLst>
              <a:ext uri="{FF2B5EF4-FFF2-40B4-BE49-F238E27FC236}">
                <a16:creationId xmlns:a16="http://schemas.microsoft.com/office/drawing/2014/main" id="{D789B493-8B65-04F7-2A3C-9E2745C57B1D}"/>
              </a:ext>
            </a:extLst>
          </p:cNvPr>
          <p:cNvPicPr>
            <a:picLocks noChangeAspect="1"/>
          </p:cNvPicPr>
          <p:nvPr/>
        </p:nvPicPr>
        <p:blipFill>
          <a:blip r:embed="rId5"/>
          <a:srcRect l="20812" r="19702" b="2"/>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8EEA7-1CD3-3B4C-C9CC-2EB1C1683D99}"/>
              </a:ext>
            </a:extLst>
          </p:cNvPr>
          <p:cNvSpPr>
            <a:spLocks noGrp="1"/>
          </p:cNvSpPr>
          <p:nvPr>
            <p:ph type="title"/>
          </p:nvPr>
        </p:nvSpPr>
        <p:spPr>
          <a:xfrm>
            <a:off x="761801" y="328512"/>
            <a:ext cx="4778387" cy="1628970"/>
          </a:xfrm>
        </p:spPr>
        <p:txBody>
          <a:bodyPr anchor="ctr">
            <a:normAutofit/>
          </a:bodyPr>
          <a:lstStyle/>
          <a:p>
            <a:r>
              <a:rPr lang="en-PK" sz="4000" b="1"/>
              <a:t>NHS/NICE Guidelines Overview</a:t>
            </a:r>
            <a:endParaRPr lang="en-PK" sz="4000"/>
          </a:p>
        </p:txBody>
      </p:sp>
      <p:sp>
        <p:nvSpPr>
          <p:cNvPr id="3" name="Content Placeholder 2">
            <a:extLst>
              <a:ext uri="{FF2B5EF4-FFF2-40B4-BE49-F238E27FC236}">
                <a16:creationId xmlns:a16="http://schemas.microsoft.com/office/drawing/2014/main" id="{0BEE6BB3-9470-10AB-1CE9-94FEF62FA95A}"/>
              </a:ext>
            </a:extLst>
          </p:cNvPr>
          <p:cNvSpPr>
            <a:spLocks noGrp="1"/>
          </p:cNvSpPr>
          <p:nvPr>
            <p:ph idx="1"/>
          </p:nvPr>
        </p:nvSpPr>
        <p:spPr>
          <a:xfrm>
            <a:off x="761801" y="2884929"/>
            <a:ext cx="4659756" cy="3374137"/>
          </a:xfrm>
        </p:spPr>
        <p:txBody>
          <a:bodyPr anchor="ctr">
            <a:normAutofit/>
          </a:bodyPr>
          <a:lstStyle/>
          <a:p>
            <a:pPr lvl="0"/>
            <a:r>
              <a:rPr lang="en-PK" sz="2000"/>
              <a:t>NICE NG28: management of Type 2 Diabetes (Tahir et al., 2025).</a:t>
            </a:r>
          </a:p>
          <a:p>
            <a:pPr lvl="0"/>
            <a:r>
              <a:rPr lang="en-PK" sz="2000"/>
              <a:t>Structured education (DESMOND programme)</a:t>
            </a:r>
          </a:p>
          <a:p>
            <a:pPr lvl="0"/>
            <a:r>
              <a:rPr lang="en-PK" sz="2000"/>
              <a:t>Regular HbA1c monitoring (target ≤ 48 mmol/mol)</a:t>
            </a:r>
          </a:p>
          <a:p>
            <a:pPr lvl="0"/>
            <a:r>
              <a:rPr lang="en-PK" sz="2000"/>
              <a:t>Lifestyle interventions first-line, then medication if required</a:t>
            </a:r>
          </a:p>
          <a:p>
            <a:r>
              <a:rPr lang="en-PK" sz="2000"/>
              <a:t>Cardiovascular risk assessment and management essential</a:t>
            </a:r>
          </a:p>
        </p:txBody>
      </p:sp>
      <p:pic>
        <p:nvPicPr>
          <p:cNvPr id="7" name="Audio 6">
            <a:hlinkClick r:id="" action="ppaction://media"/>
            <a:extLst>
              <a:ext uri="{FF2B5EF4-FFF2-40B4-BE49-F238E27FC236}">
                <a16:creationId xmlns:a16="http://schemas.microsoft.com/office/drawing/2014/main" id="{FED7D603-FB49-1221-95F8-85A396909CA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42968559"/>
      </p:ext>
    </p:extLst>
  </p:cSld>
  <p:clrMapOvr>
    <a:masterClrMapping/>
  </p:clrMapOvr>
  <mc:AlternateContent xmlns:mc="http://schemas.openxmlformats.org/markup-compatibility/2006" xmlns:p14="http://schemas.microsoft.com/office/powerpoint/2010/main">
    <mc:Choice Requires="p14">
      <p:transition spd="slow" p14:dur="2000" advTm="97485"/>
    </mc:Choice>
    <mc:Fallback xmlns="">
      <p:transition spd="slow" advTm="97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10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lourish Care for Chronic Diseases: Personalized Approach to Managing Diabetes  Mellitus - Saujana Health">
            <a:extLst>
              <a:ext uri="{FF2B5EF4-FFF2-40B4-BE49-F238E27FC236}">
                <a16:creationId xmlns:a16="http://schemas.microsoft.com/office/drawing/2014/main" id="{D78AE6DA-F4B0-B306-5DD5-111F22E3B5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5884" r="-1" b="-1"/>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3D3378-5EFE-10D3-C8BD-CB5C48BA3010}"/>
              </a:ext>
            </a:extLst>
          </p:cNvPr>
          <p:cNvSpPr>
            <a:spLocks noGrp="1"/>
          </p:cNvSpPr>
          <p:nvPr>
            <p:ph type="title"/>
          </p:nvPr>
        </p:nvSpPr>
        <p:spPr>
          <a:xfrm>
            <a:off x="7531610" y="365125"/>
            <a:ext cx="3822189" cy="1899912"/>
          </a:xfrm>
        </p:spPr>
        <p:txBody>
          <a:bodyPr>
            <a:normAutofit/>
          </a:bodyPr>
          <a:lstStyle/>
          <a:p>
            <a:r>
              <a:rPr lang="en-PK" sz="4000" b="1"/>
              <a:t>Care Plan: Lifestyle Modifications</a:t>
            </a:r>
            <a:endParaRPr lang="en-PK" sz="4000"/>
          </a:p>
        </p:txBody>
      </p:sp>
      <p:sp>
        <p:nvSpPr>
          <p:cNvPr id="3" name="Content Placeholder 2">
            <a:extLst>
              <a:ext uri="{FF2B5EF4-FFF2-40B4-BE49-F238E27FC236}">
                <a16:creationId xmlns:a16="http://schemas.microsoft.com/office/drawing/2014/main" id="{456A86C7-5F36-12E3-29EB-96BB8A2EBAFB}"/>
              </a:ext>
            </a:extLst>
          </p:cNvPr>
          <p:cNvSpPr>
            <a:spLocks noGrp="1"/>
          </p:cNvSpPr>
          <p:nvPr>
            <p:ph idx="1"/>
          </p:nvPr>
        </p:nvSpPr>
        <p:spPr>
          <a:xfrm>
            <a:off x="7531610" y="2434201"/>
            <a:ext cx="3822189" cy="3742762"/>
          </a:xfrm>
        </p:spPr>
        <p:txBody>
          <a:bodyPr>
            <a:normAutofit/>
          </a:bodyPr>
          <a:lstStyle/>
          <a:p>
            <a:pPr lvl="0"/>
            <a:r>
              <a:rPr lang="en-PK" sz="1900"/>
              <a:t>Diet: balanced, reduced refined carbs, portion control</a:t>
            </a:r>
          </a:p>
          <a:p>
            <a:pPr lvl="0"/>
            <a:r>
              <a:rPr lang="en-PK" sz="1900"/>
              <a:t>Physical activity: 150 mins/week moderate aerobic activity (WHO, 2022).</a:t>
            </a:r>
          </a:p>
          <a:p>
            <a:pPr lvl="0"/>
            <a:r>
              <a:rPr lang="en-PK" sz="1900"/>
              <a:t>Weight loss goal: ≥5–10% body weight reduction</a:t>
            </a:r>
          </a:p>
          <a:p>
            <a:pPr lvl="0"/>
            <a:r>
              <a:rPr lang="en-PK" sz="1900"/>
              <a:t>Support via NHS dietitian and exercise referral schemes</a:t>
            </a:r>
          </a:p>
          <a:p>
            <a:pPr lvl="0"/>
            <a:r>
              <a:rPr lang="en-PK" sz="1900"/>
              <a:t>Smoking cessation and alcohol moderation counselling</a:t>
            </a:r>
          </a:p>
          <a:p>
            <a:pPr marL="0" indent="0">
              <a:buNone/>
            </a:pPr>
            <a:endParaRPr lang="en-PK" sz="1900"/>
          </a:p>
        </p:txBody>
      </p:sp>
      <p:pic>
        <p:nvPicPr>
          <p:cNvPr id="6" name="Audio 5">
            <a:hlinkClick r:id="" action="ppaction://media"/>
            <a:extLst>
              <a:ext uri="{FF2B5EF4-FFF2-40B4-BE49-F238E27FC236}">
                <a16:creationId xmlns:a16="http://schemas.microsoft.com/office/drawing/2014/main" id="{E23EA0EB-51D1-056B-A084-F52B3EA29E6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0208074"/>
      </p:ext>
    </p:extLst>
  </p:cSld>
  <p:clrMapOvr>
    <a:masterClrMapping/>
  </p:clrMapOvr>
  <mc:AlternateContent xmlns:mc="http://schemas.openxmlformats.org/markup-compatibility/2006" xmlns:p14="http://schemas.microsoft.com/office/powerpoint/2010/main">
    <mc:Choice Requires="p14">
      <p:transition spd="slow" p14:dur="2000" advTm="81619"/>
    </mc:Choice>
    <mc:Fallback xmlns="">
      <p:transition spd="slow" advTm="81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B4871-F8BC-F037-B5F0-2DCADA5D89A2}"/>
              </a:ext>
            </a:extLst>
          </p:cNvPr>
          <p:cNvSpPr>
            <a:spLocks noGrp="1"/>
          </p:cNvSpPr>
          <p:nvPr>
            <p:ph type="title"/>
          </p:nvPr>
        </p:nvSpPr>
        <p:spPr>
          <a:xfrm>
            <a:off x="762000" y="1138036"/>
            <a:ext cx="4085665" cy="1402470"/>
          </a:xfrm>
        </p:spPr>
        <p:txBody>
          <a:bodyPr anchor="t">
            <a:normAutofit/>
          </a:bodyPr>
          <a:lstStyle/>
          <a:p>
            <a:r>
              <a:rPr lang="en-PK" sz="3200" b="1"/>
              <a:t>Care Plan: Medical Management</a:t>
            </a:r>
            <a:endParaRPr lang="en-PK" sz="3200"/>
          </a:p>
        </p:txBody>
      </p:sp>
      <p:cxnSp>
        <p:nvCxnSpPr>
          <p:cNvPr id="2055" name="Straight Connector 205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2050" name="Picture 2" descr="Current Trends In The Management Of Type 2 Diabetes Mellitus - PADHAM  HEALTH NEWS">
            <a:extLst>
              <a:ext uri="{FF2B5EF4-FFF2-40B4-BE49-F238E27FC236}">
                <a16:creationId xmlns:a16="http://schemas.microsoft.com/office/drawing/2014/main" id="{811EBCFB-CDD4-077B-280B-E5D2771BBB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7022" r="19312" b="-1"/>
          <a:stretch>
            <a:fillRect/>
          </a:stretch>
        </p:blipFill>
        <p:spPr bwMode="auto">
          <a:xfrm>
            <a:off x="5650992" y="10"/>
            <a:ext cx="6541008" cy="68579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E2BC87AB-F51E-D48D-2FBE-DECBFA957ADB}"/>
              </a:ext>
            </a:extLst>
          </p:cNvPr>
          <p:cNvGraphicFramePr>
            <a:graphicFrameLocks noGrp="1"/>
          </p:cNvGraphicFramePr>
          <p:nvPr>
            <p:ph idx="1"/>
            <p:extLst>
              <p:ext uri="{D42A27DB-BD31-4B8C-83A1-F6EECF244321}">
                <p14:modId xmlns:p14="http://schemas.microsoft.com/office/powerpoint/2010/main" val="4223950114"/>
              </p:ext>
            </p:extLst>
          </p:nvPr>
        </p:nvGraphicFramePr>
        <p:xfrm>
          <a:off x="762000" y="2551176"/>
          <a:ext cx="4506686" cy="359120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Audio 5">
            <a:hlinkClick r:id="" action="ppaction://media"/>
            <a:extLst>
              <a:ext uri="{FF2B5EF4-FFF2-40B4-BE49-F238E27FC236}">
                <a16:creationId xmlns:a16="http://schemas.microsoft.com/office/drawing/2014/main" id="{6ED1F8A0-59B5-FF77-5927-13CE9236C734}"/>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62219539"/>
      </p:ext>
    </p:extLst>
  </p:cSld>
  <p:clrMapOvr>
    <a:masterClrMapping/>
  </p:clrMapOvr>
  <mc:AlternateContent xmlns:mc="http://schemas.openxmlformats.org/markup-compatibility/2006" xmlns:p14="http://schemas.microsoft.com/office/powerpoint/2010/main">
    <mc:Choice Requires="p14">
      <p:transition spd="slow" p14:dur="2000" advTm="110080"/>
    </mc:Choice>
    <mc:Fallback xmlns="">
      <p:transition spd="slow" advTm="110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Not all diabetics need lifelong treatment, ETHealthworld">
            <a:extLst>
              <a:ext uri="{FF2B5EF4-FFF2-40B4-BE49-F238E27FC236}">
                <a16:creationId xmlns:a16="http://schemas.microsoft.com/office/drawing/2014/main" id="{D5E84ADA-86BD-6A69-E98C-8DBC2F4D26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772" r="31638"/>
          <a:stretch>
            <a:fillRect/>
          </a:stretch>
        </p:blipFill>
        <p:spPr bwMode="auto">
          <a:xfrm>
            <a:off x="6103027" y="10"/>
            <a:ext cx="6088971" cy="6857990"/>
          </a:xfrm>
          <a:prstGeom prst="rect">
            <a:avLst/>
          </a:prstGeom>
          <a:noFill/>
          <a:extLst>
            <a:ext uri="{909E8E84-426E-40DD-AFC4-6F175D3DCCD1}">
              <a14:hiddenFill xmlns:a14="http://schemas.microsoft.com/office/drawing/2010/main">
                <a:solidFill>
                  <a:srgbClr val="FFFFFF"/>
                </a:solidFill>
              </a14:hiddenFill>
            </a:ext>
          </a:extLst>
        </p:spPr>
      </p:pic>
      <p:sp useBgFill="1">
        <p:nvSpPr>
          <p:cNvPr id="3081" name="Rectangle 308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3" name="Rectangle 308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62A4A-EA79-A4D7-C401-AD3F8EFDB0A0}"/>
              </a:ext>
            </a:extLst>
          </p:cNvPr>
          <p:cNvSpPr>
            <a:spLocks noGrp="1"/>
          </p:cNvSpPr>
          <p:nvPr>
            <p:ph type="title"/>
          </p:nvPr>
        </p:nvSpPr>
        <p:spPr>
          <a:xfrm>
            <a:off x="761801" y="328512"/>
            <a:ext cx="4778387" cy="1628970"/>
          </a:xfrm>
        </p:spPr>
        <p:txBody>
          <a:bodyPr anchor="ctr">
            <a:normAutofit/>
          </a:bodyPr>
          <a:lstStyle/>
          <a:p>
            <a:r>
              <a:rPr lang="en-PK" sz="3700" b="1"/>
              <a:t>Care Plan: Monitoring &amp; Follow-Up</a:t>
            </a:r>
            <a:endParaRPr lang="en-PK" sz="3700"/>
          </a:p>
        </p:txBody>
      </p:sp>
      <p:sp>
        <p:nvSpPr>
          <p:cNvPr id="3" name="Content Placeholder 2">
            <a:extLst>
              <a:ext uri="{FF2B5EF4-FFF2-40B4-BE49-F238E27FC236}">
                <a16:creationId xmlns:a16="http://schemas.microsoft.com/office/drawing/2014/main" id="{258AE9C8-0FC5-F216-2EED-2E76C1A7698D}"/>
              </a:ext>
            </a:extLst>
          </p:cNvPr>
          <p:cNvSpPr>
            <a:spLocks noGrp="1"/>
          </p:cNvSpPr>
          <p:nvPr>
            <p:ph idx="1"/>
          </p:nvPr>
        </p:nvSpPr>
        <p:spPr>
          <a:xfrm>
            <a:off x="761801" y="2884929"/>
            <a:ext cx="4659756" cy="3374137"/>
          </a:xfrm>
        </p:spPr>
        <p:txBody>
          <a:bodyPr anchor="ctr">
            <a:normAutofit lnSpcReduction="10000"/>
          </a:bodyPr>
          <a:lstStyle/>
          <a:p>
            <a:pPr lvl="0"/>
            <a:r>
              <a:rPr lang="en-PK" sz="2000" dirty="0"/>
              <a:t>HbA1c every 3–6 months to assess control</a:t>
            </a:r>
          </a:p>
          <a:p>
            <a:pPr lvl="0"/>
            <a:r>
              <a:rPr lang="en-PK" sz="2000" dirty="0"/>
              <a:t>Blood pressure and lipid profile annually</a:t>
            </a:r>
          </a:p>
          <a:p>
            <a:pPr lvl="0"/>
            <a:r>
              <a:rPr lang="en-PK" sz="2000" dirty="0"/>
              <a:t>Self-monitoring of blood glucose with education (Lin et al., 2023).</a:t>
            </a:r>
          </a:p>
          <a:p>
            <a:pPr lvl="0"/>
            <a:r>
              <a:rPr lang="en-PK" sz="2100" dirty="0"/>
              <a:t>Foot care education to prevent ulcers/amputation</a:t>
            </a:r>
            <a:r>
              <a:rPr lang="en-US" sz="2100" dirty="0"/>
              <a:t> (Ferreira et al., 2024).</a:t>
            </a:r>
            <a:endParaRPr lang="en-PK" sz="2100" dirty="0"/>
          </a:p>
          <a:p>
            <a:pPr lvl="0"/>
            <a:r>
              <a:rPr lang="en-PK" sz="2000" dirty="0"/>
              <a:t>Multidisciplinary team reviews (GP, nurse, dietitian, pharmacist)</a:t>
            </a:r>
          </a:p>
          <a:p>
            <a:pPr marL="0" indent="0">
              <a:buNone/>
            </a:pPr>
            <a:endParaRPr lang="en-US" sz="2000" dirty="0"/>
          </a:p>
          <a:p>
            <a:pPr marL="0" indent="0">
              <a:buNone/>
            </a:pPr>
            <a:endParaRPr lang="en-PK" sz="2000" dirty="0"/>
          </a:p>
        </p:txBody>
      </p:sp>
      <p:pic>
        <p:nvPicPr>
          <p:cNvPr id="6" name="Audio 5">
            <a:hlinkClick r:id="" action="ppaction://media"/>
            <a:extLst>
              <a:ext uri="{FF2B5EF4-FFF2-40B4-BE49-F238E27FC236}">
                <a16:creationId xmlns:a16="http://schemas.microsoft.com/office/drawing/2014/main" id="{04804892-FB2F-4F2B-CCC9-4019FCC9498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4671039"/>
      </p:ext>
    </p:extLst>
  </p:cSld>
  <p:clrMapOvr>
    <a:masterClrMapping/>
  </p:clrMapOvr>
  <mc:AlternateContent xmlns:mc="http://schemas.openxmlformats.org/markup-compatibility/2006" xmlns:p14="http://schemas.microsoft.com/office/powerpoint/2010/main">
    <mc:Choice Requires="p14">
      <p:transition spd="slow" p14:dur="2000" advTm="83964"/>
    </mc:Choice>
    <mc:Fallback xmlns="">
      <p:transition spd="slow" advTm="83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5"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Exploring Effective Communication in Health and Social Care">
            <a:extLst>
              <a:ext uri="{FF2B5EF4-FFF2-40B4-BE49-F238E27FC236}">
                <a16:creationId xmlns:a16="http://schemas.microsoft.com/office/drawing/2014/main" id="{E5CA5E1D-63D4-03BE-BA7C-E72335E88984}"/>
              </a:ext>
            </a:extLst>
          </p:cNvPr>
          <p:cNvPicPr>
            <a:picLocks noChangeAspect="1" noChangeArrowheads="1"/>
          </p:cNvPicPr>
          <p:nvPr/>
        </p:nvPicPr>
        <p:blipFill>
          <a:blip r:embed="rId5">
            <a:alphaModFix amt="40000"/>
            <a:extLst>
              <a:ext uri="{28A0092B-C50C-407E-A947-70E740481C1C}">
                <a14:useLocalDpi xmlns:a14="http://schemas.microsoft.com/office/drawing/2010/main" val="0"/>
              </a:ext>
            </a:extLst>
          </a:blip>
          <a:srcRect/>
          <a:stretch>
            <a:fillRect/>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2963162-3807-270E-FC36-788B52B1FBFC}"/>
              </a:ext>
            </a:extLst>
          </p:cNvPr>
          <p:cNvSpPr>
            <a:spLocks noGrp="1"/>
          </p:cNvSpPr>
          <p:nvPr>
            <p:ph type="title"/>
          </p:nvPr>
        </p:nvSpPr>
        <p:spPr>
          <a:xfrm>
            <a:off x="841249" y="941832"/>
            <a:ext cx="10506456" cy="2057400"/>
          </a:xfrm>
        </p:spPr>
        <p:txBody>
          <a:bodyPr anchor="b">
            <a:normAutofit/>
          </a:bodyPr>
          <a:lstStyle/>
          <a:p>
            <a:r>
              <a:rPr lang="en-PK" sz="5000" b="1">
                <a:solidFill>
                  <a:schemeClr val="bg1"/>
                </a:solidFill>
              </a:rPr>
              <a:t>Communication in Care</a:t>
            </a:r>
            <a:endParaRPr lang="en-PK" sz="5000">
              <a:solidFill>
                <a:schemeClr val="bg1"/>
              </a:solidFill>
            </a:endParaRPr>
          </a:p>
        </p:txBody>
      </p:sp>
      <p:sp>
        <p:nvSpPr>
          <p:cNvPr id="4107" name="Rectangle 410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09" name="Rectangle 410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07F87FB-11D5-529B-9BCF-B14BC0879B71}"/>
              </a:ext>
            </a:extLst>
          </p:cNvPr>
          <p:cNvSpPr>
            <a:spLocks noGrp="1"/>
          </p:cNvSpPr>
          <p:nvPr>
            <p:ph idx="1"/>
          </p:nvPr>
        </p:nvSpPr>
        <p:spPr>
          <a:xfrm>
            <a:off x="841248" y="3502152"/>
            <a:ext cx="10506456" cy="2670048"/>
          </a:xfrm>
        </p:spPr>
        <p:txBody>
          <a:bodyPr>
            <a:normAutofit/>
          </a:bodyPr>
          <a:lstStyle/>
          <a:p>
            <a:pPr lvl="0"/>
            <a:r>
              <a:rPr lang="en-PK" sz="2000">
                <a:solidFill>
                  <a:schemeClr val="bg1"/>
                </a:solidFill>
              </a:rPr>
              <a:t>Clear, jargon-free communication with patient &amp; family</a:t>
            </a:r>
          </a:p>
          <a:p>
            <a:pPr lvl="0"/>
            <a:r>
              <a:rPr lang="en-PK" sz="2000">
                <a:solidFill>
                  <a:schemeClr val="bg1"/>
                </a:solidFill>
              </a:rPr>
              <a:t>Culturally sensitive advice (e.g., diet tailored to South Asian foods)</a:t>
            </a:r>
          </a:p>
          <a:p>
            <a:pPr lvl="0"/>
            <a:r>
              <a:rPr lang="en-PK" sz="2000">
                <a:solidFill>
                  <a:schemeClr val="bg1"/>
                </a:solidFill>
              </a:rPr>
              <a:t>Shared decision-making model: patient involvement in treatment goals (Galletta et al., 2022).</a:t>
            </a:r>
          </a:p>
          <a:p>
            <a:pPr lvl="0"/>
            <a:r>
              <a:rPr lang="en-PK" sz="2000">
                <a:solidFill>
                  <a:schemeClr val="bg1"/>
                </a:solidFill>
              </a:rPr>
              <a:t>Motivational interviewing to encourage behaviour change</a:t>
            </a:r>
          </a:p>
          <a:p>
            <a:pPr lvl="0"/>
            <a:r>
              <a:rPr lang="en-PK" sz="2000">
                <a:solidFill>
                  <a:schemeClr val="bg1"/>
                </a:solidFill>
              </a:rPr>
              <a:t>Regular follow-up calls/messages for support</a:t>
            </a:r>
          </a:p>
          <a:p>
            <a:pPr marL="0" indent="0">
              <a:buNone/>
            </a:pPr>
            <a:endParaRPr lang="en-PK" sz="2000">
              <a:solidFill>
                <a:schemeClr val="bg1"/>
              </a:solidFill>
            </a:endParaRPr>
          </a:p>
        </p:txBody>
      </p:sp>
      <p:pic>
        <p:nvPicPr>
          <p:cNvPr id="6" name="Audio 5">
            <a:hlinkClick r:id="" action="ppaction://media"/>
            <a:extLst>
              <a:ext uri="{FF2B5EF4-FFF2-40B4-BE49-F238E27FC236}">
                <a16:creationId xmlns:a16="http://schemas.microsoft.com/office/drawing/2014/main" id="{84531DC1-12E9-5E96-A20E-3D5239525AA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29969578"/>
      </p:ext>
    </p:extLst>
  </p:cSld>
  <p:clrMapOvr>
    <a:masterClrMapping/>
  </p:clrMapOvr>
  <mc:AlternateContent xmlns:mc="http://schemas.openxmlformats.org/markup-compatibility/2006" xmlns:p14="http://schemas.microsoft.com/office/powerpoint/2010/main">
    <mc:Choice Requires="p14">
      <p:transition spd="slow" p14:dur="2000" advTm="73979"/>
    </mc:Choice>
    <mc:Fallback xmlns="">
      <p:transition spd="slow" advTm="739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psules and pills inside a glass bowl">
            <a:extLst>
              <a:ext uri="{FF2B5EF4-FFF2-40B4-BE49-F238E27FC236}">
                <a16:creationId xmlns:a16="http://schemas.microsoft.com/office/drawing/2014/main" id="{2F3DA4B7-CF73-DBA4-1511-A459BBE1D2AA}"/>
              </a:ext>
            </a:extLst>
          </p:cNvPr>
          <p:cNvPicPr>
            <a:picLocks noChangeAspect="1"/>
          </p:cNvPicPr>
          <p:nvPr/>
        </p:nvPicPr>
        <p:blipFill>
          <a:blip r:embed="rId5">
            <a:alphaModFix amt="40000"/>
          </a:blip>
          <a:srcRect t="19000" b="6000"/>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60592B92-61C6-C2D8-58DA-7EDD9E6A1899}"/>
              </a:ext>
            </a:extLst>
          </p:cNvPr>
          <p:cNvSpPr>
            <a:spLocks noGrp="1"/>
          </p:cNvSpPr>
          <p:nvPr>
            <p:ph type="title"/>
          </p:nvPr>
        </p:nvSpPr>
        <p:spPr>
          <a:xfrm>
            <a:off x="841249" y="941832"/>
            <a:ext cx="10506456" cy="2057400"/>
          </a:xfrm>
        </p:spPr>
        <p:txBody>
          <a:bodyPr anchor="b">
            <a:normAutofit/>
          </a:bodyPr>
          <a:lstStyle/>
          <a:p>
            <a:r>
              <a:rPr lang="en-PK" sz="5000" b="1">
                <a:solidFill>
                  <a:schemeClr val="bg1"/>
                </a:solidFill>
              </a:rPr>
              <a:t>Ethical Considerations</a:t>
            </a:r>
            <a:endParaRPr lang="en-PK" sz="5000">
              <a:solidFill>
                <a:schemeClr val="bg1"/>
              </a:solidFill>
            </a:endParaRPr>
          </a:p>
        </p:txBody>
      </p:sp>
      <p:sp>
        <p:nvSpPr>
          <p:cNvPr id="11"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C269B9C-F575-C19E-0984-7D8A6A40D0AC}"/>
              </a:ext>
            </a:extLst>
          </p:cNvPr>
          <p:cNvSpPr>
            <a:spLocks noGrp="1"/>
          </p:cNvSpPr>
          <p:nvPr>
            <p:ph idx="1"/>
          </p:nvPr>
        </p:nvSpPr>
        <p:spPr>
          <a:xfrm>
            <a:off x="841248" y="3502152"/>
            <a:ext cx="10506456" cy="2670048"/>
          </a:xfrm>
        </p:spPr>
        <p:txBody>
          <a:bodyPr>
            <a:normAutofit/>
          </a:bodyPr>
          <a:lstStyle/>
          <a:p>
            <a:pPr lvl="0"/>
            <a:r>
              <a:rPr lang="en-PK" sz="2000" dirty="0">
                <a:solidFill>
                  <a:schemeClr val="bg1"/>
                </a:solidFill>
              </a:rPr>
              <a:t>Patient autonomy respected in decision-making</a:t>
            </a:r>
          </a:p>
          <a:p>
            <a:pPr lvl="0"/>
            <a:r>
              <a:rPr lang="en-PK" sz="2000" dirty="0">
                <a:solidFill>
                  <a:schemeClr val="bg1"/>
                </a:solidFill>
              </a:rPr>
              <a:t>Confidentiality and GDPR compliance in care records (</a:t>
            </a:r>
            <a:r>
              <a:rPr lang="en-PK" sz="2000" dirty="0" err="1">
                <a:solidFill>
                  <a:schemeClr val="bg1"/>
                </a:solidFill>
              </a:rPr>
              <a:t>Ettaloui</a:t>
            </a:r>
            <a:r>
              <a:rPr lang="en-PK" sz="2000" dirty="0">
                <a:solidFill>
                  <a:schemeClr val="bg1"/>
                </a:solidFill>
              </a:rPr>
              <a:t> et al., 2023)</a:t>
            </a:r>
          </a:p>
          <a:p>
            <a:pPr lvl="0"/>
            <a:r>
              <a:rPr lang="en-PK" sz="2000" dirty="0">
                <a:solidFill>
                  <a:schemeClr val="bg1"/>
                </a:solidFill>
              </a:rPr>
              <a:t>Equity of access: addressing cultural/language barriers</a:t>
            </a:r>
          </a:p>
          <a:p>
            <a:pPr lvl="0"/>
            <a:r>
              <a:rPr lang="en-PK" sz="2000" dirty="0">
                <a:solidFill>
                  <a:schemeClr val="bg1"/>
                </a:solidFill>
              </a:rPr>
              <a:t>Duty of care under NHS Constitution</a:t>
            </a:r>
          </a:p>
          <a:p>
            <a:pPr lvl="0"/>
            <a:r>
              <a:rPr lang="en-PK" sz="2000" dirty="0">
                <a:solidFill>
                  <a:schemeClr val="bg1"/>
                </a:solidFill>
              </a:rPr>
              <a:t>Non-maleficence: avoiding harm from over-medication or poor monitoring</a:t>
            </a:r>
            <a:r>
              <a:rPr lang="en-US" sz="2000" dirty="0">
                <a:solidFill>
                  <a:schemeClr val="bg1"/>
                </a:solidFill>
              </a:rPr>
              <a:t> (Sabbadini et al., 2025).</a:t>
            </a:r>
            <a:endParaRPr lang="en-PK" sz="2000" dirty="0">
              <a:solidFill>
                <a:schemeClr val="bg1"/>
              </a:solidFill>
            </a:endParaRPr>
          </a:p>
          <a:p>
            <a:pPr marL="0" indent="0">
              <a:buNone/>
            </a:pPr>
            <a:endParaRPr lang="en-PK" sz="2000" dirty="0">
              <a:solidFill>
                <a:schemeClr val="bg1"/>
              </a:solidFill>
            </a:endParaRPr>
          </a:p>
        </p:txBody>
      </p:sp>
      <p:pic>
        <p:nvPicPr>
          <p:cNvPr id="7" name="Audio 6">
            <a:hlinkClick r:id="" action="ppaction://media"/>
            <a:extLst>
              <a:ext uri="{FF2B5EF4-FFF2-40B4-BE49-F238E27FC236}">
                <a16:creationId xmlns:a16="http://schemas.microsoft.com/office/drawing/2014/main" id="{1B0C399E-4900-B415-CA82-020A46BADD5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98915428"/>
      </p:ext>
    </p:extLst>
  </p:cSld>
  <p:clrMapOvr>
    <a:masterClrMapping/>
  </p:clrMapOvr>
  <mc:AlternateContent xmlns:mc="http://schemas.openxmlformats.org/markup-compatibility/2006" xmlns:p14="http://schemas.microsoft.com/office/powerpoint/2010/main">
    <mc:Choice Requires="p14">
      <p:transition spd="slow" p14:dur="2000" advTm="75628"/>
    </mc:Choice>
    <mc:Fallback xmlns="">
      <p:transition spd="slow" advTm="75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Why are Good Communication Skills Important In Health and Social Care?">
            <a:extLst>
              <a:ext uri="{FF2B5EF4-FFF2-40B4-BE49-F238E27FC236}">
                <a16:creationId xmlns:a16="http://schemas.microsoft.com/office/drawing/2014/main" id="{195C4A0D-1A50-59E7-9827-B1BA8BEFFB4D}"/>
              </a:ext>
            </a:extLst>
          </p:cNvPr>
          <p:cNvPicPr>
            <a:picLocks noChangeAspect="1" noChangeArrowheads="1"/>
          </p:cNvPicPr>
          <p:nvPr/>
        </p:nvPicPr>
        <p:blipFill>
          <a:blip r:embed="rId5">
            <a:alphaModFix amt="40000"/>
            <a:extLst>
              <a:ext uri="{28A0092B-C50C-407E-A947-70E740481C1C}">
                <a14:useLocalDpi xmlns:a14="http://schemas.microsoft.com/office/drawing/2010/main" val="0"/>
              </a:ext>
            </a:extLst>
          </a:blip>
          <a:srcRect b="15730"/>
          <a:stretch>
            <a:fillRect/>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580C1D8-3E8A-1656-D038-99BA203B0CCE}"/>
              </a:ext>
            </a:extLst>
          </p:cNvPr>
          <p:cNvSpPr>
            <a:spLocks noGrp="1"/>
          </p:cNvSpPr>
          <p:nvPr>
            <p:ph type="title"/>
          </p:nvPr>
        </p:nvSpPr>
        <p:spPr>
          <a:xfrm>
            <a:off x="841249" y="941832"/>
            <a:ext cx="10506456" cy="2057400"/>
          </a:xfrm>
        </p:spPr>
        <p:txBody>
          <a:bodyPr anchor="b">
            <a:normAutofit/>
          </a:bodyPr>
          <a:lstStyle/>
          <a:p>
            <a:r>
              <a:rPr lang="en-PK" sz="5000" b="1">
                <a:solidFill>
                  <a:schemeClr val="bg1"/>
                </a:solidFill>
              </a:rPr>
              <a:t>Summary</a:t>
            </a:r>
            <a:endParaRPr lang="en-PK" sz="5000">
              <a:solidFill>
                <a:schemeClr val="bg1"/>
              </a:solidFill>
            </a:endParaRPr>
          </a:p>
        </p:txBody>
      </p:sp>
      <p:sp>
        <p:nvSpPr>
          <p:cNvPr id="5129" name="Rectangle 512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131" name="Rectangle 513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0A2B4C0-DFED-EDE7-2674-FB31E1C2E125}"/>
              </a:ext>
            </a:extLst>
          </p:cNvPr>
          <p:cNvSpPr>
            <a:spLocks noGrp="1"/>
          </p:cNvSpPr>
          <p:nvPr>
            <p:ph idx="1"/>
          </p:nvPr>
        </p:nvSpPr>
        <p:spPr>
          <a:xfrm>
            <a:off x="841248" y="3502152"/>
            <a:ext cx="10506456" cy="2670048"/>
          </a:xfrm>
        </p:spPr>
        <p:txBody>
          <a:bodyPr>
            <a:normAutofit/>
          </a:bodyPr>
          <a:lstStyle/>
          <a:p>
            <a:pPr lvl="0"/>
            <a:r>
              <a:rPr lang="en-PK" sz="2000" dirty="0">
                <a:solidFill>
                  <a:schemeClr val="bg1"/>
                </a:solidFill>
              </a:rPr>
              <a:t>Type 2 Diabetes: progressive, but manageable with evidence-based plan</a:t>
            </a:r>
          </a:p>
          <a:p>
            <a:pPr lvl="0"/>
            <a:r>
              <a:rPr lang="en-PK" sz="2000" dirty="0">
                <a:solidFill>
                  <a:schemeClr val="bg1"/>
                </a:solidFill>
              </a:rPr>
              <a:t>Fictional patient “Mr A</a:t>
            </a:r>
            <a:r>
              <a:rPr lang="en-US" sz="2000" dirty="0">
                <a:solidFill>
                  <a:schemeClr val="bg1"/>
                </a:solidFill>
              </a:rPr>
              <a:t>slam</a:t>
            </a:r>
            <a:r>
              <a:rPr lang="en-PK" sz="2000" dirty="0">
                <a:solidFill>
                  <a:schemeClr val="bg1"/>
                </a:solidFill>
              </a:rPr>
              <a:t>” at high risk due to lifestyle/ethnicity</a:t>
            </a:r>
          </a:p>
          <a:p>
            <a:pPr lvl="0"/>
            <a:r>
              <a:rPr lang="en-PK" sz="2000" dirty="0">
                <a:solidFill>
                  <a:schemeClr val="bg1"/>
                </a:solidFill>
              </a:rPr>
              <a:t>Care plan includes lifestyle, pharmacological, monitoring, education, ethics</a:t>
            </a:r>
          </a:p>
          <a:p>
            <a:pPr lvl="0"/>
            <a:r>
              <a:rPr lang="en-PK" sz="2000" dirty="0">
                <a:solidFill>
                  <a:schemeClr val="bg1"/>
                </a:solidFill>
              </a:rPr>
              <a:t>Alignment with NHS/NICE guidelines ensures best practice</a:t>
            </a:r>
          </a:p>
          <a:p>
            <a:pPr lvl="0"/>
            <a:r>
              <a:rPr lang="en-PK" sz="2000" dirty="0">
                <a:solidFill>
                  <a:schemeClr val="bg1"/>
                </a:solidFill>
              </a:rPr>
              <a:t>Aim: improved quality of life, reduced complications, long-term self-management</a:t>
            </a:r>
          </a:p>
        </p:txBody>
      </p:sp>
      <p:pic>
        <p:nvPicPr>
          <p:cNvPr id="6" name="Audio 5">
            <a:hlinkClick r:id="" action="ppaction://media"/>
            <a:extLst>
              <a:ext uri="{FF2B5EF4-FFF2-40B4-BE49-F238E27FC236}">
                <a16:creationId xmlns:a16="http://schemas.microsoft.com/office/drawing/2014/main" id="{34D14982-03B3-CA94-1B5C-8571AF6A09E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63483063"/>
      </p:ext>
    </p:extLst>
  </p:cSld>
  <p:clrMapOvr>
    <a:masterClrMapping/>
  </p:clrMapOvr>
  <mc:AlternateContent xmlns:mc="http://schemas.openxmlformats.org/markup-compatibility/2006" xmlns:p14="http://schemas.microsoft.com/office/powerpoint/2010/main">
    <mc:Choice Requires="p14">
      <p:transition spd="slow" p14:dur="2000" advTm="72104"/>
    </mc:Choice>
    <mc:Fallback xmlns="">
      <p:transition spd="slow" advTm="721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60"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146" name="Picture 2" descr="The 50 great books on education">
            <a:extLst>
              <a:ext uri="{FF2B5EF4-FFF2-40B4-BE49-F238E27FC236}">
                <a16:creationId xmlns:a16="http://schemas.microsoft.com/office/drawing/2014/main" id="{40D9AAA7-1ACE-6CCB-D632-5339BED09AB2}"/>
              </a:ext>
            </a:extLst>
          </p:cNvPr>
          <p:cNvPicPr>
            <a:picLocks noChangeAspect="1" noChangeArrowheads="1"/>
          </p:cNvPicPr>
          <p:nvPr/>
        </p:nvPicPr>
        <p:blipFill>
          <a:blip r:embed="rId2">
            <a:alphaModFix amt="55000"/>
            <a:extLst>
              <a:ext uri="{28A0092B-C50C-407E-A947-70E740481C1C}">
                <a14:useLocalDpi xmlns:a14="http://schemas.microsoft.com/office/drawing/2010/main" val="0"/>
              </a:ext>
            </a:extLst>
          </a:blip>
          <a:srcRect t="15413"/>
          <a:stretch>
            <a:fillRect/>
          </a:stretch>
        </p:blipFill>
        <p:spPr bwMode="auto">
          <a:xfrm>
            <a:off x="20" y="-9107"/>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7341572-FB2E-5C2E-DBDB-52E7DBF491AB}"/>
              </a:ext>
            </a:extLst>
          </p:cNvPr>
          <p:cNvSpPr>
            <a:spLocks noGrp="1"/>
          </p:cNvSpPr>
          <p:nvPr>
            <p:ph type="title"/>
          </p:nvPr>
        </p:nvSpPr>
        <p:spPr>
          <a:xfrm>
            <a:off x="686834" y="591344"/>
            <a:ext cx="3200400" cy="5585619"/>
          </a:xfrm>
        </p:spPr>
        <p:txBody>
          <a:bodyPr>
            <a:normAutofit/>
          </a:bodyPr>
          <a:lstStyle/>
          <a:p>
            <a:r>
              <a:rPr lang="en-US" b="1">
                <a:solidFill>
                  <a:srgbClr val="FFFFFF"/>
                </a:solidFill>
              </a:rPr>
              <a:t>References</a:t>
            </a:r>
            <a:endParaRPr lang="en-PK" b="1">
              <a:solidFill>
                <a:srgbClr val="FFFFFF"/>
              </a:solidFill>
            </a:endParaRPr>
          </a:p>
        </p:txBody>
      </p:sp>
      <p:sp>
        <p:nvSpPr>
          <p:cNvPr id="6162" name="Arc 616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3A12B3B-A202-F45B-249F-ECA948495E86}"/>
              </a:ext>
            </a:extLst>
          </p:cNvPr>
          <p:cNvSpPr>
            <a:spLocks noGrp="1"/>
          </p:cNvSpPr>
          <p:nvPr>
            <p:ph idx="1"/>
          </p:nvPr>
        </p:nvSpPr>
        <p:spPr>
          <a:xfrm>
            <a:off x="4447308" y="591344"/>
            <a:ext cx="6906491" cy="5585619"/>
          </a:xfrm>
        </p:spPr>
        <p:txBody>
          <a:bodyPr anchor="ctr">
            <a:normAutofit/>
          </a:bodyPr>
          <a:lstStyle/>
          <a:p>
            <a:r>
              <a:rPr lang="en-PK" sz="1100" dirty="0">
                <a:solidFill>
                  <a:srgbClr val="FFFFFF"/>
                </a:solidFill>
              </a:rPr>
              <a:t>Deng, L., Du, C., Song, P., Chen, T., Rui, S., Armstrong, D. G., &amp; Deng, W. (2021). The role of oxidative stress and antioxidants in diabetic wound healing. </a:t>
            </a:r>
            <a:r>
              <a:rPr lang="en-PK" sz="1100" i="1" dirty="0">
                <a:solidFill>
                  <a:srgbClr val="FFFFFF"/>
                </a:solidFill>
              </a:rPr>
              <a:t>Oxidative medicine and cellular longevity</a:t>
            </a:r>
            <a:r>
              <a:rPr lang="en-PK" sz="1100" dirty="0">
                <a:solidFill>
                  <a:srgbClr val="FFFFFF"/>
                </a:solidFill>
              </a:rPr>
              <a:t>, </a:t>
            </a:r>
            <a:r>
              <a:rPr lang="en-PK" sz="1100" i="1" dirty="0">
                <a:solidFill>
                  <a:srgbClr val="FFFFFF"/>
                </a:solidFill>
              </a:rPr>
              <a:t>2021</a:t>
            </a:r>
            <a:r>
              <a:rPr lang="en-PK" sz="1100" dirty="0">
                <a:solidFill>
                  <a:srgbClr val="FFFFFF"/>
                </a:solidFill>
              </a:rPr>
              <a:t>(1), 8852759.</a:t>
            </a:r>
          </a:p>
          <a:p>
            <a:r>
              <a:rPr lang="en-PK" sz="1100" dirty="0" err="1">
                <a:solidFill>
                  <a:srgbClr val="FFFFFF"/>
                </a:solidFill>
              </a:rPr>
              <a:t>Elendu</a:t>
            </a:r>
            <a:r>
              <a:rPr lang="en-PK" sz="1100" dirty="0">
                <a:solidFill>
                  <a:srgbClr val="FFFFFF"/>
                </a:solidFill>
              </a:rPr>
              <a:t>, C., </a:t>
            </a:r>
            <a:r>
              <a:rPr lang="en-PK" sz="1100" dirty="0" err="1">
                <a:solidFill>
                  <a:srgbClr val="FFFFFF"/>
                </a:solidFill>
              </a:rPr>
              <a:t>Elendu</a:t>
            </a:r>
            <a:r>
              <a:rPr lang="en-PK" sz="1100" dirty="0">
                <a:solidFill>
                  <a:srgbClr val="FFFFFF"/>
                </a:solidFill>
              </a:rPr>
              <a:t>, R. C., </a:t>
            </a:r>
            <a:r>
              <a:rPr lang="en-PK" sz="1100" dirty="0" err="1">
                <a:solidFill>
                  <a:srgbClr val="FFFFFF"/>
                </a:solidFill>
              </a:rPr>
              <a:t>Enyong</a:t>
            </a:r>
            <a:r>
              <a:rPr lang="en-PK" sz="1100" dirty="0">
                <a:solidFill>
                  <a:srgbClr val="FFFFFF"/>
                </a:solidFill>
              </a:rPr>
              <a:t>, J. M., </a:t>
            </a:r>
            <a:r>
              <a:rPr lang="en-PK" sz="1100" dirty="0" err="1">
                <a:solidFill>
                  <a:srgbClr val="FFFFFF"/>
                </a:solidFill>
              </a:rPr>
              <a:t>Ibhiedu</a:t>
            </a:r>
            <a:r>
              <a:rPr lang="en-PK" sz="1100" dirty="0">
                <a:solidFill>
                  <a:srgbClr val="FFFFFF"/>
                </a:solidFill>
              </a:rPr>
              <a:t>, J. O., Ishola, I. V., </a:t>
            </a:r>
            <a:r>
              <a:rPr lang="en-PK" sz="1100" dirty="0" err="1">
                <a:solidFill>
                  <a:srgbClr val="FFFFFF"/>
                </a:solidFill>
              </a:rPr>
              <a:t>Egbunu</a:t>
            </a:r>
            <a:r>
              <a:rPr lang="en-PK" sz="1100" dirty="0">
                <a:solidFill>
                  <a:srgbClr val="FFFFFF"/>
                </a:solidFill>
              </a:rPr>
              <a:t>, E. O., ... &amp; Yusuf, A. (2023). Comprehensive review of current management guidelines of chronic kidney disease. </a:t>
            </a:r>
            <a:r>
              <a:rPr lang="en-PK" sz="1100" i="1" dirty="0">
                <a:solidFill>
                  <a:srgbClr val="FFFFFF"/>
                </a:solidFill>
              </a:rPr>
              <a:t>Medicine</a:t>
            </a:r>
            <a:r>
              <a:rPr lang="en-PK" sz="1100" dirty="0">
                <a:solidFill>
                  <a:srgbClr val="FFFFFF"/>
                </a:solidFill>
              </a:rPr>
              <a:t>, </a:t>
            </a:r>
            <a:r>
              <a:rPr lang="en-PK" sz="1100" i="1" dirty="0">
                <a:solidFill>
                  <a:srgbClr val="FFFFFF"/>
                </a:solidFill>
              </a:rPr>
              <a:t>102</a:t>
            </a:r>
            <a:r>
              <a:rPr lang="en-PK" sz="1100" dirty="0">
                <a:solidFill>
                  <a:srgbClr val="FFFFFF"/>
                </a:solidFill>
              </a:rPr>
              <a:t>(23), e33984.</a:t>
            </a:r>
          </a:p>
          <a:p>
            <a:r>
              <a:rPr lang="en-PK" sz="1100" dirty="0" err="1">
                <a:solidFill>
                  <a:srgbClr val="FFFFFF"/>
                </a:solidFill>
              </a:rPr>
              <a:t>Ettaloui</a:t>
            </a:r>
            <a:r>
              <a:rPr lang="en-PK" sz="1100" dirty="0">
                <a:solidFill>
                  <a:srgbClr val="FFFFFF"/>
                </a:solidFill>
              </a:rPr>
              <a:t>, N., Arezki, S., &amp; Gadi, T. (2023). An overview of blockchain-based electronic health records and compliance with GDPR and HIPAA. </a:t>
            </a:r>
            <a:r>
              <a:rPr lang="en-PK" sz="1100" i="1" dirty="0">
                <a:solidFill>
                  <a:srgbClr val="FFFFFF"/>
                </a:solidFill>
              </a:rPr>
              <a:t>Data and Metadata</a:t>
            </a:r>
            <a:r>
              <a:rPr lang="en-PK" sz="1100" dirty="0">
                <a:solidFill>
                  <a:srgbClr val="FFFFFF"/>
                </a:solidFill>
              </a:rPr>
              <a:t>, </a:t>
            </a:r>
            <a:r>
              <a:rPr lang="en-PK" sz="1100" i="1" dirty="0">
                <a:solidFill>
                  <a:srgbClr val="FFFFFF"/>
                </a:solidFill>
              </a:rPr>
              <a:t>2</a:t>
            </a:r>
            <a:r>
              <a:rPr lang="en-PK" sz="1100" dirty="0">
                <a:solidFill>
                  <a:srgbClr val="FFFFFF"/>
                </a:solidFill>
              </a:rPr>
              <a:t>, 166-166.</a:t>
            </a:r>
          </a:p>
          <a:p>
            <a:r>
              <a:rPr lang="en-PK" sz="1100" dirty="0">
                <a:solidFill>
                  <a:srgbClr val="FFFFFF"/>
                </a:solidFill>
              </a:rPr>
              <a:t>Galletta, M., Piazza, M. F., Meloni, S. L., Chessa, E., </a:t>
            </a:r>
            <a:r>
              <a:rPr lang="en-PK" sz="1100" dirty="0" err="1">
                <a:solidFill>
                  <a:srgbClr val="FFFFFF"/>
                </a:solidFill>
              </a:rPr>
              <a:t>Piras</a:t>
            </a:r>
            <a:r>
              <a:rPr lang="en-PK" sz="1100" dirty="0">
                <a:solidFill>
                  <a:srgbClr val="FFFFFF"/>
                </a:solidFill>
              </a:rPr>
              <a:t>, I., </a:t>
            </a:r>
            <a:r>
              <a:rPr lang="en-PK" sz="1100" dirty="0" err="1">
                <a:solidFill>
                  <a:srgbClr val="FFFFFF"/>
                </a:solidFill>
              </a:rPr>
              <a:t>Arnetz</a:t>
            </a:r>
            <a:r>
              <a:rPr lang="en-PK" sz="1100" dirty="0">
                <a:solidFill>
                  <a:srgbClr val="FFFFFF"/>
                </a:solidFill>
              </a:rPr>
              <a:t>, J. E., &amp; </a:t>
            </a:r>
            <a:r>
              <a:rPr lang="en-PK" sz="1100" dirty="0" err="1">
                <a:solidFill>
                  <a:srgbClr val="FFFFFF"/>
                </a:solidFill>
              </a:rPr>
              <a:t>D’Aloja</a:t>
            </a:r>
            <a:r>
              <a:rPr lang="en-PK" sz="1100" dirty="0">
                <a:solidFill>
                  <a:srgbClr val="FFFFFF"/>
                </a:solidFill>
              </a:rPr>
              <a:t>, E. (2022). Patient involvement in shared decision-making: do patients rate physicians and nurses differently?. </a:t>
            </a:r>
            <a:r>
              <a:rPr lang="en-PK" sz="1100" i="1" dirty="0">
                <a:solidFill>
                  <a:srgbClr val="FFFFFF"/>
                </a:solidFill>
              </a:rPr>
              <a:t>International journal of environmental research and public health</a:t>
            </a:r>
            <a:r>
              <a:rPr lang="en-PK" sz="1100" dirty="0">
                <a:solidFill>
                  <a:srgbClr val="FFFFFF"/>
                </a:solidFill>
              </a:rPr>
              <a:t>, </a:t>
            </a:r>
            <a:r>
              <a:rPr lang="en-PK" sz="1100" i="1" dirty="0">
                <a:solidFill>
                  <a:srgbClr val="FFFFFF"/>
                </a:solidFill>
              </a:rPr>
              <a:t>19</a:t>
            </a:r>
            <a:r>
              <a:rPr lang="en-PK" sz="1100" dirty="0">
                <a:solidFill>
                  <a:srgbClr val="FFFFFF"/>
                </a:solidFill>
              </a:rPr>
              <a:t>(21), 14229.</a:t>
            </a:r>
          </a:p>
          <a:p>
            <a:r>
              <a:rPr lang="en-PK" sz="1100" dirty="0">
                <a:solidFill>
                  <a:srgbClr val="FFFFFF"/>
                </a:solidFill>
              </a:rPr>
              <a:t>Gregg, E. W., Pratt, A., Owens, A., Barron, E., Dunbar-Rees, R., Slade, E. T., ... &amp; </a:t>
            </a:r>
            <a:r>
              <a:rPr lang="en-PK" sz="1100" dirty="0" err="1">
                <a:solidFill>
                  <a:srgbClr val="FFFFFF"/>
                </a:solidFill>
              </a:rPr>
              <a:t>Valabhji</a:t>
            </a:r>
            <a:r>
              <a:rPr lang="en-PK" sz="1100" dirty="0">
                <a:solidFill>
                  <a:srgbClr val="FFFFFF"/>
                </a:solidFill>
              </a:rPr>
              <a:t>, J. (2024). The burden of diabetes-associated multiple long-term conditions on years of life spent and lost. </a:t>
            </a:r>
            <a:r>
              <a:rPr lang="en-PK" sz="1100" i="1" dirty="0">
                <a:solidFill>
                  <a:srgbClr val="FFFFFF"/>
                </a:solidFill>
              </a:rPr>
              <a:t>Nature Medicine</a:t>
            </a:r>
            <a:r>
              <a:rPr lang="en-PK" sz="1100" dirty="0">
                <a:solidFill>
                  <a:srgbClr val="FFFFFF"/>
                </a:solidFill>
              </a:rPr>
              <a:t>, </a:t>
            </a:r>
            <a:r>
              <a:rPr lang="en-PK" sz="1100" i="1" dirty="0">
                <a:solidFill>
                  <a:srgbClr val="FFFFFF"/>
                </a:solidFill>
              </a:rPr>
              <a:t>30</a:t>
            </a:r>
            <a:r>
              <a:rPr lang="en-PK" sz="1100" dirty="0">
                <a:solidFill>
                  <a:srgbClr val="FFFFFF"/>
                </a:solidFill>
              </a:rPr>
              <a:t>(10), 2830-2837.</a:t>
            </a:r>
          </a:p>
          <a:p>
            <a:r>
              <a:rPr lang="en-PK" sz="1100" dirty="0">
                <a:solidFill>
                  <a:srgbClr val="FFFFFF"/>
                </a:solidFill>
              </a:rPr>
              <a:t>Kubrak, O., Jørgensen, A. F., Koyama, T., Lassen, M., Nagy, S., Hald, J., ... &amp; Rewitz, K. (2024). LGR </a:t>
            </a:r>
            <a:r>
              <a:rPr lang="en-PK" sz="1100" dirty="0" err="1">
                <a:solidFill>
                  <a:srgbClr val="FFFFFF"/>
                </a:solidFill>
              </a:rPr>
              <a:t>signaling</a:t>
            </a:r>
            <a:r>
              <a:rPr lang="en-PK" sz="1100" dirty="0">
                <a:solidFill>
                  <a:srgbClr val="FFFFFF"/>
                </a:solidFill>
              </a:rPr>
              <a:t> mediates muscle-adipose tissue crosstalk and protects against diet-induced insulin resistance. </a:t>
            </a:r>
            <a:r>
              <a:rPr lang="en-PK" sz="1100" i="1" dirty="0">
                <a:solidFill>
                  <a:srgbClr val="FFFFFF"/>
                </a:solidFill>
              </a:rPr>
              <a:t>Nature Communications</a:t>
            </a:r>
            <a:r>
              <a:rPr lang="en-PK" sz="1100" dirty="0">
                <a:solidFill>
                  <a:srgbClr val="FFFFFF"/>
                </a:solidFill>
              </a:rPr>
              <a:t>, </a:t>
            </a:r>
            <a:r>
              <a:rPr lang="en-PK" sz="1100" i="1" dirty="0">
                <a:solidFill>
                  <a:srgbClr val="FFFFFF"/>
                </a:solidFill>
              </a:rPr>
              <a:t>15</a:t>
            </a:r>
            <a:r>
              <a:rPr lang="en-PK" sz="1100" dirty="0">
                <a:solidFill>
                  <a:srgbClr val="FFFFFF"/>
                </a:solidFill>
              </a:rPr>
              <a:t>(1), 6126.</a:t>
            </a:r>
            <a:endParaRPr lang="en-US" sz="1100" dirty="0">
              <a:solidFill>
                <a:srgbClr val="FFFFFF"/>
              </a:solidFill>
            </a:endParaRPr>
          </a:p>
          <a:p>
            <a:r>
              <a:rPr lang="en-GB" sz="1100" dirty="0">
                <a:solidFill>
                  <a:srgbClr val="FFFFFF"/>
                </a:solidFill>
              </a:rPr>
              <a:t>Ferreira, G., Carvalho, A., &amp; Pereira, M. G. (2024). Educational interventions on diabetic foot self-care: A study protocol for a pragmatic randomized controlled trial. Health Communication, 39(7), 1383-1392.</a:t>
            </a:r>
          </a:p>
          <a:p>
            <a:r>
              <a:rPr lang="en-GB" sz="1100" dirty="0">
                <a:solidFill>
                  <a:srgbClr val="FFFFFF"/>
                </a:solidFill>
              </a:rPr>
              <a:t>Sabbadini, R., Di Tomaso, G., </a:t>
            </a:r>
            <a:r>
              <a:rPr lang="en-GB" sz="1100" dirty="0" err="1">
                <a:solidFill>
                  <a:srgbClr val="FFFFFF"/>
                </a:solidFill>
              </a:rPr>
              <a:t>Carassiti</a:t>
            </a:r>
            <a:r>
              <a:rPr lang="en-GB" sz="1100" dirty="0">
                <a:solidFill>
                  <a:srgbClr val="FFFFFF"/>
                </a:solidFill>
              </a:rPr>
              <a:t>, M., &amp; Italiano, G. F. (2025). The need of raw physiological data for more comprehensive pain studies. AI &amp; SOCIETY, 40(5), 3919-3926.</a:t>
            </a:r>
          </a:p>
          <a:p>
            <a:pPr marL="0" indent="0">
              <a:buNone/>
            </a:pPr>
            <a:endParaRPr lang="en-PK" sz="1100" dirty="0">
              <a:solidFill>
                <a:srgbClr val="FFFFFF"/>
              </a:solidFill>
            </a:endParaRPr>
          </a:p>
          <a:p>
            <a:pPr marL="0" indent="0">
              <a:buNone/>
            </a:pPr>
            <a:endParaRPr lang="en-PK" sz="1100" dirty="0">
              <a:solidFill>
                <a:srgbClr val="FFFFFF"/>
              </a:solidFill>
            </a:endParaRPr>
          </a:p>
        </p:txBody>
      </p:sp>
    </p:spTree>
    <p:extLst>
      <p:ext uri="{BB962C8B-B14F-4D97-AF65-F5344CB8AC3E}">
        <p14:creationId xmlns:p14="http://schemas.microsoft.com/office/powerpoint/2010/main" val="1288297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The 50 great books on education">
            <a:extLst>
              <a:ext uri="{FF2B5EF4-FFF2-40B4-BE49-F238E27FC236}">
                <a16:creationId xmlns:a16="http://schemas.microsoft.com/office/drawing/2014/main" id="{05D38659-5D00-5D07-5BD4-95D470DA2C7A}"/>
              </a:ext>
            </a:extLst>
          </p:cNvPr>
          <p:cNvPicPr>
            <a:picLocks noChangeAspect="1" noChangeArrowheads="1"/>
          </p:cNvPicPr>
          <p:nvPr/>
        </p:nvPicPr>
        <p:blipFill>
          <a:blip r:embed="rId2">
            <a:alphaModFix amt="55000"/>
            <a:extLst>
              <a:ext uri="{28A0092B-C50C-407E-A947-70E740481C1C}">
                <a14:useLocalDpi xmlns:a14="http://schemas.microsoft.com/office/drawing/2010/main" val="0"/>
              </a:ext>
            </a:extLst>
          </a:blip>
          <a:srcRect t="15413"/>
          <a:stretch>
            <a:fillRect/>
          </a:stretch>
        </p:blipFill>
        <p:spPr bwMode="auto">
          <a:xfrm>
            <a:off x="20" y="-9107"/>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9FD0354-DC30-9AFB-8FA2-9B11425D829A}"/>
              </a:ext>
            </a:extLst>
          </p:cNvPr>
          <p:cNvSpPr>
            <a:spLocks noGrp="1"/>
          </p:cNvSpPr>
          <p:nvPr>
            <p:ph type="title"/>
          </p:nvPr>
        </p:nvSpPr>
        <p:spPr>
          <a:xfrm>
            <a:off x="686834" y="591344"/>
            <a:ext cx="3200400" cy="5585619"/>
          </a:xfrm>
        </p:spPr>
        <p:txBody>
          <a:bodyPr>
            <a:normAutofit/>
          </a:bodyPr>
          <a:lstStyle/>
          <a:p>
            <a:r>
              <a:rPr lang="en-US">
                <a:solidFill>
                  <a:srgbClr val="FFFFFF"/>
                </a:solidFill>
              </a:rPr>
              <a:t>References</a:t>
            </a:r>
            <a:endParaRPr lang="en-PK">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DDF5803-6D26-CD42-6F66-047A0D06CB92}"/>
              </a:ext>
            </a:extLst>
          </p:cNvPr>
          <p:cNvSpPr>
            <a:spLocks noGrp="1"/>
          </p:cNvSpPr>
          <p:nvPr>
            <p:ph idx="1"/>
          </p:nvPr>
        </p:nvSpPr>
        <p:spPr>
          <a:xfrm>
            <a:off x="4447308" y="591344"/>
            <a:ext cx="6906491" cy="5585619"/>
          </a:xfrm>
        </p:spPr>
        <p:txBody>
          <a:bodyPr anchor="ctr">
            <a:normAutofit/>
          </a:bodyPr>
          <a:lstStyle/>
          <a:p>
            <a:r>
              <a:rPr lang="en-US" sz="1500">
                <a:solidFill>
                  <a:srgbClr val="FFFFFF"/>
                </a:solidFill>
              </a:rPr>
              <a:t>Mandl, J. (2023). Glycogen—endoplasmic reticulum connection in the liver. </a:t>
            </a:r>
            <a:r>
              <a:rPr lang="en-US" sz="1500" i="1">
                <a:solidFill>
                  <a:srgbClr val="FFFFFF"/>
                </a:solidFill>
              </a:rPr>
              <a:t>International Journal of Molecular Sciences</a:t>
            </a:r>
            <a:r>
              <a:rPr lang="en-US" sz="1500">
                <a:solidFill>
                  <a:srgbClr val="FFFFFF"/>
                </a:solidFill>
              </a:rPr>
              <a:t>, </a:t>
            </a:r>
            <a:r>
              <a:rPr lang="en-US" sz="1500" i="1">
                <a:solidFill>
                  <a:srgbClr val="FFFFFF"/>
                </a:solidFill>
              </a:rPr>
              <a:t>24</a:t>
            </a:r>
            <a:r>
              <a:rPr lang="en-US" sz="1500">
                <a:solidFill>
                  <a:srgbClr val="FFFFFF"/>
                </a:solidFill>
              </a:rPr>
              <a:t>(2), 1074.</a:t>
            </a:r>
          </a:p>
          <a:p>
            <a:r>
              <a:rPr lang="en-GB" sz="1500">
                <a:solidFill>
                  <a:srgbClr val="FFFFFF"/>
                </a:solidFill>
              </a:rPr>
              <a:t>Zakir, M., Ahuja, N., Surksha, M. A., Sachdev, R., Kalariya, Y., Nasir, M., ... &amp; Ali, M. (2023). Cardiovascular complications of diabetes: from microvascular to macrovascular pathways. </a:t>
            </a:r>
            <a:r>
              <a:rPr lang="en-GB" sz="1500" i="1">
                <a:solidFill>
                  <a:srgbClr val="FFFFFF"/>
                </a:solidFill>
              </a:rPr>
              <a:t>Cureus</a:t>
            </a:r>
            <a:r>
              <a:rPr lang="en-GB" sz="1500">
                <a:solidFill>
                  <a:srgbClr val="FFFFFF"/>
                </a:solidFill>
              </a:rPr>
              <a:t>, </a:t>
            </a:r>
            <a:r>
              <a:rPr lang="en-GB" sz="1500" i="1">
                <a:solidFill>
                  <a:srgbClr val="FFFFFF"/>
                </a:solidFill>
              </a:rPr>
              <a:t>15</a:t>
            </a:r>
            <a:r>
              <a:rPr lang="en-GB" sz="1500">
                <a:solidFill>
                  <a:srgbClr val="FFFFFF"/>
                </a:solidFill>
              </a:rPr>
              <a:t>(9).</a:t>
            </a:r>
          </a:p>
          <a:p>
            <a:r>
              <a:rPr lang="en-US" sz="1500">
                <a:solidFill>
                  <a:srgbClr val="FFFFFF"/>
                </a:solidFill>
              </a:rPr>
              <a:t>Lin, M., Chen, T., &amp; Fan, G. (2023). Current status and influential factors associated with adherence to self-monitoring of blood glucose with type 2 diabetes mellitus patients in grassroots communities: a cross-sectional survey based on information-motivation-behavior skills model in China. Frontiers in Endocrinology, 14, 1111565.</a:t>
            </a:r>
          </a:p>
          <a:p>
            <a:r>
              <a:rPr lang="en-US" sz="1500">
                <a:solidFill>
                  <a:srgbClr val="FFFFFF"/>
                </a:solidFill>
              </a:rPr>
              <a:t>Sylow, L., Tokarz, V. L., Richter, E. A., &amp; Klip, A. (2021). The many actions of insulin in skeletal muscle, the paramount tissue determining glycemia. Cell Metabolism, 33(4), 758-780.</a:t>
            </a:r>
          </a:p>
          <a:p>
            <a:r>
              <a:rPr lang="en-US" sz="1500">
                <a:solidFill>
                  <a:srgbClr val="FFFFFF"/>
                </a:solidFill>
              </a:rPr>
              <a:t>Tahir, W., Beba, H., Fortes-Mayer, G., Kar, P., Khan, N., Milne, N., ... &amp; Atkin, M. (2025). Expert consensus on solutions to improve implementation of NICE type 2 diabetes guideline (NG28) by health systems in England: a Delphi panel by the INNOVATE-28 Working Group. BMJ open, 15(6), e093955.</a:t>
            </a:r>
          </a:p>
          <a:p>
            <a:r>
              <a:rPr lang="en-US" sz="1500">
                <a:solidFill>
                  <a:srgbClr val="FFFFFF"/>
                </a:solidFill>
              </a:rPr>
              <a:t>World Health Organization. (2022). Physical activity and sedentary behaviour: a brief to support people living with type 2 diabetes. World Health Organization.</a:t>
            </a:r>
            <a:endParaRPr lang="en-GB" sz="1500">
              <a:solidFill>
                <a:srgbClr val="FFFFFF"/>
              </a:solidFill>
            </a:endParaRPr>
          </a:p>
          <a:p>
            <a:endParaRPr lang="en-PK" sz="1500">
              <a:solidFill>
                <a:srgbClr val="FFFFFF"/>
              </a:solidFill>
            </a:endParaRPr>
          </a:p>
        </p:txBody>
      </p:sp>
    </p:spTree>
    <p:extLst>
      <p:ext uri="{BB962C8B-B14F-4D97-AF65-F5344CB8AC3E}">
        <p14:creationId xmlns:p14="http://schemas.microsoft.com/office/powerpoint/2010/main" val="8035338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106</TotalTime>
  <Words>3579</Words>
  <Application>Microsoft Office PowerPoint</Application>
  <PresentationFormat>Widescreen</PresentationFormat>
  <Paragraphs>141</Paragraphs>
  <Slides>16</Slides>
  <Notes>14</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Care Plan for a Fictional Patient with Type 2 Diabetes Mellitus</vt:lpstr>
      <vt:lpstr>Introduction</vt:lpstr>
      <vt:lpstr>Relevant Anatomy &amp; Physiology</vt:lpstr>
      <vt:lpstr>Pathophysiology of Type 2 Diabetes</vt:lpstr>
      <vt:lpstr>Demographic Profile of Fictional Patient</vt:lpstr>
      <vt:lpstr>Risk Factors</vt:lpstr>
      <vt:lpstr>Impact of Disease on Functioning</vt:lpstr>
      <vt:lpstr>NHS/NICE Guidelines Overview</vt:lpstr>
      <vt:lpstr>Care Plan: Lifestyle Modifications</vt:lpstr>
      <vt:lpstr>Care Plan: Medical Management</vt:lpstr>
      <vt:lpstr>Care Plan: Monitoring &amp; Follow-Up</vt:lpstr>
      <vt:lpstr>Communication in Care</vt:lpstr>
      <vt:lpstr>Ethical Considerations</vt:lpstr>
      <vt:lpstr>Summary</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01-134222-134</dc:creator>
  <cp:lastModifiedBy>Musab Umayr Shah (2411894)</cp:lastModifiedBy>
  <cp:revision>20</cp:revision>
  <dcterms:created xsi:type="dcterms:W3CDTF">2025-09-25T09:18:26Z</dcterms:created>
  <dcterms:modified xsi:type="dcterms:W3CDTF">2025-11-16T22:33:21Z</dcterms:modified>
</cp:coreProperties>
</file>