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6"/>
  </p:notesMasterIdLst>
  <p:sldIdLst>
    <p:sldId id="258" r:id="rId6"/>
    <p:sldId id="263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68" d="100"/>
          <a:sy n="68" d="100"/>
        </p:scale>
        <p:origin x="16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361F9B8F-8BB2-4DE1-9C6E-45AD97DB6609}"/>
    <pc:docChg chg="modSld">
      <pc:chgData name="John Harris" userId="ac199a4c-ad19-40c2-90c5-6743bba5a0d2" providerId="ADAL" clId="{361F9B8F-8BB2-4DE1-9C6E-45AD97DB6609}" dt="2025-10-28T09:57:01.173" v="454" actId="20577"/>
      <pc:docMkLst>
        <pc:docMk/>
      </pc:docMkLst>
      <pc:sldChg chg="modSp mod">
        <pc:chgData name="John Harris" userId="ac199a4c-ad19-40c2-90c5-6743bba5a0d2" providerId="ADAL" clId="{361F9B8F-8BB2-4DE1-9C6E-45AD97DB6609}" dt="2025-10-28T09:57:01.173" v="454" actId="20577"/>
        <pc:sldMkLst>
          <pc:docMk/>
          <pc:sldMk cId="675937917" sldId="263"/>
        </pc:sldMkLst>
        <pc:spChg chg="mod">
          <ac:chgData name="John Harris" userId="ac199a4c-ad19-40c2-90c5-6743bba5a0d2" providerId="ADAL" clId="{361F9B8F-8BB2-4DE1-9C6E-45AD97DB6609}" dt="2025-10-28T09:57:01.173" v="454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John Harris" userId="ac199a4c-ad19-40c2-90c5-6743bba5a0d2" providerId="ADAL" clId="{361F9B8F-8BB2-4DE1-9C6E-45AD97DB6609}" dt="2025-10-28T09:56:37.839" v="452" actId="5793"/>
        <pc:sldMkLst>
          <pc:docMk/>
          <pc:sldMk cId="3090190399" sldId="283"/>
        </pc:sldMkLst>
        <pc:spChg chg="mod">
          <ac:chgData name="John Harris" userId="ac199a4c-ad19-40c2-90c5-6743bba5a0d2" providerId="ADAL" clId="{361F9B8F-8BB2-4DE1-9C6E-45AD97DB6609}" dt="2025-10-28T09:56:37.839" v="452" actId="5793"/>
          <ac:spMkLst>
            <pc:docMk/>
            <pc:sldMk cId="3090190399" sldId="283"/>
            <ac:spMk id="3" creationId="{2D95A74D-2AE3-B0A2-3272-1F7C51DB37CF}"/>
          </ac:spMkLst>
        </pc:spChg>
      </pc:sldChg>
      <pc:sldChg chg="modSp mod">
        <pc:chgData name="John Harris" userId="ac199a4c-ad19-40c2-90c5-6743bba5a0d2" providerId="ADAL" clId="{361F9B8F-8BB2-4DE1-9C6E-45AD97DB6609}" dt="2025-10-28T09:56:25.236" v="450" actId="20577"/>
        <pc:sldMkLst>
          <pc:docMk/>
          <pc:sldMk cId="2127758406" sldId="284"/>
        </pc:sldMkLst>
        <pc:spChg chg="mod">
          <ac:chgData name="John Harris" userId="ac199a4c-ad19-40c2-90c5-6743bba5a0d2" providerId="ADAL" clId="{361F9B8F-8BB2-4DE1-9C6E-45AD97DB6609}" dt="2025-10-28T09:56:25.236" v="450" actId="20577"/>
          <ac:spMkLst>
            <pc:docMk/>
            <pc:sldMk cId="2127758406" sldId="284"/>
            <ac:spMk id="3" creationId="{C23D20FF-4453-8528-1F20-4264FC037668}"/>
          </ac:spMkLst>
        </pc:spChg>
      </pc:sldChg>
      <pc:sldChg chg="modSp mod">
        <pc:chgData name="John Harris" userId="ac199a4c-ad19-40c2-90c5-6743bba5a0d2" providerId="ADAL" clId="{361F9B8F-8BB2-4DE1-9C6E-45AD97DB6609}" dt="2025-10-28T09:56:07.074" v="449" actId="5793"/>
        <pc:sldMkLst>
          <pc:docMk/>
          <pc:sldMk cId="3676711156" sldId="291"/>
        </pc:sldMkLst>
        <pc:spChg chg="mod">
          <ac:chgData name="John Harris" userId="ac199a4c-ad19-40c2-90c5-6743bba5a0d2" providerId="ADAL" clId="{361F9B8F-8BB2-4DE1-9C6E-45AD97DB6609}" dt="2025-10-28T09:56:07.074" v="449" actId="5793"/>
          <ac:spMkLst>
            <pc:docMk/>
            <pc:sldMk cId="3676711156" sldId="291"/>
            <ac:spMk id="3" creationId="{5403FDFC-1A6A-0B1E-E754-9C28ED4BCD7E}"/>
          </ac:spMkLst>
        </pc:spChg>
      </pc:sldChg>
      <pc:sldChg chg="modSp mod">
        <pc:chgData name="John Harris" userId="ac199a4c-ad19-40c2-90c5-6743bba5a0d2" providerId="ADAL" clId="{361F9B8F-8BB2-4DE1-9C6E-45AD97DB6609}" dt="2025-10-28T09:55:52.121" v="447" actId="20577"/>
        <pc:sldMkLst>
          <pc:docMk/>
          <pc:sldMk cId="2248828308" sldId="295"/>
        </pc:sldMkLst>
        <pc:spChg chg="mod">
          <ac:chgData name="John Harris" userId="ac199a4c-ad19-40c2-90c5-6743bba5a0d2" providerId="ADAL" clId="{361F9B8F-8BB2-4DE1-9C6E-45AD97DB6609}" dt="2025-10-28T09:55:52.121" v="447" actId="20577"/>
          <ac:spMkLst>
            <pc:docMk/>
            <pc:sldMk cId="2248828308" sldId="295"/>
            <ac:spMk id="3" creationId="{A2AC38AF-6FED-7AB3-A946-446A1289053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2400" dirty="0"/>
              <a:t>LCDB 7077 - Research Principles and Philosophy</a:t>
            </a:r>
          </a:p>
          <a:p>
            <a:pPr marL="0" indent="0">
              <a:buNone/>
            </a:pPr>
            <a:r>
              <a:rPr lang="en-GB" sz="2400" dirty="0"/>
              <a:t>     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9 – Conceptual Frameworks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r>
              <a:rPr lang="en-GB" dirty="0"/>
              <a:t>Foundation</a:t>
            </a:r>
          </a:p>
          <a:p>
            <a:r>
              <a:rPr lang="en-GB" dirty="0"/>
              <a:t>Scaffolding</a:t>
            </a:r>
          </a:p>
          <a:p>
            <a:r>
              <a:rPr lang="en-GB" dirty="0"/>
              <a:t>Blueprint</a:t>
            </a:r>
          </a:p>
          <a:p>
            <a:r>
              <a:rPr lang="en-GB" dirty="0"/>
              <a:t>Context</a:t>
            </a:r>
          </a:p>
          <a:p>
            <a:endParaRPr lang="en-GB" dirty="0"/>
          </a:p>
          <a:p>
            <a:r>
              <a:rPr lang="en-GB" dirty="0"/>
              <a:t>Justify and explain to others what the study is about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42DD-E100-FF91-08B5-06169524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Literature-based definitions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B699E8-547A-3586-2D42-5A3F05FE3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26369"/>
            <a:ext cx="12138392" cy="1502631"/>
          </a:xfrm>
        </p:spPr>
      </p:pic>
    </p:spTree>
    <p:extLst>
      <p:ext uri="{BB962C8B-B14F-4D97-AF65-F5344CB8AC3E}">
        <p14:creationId xmlns:p14="http://schemas.microsoft.com/office/powerpoint/2010/main" val="822209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F403-1197-CA7C-4635-71883A61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Miles et.al (2014)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6394A8-8E15-8463-D9DD-2D098B37F7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066608"/>
            <a:ext cx="12198830" cy="2509125"/>
          </a:xfrm>
        </p:spPr>
      </p:pic>
    </p:spTree>
    <p:extLst>
      <p:ext uri="{BB962C8B-B14F-4D97-AF65-F5344CB8AC3E}">
        <p14:creationId xmlns:p14="http://schemas.microsoft.com/office/powerpoint/2010/main" val="1164539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809D8-2157-87C2-9AD7-301DF9639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Maxwell (2013)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black text&#10;&#10;Description automatically generated">
            <a:extLst>
              <a:ext uri="{FF2B5EF4-FFF2-40B4-BE49-F238E27FC236}">
                <a16:creationId xmlns:a16="http://schemas.microsoft.com/office/drawing/2014/main" id="{019968E3-7AC2-1041-76AE-AD478CD05C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621280"/>
            <a:ext cx="11548872" cy="300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984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85F70-D46F-0BAD-074D-668A7E4DE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Marshall &amp; Rosman (2016)</a:t>
            </a:r>
          </a:p>
        </p:txBody>
      </p:sp>
      <p:pic>
        <p:nvPicPr>
          <p:cNvPr id="5" name="Content Placeholder 4" descr="A close up of a paper&#10;&#10;Description automatically generated">
            <a:extLst>
              <a:ext uri="{FF2B5EF4-FFF2-40B4-BE49-F238E27FC236}">
                <a16:creationId xmlns:a16="http://schemas.microsoft.com/office/drawing/2014/main" id="{C032C4EA-61B0-FC78-1059-B7812FB07E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596" y="1396588"/>
            <a:ext cx="9618244" cy="4209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731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3ABEA-F061-B134-E65D-E330CAF65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Miles, Huberman and Saldana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5A74D-2AE3-B0A2-3272-1F7C51DB3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Graphical presentation of the conceptual framework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Process encourages a closer assessment of the </a:t>
            </a:r>
            <a:r>
              <a:rPr lang="en-GB" b="1" dirty="0"/>
              <a:t>variables </a:t>
            </a:r>
            <a:r>
              <a:rPr lang="en-GB" dirty="0"/>
              <a:t>being studied, how they are related, how study participants are characterised, how data collection instruments are selected</a:t>
            </a:r>
          </a:p>
        </p:txBody>
      </p:sp>
    </p:spTree>
    <p:extLst>
      <p:ext uri="{BB962C8B-B14F-4D97-AF65-F5344CB8AC3E}">
        <p14:creationId xmlns:p14="http://schemas.microsoft.com/office/powerpoint/2010/main" val="3090190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6A018-1C02-F0D0-AA1A-9A86949F6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based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D20FF-4453-8528-1F20-4264FC037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authors do not differentiate between conceptual and theoretical frameworks (Maxwell, Robson, Merriam and </a:t>
            </a:r>
            <a:r>
              <a:rPr lang="en-GB" dirty="0" err="1"/>
              <a:t>Tisdel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Theoretical framework as an element of the conceptual framework that situates the relationship explored in the study into the context of developing or testing formal theories</a:t>
            </a:r>
          </a:p>
        </p:txBody>
      </p:sp>
    </p:spTree>
    <p:extLst>
      <p:ext uri="{BB962C8B-B14F-4D97-AF65-F5344CB8AC3E}">
        <p14:creationId xmlns:p14="http://schemas.microsoft.com/office/powerpoint/2010/main" val="2127758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text&#10;&#10;Description automatically generated">
            <a:extLst>
              <a:ext uri="{FF2B5EF4-FFF2-40B4-BE49-F238E27FC236}">
                <a16:creationId xmlns:a16="http://schemas.microsoft.com/office/drawing/2014/main" id="{9189F28A-6067-2839-7BE9-6C26518777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5628" y="135466"/>
            <a:ext cx="837754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206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643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4E00B-B191-61F6-6435-F363839EF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Example!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B33E62-CE28-1F77-D178-9DA5860630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9680" y="-60960"/>
            <a:ext cx="5994163" cy="687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4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lowchart: Document 16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3436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9AC8C-AC15-C80C-E142-B2E2ACEB7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Purpose of conceptual framework</a:t>
            </a:r>
          </a:p>
        </p:txBody>
      </p: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1F19E3C2-90F4-10A8-2C4C-E145AEF7AD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1901" y="634569"/>
            <a:ext cx="9238179" cy="4429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564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0DCC4-E743-E232-5BFB-EE461DEB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0A3C1E-D6C3-05EF-A92B-67397587B3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680" y="562188"/>
            <a:ext cx="11025777" cy="508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300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EF59-0088-8EE8-668C-B5259D3A5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F4F01-A7DC-4933-237C-9716CC0A1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13840"/>
            <a:ext cx="11481847" cy="4009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3 sources for a conceptual framework</a:t>
            </a:r>
          </a:p>
          <a:p>
            <a:pPr marL="914400" lvl="1" indent="-457200">
              <a:buAutoNum type="arabicPeriod"/>
            </a:pPr>
            <a:r>
              <a:rPr lang="en-GB" dirty="0"/>
              <a:t>Experience</a:t>
            </a:r>
          </a:p>
          <a:p>
            <a:pPr marL="914400" lvl="2" indent="0">
              <a:buNone/>
            </a:pPr>
            <a:r>
              <a:rPr lang="en-GB" dirty="0"/>
              <a:t>Many authors point to the aspect of personal experience, interests, intuition as stimuli for conceptual frameworks. However, it is not enough</a:t>
            </a:r>
          </a:p>
          <a:p>
            <a:pPr marL="914400" lvl="2" indent="0">
              <a:buNone/>
            </a:pPr>
            <a:r>
              <a:rPr lang="en-GB" dirty="0"/>
              <a:t>Once a literature review is conducted many aspects come to light. </a:t>
            </a:r>
            <a:r>
              <a:rPr lang="en-GB" dirty="0" err="1"/>
              <a:t>Eg</a:t>
            </a:r>
            <a:r>
              <a:rPr lang="en-GB" dirty="0"/>
              <a:t> – on leadership topic</a:t>
            </a:r>
          </a:p>
          <a:p>
            <a:pPr marL="914400" lvl="1" indent="-457200">
              <a:buAutoNum type="arabicPeriod"/>
            </a:pPr>
            <a:r>
              <a:rPr lang="en-GB" dirty="0"/>
              <a:t>Literature</a:t>
            </a:r>
          </a:p>
          <a:p>
            <a:pPr marL="457200" lvl="1" indent="0">
              <a:buNone/>
            </a:pPr>
            <a:r>
              <a:rPr lang="en-GB" dirty="0"/>
              <a:t>	An essential source is published literature on the topic</a:t>
            </a:r>
          </a:p>
          <a:p>
            <a:pPr marL="914400" lvl="1" indent="-457200">
              <a:buAutoNum type="arabicPeriod" startAt="3"/>
            </a:pPr>
            <a:r>
              <a:rPr lang="en-GB" dirty="0"/>
              <a:t>Theory</a:t>
            </a:r>
          </a:p>
          <a:p>
            <a:pPr marL="457200" lvl="1" indent="0">
              <a:buNone/>
            </a:pPr>
            <a:r>
              <a:rPr lang="en-GB" dirty="0"/>
              <a:t>	the study may focus on generating a theory or testing a theory that has already 	been constructed</a:t>
            </a:r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98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80295-FCED-65EA-DF91-3F7C3441F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sources of conceptual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6D01D-16E4-75C5-7C7C-31880C80A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527C2-884E-93E7-B7AE-13532D669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199" y="1554480"/>
            <a:ext cx="11487446" cy="395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396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6D4C-88F6-3152-E095-727DA468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3FDFC-1A6A-0B1E-E754-9C28ED4BC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 presentation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Narrative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7111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training process&#10;&#10;Description automatically generated">
            <a:extLst>
              <a:ext uri="{FF2B5EF4-FFF2-40B4-BE49-F238E27FC236}">
                <a16:creationId xmlns:a16="http://schemas.microsoft.com/office/drawing/2014/main" id="{F2EEFA74-7796-0B41-253B-8A1CCB15FE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720" y="31241"/>
            <a:ext cx="10678160" cy="682538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0717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D63E06-A694-0E63-4FC1-D69C05849E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66309"/>
            <a:ext cx="10905066" cy="512538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39260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1215-976A-2B4B-4E14-E88378919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41711"/>
            <a:ext cx="3234466" cy="34743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SUMMARY:</a:t>
            </a: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Purposes and sources of conceptual frameworks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8E6DFCC2-0063-07B8-6926-865BF05D1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72263" y="264782"/>
            <a:ext cx="7759337" cy="5295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24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5FC0C-535A-6DC3-4703-6183A52F2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Please read!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38AF-6FED-7AB3-A946-446A1289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a Conceptual Difference between Theoretical and Conceptual Frameworks? (</a:t>
            </a:r>
            <a:r>
              <a:rPr lang="en-GB" dirty="0" err="1"/>
              <a:t>Imenda</a:t>
            </a:r>
            <a:r>
              <a:rPr lang="en-GB" dirty="0"/>
              <a:t>, 2014) </a:t>
            </a:r>
          </a:p>
          <a:p>
            <a:endParaRPr lang="en-GB" dirty="0"/>
          </a:p>
          <a:p>
            <a:r>
              <a:rPr lang="en-GB" dirty="0"/>
              <a:t>See also the three related additional articles on theory in business management research. This gives you an insight into how scholars sometimes use a published work as the starting point for a paper that fosters debate within a particular field of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828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D273-2DAF-566A-F6F8-0A14A8D0F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</a:rPr>
              <a:t>DISCUSSION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3CA01-FB6E-28C6-9337-351EFA931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Construct your own conceptual framework on your research topic, and provide a graphical presentation of the </a:t>
            </a:r>
            <a:r>
              <a:rPr lang="en-GB"/>
              <a:t>conceptual framework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Present for open discussion in class</a:t>
            </a:r>
          </a:p>
        </p:txBody>
      </p:sp>
    </p:spTree>
    <p:extLst>
      <p:ext uri="{BB962C8B-B14F-4D97-AF65-F5344CB8AC3E}">
        <p14:creationId xmlns:p14="http://schemas.microsoft.com/office/powerpoint/2010/main" val="37778756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8</TotalTime>
  <Words>368</Words>
  <Application>Microsoft Office PowerPoint</Application>
  <PresentationFormat>Widescreen</PresentationFormat>
  <Paragraphs>57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Century Gothic</vt:lpstr>
      <vt:lpstr>UWTSD 200_Title Page</vt:lpstr>
      <vt:lpstr>UWTSD 200_Text 1</vt:lpstr>
      <vt:lpstr>PowerPoint Presentation</vt:lpstr>
      <vt:lpstr>Conceptual frameworks</vt:lpstr>
      <vt:lpstr>Literature-based definitions </vt:lpstr>
      <vt:lpstr>Miles et.al (2014)</vt:lpstr>
      <vt:lpstr>Maxwell (2013)</vt:lpstr>
      <vt:lpstr>Marshall &amp; Rosman (2016)</vt:lpstr>
      <vt:lpstr>Miles, Huberman and Saldana (2014)</vt:lpstr>
      <vt:lpstr>Literature based definitions</vt:lpstr>
      <vt:lpstr>PowerPoint Presentation</vt:lpstr>
      <vt:lpstr>Example!</vt:lpstr>
      <vt:lpstr>Purpose of conceptual framework</vt:lpstr>
      <vt:lpstr>PowerPoint Presentation</vt:lpstr>
      <vt:lpstr>Sources of conceptual framework</vt:lpstr>
      <vt:lpstr>Summary of sources of conceptual frameworks</vt:lpstr>
      <vt:lpstr>Presentation of conceptual framework</vt:lpstr>
      <vt:lpstr>PowerPoint Presentation</vt:lpstr>
      <vt:lpstr>PowerPoint Presentation</vt:lpstr>
      <vt:lpstr>SUMMARY:  Purposes and sources of conceptual frameworks</vt:lpstr>
      <vt:lpstr>Please read!</vt:lpstr>
      <vt:lpstr>DISCUSSION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John Harris</cp:lastModifiedBy>
  <cp:revision>2</cp:revision>
  <dcterms:created xsi:type="dcterms:W3CDTF">2023-10-08T18:11:10Z</dcterms:created>
  <dcterms:modified xsi:type="dcterms:W3CDTF">2025-10-28T09:57:11Z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