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34"/>
  </p:notesMasterIdLst>
  <p:sldIdLst>
    <p:sldId id="256" r:id="rId3"/>
    <p:sldId id="314" r:id="rId4"/>
    <p:sldId id="394" r:id="rId5"/>
    <p:sldId id="387" r:id="rId6"/>
    <p:sldId id="393" r:id="rId7"/>
    <p:sldId id="395" r:id="rId8"/>
    <p:sldId id="392" r:id="rId9"/>
    <p:sldId id="403" r:id="rId10"/>
    <p:sldId id="396" r:id="rId11"/>
    <p:sldId id="414" r:id="rId12"/>
    <p:sldId id="398" r:id="rId13"/>
    <p:sldId id="399" r:id="rId14"/>
    <p:sldId id="397" r:id="rId15"/>
    <p:sldId id="391" r:id="rId16"/>
    <p:sldId id="268" r:id="rId17"/>
    <p:sldId id="404" r:id="rId18"/>
    <p:sldId id="389" r:id="rId19"/>
    <p:sldId id="405" r:id="rId20"/>
    <p:sldId id="401" r:id="rId21"/>
    <p:sldId id="406" r:id="rId22"/>
    <p:sldId id="415" r:id="rId23"/>
    <p:sldId id="408" r:id="rId24"/>
    <p:sldId id="407" r:id="rId25"/>
    <p:sldId id="409" r:id="rId26"/>
    <p:sldId id="410" r:id="rId27"/>
    <p:sldId id="402" r:id="rId28"/>
    <p:sldId id="413" r:id="rId29"/>
    <p:sldId id="267" r:id="rId30"/>
    <p:sldId id="272" r:id="rId31"/>
    <p:sldId id="400" r:id="rId32"/>
    <p:sldId id="373"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4" d="100"/>
          <a:sy n="104" d="100"/>
        </p:scale>
        <p:origin x="144"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A04193-9E25-472F-A5E3-D02CF03F58D5}" type="doc">
      <dgm:prSet loTypeId="urn:microsoft.com/office/officeart/2016/7/layout/VerticalSolidActionList" loCatId="List" qsTypeId="urn:microsoft.com/office/officeart/2005/8/quickstyle/simple4" qsCatId="simple" csTypeId="urn:microsoft.com/office/officeart/2005/8/colors/colorful5" csCatId="colorful"/>
      <dgm:spPr/>
      <dgm:t>
        <a:bodyPr/>
        <a:lstStyle/>
        <a:p>
          <a:endParaRPr lang="en-US"/>
        </a:p>
      </dgm:t>
    </dgm:pt>
    <dgm:pt modelId="{78651F50-4307-4330-AC53-3A9AB5A76567}" type="pres">
      <dgm:prSet presAssocID="{85A04193-9E25-472F-A5E3-D02CF03F58D5}" presName="Name0" presStyleCnt="0">
        <dgm:presLayoutVars>
          <dgm:dir/>
          <dgm:animLvl val="lvl"/>
          <dgm:resizeHandles val="exact"/>
        </dgm:presLayoutVars>
      </dgm:prSet>
      <dgm:spPr/>
    </dgm:pt>
  </dgm:ptLst>
  <dgm:cxnLst>
    <dgm:cxn modelId="{B39F0BB0-2DDA-495D-9A26-12C335056EC4}" type="presOf" srcId="{85A04193-9E25-472F-A5E3-D02CF03F58D5}" destId="{78651F50-4307-4330-AC53-3A9AB5A76567}" srcOrd="0"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51E2BE-189D-417C-AE09-37A0E7C1443D}" type="datetimeFigureOut">
              <a:rPr lang="en-GB" smtClean="0"/>
              <a:t>19/11/2024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D8C456-481E-45C7-8653-3E52B4066F1F}" type="slidenum">
              <a:rPr lang="en-GB" smtClean="0"/>
              <a:t>‹#›</a:t>
            </a:fld>
            <a:endParaRPr lang="en-GB"/>
          </a:p>
        </p:txBody>
      </p:sp>
    </p:spTree>
    <p:extLst>
      <p:ext uri="{BB962C8B-B14F-4D97-AF65-F5344CB8AC3E}">
        <p14:creationId xmlns:p14="http://schemas.microsoft.com/office/powerpoint/2010/main" val="2701568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904F0-D950-9A02-E93D-8E2C0C18CF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BCD010-DB41-12E9-D8BB-3386049AD3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1FE7E6-9D00-67E3-DAE4-E2E6753CFABF}"/>
              </a:ext>
            </a:extLst>
          </p:cNvPr>
          <p:cNvSpPr>
            <a:spLocks noGrp="1"/>
          </p:cNvSpPr>
          <p:nvPr>
            <p:ph type="dt" sz="half" idx="10"/>
          </p:nvPr>
        </p:nvSpPr>
        <p:spPr/>
        <p:txBody>
          <a:bodyPr/>
          <a:lstStyle/>
          <a:p>
            <a:fld id="{4BAC347D-3EA7-48FD-8CBB-1DE3E43F7D73}" type="datetimeFigureOut">
              <a:rPr lang="en-GB" smtClean="0"/>
              <a:t>19/11/2024</a:t>
            </a:fld>
            <a:endParaRPr lang="en-GB"/>
          </a:p>
        </p:txBody>
      </p:sp>
      <p:sp>
        <p:nvSpPr>
          <p:cNvPr id="5" name="Footer Placeholder 4">
            <a:extLst>
              <a:ext uri="{FF2B5EF4-FFF2-40B4-BE49-F238E27FC236}">
                <a16:creationId xmlns:a16="http://schemas.microsoft.com/office/drawing/2014/main" id="{7D52B62B-9661-6D41-765E-20CD63819F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E75822-77AE-7EB1-4BBD-980AFBD455B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87571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97EAF-617E-A22A-30B7-AD2C6D0D1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68B982-B0DE-3CEB-816D-E758BD2482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3B0C9C-5FCB-446E-0F85-541EB7400163}"/>
              </a:ext>
            </a:extLst>
          </p:cNvPr>
          <p:cNvSpPr>
            <a:spLocks noGrp="1"/>
          </p:cNvSpPr>
          <p:nvPr>
            <p:ph type="dt" sz="half" idx="10"/>
          </p:nvPr>
        </p:nvSpPr>
        <p:spPr/>
        <p:txBody>
          <a:bodyPr/>
          <a:lstStyle/>
          <a:p>
            <a:fld id="{4BAC347D-3EA7-48FD-8CBB-1DE3E43F7D73}" type="datetimeFigureOut">
              <a:rPr lang="en-GB" smtClean="0"/>
              <a:t>19/11/2024</a:t>
            </a:fld>
            <a:endParaRPr lang="en-GB"/>
          </a:p>
        </p:txBody>
      </p:sp>
      <p:sp>
        <p:nvSpPr>
          <p:cNvPr id="5" name="Footer Placeholder 4">
            <a:extLst>
              <a:ext uri="{FF2B5EF4-FFF2-40B4-BE49-F238E27FC236}">
                <a16:creationId xmlns:a16="http://schemas.microsoft.com/office/drawing/2014/main" id="{B61290CE-B08D-8CFF-68CE-7BB879FA2B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C1A2AB-B380-EF49-E891-5FBAEF7EADD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2451962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509CE-1856-FE4B-2FD4-956F596D78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DAB8AE-40BB-E3E9-D445-464F3860E4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727604-252A-F1EA-0A0F-B573EAF6D974}"/>
              </a:ext>
            </a:extLst>
          </p:cNvPr>
          <p:cNvSpPr>
            <a:spLocks noGrp="1"/>
          </p:cNvSpPr>
          <p:nvPr>
            <p:ph type="dt" sz="half" idx="10"/>
          </p:nvPr>
        </p:nvSpPr>
        <p:spPr/>
        <p:txBody>
          <a:bodyPr/>
          <a:lstStyle/>
          <a:p>
            <a:fld id="{4BAC347D-3EA7-48FD-8CBB-1DE3E43F7D73}" type="datetimeFigureOut">
              <a:rPr lang="en-GB" smtClean="0"/>
              <a:t>19/11/2024</a:t>
            </a:fld>
            <a:endParaRPr lang="en-GB"/>
          </a:p>
        </p:txBody>
      </p:sp>
      <p:sp>
        <p:nvSpPr>
          <p:cNvPr id="5" name="Footer Placeholder 4">
            <a:extLst>
              <a:ext uri="{FF2B5EF4-FFF2-40B4-BE49-F238E27FC236}">
                <a16:creationId xmlns:a16="http://schemas.microsoft.com/office/drawing/2014/main" id="{C4D2A553-E4AB-E425-FB7C-71A45968C7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6A280D-9EF8-1495-F35A-BCFA2777FC7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471885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590E2-DE2B-727E-6813-74A41541B2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7F6EC9-8880-4915-B487-560BC68EDF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BF777E-CA71-BD12-EE91-EA1FCBDAC8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E63E9A-9A6A-2547-2356-C03391FD2DFC}"/>
              </a:ext>
            </a:extLst>
          </p:cNvPr>
          <p:cNvSpPr>
            <a:spLocks noGrp="1"/>
          </p:cNvSpPr>
          <p:nvPr>
            <p:ph type="dt" sz="half" idx="10"/>
          </p:nvPr>
        </p:nvSpPr>
        <p:spPr/>
        <p:txBody>
          <a:bodyPr/>
          <a:lstStyle/>
          <a:p>
            <a:fld id="{4BAC347D-3EA7-48FD-8CBB-1DE3E43F7D73}" type="datetimeFigureOut">
              <a:rPr lang="en-GB" smtClean="0"/>
              <a:t>19/11/2024</a:t>
            </a:fld>
            <a:endParaRPr lang="en-GB"/>
          </a:p>
        </p:txBody>
      </p:sp>
      <p:sp>
        <p:nvSpPr>
          <p:cNvPr id="6" name="Footer Placeholder 5">
            <a:extLst>
              <a:ext uri="{FF2B5EF4-FFF2-40B4-BE49-F238E27FC236}">
                <a16:creationId xmlns:a16="http://schemas.microsoft.com/office/drawing/2014/main" id="{3BE57CE0-B61A-7EDD-89BD-2E3680085E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A5DB2D-4CED-4372-23D1-66935E776DEB}"/>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1322519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7439D-F900-E65D-DD4B-F3382413024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800228-CA94-654A-ED2A-1961D23FFE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4D7E31-AE3A-8AFA-A3F2-02BA922411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DB698EE-01E7-BE10-24FE-AC4D290D15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D7A4920-CF06-C77B-56DE-8347F37E93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47AFAD-A33D-A6F0-220D-69CEAAA4C1D8}"/>
              </a:ext>
            </a:extLst>
          </p:cNvPr>
          <p:cNvSpPr>
            <a:spLocks noGrp="1"/>
          </p:cNvSpPr>
          <p:nvPr>
            <p:ph type="dt" sz="half" idx="10"/>
          </p:nvPr>
        </p:nvSpPr>
        <p:spPr/>
        <p:txBody>
          <a:bodyPr/>
          <a:lstStyle/>
          <a:p>
            <a:fld id="{4BAC347D-3EA7-48FD-8CBB-1DE3E43F7D73}" type="datetimeFigureOut">
              <a:rPr lang="en-GB" smtClean="0"/>
              <a:t>19/11/2024</a:t>
            </a:fld>
            <a:endParaRPr lang="en-GB"/>
          </a:p>
        </p:txBody>
      </p:sp>
      <p:sp>
        <p:nvSpPr>
          <p:cNvPr id="8" name="Footer Placeholder 7">
            <a:extLst>
              <a:ext uri="{FF2B5EF4-FFF2-40B4-BE49-F238E27FC236}">
                <a16:creationId xmlns:a16="http://schemas.microsoft.com/office/drawing/2014/main" id="{187BFA63-7D2B-1BF5-97EC-B52461D8E1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4B67E4-4A2F-B30B-F6ED-704BA13466E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336453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3A03-5C61-14F0-4097-F7AA28D1CD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0C55ED-14D1-D660-700B-E6CA75CAF639}"/>
              </a:ext>
            </a:extLst>
          </p:cNvPr>
          <p:cNvSpPr>
            <a:spLocks noGrp="1"/>
          </p:cNvSpPr>
          <p:nvPr>
            <p:ph type="dt" sz="half" idx="10"/>
          </p:nvPr>
        </p:nvSpPr>
        <p:spPr/>
        <p:txBody>
          <a:bodyPr/>
          <a:lstStyle/>
          <a:p>
            <a:fld id="{4BAC347D-3EA7-48FD-8CBB-1DE3E43F7D73}" type="datetimeFigureOut">
              <a:rPr lang="en-GB" smtClean="0"/>
              <a:t>19/11/2024</a:t>
            </a:fld>
            <a:endParaRPr lang="en-GB"/>
          </a:p>
        </p:txBody>
      </p:sp>
      <p:sp>
        <p:nvSpPr>
          <p:cNvPr id="4" name="Footer Placeholder 3">
            <a:extLst>
              <a:ext uri="{FF2B5EF4-FFF2-40B4-BE49-F238E27FC236}">
                <a16:creationId xmlns:a16="http://schemas.microsoft.com/office/drawing/2014/main" id="{8F20D5B7-33AA-DFFD-5875-A3B38CE962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6DB6F5-9834-2D16-844B-4C8D494B5A77}"/>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064465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98771B-A570-E5F9-D6F1-C0A048E9B411}"/>
              </a:ext>
            </a:extLst>
          </p:cNvPr>
          <p:cNvSpPr>
            <a:spLocks noGrp="1"/>
          </p:cNvSpPr>
          <p:nvPr>
            <p:ph type="dt" sz="half" idx="10"/>
          </p:nvPr>
        </p:nvSpPr>
        <p:spPr/>
        <p:txBody>
          <a:bodyPr/>
          <a:lstStyle/>
          <a:p>
            <a:fld id="{4BAC347D-3EA7-48FD-8CBB-1DE3E43F7D73}" type="datetimeFigureOut">
              <a:rPr lang="en-GB" smtClean="0"/>
              <a:t>19/11/2024</a:t>
            </a:fld>
            <a:endParaRPr lang="en-GB"/>
          </a:p>
        </p:txBody>
      </p:sp>
      <p:sp>
        <p:nvSpPr>
          <p:cNvPr id="3" name="Footer Placeholder 2">
            <a:extLst>
              <a:ext uri="{FF2B5EF4-FFF2-40B4-BE49-F238E27FC236}">
                <a16:creationId xmlns:a16="http://schemas.microsoft.com/office/drawing/2014/main" id="{3CC06A7B-3AA2-DCDA-181F-E0A0D382E4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D8A567D-B4D1-547F-CA54-D71E4967F00D}"/>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2960959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1DC8A-5BC9-0AD6-41E2-B3F9EA8C7F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FA7FDF-0B29-1D1E-BFCD-F8042102B0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B63C53-01D7-DABB-876F-8CB2E6EBBE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BA1DE6-35B6-2634-B0C1-3758978A36D1}"/>
              </a:ext>
            </a:extLst>
          </p:cNvPr>
          <p:cNvSpPr>
            <a:spLocks noGrp="1"/>
          </p:cNvSpPr>
          <p:nvPr>
            <p:ph type="dt" sz="half" idx="10"/>
          </p:nvPr>
        </p:nvSpPr>
        <p:spPr/>
        <p:txBody>
          <a:bodyPr/>
          <a:lstStyle/>
          <a:p>
            <a:fld id="{4BAC347D-3EA7-48FD-8CBB-1DE3E43F7D73}" type="datetimeFigureOut">
              <a:rPr lang="en-GB" smtClean="0"/>
              <a:t>19/11/2024</a:t>
            </a:fld>
            <a:endParaRPr lang="en-GB"/>
          </a:p>
        </p:txBody>
      </p:sp>
      <p:sp>
        <p:nvSpPr>
          <p:cNvPr id="6" name="Footer Placeholder 5">
            <a:extLst>
              <a:ext uri="{FF2B5EF4-FFF2-40B4-BE49-F238E27FC236}">
                <a16:creationId xmlns:a16="http://schemas.microsoft.com/office/drawing/2014/main" id="{8300301B-B471-4498-A39A-801F87E21B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CC3497-9E6F-F639-64F5-C5F0E16BF9B4}"/>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1536316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77F74-4860-CC30-C159-576761C0A7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BEB209-3F99-890C-4484-3ECB773DD9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EA1318-7FAD-7F76-63D3-FC3F17E2A8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27C810-1D63-BFF3-EFCD-3D5ECF5AF9AE}"/>
              </a:ext>
            </a:extLst>
          </p:cNvPr>
          <p:cNvSpPr>
            <a:spLocks noGrp="1"/>
          </p:cNvSpPr>
          <p:nvPr>
            <p:ph type="dt" sz="half" idx="10"/>
          </p:nvPr>
        </p:nvSpPr>
        <p:spPr/>
        <p:txBody>
          <a:bodyPr/>
          <a:lstStyle/>
          <a:p>
            <a:fld id="{4BAC347D-3EA7-48FD-8CBB-1DE3E43F7D73}" type="datetimeFigureOut">
              <a:rPr lang="en-GB" smtClean="0"/>
              <a:t>19/11/2024</a:t>
            </a:fld>
            <a:endParaRPr lang="en-GB"/>
          </a:p>
        </p:txBody>
      </p:sp>
      <p:sp>
        <p:nvSpPr>
          <p:cNvPr id="6" name="Footer Placeholder 5">
            <a:extLst>
              <a:ext uri="{FF2B5EF4-FFF2-40B4-BE49-F238E27FC236}">
                <a16:creationId xmlns:a16="http://schemas.microsoft.com/office/drawing/2014/main" id="{AA163D8C-349C-FA83-2ECE-94940C49A9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0984CE-9512-B8C1-4C9D-EA08A21880D6}"/>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76455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BB5DC-BBA7-E1CF-F2BA-08CCB611A4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C5C720-6C86-F475-BB72-2817C195E6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E5B3E6-8AD9-07B7-F2B3-2F0A38E22F29}"/>
              </a:ext>
            </a:extLst>
          </p:cNvPr>
          <p:cNvSpPr>
            <a:spLocks noGrp="1"/>
          </p:cNvSpPr>
          <p:nvPr>
            <p:ph type="dt" sz="half" idx="10"/>
          </p:nvPr>
        </p:nvSpPr>
        <p:spPr/>
        <p:txBody>
          <a:bodyPr/>
          <a:lstStyle/>
          <a:p>
            <a:fld id="{4BAC347D-3EA7-48FD-8CBB-1DE3E43F7D73}" type="datetimeFigureOut">
              <a:rPr lang="en-GB" smtClean="0"/>
              <a:t>19/11/2024</a:t>
            </a:fld>
            <a:endParaRPr lang="en-GB"/>
          </a:p>
        </p:txBody>
      </p:sp>
      <p:sp>
        <p:nvSpPr>
          <p:cNvPr id="5" name="Footer Placeholder 4">
            <a:extLst>
              <a:ext uri="{FF2B5EF4-FFF2-40B4-BE49-F238E27FC236}">
                <a16:creationId xmlns:a16="http://schemas.microsoft.com/office/drawing/2014/main" id="{7326EF4D-ED1E-9242-1922-FEAB5539BF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10BFC-36F4-8231-F3BA-D24C7F122706}"/>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815252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0B0CAC-A3A6-070B-3ACF-1311E18221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366D51-4602-7C3D-95E5-4543A043BF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FC0FF4-B3ED-E782-9484-3C109EA90DC2}"/>
              </a:ext>
            </a:extLst>
          </p:cNvPr>
          <p:cNvSpPr>
            <a:spLocks noGrp="1"/>
          </p:cNvSpPr>
          <p:nvPr>
            <p:ph type="dt" sz="half" idx="10"/>
          </p:nvPr>
        </p:nvSpPr>
        <p:spPr/>
        <p:txBody>
          <a:bodyPr/>
          <a:lstStyle/>
          <a:p>
            <a:fld id="{4BAC347D-3EA7-48FD-8CBB-1DE3E43F7D73}" type="datetimeFigureOut">
              <a:rPr lang="en-GB" smtClean="0"/>
              <a:t>19/11/2024</a:t>
            </a:fld>
            <a:endParaRPr lang="en-GB"/>
          </a:p>
        </p:txBody>
      </p:sp>
      <p:sp>
        <p:nvSpPr>
          <p:cNvPr id="5" name="Footer Placeholder 4">
            <a:extLst>
              <a:ext uri="{FF2B5EF4-FFF2-40B4-BE49-F238E27FC236}">
                <a16:creationId xmlns:a16="http://schemas.microsoft.com/office/drawing/2014/main" id="{93FA0947-4E76-13AE-8523-6391BA6B44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466659-77F7-CE45-76EF-425AE83745B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6993593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anchor="b" anchorCtr="0">
            <a:normAutofit/>
          </a:bodyPr>
          <a:lstStyle>
            <a:lvl1pPr>
              <a:defRPr sz="4100" b="1" i="0" baseline="0">
                <a:solidFill>
                  <a:schemeClr val="tx1"/>
                </a:solidFill>
                <a:latin typeface="+mj-lt"/>
              </a:defRPr>
            </a:lvl1pPr>
          </a:lstStyle>
          <a:p>
            <a:r>
              <a:rPr lang="en-US"/>
              <a:t>Click to edit Master title style</a:t>
            </a:r>
            <a:endParaRPr lang="en-US" dirty="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10986630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2" pos="7104">
          <p15:clr>
            <a:srgbClr val="FBAE40"/>
          </p15:clr>
        </p15:guide>
        <p15:guide id="3" pos="4344">
          <p15:clr>
            <a:srgbClr val="FBAE40"/>
          </p15:clr>
        </p15:guide>
        <p15:guide id="4" pos="4560">
          <p15:clr>
            <a:srgbClr val="FBAE40"/>
          </p15:clr>
        </p15:guide>
        <p15:guide id="8" orient="horz" pos="184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D523F0-6B83-4520-AE2F-572C6C8B71D8}" type="datetimeFigureOut">
              <a:rPr lang="en-GB" smtClean="0"/>
              <a:t>19/11/2024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A93B166-6157-4B32-8DDD-36D4C3680EDF}" type="slidenum">
              <a:rPr lang="en-GB" smtClean="0"/>
              <a:t>‹#›</a:t>
            </a:fld>
            <a:endParaRPr lang="en-GB"/>
          </a:p>
        </p:txBody>
      </p:sp>
    </p:spTree>
    <p:extLst>
      <p:ext uri="{BB962C8B-B14F-4D97-AF65-F5344CB8AC3E}">
        <p14:creationId xmlns:p14="http://schemas.microsoft.com/office/powerpoint/2010/main" val="34709790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D523F0-6B83-4520-AE2F-572C6C8B71D8}" type="datetimeFigureOut">
              <a:rPr lang="en-GB" smtClean="0"/>
              <a:t>19/11/2024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A93B166-6157-4B32-8DDD-36D4C3680EDF}" type="slidenum">
              <a:rPr lang="en-GB" smtClean="0"/>
              <a:t>‹#›</a:t>
            </a:fld>
            <a:endParaRPr lang="en-GB"/>
          </a:p>
        </p:txBody>
      </p:sp>
    </p:spTree>
    <p:extLst>
      <p:ext uri="{BB962C8B-B14F-4D97-AF65-F5344CB8AC3E}">
        <p14:creationId xmlns:p14="http://schemas.microsoft.com/office/powerpoint/2010/main" val="24629604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D523F0-6B83-4520-AE2F-572C6C8B71D8}" type="datetimeFigureOut">
              <a:rPr lang="en-GB" smtClean="0"/>
              <a:t>19/11/2024</a:t>
            </a:fld>
            <a:endParaRPr lang="en-GB"/>
          </a:p>
        </p:txBody>
      </p:sp>
      <p:sp>
        <p:nvSpPr>
          <p:cNvPr id="6" name="Slide Number Placeholder 5"/>
          <p:cNvSpPr>
            <a:spLocks noGrp="1"/>
          </p:cNvSpPr>
          <p:nvPr>
            <p:ph type="sldNum" sz="quarter" idx="12"/>
          </p:nvPr>
        </p:nvSpPr>
        <p:spPr/>
        <p:txBody>
          <a:bodyPr/>
          <a:lstStyle/>
          <a:p>
            <a:fld id="{9A93B166-6157-4B32-8DDD-36D4C3680EDF}" type="slidenum">
              <a:rPr lang="en-GB" smtClean="0"/>
              <a:t>‹#›</a:t>
            </a:fld>
            <a:endParaRPr lang="en-GB"/>
          </a:p>
        </p:txBody>
      </p:sp>
    </p:spTree>
    <p:extLst>
      <p:ext uri="{BB962C8B-B14F-4D97-AF65-F5344CB8AC3E}">
        <p14:creationId xmlns:p14="http://schemas.microsoft.com/office/powerpoint/2010/main" val="28699367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FD523F0-6B83-4520-AE2F-572C6C8B71D8}" type="datetimeFigureOut">
              <a:rPr lang="en-GB" smtClean="0"/>
              <a:t>19/11/2024</a:t>
            </a:fld>
            <a:endParaRPr lang="en-GB"/>
          </a:p>
        </p:txBody>
      </p:sp>
      <p:sp>
        <p:nvSpPr>
          <p:cNvPr id="7" name="Slide Number Placeholder 6"/>
          <p:cNvSpPr>
            <a:spLocks noGrp="1"/>
          </p:cNvSpPr>
          <p:nvPr>
            <p:ph type="sldNum" sz="quarter" idx="12"/>
          </p:nvPr>
        </p:nvSpPr>
        <p:spPr/>
        <p:txBody>
          <a:bodyPr/>
          <a:lstStyle/>
          <a:p>
            <a:fld id="{9A93B166-6157-4B32-8DDD-36D4C3680EDF}" type="slidenum">
              <a:rPr lang="en-GB" smtClean="0"/>
              <a:t>‹#›</a:t>
            </a:fld>
            <a:endParaRPr lang="en-GB"/>
          </a:p>
        </p:txBody>
      </p:sp>
    </p:spTree>
    <p:extLst>
      <p:ext uri="{BB962C8B-B14F-4D97-AF65-F5344CB8AC3E}">
        <p14:creationId xmlns:p14="http://schemas.microsoft.com/office/powerpoint/2010/main" val="33712195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D523F0-6B83-4520-AE2F-572C6C8B71D8}" type="datetimeFigureOut">
              <a:rPr lang="en-GB" smtClean="0"/>
              <a:t>19/11/2024</a:t>
            </a:fld>
            <a:endParaRPr lang="en-GB"/>
          </a:p>
        </p:txBody>
      </p:sp>
      <p:sp>
        <p:nvSpPr>
          <p:cNvPr id="9" name="Slide Number Placeholder 8"/>
          <p:cNvSpPr>
            <a:spLocks noGrp="1"/>
          </p:cNvSpPr>
          <p:nvPr>
            <p:ph type="sldNum" sz="quarter" idx="12"/>
          </p:nvPr>
        </p:nvSpPr>
        <p:spPr/>
        <p:txBody>
          <a:bodyPr/>
          <a:lstStyle/>
          <a:p>
            <a:fld id="{9A93B166-6157-4B32-8DDD-36D4C3680EDF}" type="slidenum">
              <a:rPr lang="en-GB" smtClean="0"/>
              <a:t>‹#›</a:t>
            </a:fld>
            <a:endParaRPr lang="en-GB"/>
          </a:p>
        </p:txBody>
      </p:sp>
    </p:spTree>
    <p:extLst>
      <p:ext uri="{BB962C8B-B14F-4D97-AF65-F5344CB8AC3E}">
        <p14:creationId xmlns:p14="http://schemas.microsoft.com/office/powerpoint/2010/main" val="9088644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D523F0-6B83-4520-AE2F-572C6C8B71D8}" type="datetimeFigureOut">
              <a:rPr lang="en-GB" smtClean="0"/>
              <a:t>19/11/2024</a:t>
            </a:fld>
            <a:endParaRPr lang="en-GB"/>
          </a:p>
        </p:txBody>
      </p:sp>
      <p:sp>
        <p:nvSpPr>
          <p:cNvPr id="5" name="Slide Number Placeholder 4"/>
          <p:cNvSpPr>
            <a:spLocks noGrp="1"/>
          </p:cNvSpPr>
          <p:nvPr>
            <p:ph type="sldNum" sz="quarter" idx="12"/>
          </p:nvPr>
        </p:nvSpPr>
        <p:spPr/>
        <p:txBody>
          <a:bodyPr/>
          <a:lstStyle/>
          <a:p>
            <a:fld id="{9A93B166-6157-4B32-8DDD-36D4C3680EDF}" type="slidenum">
              <a:rPr lang="en-GB" smtClean="0"/>
              <a:t>‹#›</a:t>
            </a:fld>
            <a:endParaRPr lang="en-GB"/>
          </a:p>
        </p:txBody>
      </p:sp>
    </p:spTree>
    <p:extLst>
      <p:ext uri="{BB962C8B-B14F-4D97-AF65-F5344CB8AC3E}">
        <p14:creationId xmlns:p14="http://schemas.microsoft.com/office/powerpoint/2010/main" val="944658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D523F0-6B83-4520-AE2F-572C6C8B71D8}" type="datetimeFigureOut">
              <a:rPr lang="en-GB" smtClean="0"/>
              <a:t>19/11/2024</a:t>
            </a:fld>
            <a:endParaRPr lang="en-GB"/>
          </a:p>
        </p:txBody>
      </p:sp>
      <p:sp>
        <p:nvSpPr>
          <p:cNvPr id="4" name="Slide Number Placeholder 3"/>
          <p:cNvSpPr>
            <a:spLocks noGrp="1"/>
          </p:cNvSpPr>
          <p:nvPr>
            <p:ph type="sldNum" sz="quarter" idx="12"/>
          </p:nvPr>
        </p:nvSpPr>
        <p:spPr/>
        <p:txBody>
          <a:bodyPr/>
          <a:lstStyle/>
          <a:p>
            <a:fld id="{9A93B166-6157-4B32-8DDD-36D4C3680EDF}" type="slidenum">
              <a:rPr lang="en-GB" smtClean="0"/>
              <a:t>‹#›</a:t>
            </a:fld>
            <a:endParaRPr lang="en-GB"/>
          </a:p>
        </p:txBody>
      </p:sp>
    </p:spTree>
    <p:extLst>
      <p:ext uri="{BB962C8B-B14F-4D97-AF65-F5344CB8AC3E}">
        <p14:creationId xmlns:p14="http://schemas.microsoft.com/office/powerpoint/2010/main" val="41545050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D523F0-6B83-4520-AE2F-572C6C8B71D8}" type="datetimeFigureOut">
              <a:rPr lang="en-GB" smtClean="0"/>
              <a:t>19/11/2024</a:t>
            </a:fld>
            <a:endParaRPr lang="en-GB"/>
          </a:p>
        </p:txBody>
      </p:sp>
      <p:sp>
        <p:nvSpPr>
          <p:cNvPr id="7" name="Slide Number Placeholder 6"/>
          <p:cNvSpPr>
            <a:spLocks noGrp="1"/>
          </p:cNvSpPr>
          <p:nvPr>
            <p:ph type="sldNum" sz="quarter" idx="12"/>
          </p:nvPr>
        </p:nvSpPr>
        <p:spPr/>
        <p:txBody>
          <a:bodyPr/>
          <a:lstStyle/>
          <a:p>
            <a:fld id="{9A93B166-6157-4B32-8DDD-36D4C3680EDF}" type="slidenum">
              <a:rPr lang="en-GB" smtClean="0"/>
              <a:t>‹#›</a:t>
            </a:fld>
            <a:endParaRPr lang="en-GB"/>
          </a:p>
        </p:txBody>
      </p:sp>
    </p:spTree>
    <p:extLst>
      <p:ext uri="{BB962C8B-B14F-4D97-AF65-F5344CB8AC3E}">
        <p14:creationId xmlns:p14="http://schemas.microsoft.com/office/powerpoint/2010/main" val="34974446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D523F0-6B83-4520-AE2F-572C6C8B71D8}" type="datetimeFigureOut">
              <a:rPr lang="en-GB" smtClean="0"/>
              <a:t>19/11/2024</a:t>
            </a:fld>
            <a:endParaRPr lang="en-GB"/>
          </a:p>
        </p:txBody>
      </p:sp>
      <p:sp>
        <p:nvSpPr>
          <p:cNvPr id="7" name="Slide Number Placeholder 6"/>
          <p:cNvSpPr>
            <a:spLocks noGrp="1"/>
          </p:cNvSpPr>
          <p:nvPr>
            <p:ph type="sldNum" sz="quarter" idx="12"/>
          </p:nvPr>
        </p:nvSpPr>
        <p:spPr/>
        <p:txBody>
          <a:bodyPr/>
          <a:lstStyle/>
          <a:p>
            <a:fld id="{9A93B166-6157-4B32-8DDD-36D4C3680EDF}" type="slidenum">
              <a:rPr lang="en-GB" smtClean="0"/>
              <a:t>‹#›</a:t>
            </a:fld>
            <a:endParaRPr lang="en-GB"/>
          </a:p>
        </p:txBody>
      </p:sp>
    </p:spTree>
    <p:extLst>
      <p:ext uri="{BB962C8B-B14F-4D97-AF65-F5344CB8AC3E}">
        <p14:creationId xmlns:p14="http://schemas.microsoft.com/office/powerpoint/2010/main" val="3423352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D523F0-6B83-4520-AE2F-572C6C8B71D8}" type="datetimeFigureOut">
              <a:rPr lang="en-GB" smtClean="0"/>
              <a:t>19/11/2024</a:t>
            </a:fld>
            <a:endParaRPr lang="en-GB"/>
          </a:p>
        </p:txBody>
      </p:sp>
      <p:sp>
        <p:nvSpPr>
          <p:cNvPr id="6" name="Slide Number Placeholder 5"/>
          <p:cNvSpPr>
            <a:spLocks noGrp="1"/>
          </p:cNvSpPr>
          <p:nvPr>
            <p:ph type="sldNum" sz="quarter" idx="12"/>
          </p:nvPr>
        </p:nvSpPr>
        <p:spPr/>
        <p:txBody>
          <a:bodyPr/>
          <a:lstStyle/>
          <a:p>
            <a:fld id="{9A93B166-6157-4B32-8DDD-36D4C3680EDF}" type="slidenum">
              <a:rPr lang="en-GB" smtClean="0"/>
              <a:t>‹#›</a:t>
            </a:fld>
            <a:endParaRPr lang="en-GB"/>
          </a:p>
        </p:txBody>
      </p:sp>
    </p:spTree>
    <p:extLst>
      <p:ext uri="{BB962C8B-B14F-4D97-AF65-F5344CB8AC3E}">
        <p14:creationId xmlns:p14="http://schemas.microsoft.com/office/powerpoint/2010/main" val="24405275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D523F0-6B83-4520-AE2F-572C6C8B71D8}" type="datetimeFigureOut">
              <a:rPr lang="en-GB" smtClean="0"/>
              <a:t>19/11/2024</a:t>
            </a:fld>
            <a:endParaRPr lang="en-GB"/>
          </a:p>
        </p:txBody>
      </p:sp>
      <p:sp>
        <p:nvSpPr>
          <p:cNvPr id="6" name="Slide Number Placeholder 5"/>
          <p:cNvSpPr>
            <a:spLocks noGrp="1"/>
          </p:cNvSpPr>
          <p:nvPr>
            <p:ph type="sldNum" sz="quarter" idx="12"/>
          </p:nvPr>
        </p:nvSpPr>
        <p:spPr/>
        <p:txBody>
          <a:bodyPr/>
          <a:lstStyle/>
          <a:p>
            <a:fld id="{9A93B166-6157-4B32-8DDD-36D4C3680EDF}" type="slidenum">
              <a:rPr lang="en-GB" smtClean="0"/>
              <a:t>‹#›</a:t>
            </a:fld>
            <a:endParaRPr lang="en-GB"/>
          </a:p>
        </p:txBody>
      </p:sp>
    </p:spTree>
    <p:extLst>
      <p:ext uri="{BB962C8B-B14F-4D97-AF65-F5344CB8AC3E}">
        <p14:creationId xmlns:p14="http://schemas.microsoft.com/office/powerpoint/2010/main" val="24204420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823D93-9050-9E1B-5D3E-9C6A91C357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F73620-924C-F6C4-2592-93C979DC8E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0A2BD6-3259-0172-E5EE-775CA65B68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AC347D-3EA7-48FD-8CBB-1DE3E43F7D73}" type="datetimeFigureOut">
              <a:rPr lang="en-GB" smtClean="0"/>
              <a:t>19/11/2024</a:t>
            </a:fld>
            <a:endParaRPr lang="en-GB"/>
          </a:p>
        </p:txBody>
      </p:sp>
      <p:sp>
        <p:nvSpPr>
          <p:cNvPr id="5" name="Footer Placeholder 4">
            <a:extLst>
              <a:ext uri="{FF2B5EF4-FFF2-40B4-BE49-F238E27FC236}">
                <a16:creationId xmlns:a16="http://schemas.microsoft.com/office/drawing/2014/main" id="{4771A30E-37C4-AE7B-CD33-26AC224980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DA1D8AF-C1D8-7ACE-035B-CC32F82F91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68910B-04D3-44D4-98D5-A6E4344328E8}" type="slidenum">
              <a:rPr lang="en-GB" smtClean="0"/>
              <a:t>‹#›</a:t>
            </a:fld>
            <a:endParaRPr lang="en-GB"/>
          </a:p>
        </p:txBody>
      </p:sp>
    </p:spTree>
    <p:extLst>
      <p:ext uri="{BB962C8B-B14F-4D97-AF65-F5344CB8AC3E}">
        <p14:creationId xmlns:p14="http://schemas.microsoft.com/office/powerpoint/2010/main" val="2184269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D523F0-6B83-4520-AE2F-572C6C8B71D8}" type="datetimeFigureOut">
              <a:rPr lang="en-GB" smtClean="0"/>
              <a:t>19/11/2024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9A93B166-6157-4B32-8DDD-36D4C3680EDF}" type="slidenum">
              <a:rPr lang="en-GB" smtClean="0"/>
              <a:t>‹#›</a:t>
            </a:fld>
            <a:endParaRPr lang="en-GB"/>
          </a:p>
        </p:txBody>
      </p:sp>
    </p:spTree>
    <p:extLst>
      <p:ext uri="{BB962C8B-B14F-4D97-AF65-F5344CB8AC3E}">
        <p14:creationId xmlns:p14="http://schemas.microsoft.com/office/powerpoint/2010/main" val="315129939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ww0PI_Zr178?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otTnSvs6isA?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unglobalcompact.org/what-is-gc/mission/principles" TargetMode="External"/><Relationship Id="rId2" Type="http://schemas.openxmlformats.org/officeDocument/2006/relationships/hyperlink" Target="https://www.youtube.com/watch?v=WiGD0OgK2ug&amp;t=14s" TargetMode="External"/><Relationship Id="rId1" Type="http://schemas.openxmlformats.org/officeDocument/2006/relationships/slideLayout" Target="../slideLayouts/slideLayout16.xml"/><Relationship Id="rId6" Type="http://schemas.openxmlformats.org/officeDocument/2006/relationships/hyperlink" Target="https://www.unglobalcompact.org/" TargetMode="External"/><Relationship Id="rId5" Type="http://schemas.openxmlformats.org/officeDocument/2006/relationships/image" Target="../media/image5.png"/><Relationship Id="rId4" Type="http://schemas.openxmlformats.org/officeDocument/2006/relationships/hyperlink" Target="https://sdgs.un.org/goals"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moodle.uwtsd.ac.uk/pluginfile.php/448396/mod_resource/content/0/Stages%20o%20fCorporate%20Citizenship.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about.nike.com/en/impact-resources/sustainability-commitment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bp.com/en/global/corporate/sustainability/reporting-centre-and-archive/quick-read.html#tab_people" TargetMode="External"/><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hyperlink" Target="https://www.bp.com/en/global/corporate/sustainability/reporting-centre-and-archive/quick-read.html#sr-highlights-2-5" TargetMode="External"/><Relationship Id="rId4" Type="http://schemas.openxmlformats.org/officeDocument/2006/relationships/image" Target="../media/image7.png"/></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video" Target="https://www.youtube.com/embed/FQwtJAM7wCs?start=21&amp;feature=oembed" TargetMode="External"/><Relationship Id="rId6" Type="http://schemas.openxmlformats.org/officeDocument/2006/relationships/hyperlink" Target="https://www.citroen.co.uk/the-big-issue-partnership.html" TargetMode="External"/><Relationship Id="rId5" Type="http://schemas.openxmlformats.org/officeDocument/2006/relationships/image" Target="../media/image10.png"/><Relationship Id="rId4" Type="http://schemas.openxmlformats.org/officeDocument/2006/relationships/image" Target="../media/image9.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s://forwardfaster.unglobalcompact.org/" TargetMode="External"/><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249D11-6254-B170-9726-BE5F95AA18BF}"/>
              </a:ext>
            </a:extLst>
          </p:cNvPr>
          <p:cNvSpPr>
            <a:spLocks noGrp="1"/>
          </p:cNvSpPr>
          <p:nvPr>
            <p:ph type="ctrTitle"/>
          </p:nvPr>
        </p:nvSpPr>
        <p:spPr>
          <a:xfrm>
            <a:off x="404553" y="3091928"/>
            <a:ext cx="9078562" cy="2387600"/>
          </a:xfrm>
        </p:spPr>
        <p:txBody>
          <a:bodyPr>
            <a:normAutofit/>
          </a:bodyPr>
          <a:lstStyle/>
          <a:p>
            <a:pPr algn="l"/>
            <a:r>
              <a:rPr lang="en-GB" sz="5100" dirty="0">
                <a:solidFill>
                  <a:schemeClr val="bg1"/>
                </a:solidFill>
              </a:rPr>
              <a:t>Lecture 7</a:t>
            </a:r>
            <a:br>
              <a:rPr lang="en-GB" sz="5100" dirty="0">
                <a:solidFill>
                  <a:schemeClr val="bg1"/>
                </a:solidFill>
              </a:rPr>
            </a:br>
            <a:r>
              <a:rPr lang="en-GB" sz="5100" dirty="0">
                <a:solidFill>
                  <a:schemeClr val="bg1"/>
                </a:solidFill>
              </a:rPr>
              <a:t>Corporate Citizenship &amp; CSR </a:t>
            </a:r>
            <a:br>
              <a:rPr lang="en-GB" sz="5100" dirty="0">
                <a:solidFill>
                  <a:schemeClr val="bg1"/>
                </a:solidFill>
              </a:rPr>
            </a:br>
            <a:endParaRPr lang="en-GB" sz="5100" dirty="0">
              <a:solidFill>
                <a:schemeClr val="bg1"/>
              </a:solidFill>
            </a:endParaRPr>
          </a:p>
        </p:txBody>
      </p:sp>
      <p:sp>
        <p:nvSpPr>
          <p:cNvPr id="59" name="Rectangle: Rounded Corners 58">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3CC8C34-0AF6-A90A-DC39-EAE01C2C5195}"/>
              </a:ext>
            </a:extLst>
          </p:cNvPr>
          <p:cNvSpPr>
            <a:spLocks noGrp="1"/>
          </p:cNvSpPr>
          <p:nvPr>
            <p:ph type="subTitle" idx="1"/>
          </p:nvPr>
        </p:nvSpPr>
        <p:spPr>
          <a:xfrm>
            <a:off x="404553" y="5624945"/>
            <a:ext cx="9078562" cy="592975"/>
          </a:xfrm>
        </p:spPr>
        <p:txBody>
          <a:bodyPr anchor="ctr">
            <a:normAutofit/>
          </a:bodyPr>
          <a:lstStyle/>
          <a:p>
            <a:pPr algn="l"/>
            <a:r>
              <a:rPr lang="en-GB" dirty="0">
                <a:solidFill>
                  <a:schemeClr val="bg1"/>
                </a:solidFill>
              </a:rPr>
              <a:t>BMBM6003</a:t>
            </a:r>
          </a:p>
        </p:txBody>
      </p:sp>
    </p:spTree>
    <p:extLst>
      <p:ext uri="{BB962C8B-B14F-4D97-AF65-F5344CB8AC3E}">
        <p14:creationId xmlns:p14="http://schemas.microsoft.com/office/powerpoint/2010/main" val="1576089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9" y="1683756"/>
            <a:ext cx="2970638" cy="2956337"/>
          </a:xfrm>
        </p:spPr>
        <p:txBody>
          <a:bodyPr anchor="b">
            <a:normAutofit fontScale="90000"/>
          </a:bodyPr>
          <a:lstStyle/>
          <a:p>
            <a:r>
              <a:rPr lang="en-GB" sz="4800" b="1" dirty="0">
                <a:solidFill>
                  <a:schemeClr val="bg1"/>
                </a:solidFill>
              </a:rPr>
              <a:t>The purpose of this week’s session is to:</a:t>
            </a:r>
          </a:p>
        </p:txBody>
      </p:sp>
      <p:graphicFrame>
        <p:nvGraphicFramePr>
          <p:cNvPr id="5" name="Content Placeholder 2">
            <a:extLst>
              <a:ext uri="{FF2B5EF4-FFF2-40B4-BE49-F238E27FC236}">
                <a16:creationId xmlns:a16="http://schemas.microsoft.com/office/drawing/2014/main" id="{4900FF22-9893-D8F8-BD77-DDE40F7A057D}"/>
              </a:ext>
            </a:extLst>
          </p:cNvPr>
          <p:cNvGraphicFramePr>
            <a:graphicFrameLocks noGrp="1"/>
          </p:cNvGraphicFramePr>
          <p:nvPr>
            <p:ph idx="1"/>
            <p:extLst>
              <p:ext uri="{D42A27DB-BD31-4B8C-83A1-F6EECF244321}">
                <p14:modId xmlns:p14="http://schemas.microsoft.com/office/powerpoint/2010/main" val="1047733089"/>
              </p:ext>
            </p:extLst>
          </p:nvPr>
        </p:nvGraphicFramePr>
        <p:xfrm flipH="1">
          <a:off x="11867744" y="6527260"/>
          <a:ext cx="45719" cy="97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6DAB9DA-C20B-86FB-FC4B-518976787EA8}"/>
              </a:ext>
            </a:extLst>
          </p:cNvPr>
          <p:cNvSpPr txBox="1"/>
          <p:nvPr/>
        </p:nvSpPr>
        <p:spPr>
          <a:xfrm>
            <a:off x="4556858" y="511388"/>
            <a:ext cx="6518140" cy="5078313"/>
          </a:xfrm>
          <a:prstGeom prst="rect">
            <a:avLst/>
          </a:prstGeom>
          <a:noFill/>
        </p:spPr>
        <p:txBody>
          <a:bodyPr wrap="square">
            <a:spAutoFit/>
          </a:bodyPr>
          <a:lstStyle/>
          <a:p>
            <a:pPr marL="457200" indent="-457200">
              <a:buFont typeface="Arial" panose="020B0604020202020204" pitchFamily="34" charset="0"/>
              <a:buChar char="•"/>
            </a:pPr>
            <a:endParaRPr lang="en-GB" sz="3200" b="1" dirty="0">
              <a:solidFill>
                <a:srgbClr val="1D2125"/>
              </a:solidFill>
              <a:latin typeface="-apple-system"/>
            </a:endParaRPr>
          </a:p>
          <a:p>
            <a:pPr marL="457200" indent="-457200">
              <a:buFont typeface="Arial" panose="020B0604020202020204" pitchFamily="34" charset="0"/>
              <a:buChar char="•"/>
            </a:pPr>
            <a:r>
              <a:rPr lang="en-GB" sz="3200" b="1" dirty="0">
                <a:solidFill>
                  <a:srgbClr val="1D2125"/>
                </a:solidFill>
                <a:latin typeface="-apple-system"/>
              </a:rPr>
              <a:t>U</a:t>
            </a:r>
            <a:r>
              <a:rPr lang="en-GB" sz="3200" b="1" i="0" dirty="0">
                <a:solidFill>
                  <a:srgbClr val="1D2125"/>
                </a:solidFill>
                <a:effectLst/>
                <a:latin typeface="-apple-system"/>
              </a:rPr>
              <a:t>nderstand what Corporate Citizenship (CC) is.</a:t>
            </a:r>
          </a:p>
          <a:p>
            <a:pPr marL="457200" indent="-457200">
              <a:buFont typeface="Arial" panose="020B0604020202020204" pitchFamily="34" charset="0"/>
              <a:buChar char="•"/>
            </a:pPr>
            <a:r>
              <a:rPr lang="en-GB" sz="3200" b="1" dirty="0">
                <a:solidFill>
                  <a:srgbClr val="1D2125"/>
                </a:solidFill>
                <a:latin typeface="-apple-system"/>
              </a:rPr>
              <a:t>A</a:t>
            </a:r>
            <a:r>
              <a:rPr lang="en-GB" sz="3200" b="1" i="0" dirty="0">
                <a:solidFill>
                  <a:srgbClr val="1D2125"/>
                </a:solidFill>
                <a:effectLst/>
                <a:latin typeface="-apple-system"/>
              </a:rPr>
              <a:t>ppreciate the stages in CC.</a:t>
            </a:r>
          </a:p>
          <a:p>
            <a:pPr marL="457200" indent="-457200">
              <a:buFont typeface="Arial" panose="020B0604020202020204" pitchFamily="34" charset="0"/>
              <a:buChar char="•"/>
            </a:pPr>
            <a:r>
              <a:rPr lang="en-GB" sz="3200" b="1" dirty="0">
                <a:solidFill>
                  <a:srgbClr val="1D2125"/>
                </a:solidFill>
                <a:latin typeface="-apple-system"/>
              </a:rPr>
              <a:t>Explore CSR</a:t>
            </a:r>
            <a:endParaRPr lang="en-GB" sz="3200" b="1" i="0" dirty="0">
              <a:solidFill>
                <a:srgbClr val="1D2125"/>
              </a:solidFill>
              <a:effectLst/>
              <a:latin typeface="-apple-system"/>
            </a:endParaRPr>
          </a:p>
          <a:p>
            <a:pPr marL="457200" indent="-457200">
              <a:buFont typeface="Arial" panose="020B0604020202020204" pitchFamily="34" charset="0"/>
              <a:buChar char="•"/>
            </a:pPr>
            <a:r>
              <a:rPr lang="en-GB" sz="3200" b="1" i="0" dirty="0">
                <a:solidFill>
                  <a:srgbClr val="1D2125"/>
                </a:solidFill>
                <a:effectLst/>
                <a:latin typeface="-apple-system"/>
              </a:rPr>
              <a:t>Differentiate between CC and CSR.</a:t>
            </a:r>
          </a:p>
          <a:p>
            <a:pPr marL="457200" indent="-457200">
              <a:buFont typeface="Arial" panose="020B0604020202020204" pitchFamily="34" charset="0"/>
              <a:buChar char="•"/>
            </a:pPr>
            <a:r>
              <a:rPr lang="en-GB" sz="3200" b="1" i="0" dirty="0">
                <a:solidFill>
                  <a:srgbClr val="1D2125"/>
                </a:solidFill>
                <a:effectLst/>
                <a:latin typeface="-apple-system"/>
              </a:rPr>
              <a:t>Investigate good examples of CC &amp; CSR.</a:t>
            </a:r>
          </a:p>
          <a:p>
            <a:pPr marL="457200" indent="-457200">
              <a:buFont typeface="Arial" panose="020B0604020202020204" pitchFamily="34" charset="0"/>
              <a:buChar char="•"/>
            </a:pPr>
            <a:r>
              <a:rPr lang="en-GB" sz="3200" b="1" dirty="0">
                <a:solidFill>
                  <a:srgbClr val="1D2125"/>
                </a:solidFill>
                <a:latin typeface="-apple-system"/>
              </a:rPr>
              <a:t>H</a:t>
            </a:r>
            <a:r>
              <a:rPr lang="en-GB" sz="3200" b="1" i="0" dirty="0">
                <a:solidFill>
                  <a:srgbClr val="1D2125"/>
                </a:solidFill>
                <a:effectLst/>
                <a:latin typeface="-apple-system"/>
              </a:rPr>
              <a:t>ighlight the importance of CC.</a:t>
            </a:r>
            <a:endParaRPr lang="en-GB" sz="3200" dirty="0"/>
          </a:p>
          <a:p>
            <a:pPr marL="457200" indent="-457200">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31689180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What is Meant by Corporate Citizenship?</a:t>
            </a:r>
          </a:p>
        </p:txBody>
      </p:sp>
      <p:sp>
        <p:nvSpPr>
          <p:cNvPr id="3" name="Content Placeholder 2"/>
          <p:cNvSpPr>
            <a:spLocks noGrp="1"/>
          </p:cNvSpPr>
          <p:nvPr>
            <p:ph idx="1"/>
          </p:nvPr>
        </p:nvSpPr>
        <p:spPr>
          <a:xfrm>
            <a:off x="542611" y="1999622"/>
            <a:ext cx="11193864" cy="4371033"/>
          </a:xfrm>
        </p:spPr>
        <p:txBody>
          <a:bodyPr anchor="ctr">
            <a:normAutofit/>
          </a:bodyPr>
          <a:lstStyle/>
          <a:p>
            <a:r>
              <a:rPr lang="en-GB" sz="3200" b="0" i="0" dirty="0">
                <a:solidFill>
                  <a:srgbClr val="0F0F0F"/>
                </a:solidFill>
                <a:effectLst/>
              </a:rPr>
              <a:t>Corporate citizenship refers to a company's commitment to behaving ethically and contributing positively to society beyond its core business activities. </a:t>
            </a:r>
          </a:p>
          <a:p>
            <a:endParaRPr lang="en-GB" sz="3200" b="0" i="0" dirty="0">
              <a:solidFill>
                <a:srgbClr val="0F0F0F"/>
              </a:solidFill>
              <a:effectLst/>
            </a:endParaRPr>
          </a:p>
          <a:p>
            <a:r>
              <a:rPr lang="en-GB" sz="3200" b="0" i="0" dirty="0">
                <a:solidFill>
                  <a:srgbClr val="0F0F0F"/>
                </a:solidFill>
                <a:effectLst/>
              </a:rPr>
              <a:t>It encompasses the voluntary actions and initiatives that a corporation undertakes to address social, environmental, and economic issues, aiming to make a positive impact on communities and stakeholders.</a:t>
            </a:r>
            <a:endParaRPr lang="en-GB" sz="3200" dirty="0"/>
          </a:p>
        </p:txBody>
      </p:sp>
    </p:spTree>
    <p:extLst>
      <p:ext uri="{BB962C8B-B14F-4D97-AF65-F5344CB8AC3E}">
        <p14:creationId xmlns:p14="http://schemas.microsoft.com/office/powerpoint/2010/main" val="3304284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What is Meant by Corporate Citizenship?</a:t>
            </a:r>
          </a:p>
        </p:txBody>
      </p:sp>
      <p:sp>
        <p:nvSpPr>
          <p:cNvPr id="3" name="Content Placeholder 2"/>
          <p:cNvSpPr>
            <a:spLocks noGrp="1"/>
          </p:cNvSpPr>
          <p:nvPr>
            <p:ph idx="1"/>
          </p:nvPr>
        </p:nvSpPr>
        <p:spPr>
          <a:xfrm>
            <a:off x="542611" y="1999622"/>
            <a:ext cx="11193864" cy="4371033"/>
          </a:xfrm>
        </p:spPr>
        <p:txBody>
          <a:bodyPr anchor="ctr">
            <a:normAutofit/>
          </a:bodyPr>
          <a:lstStyle/>
          <a:p>
            <a:r>
              <a:rPr lang="en-GB" sz="3200" dirty="0"/>
              <a:t>Corporate citizenship is a business’s responsibility to find their place in society. For example, to generate better quality of life for the communities that surround them and by creating an inclusive workplace. </a:t>
            </a:r>
          </a:p>
          <a:p>
            <a:endParaRPr lang="en-GB" sz="3200" dirty="0"/>
          </a:p>
          <a:p>
            <a:r>
              <a:rPr lang="en-GB" sz="3200" dirty="0"/>
              <a:t>Therefore, the concept puts the interests of the wider society at the same level as the interests of the business. </a:t>
            </a:r>
          </a:p>
        </p:txBody>
      </p:sp>
    </p:spTree>
    <p:extLst>
      <p:ext uri="{BB962C8B-B14F-4D97-AF65-F5344CB8AC3E}">
        <p14:creationId xmlns:p14="http://schemas.microsoft.com/office/powerpoint/2010/main" val="3454192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What is CC?</a:t>
            </a:r>
          </a:p>
        </p:txBody>
      </p:sp>
      <p:sp>
        <p:nvSpPr>
          <p:cNvPr id="3" name="Content Placeholder 2"/>
          <p:cNvSpPr>
            <a:spLocks noGrp="1"/>
          </p:cNvSpPr>
          <p:nvPr>
            <p:ph idx="1"/>
          </p:nvPr>
        </p:nvSpPr>
        <p:spPr>
          <a:xfrm>
            <a:off x="542611" y="1999622"/>
            <a:ext cx="11193864" cy="4371033"/>
          </a:xfrm>
        </p:spPr>
        <p:txBody>
          <a:bodyPr anchor="ctr">
            <a:normAutofit/>
          </a:bodyPr>
          <a:lstStyle/>
          <a:p>
            <a:r>
              <a:rPr lang="en-GB" sz="3200" b="0" i="0" dirty="0">
                <a:solidFill>
                  <a:srgbClr val="0F0F0F"/>
                </a:solidFill>
                <a:effectLst/>
              </a:rPr>
              <a:t>Corporate citizenship goes beyond legal obligations and profit-making motives. </a:t>
            </a:r>
          </a:p>
          <a:p>
            <a:endParaRPr lang="en-GB" sz="800" b="0" i="0" dirty="0">
              <a:solidFill>
                <a:srgbClr val="0F0F0F"/>
              </a:solidFill>
              <a:effectLst/>
            </a:endParaRPr>
          </a:p>
          <a:p>
            <a:r>
              <a:rPr lang="en-GB" sz="3200" b="0" i="0" dirty="0">
                <a:solidFill>
                  <a:srgbClr val="0F0F0F"/>
                </a:solidFill>
                <a:effectLst/>
              </a:rPr>
              <a:t>It reflects a company's commitment to operating in a responsible and sustainable manner, considering its impact on society and the environment. </a:t>
            </a:r>
          </a:p>
          <a:p>
            <a:endParaRPr lang="en-GB" sz="800" b="0" i="0" dirty="0">
              <a:solidFill>
                <a:srgbClr val="0F0F0F"/>
              </a:solidFill>
              <a:effectLst/>
            </a:endParaRPr>
          </a:p>
          <a:p>
            <a:r>
              <a:rPr lang="en-GB" sz="3200" b="0" i="0" dirty="0">
                <a:solidFill>
                  <a:srgbClr val="0F0F0F"/>
                </a:solidFill>
                <a:effectLst/>
              </a:rPr>
              <a:t>It aims to create a positive influence on stakeholders and the broader community while aligning with the company's values and business goals.</a:t>
            </a:r>
            <a:endParaRPr lang="en-GB" sz="3200" dirty="0"/>
          </a:p>
        </p:txBody>
      </p:sp>
    </p:spTree>
    <p:extLst>
      <p:ext uri="{BB962C8B-B14F-4D97-AF65-F5344CB8AC3E}">
        <p14:creationId xmlns:p14="http://schemas.microsoft.com/office/powerpoint/2010/main" val="3298570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Exercise</a:t>
            </a:r>
          </a:p>
        </p:txBody>
      </p:sp>
      <p:sp>
        <p:nvSpPr>
          <p:cNvPr id="3" name="Content Placeholder 2"/>
          <p:cNvSpPr>
            <a:spLocks noGrp="1"/>
          </p:cNvSpPr>
          <p:nvPr>
            <p:ph idx="1"/>
          </p:nvPr>
        </p:nvSpPr>
        <p:spPr>
          <a:xfrm>
            <a:off x="542611" y="1999622"/>
            <a:ext cx="11193864" cy="4371033"/>
          </a:xfrm>
        </p:spPr>
        <p:txBody>
          <a:bodyPr anchor="ctr">
            <a:normAutofit/>
          </a:bodyPr>
          <a:lstStyle/>
          <a:p>
            <a:r>
              <a:rPr lang="en-GB" sz="3200" dirty="0"/>
              <a:t>Write down some reasons why you think CC is important.</a:t>
            </a:r>
          </a:p>
        </p:txBody>
      </p:sp>
    </p:spTree>
    <p:extLst>
      <p:ext uri="{BB962C8B-B14F-4D97-AF65-F5344CB8AC3E}">
        <p14:creationId xmlns:p14="http://schemas.microsoft.com/office/powerpoint/2010/main" val="2093258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Why is CC important?</a:t>
            </a:r>
          </a:p>
        </p:txBody>
      </p:sp>
      <p:sp>
        <p:nvSpPr>
          <p:cNvPr id="3" name="Content Placeholder 2"/>
          <p:cNvSpPr>
            <a:spLocks noGrp="1"/>
          </p:cNvSpPr>
          <p:nvPr>
            <p:ph idx="1"/>
          </p:nvPr>
        </p:nvSpPr>
        <p:spPr>
          <a:xfrm>
            <a:off x="542611" y="1999622"/>
            <a:ext cx="11193864" cy="4371033"/>
          </a:xfrm>
        </p:spPr>
        <p:txBody>
          <a:bodyPr anchor="ctr">
            <a:normAutofit/>
          </a:bodyPr>
          <a:lstStyle/>
          <a:p>
            <a:r>
              <a:rPr lang="en-GB" sz="3200" dirty="0"/>
              <a:t>Can provide businesses with a competitive advantage</a:t>
            </a:r>
          </a:p>
          <a:p>
            <a:r>
              <a:rPr lang="en-GB" sz="3200" dirty="0"/>
              <a:t>Empowers employees to do good</a:t>
            </a:r>
          </a:p>
          <a:p>
            <a:r>
              <a:rPr lang="en-GB" sz="3200" dirty="0"/>
              <a:t>Boosts employee morale and motivation</a:t>
            </a:r>
          </a:p>
          <a:p>
            <a:r>
              <a:rPr lang="en-GB" sz="3200" dirty="0"/>
              <a:t>Can provide organisational stability</a:t>
            </a:r>
          </a:p>
          <a:p>
            <a:r>
              <a:rPr lang="en-GB" sz="3200" dirty="0"/>
              <a:t>Helps customer satisfaction and retention</a:t>
            </a:r>
          </a:p>
          <a:p>
            <a:r>
              <a:rPr lang="en-GB" sz="3200" dirty="0"/>
              <a:t>Can give access to funds</a:t>
            </a:r>
          </a:p>
          <a:p>
            <a:r>
              <a:rPr lang="en-GB" sz="3200" dirty="0"/>
              <a:t>Creates a positive image</a:t>
            </a:r>
          </a:p>
          <a:p>
            <a:endParaRPr lang="en-GB" sz="3200" dirty="0"/>
          </a:p>
        </p:txBody>
      </p:sp>
    </p:spTree>
    <p:extLst>
      <p:ext uri="{BB962C8B-B14F-4D97-AF65-F5344CB8AC3E}">
        <p14:creationId xmlns:p14="http://schemas.microsoft.com/office/powerpoint/2010/main" val="1164547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How CC Impacts Customers</a:t>
            </a:r>
          </a:p>
        </p:txBody>
      </p:sp>
      <p:sp>
        <p:nvSpPr>
          <p:cNvPr id="3" name="Content Placeholder 2"/>
          <p:cNvSpPr>
            <a:spLocks noGrp="1"/>
          </p:cNvSpPr>
          <p:nvPr>
            <p:ph idx="1"/>
          </p:nvPr>
        </p:nvSpPr>
        <p:spPr>
          <a:xfrm>
            <a:off x="542611" y="1999622"/>
            <a:ext cx="11193864" cy="4371033"/>
          </a:xfrm>
        </p:spPr>
        <p:txBody>
          <a:bodyPr anchor="ctr">
            <a:normAutofit/>
          </a:bodyPr>
          <a:lstStyle/>
          <a:p>
            <a:r>
              <a:rPr lang="en-GB" sz="3200" dirty="0">
                <a:solidFill>
                  <a:srgbClr val="4A4A4A"/>
                </a:solidFill>
              </a:rPr>
              <a:t>C</a:t>
            </a:r>
            <a:r>
              <a:rPr lang="en-GB" sz="3200" b="0" i="0" dirty="0">
                <a:solidFill>
                  <a:srgbClr val="4A4A4A"/>
                </a:solidFill>
                <a:effectLst/>
              </a:rPr>
              <a:t>onsumers are more discerning and knowledgeable than ever. When making buying decisions, customers weigh up more than just the price and quality of the product or service.</a:t>
            </a:r>
          </a:p>
          <a:p>
            <a:endParaRPr lang="en-GB" sz="3200" b="0" i="0" dirty="0">
              <a:solidFill>
                <a:srgbClr val="4A4A4A"/>
              </a:solidFill>
              <a:effectLst/>
            </a:endParaRPr>
          </a:p>
          <a:p>
            <a:r>
              <a:rPr lang="en-GB" sz="3200" b="0" i="0" dirty="0">
                <a:solidFill>
                  <a:srgbClr val="4A4A4A"/>
                </a:solidFill>
                <a:effectLst/>
              </a:rPr>
              <a:t>Research tells us that most consumers believe businesses should actively bring about social and environmental change. </a:t>
            </a:r>
            <a:r>
              <a:rPr lang="en-GB" sz="3200" dirty="0">
                <a:solidFill>
                  <a:srgbClr val="2EA3F2"/>
                </a:solidFill>
              </a:rPr>
              <a:t>Harvard Business School </a:t>
            </a:r>
            <a:r>
              <a:rPr lang="en-GB" sz="3200" b="0" i="0" dirty="0">
                <a:solidFill>
                  <a:srgbClr val="4A4A4A"/>
                </a:solidFill>
                <a:effectLst/>
              </a:rPr>
              <a:t>reports that 77% of consumers are motivated to purchase from organisations committed to making the world better.</a:t>
            </a:r>
            <a:endParaRPr lang="en-GB" sz="3200" dirty="0"/>
          </a:p>
        </p:txBody>
      </p:sp>
    </p:spTree>
    <p:extLst>
      <p:ext uri="{BB962C8B-B14F-4D97-AF65-F5344CB8AC3E}">
        <p14:creationId xmlns:p14="http://schemas.microsoft.com/office/powerpoint/2010/main" val="2832739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What is the Difference Between CC and CSR?</a:t>
            </a:r>
          </a:p>
        </p:txBody>
      </p:sp>
      <p:sp>
        <p:nvSpPr>
          <p:cNvPr id="3" name="Content Placeholder 2"/>
          <p:cNvSpPr>
            <a:spLocks noGrp="1"/>
          </p:cNvSpPr>
          <p:nvPr>
            <p:ph idx="1"/>
          </p:nvPr>
        </p:nvSpPr>
        <p:spPr>
          <a:xfrm>
            <a:off x="542611" y="1999622"/>
            <a:ext cx="11193864" cy="4371033"/>
          </a:xfrm>
        </p:spPr>
        <p:txBody>
          <a:bodyPr anchor="ctr">
            <a:normAutofit/>
          </a:bodyPr>
          <a:lstStyle/>
          <a:p>
            <a:r>
              <a:rPr lang="en-GB" sz="3600" b="0" i="0" dirty="0">
                <a:solidFill>
                  <a:srgbClr val="0F0F0F"/>
                </a:solidFill>
                <a:effectLst/>
              </a:rPr>
              <a:t>Corporate citizenship and corporate social responsibility (CSR) are related concepts </a:t>
            </a:r>
          </a:p>
          <a:p>
            <a:r>
              <a:rPr lang="en-GB" sz="3600" dirty="0">
                <a:solidFill>
                  <a:srgbClr val="0F0F0F"/>
                </a:solidFill>
              </a:rPr>
              <a:t>CSR is a form of CC,</a:t>
            </a:r>
            <a:r>
              <a:rPr lang="en-GB" sz="3600" b="0" i="0" dirty="0">
                <a:solidFill>
                  <a:srgbClr val="0F0F0F"/>
                </a:solidFill>
                <a:effectLst/>
              </a:rPr>
              <a:t> but has nuanced differences:</a:t>
            </a:r>
            <a:endParaRPr lang="en-GB" sz="3600" dirty="0"/>
          </a:p>
        </p:txBody>
      </p:sp>
    </p:spTree>
    <p:extLst>
      <p:ext uri="{BB962C8B-B14F-4D97-AF65-F5344CB8AC3E}">
        <p14:creationId xmlns:p14="http://schemas.microsoft.com/office/powerpoint/2010/main" val="2455927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9493E-329A-48EF-9830-936CB6D51495}"/>
              </a:ext>
            </a:extLst>
          </p:cNvPr>
          <p:cNvSpPr>
            <a:spLocks noGrp="1"/>
          </p:cNvSpPr>
          <p:nvPr>
            <p:ph type="title"/>
          </p:nvPr>
        </p:nvSpPr>
        <p:spPr/>
        <p:txBody>
          <a:bodyPr/>
          <a:lstStyle/>
          <a:p>
            <a:r>
              <a:rPr lang="en-GB" dirty="0"/>
              <a:t>What is CSR? </a:t>
            </a:r>
          </a:p>
        </p:txBody>
      </p:sp>
      <p:sp>
        <p:nvSpPr>
          <p:cNvPr id="3" name="Content Placeholder 2">
            <a:extLst>
              <a:ext uri="{FF2B5EF4-FFF2-40B4-BE49-F238E27FC236}">
                <a16:creationId xmlns:a16="http://schemas.microsoft.com/office/drawing/2014/main" id="{4E678646-86EE-438A-8E21-24ECA3AA4B7D}"/>
              </a:ext>
            </a:extLst>
          </p:cNvPr>
          <p:cNvSpPr>
            <a:spLocks noGrp="1"/>
          </p:cNvSpPr>
          <p:nvPr>
            <p:ph idx="1"/>
          </p:nvPr>
        </p:nvSpPr>
        <p:spPr/>
        <p:txBody>
          <a:bodyPr/>
          <a:lstStyle/>
          <a:p>
            <a:r>
              <a:rPr lang="en-GB" b="0" i="0" dirty="0">
                <a:solidFill>
                  <a:srgbClr val="161616"/>
                </a:solidFill>
                <a:effectLst/>
                <a:latin typeface="IBM Plex Sans" panose="020B0604020202020204" pitchFamily="34" charset="0"/>
              </a:rPr>
              <a:t>Corporate social responsibility (CSR) is the idea that businesses should operate according to principles and policies that make a positive impact on society and the environment.</a:t>
            </a:r>
          </a:p>
          <a:p>
            <a:endParaRPr lang="en-GB" dirty="0"/>
          </a:p>
        </p:txBody>
      </p:sp>
    </p:spTree>
    <p:extLst>
      <p:ext uri="{BB962C8B-B14F-4D97-AF65-F5344CB8AC3E}">
        <p14:creationId xmlns:p14="http://schemas.microsoft.com/office/powerpoint/2010/main" val="2567559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Corporate Social Responsibility - CSR</a:t>
            </a:r>
          </a:p>
        </p:txBody>
      </p:sp>
      <p:sp>
        <p:nvSpPr>
          <p:cNvPr id="3" name="Content Placeholder 2"/>
          <p:cNvSpPr>
            <a:spLocks noGrp="1"/>
          </p:cNvSpPr>
          <p:nvPr>
            <p:ph idx="1"/>
          </p:nvPr>
        </p:nvSpPr>
        <p:spPr>
          <a:xfrm>
            <a:off x="542611" y="1999622"/>
            <a:ext cx="11193864" cy="4371033"/>
          </a:xfrm>
        </p:spPr>
        <p:txBody>
          <a:bodyPr anchor="ctr">
            <a:normAutofit lnSpcReduction="10000"/>
          </a:bodyPr>
          <a:lstStyle/>
          <a:p>
            <a:pPr marL="0" indent="0" algn="l">
              <a:buNone/>
            </a:pPr>
            <a:r>
              <a:rPr lang="en-GB" b="1" i="0" dirty="0">
                <a:effectLst/>
              </a:rPr>
              <a:t>Scope:</a:t>
            </a:r>
            <a:r>
              <a:rPr lang="en-GB" b="0" i="0" dirty="0">
                <a:effectLst/>
              </a:rPr>
              <a:t> CSR typically refers to a company's initiatives and actions aimed at mitigating its negative impacts on society and the environment. It encompasses a wide range of voluntary activities that go beyond legal compliance.</a:t>
            </a:r>
          </a:p>
          <a:p>
            <a:pPr marL="0" indent="0" algn="l">
              <a:buNone/>
            </a:pPr>
            <a:endParaRPr lang="en-GB" sz="800" b="0" i="0" dirty="0">
              <a:effectLst/>
            </a:endParaRPr>
          </a:p>
          <a:p>
            <a:pPr marL="0" indent="0" algn="l">
              <a:buNone/>
            </a:pPr>
            <a:r>
              <a:rPr lang="en-GB" b="1" i="0" dirty="0">
                <a:effectLst/>
              </a:rPr>
              <a:t>Focus:</a:t>
            </a:r>
            <a:r>
              <a:rPr lang="en-GB" b="0" i="0" dirty="0">
                <a:effectLst/>
              </a:rPr>
              <a:t> CSR often revolves around specific programs or initiatives, such as philanthropy, environmental sustainability efforts, ethical business practices, and community engagement.</a:t>
            </a:r>
          </a:p>
          <a:p>
            <a:pPr marL="0" indent="0" algn="l">
              <a:buNone/>
            </a:pPr>
            <a:endParaRPr lang="en-GB" sz="900" b="0" i="0" dirty="0">
              <a:effectLst/>
            </a:endParaRPr>
          </a:p>
          <a:p>
            <a:pPr marL="0" indent="0" algn="l">
              <a:buNone/>
            </a:pPr>
            <a:r>
              <a:rPr lang="en-GB" b="1" i="0" dirty="0">
                <a:effectLst/>
              </a:rPr>
              <a:t>External Perspective:</a:t>
            </a:r>
            <a:r>
              <a:rPr lang="en-GB" b="0" i="0" dirty="0">
                <a:effectLst/>
              </a:rPr>
              <a:t> CSR is more externally focused, concentrating on the company's responsibilities and obligations to various stakeholders, including communities, employees, customers, and the environment.</a:t>
            </a:r>
          </a:p>
        </p:txBody>
      </p:sp>
    </p:spTree>
    <p:extLst>
      <p:ext uri="{BB962C8B-B14F-4D97-AF65-F5344CB8AC3E}">
        <p14:creationId xmlns:p14="http://schemas.microsoft.com/office/powerpoint/2010/main" val="42122417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Corporate Citizenship - CC</a:t>
            </a:r>
          </a:p>
        </p:txBody>
      </p:sp>
      <p:sp>
        <p:nvSpPr>
          <p:cNvPr id="3" name="Content Placeholder 2"/>
          <p:cNvSpPr>
            <a:spLocks noGrp="1"/>
          </p:cNvSpPr>
          <p:nvPr>
            <p:ph idx="1"/>
          </p:nvPr>
        </p:nvSpPr>
        <p:spPr>
          <a:xfrm>
            <a:off x="542611" y="1999622"/>
            <a:ext cx="11193864" cy="4371033"/>
          </a:xfrm>
        </p:spPr>
        <p:txBody>
          <a:bodyPr anchor="ctr">
            <a:normAutofit fontScale="92500" lnSpcReduction="10000"/>
          </a:bodyPr>
          <a:lstStyle/>
          <a:p>
            <a:pPr marL="0" indent="0" algn="l">
              <a:buNone/>
            </a:pPr>
            <a:r>
              <a:rPr lang="en-GB" b="1" i="0" dirty="0">
                <a:effectLst/>
              </a:rPr>
              <a:t>Broader Concept:</a:t>
            </a:r>
            <a:r>
              <a:rPr lang="en-GB" b="0" i="0" dirty="0">
                <a:effectLst/>
              </a:rPr>
              <a:t> Corporate citizenship has a broader scope, encapsulating CSR but also encompassing the role of corporations as "citizens" within society. It includes the idea that companies should actively contribute to society's well-being and act as responsible members of the community.</a:t>
            </a:r>
          </a:p>
          <a:p>
            <a:pPr marL="0" indent="0" algn="l">
              <a:buNone/>
            </a:pPr>
            <a:endParaRPr lang="en-GB" sz="900" b="0" i="0" dirty="0">
              <a:effectLst/>
            </a:endParaRPr>
          </a:p>
          <a:p>
            <a:pPr marL="0" indent="0" algn="l">
              <a:buNone/>
            </a:pPr>
            <a:r>
              <a:rPr lang="en-GB" b="1" i="0" dirty="0">
                <a:effectLst/>
              </a:rPr>
              <a:t>Holistic Approach:</a:t>
            </a:r>
            <a:r>
              <a:rPr lang="en-GB" b="0" i="0" dirty="0">
                <a:effectLst/>
              </a:rPr>
              <a:t> Corporate citizenship involves a more holistic approach, emphasising the integration of responsible business practices into the company's core values, culture, and operations.</a:t>
            </a:r>
          </a:p>
          <a:p>
            <a:pPr marL="0" indent="0" algn="l">
              <a:buNone/>
            </a:pPr>
            <a:endParaRPr lang="en-GB" sz="900" b="0" i="0" dirty="0">
              <a:effectLst/>
            </a:endParaRPr>
          </a:p>
          <a:p>
            <a:pPr marL="0" indent="0" algn="l">
              <a:buNone/>
            </a:pPr>
            <a:r>
              <a:rPr lang="en-GB" b="1" i="0" dirty="0">
                <a:effectLst/>
              </a:rPr>
              <a:t>Internal and External Perspective:</a:t>
            </a:r>
            <a:r>
              <a:rPr lang="en-GB" b="0" i="0" dirty="0">
                <a:effectLst/>
              </a:rPr>
              <a:t> It encompasses both internal practices (such as fair treatment of employees, ethical governance, and diversity) and external initiatives (such as philanthropy, environmental sustainability, and community engagement).</a:t>
            </a:r>
          </a:p>
        </p:txBody>
      </p:sp>
    </p:spTree>
    <p:extLst>
      <p:ext uri="{BB962C8B-B14F-4D97-AF65-F5344CB8AC3E}">
        <p14:creationId xmlns:p14="http://schemas.microsoft.com/office/powerpoint/2010/main" val="12059997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D8848-9766-F0C3-5BA9-A886A70C1318}"/>
              </a:ext>
            </a:extLst>
          </p:cNvPr>
          <p:cNvSpPr>
            <a:spLocks noGrp="1"/>
          </p:cNvSpPr>
          <p:nvPr>
            <p:ph type="title"/>
          </p:nvPr>
        </p:nvSpPr>
        <p:spPr/>
        <p:txBody>
          <a:bodyPr/>
          <a:lstStyle/>
          <a:p>
            <a:endParaRPr lang="en-GB"/>
          </a:p>
        </p:txBody>
      </p:sp>
      <p:pic>
        <p:nvPicPr>
          <p:cNvPr id="4" name="Online Media 3" title="Introduction to Corporate Citizenship, Part 1 | Accenture">
            <a:hlinkClick r:id="" action="ppaction://media"/>
            <a:extLst>
              <a:ext uri="{FF2B5EF4-FFF2-40B4-BE49-F238E27FC236}">
                <a16:creationId xmlns:a16="http://schemas.microsoft.com/office/drawing/2014/main" id="{889AE87C-6F9E-4D96-9D95-6401D5E200A3}"/>
              </a:ext>
            </a:extLst>
          </p:cNvPr>
          <p:cNvPicPr>
            <a:picLocks noGrp="1" noRot="1" noChangeAspect="1"/>
          </p:cNvPicPr>
          <p:nvPr>
            <p:ph idx="1"/>
            <a:videoFile r:link="rId1"/>
          </p:nvPr>
        </p:nvPicPr>
        <p:blipFill>
          <a:blip r:embed="rId3"/>
          <a:stretch>
            <a:fillRect/>
          </a:stretch>
        </p:blipFill>
        <p:spPr>
          <a:xfrm>
            <a:off x="97536" y="10250"/>
            <a:ext cx="12099406" cy="6836627"/>
          </a:xfrm>
          <a:prstGeom prst="rect">
            <a:avLst/>
          </a:prstGeom>
        </p:spPr>
      </p:pic>
    </p:spTree>
    <p:extLst>
      <p:ext uri="{BB962C8B-B14F-4D97-AF65-F5344CB8AC3E}">
        <p14:creationId xmlns:p14="http://schemas.microsoft.com/office/powerpoint/2010/main" val="726890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8B20E-D62D-E3D9-C852-6557AD6DF0B9}"/>
              </a:ext>
            </a:extLst>
          </p:cNvPr>
          <p:cNvSpPr>
            <a:spLocks noGrp="1"/>
          </p:cNvSpPr>
          <p:nvPr>
            <p:ph type="title"/>
          </p:nvPr>
        </p:nvSpPr>
        <p:spPr/>
        <p:txBody>
          <a:bodyPr/>
          <a:lstStyle/>
          <a:p>
            <a:endParaRPr lang="en-GB"/>
          </a:p>
        </p:txBody>
      </p:sp>
      <p:pic>
        <p:nvPicPr>
          <p:cNvPr id="4" name="Online Media 3" title="Introduction to Corporate Citizenship, Part 2 | Accenture">
            <a:hlinkClick r:id="" action="ppaction://media"/>
            <a:extLst>
              <a:ext uri="{FF2B5EF4-FFF2-40B4-BE49-F238E27FC236}">
                <a16:creationId xmlns:a16="http://schemas.microsoft.com/office/drawing/2014/main" id="{D84F7114-ACE8-7379-C714-7125A2048872}"/>
              </a:ext>
            </a:extLst>
          </p:cNvPr>
          <p:cNvPicPr>
            <a:picLocks noGrp="1" noRot="1" noChangeAspect="1"/>
          </p:cNvPicPr>
          <p:nvPr>
            <p:ph idx="1"/>
            <a:videoFile r:link="rId1"/>
          </p:nvPr>
        </p:nvPicPr>
        <p:blipFill>
          <a:blip r:embed="rId3"/>
          <a:stretch>
            <a:fillRect/>
          </a:stretch>
        </p:blipFill>
        <p:spPr>
          <a:xfrm>
            <a:off x="0" y="29314"/>
            <a:ext cx="12085352" cy="6828686"/>
          </a:xfrm>
          <a:prstGeom prst="rect">
            <a:avLst/>
          </a:prstGeom>
        </p:spPr>
      </p:pic>
    </p:spTree>
    <p:extLst>
      <p:ext uri="{BB962C8B-B14F-4D97-AF65-F5344CB8AC3E}">
        <p14:creationId xmlns:p14="http://schemas.microsoft.com/office/powerpoint/2010/main" val="3631180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8142F6A-7522-4C1B-B38F-9D0DE6C36A18}"/>
              </a:ext>
            </a:extLst>
          </p:cNvPr>
          <p:cNvSpPr>
            <a:spLocks noGrp="1"/>
          </p:cNvSpPr>
          <p:nvPr>
            <p:ph type="title"/>
          </p:nvPr>
        </p:nvSpPr>
        <p:spPr/>
        <p:txBody>
          <a:bodyPr/>
          <a:lstStyle/>
          <a:p>
            <a:r>
              <a:rPr lang="en-GB" dirty="0"/>
              <a:t>Governance</a:t>
            </a:r>
          </a:p>
        </p:txBody>
      </p:sp>
      <p:sp>
        <p:nvSpPr>
          <p:cNvPr id="4" name="Content Placeholder 3">
            <a:extLst>
              <a:ext uri="{FF2B5EF4-FFF2-40B4-BE49-F238E27FC236}">
                <a16:creationId xmlns:a16="http://schemas.microsoft.com/office/drawing/2014/main" id="{A486E1D9-36DD-48F5-A8BA-8417EC249EF7}"/>
              </a:ext>
            </a:extLst>
          </p:cNvPr>
          <p:cNvSpPr>
            <a:spLocks noGrp="1"/>
          </p:cNvSpPr>
          <p:nvPr>
            <p:ph sz="half" idx="1"/>
          </p:nvPr>
        </p:nvSpPr>
        <p:spPr>
          <a:xfrm>
            <a:off x="609600" y="1600201"/>
            <a:ext cx="4841632" cy="3989040"/>
          </a:xfrm>
        </p:spPr>
        <p:txBody>
          <a:bodyPr>
            <a:normAutofit/>
          </a:bodyPr>
          <a:lstStyle/>
          <a:p>
            <a:r>
              <a:rPr lang="en-GB" dirty="0"/>
              <a:t>Paris Agreement;</a:t>
            </a:r>
          </a:p>
          <a:p>
            <a:pPr marL="0" indent="0">
              <a:buNone/>
            </a:pPr>
            <a:r>
              <a:rPr lang="en-GB" sz="1800" dirty="0">
                <a:hlinkClick r:id="rId2"/>
              </a:rPr>
              <a:t>Ever wondered: What is the 'Paris Agreement', and how does it work?</a:t>
            </a:r>
            <a:endParaRPr lang="en-GB" sz="1800" dirty="0"/>
          </a:p>
          <a:p>
            <a:pPr marL="0" indent="0">
              <a:buNone/>
            </a:pPr>
            <a:endParaRPr lang="en-GB" sz="1800" dirty="0"/>
          </a:p>
          <a:p>
            <a:r>
              <a:rPr lang="en-GB" sz="2400" dirty="0"/>
              <a:t>Corporate Sustainability starts with a company’s value system and a principles-based approach to doing business. </a:t>
            </a:r>
          </a:p>
          <a:p>
            <a:r>
              <a:rPr lang="en-GB" sz="2200" dirty="0">
                <a:solidFill>
                  <a:srgbClr val="0000FF"/>
                </a:solidFill>
                <a:hlinkClick r:id="rId3">
                  <a:extLst>
                    <a:ext uri="{A12FA001-AC4F-418D-AE19-62706E023703}">
                      <ahyp:hlinkClr xmlns:ahyp="http://schemas.microsoft.com/office/drawing/2018/hyperlinkcolor" val="tx"/>
                    </a:ext>
                  </a:extLst>
                </a:hlinkClick>
              </a:rPr>
              <a:t>The Ten Principles | UN Global Compact</a:t>
            </a:r>
            <a:endParaRPr lang="en-GB" sz="2200" dirty="0"/>
          </a:p>
          <a:p>
            <a:endParaRPr lang="en-GB" b="0" i="0" dirty="0">
              <a:solidFill>
                <a:srgbClr val="494949"/>
              </a:solidFill>
              <a:effectLst/>
              <a:latin typeface="Niramit"/>
            </a:endParaRPr>
          </a:p>
          <a:p>
            <a:endParaRPr lang="en-GB" b="0" i="0" dirty="0">
              <a:solidFill>
                <a:srgbClr val="494949"/>
              </a:solidFill>
              <a:effectLst/>
              <a:latin typeface="Niramit"/>
            </a:endParaRPr>
          </a:p>
          <a:p>
            <a:endParaRPr lang="en-GB" dirty="0"/>
          </a:p>
        </p:txBody>
      </p:sp>
      <p:pic>
        <p:nvPicPr>
          <p:cNvPr id="6" name="Content Placeholder 5">
            <a:hlinkClick r:id="rId4"/>
            <a:extLst>
              <a:ext uri="{FF2B5EF4-FFF2-40B4-BE49-F238E27FC236}">
                <a16:creationId xmlns:a16="http://schemas.microsoft.com/office/drawing/2014/main" id="{FC502351-F81C-4707-8A8D-D5F6F92225B4}"/>
              </a:ext>
            </a:extLst>
          </p:cNvPr>
          <p:cNvPicPr>
            <a:picLocks noGrp="1" noChangeAspect="1"/>
          </p:cNvPicPr>
          <p:nvPr>
            <p:ph sz="half" idx="2"/>
          </p:nvPr>
        </p:nvPicPr>
        <p:blipFill>
          <a:blip r:embed="rId5"/>
          <a:stretch>
            <a:fillRect/>
          </a:stretch>
        </p:blipFill>
        <p:spPr>
          <a:xfrm>
            <a:off x="6576647" y="1386140"/>
            <a:ext cx="4158762" cy="2699965"/>
          </a:xfrm>
          <a:prstGeom prst="rect">
            <a:avLst/>
          </a:prstGeom>
        </p:spPr>
      </p:pic>
      <p:sp>
        <p:nvSpPr>
          <p:cNvPr id="8" name="TextBox 7">
            <a:extLst>
              <a:ext uri="{FF2B5EF4-FFF2-40B4-BE49-F238E27FC236}">
                <a16:creationId xmlns:a16="http://schemas.microsoft.com/office/drawing/2014/main" id="{7D86BFA2-5976-4C32-813B-231D2A7FDA04}"/>
              </a:ext>
            </a:extLst>
          </p:cNvPr>
          <p:cNvSpPr txBox="1"/>
          <p:nvPr/>
        </p:nvSpPr>
        <p:spPr>
          <a:xfrm>
            <a:off x="6614745" y="4007006"/>
            <a:ext cx="4841632" cy="1200329"/>
          </a:xfrm>
          <a:prstGeom prst="rect">
            <a:avLst/>
          </a:prstGeom>
          <a:noFill/>
        </p:spPr>
        <p:txBody>
          <a:bodyPr wrap="square">
            <a:spAutoFit/>
          </a:bodyPr>
          <a:lstStyle/>
          <a:p>
            <a:r>
              <a:rPr lang="en-GB" b="0" i="0" u="none" strike="noStrike" dirty="0">
                <a:solidFill>
                  <a:srgbClr val="0B63AF"/>
                </a:solidFill>
                <a:effectLst/>
                <a:latin typeface="Niramit"/>
                <a:hlinkClick r:id="rId6"/>
              </a:rPr>
              <a:t>UN Global Compact,</a:t>
            </a:r>
            <a:r>
              <a:rPr lang="en-GB" b="0" i="0" dirty="0">
                <a:solidFill>
                  <a:srgbClr val="494949"/>
                </a:solidFill>
                <a:effectLst/>
                <a:latin typeface="Niramit"/>
              </a:rPr>
              <a:t> </a:t>
            </a:r>
            <a:r>
              <a:rPr lang="en-GB" dirty="0"/>
              <a:t>has created tools and resources to help companies translate the SDG framework into practices and actions that can be adopted by Orgs/management. </a:t>
            </a:r>
          </a:p>
        </p:txBody>
      </p:sp>
    </p:spTree>
    <p:extLst>
      <p:ext uri="{BB962C8B-B14F-4D97-AF65-F5344CB8AC3E}">
        <p14:creationId xmlns:p14="http://schemas.microsoft.com/office/powerpoint/2010/main" val="34649755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Key Aspects of CC</a:t>
            </a:r>
          </a:p>
        </p:txBody>
      </p:sp>
      <p:sp>
        <p:nvSpPr>
          <p:cNvPr id="3" name="Content Placeholder 2"/>
          <p:cNvSpPr>
            <a:spLocks noGrp="1"/>
          </p:cNvSpPr>
          <p:nvPr>
            <p:ph idx="1"/>
          </p:nvPr>
        </p:nvSpPr>
        <p:spPr>
          <a:xfrm>
            <a:off x="542611" y="1999622"/>
            <a:ext cx="11193864" cy="4371033"/>
          </a:xfrm>
        </p:spPr>
        <p:txBody>
          <a:bodyPr anchor="ctr">
            <a:normAutofit/>
          </a:bodyPr>
          <a:lstStyle/>
          <a:p>
            <a:pPr algn="l">
              <a:buFont typeface="+mj-lt"/>
              <a:buAutoNum type="arabicPeriod"/>
            </a:pPr>
            <a:r>
              <a:rPr lang="en-GB" b="1" i="0" dirty="0">
                <a:effectLst/>
              </a:rPr>
              <a:t>Social Responsibility:</a:t>
            </a:r>
            <a:r>
              <a:rPr lang="en-GB" b="0" i="0" dirty="0">
                <a:effectLst/>
              </a:rPr>
              <a:t> This involves a company's efforts to contribute to the well-being of society. It may include philanthropic activities, community development projects, or initiatives to support education, healthcare, and social welfare.</a:t>
            </a:r>
          </a:p>
          <a:p>
            <a:pPr algn="l">
              <a:buFont typeface="+mj-lt"/>
              <a:buAutoNum type="arabicPeriod"/>
            </a:pPr>
            <a:endParaRPr lang="en-GB" sz="800" b="0" i="0" dirty="0">
              <a:effectLst/>
            </a:endParaRPr>
          </a:p>
          <a:p>
            <a:pPr algn="l">
              <a:buFont typeface="+mj-lt"/>
              <a:buAutoNum type="arabicPeriod"/>
            </a:pPr>
            <a:r>
              <a:rPr lang="en-GB" b="1" i="0" dirty="0">
                <a:effectLst/>
              </a:rPr>
              <a:t>Environmental Sustainability:</a:t>
            </a:r>
            <a:r>
              <a:rPr lang="en-GB" b="0" i="0" dirty="0">
                <a:effectLst/>
              </a:rPr>
              <a:t> Corporations are increasingly expected to operate in ways that minimize their negative impact on the environment. This can involve reducing carbon emissions, conserving natural resources, promoting recycling, and adopting sustainable practices throughout their operations and supply chains.</a:t>
            </a:r>
          </a:p>
          <a:p>
            <a:endParaRPr lang="en-GB" sz="3200" dirty="0"/>
          </a:p>
        </p:txBody>
      </p:sp>
    </p:spTree>
    <p:extLst>
      <p:ext uri="{BB962C8B-B14F-4D97-AF65-F5344CB8AC3E}">
        <p14:creationId xmlns:p14="http://schemas.microsoft.com/office/powerpoint/2010/main" val="33532380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Key Aspects of CC</a:t>
            </a:r>
          </a:p>
        </p:txBody>
      </p:sp>
      <p:sp>
        <p:nvSpPr>
          <p:cNvPr id="3" name="Content Placeholder 2"/>
          <p:cNvSpPr>
            <a:spLocks noGrp="1"/>
          </p:cNvSpPr>
          <p:nvPr>
            <p:ph idx="1"/>
          </p:nvPr>
        </p:nvSpPr>
        <p:spPr>
          <a:xfrm>
            <a:off x="542611" y="1999622"/>
            <a:ext cx="11193864" cy="4371033"/>
          </a:xfrm>
        </p:spPr>
        <p:txBody>
          <a:bodyPr anchor="ctr">
            <a:normAutofit/>
          </a:bodyPr>
          <a:lstStyle/>
          <a:p>
            <a:pPr marL="457200" indent="-457200" algn="l">
              <a:buFont typeface="+mj-lt"/>
              <a:buAutoNum type="arabicPeriod" startAt="3"/>
            </a:pPr>
            <a:r>
              <a:rPr lang="en-GB" b="1" i="0" dirty="0">
                <a:effectLst/>
              </a:rPr>
              <a:t>Ethical Business Practices:</a:t>
            </a:r>
            <a:r>
              <a:rPr lang="en-GB" b="0" i="0" dirty="0">
                <a:effectLst/>
              </a:rPr>
              <a:t> Corporate citizenship extends to maintaining high ethical standards in business dealings. This includes fair treatment of employees, transparent governance, and ethical sourcing of materials or products.</a:t>
            </a:r>
          </a:p>
          <a:p>
            <a:pPr marL="457200" indent="-457200" algn="l">
              <a:buFont typeface="+mj-lt"/>
              <a:buAutoNum type="arabicPeriod" startAt="3"/>
            </a:pPr>
            <a:endParaRPr lang="en-GB" sz="800" b="0" i="0" dirty="0">
              <a:effectLst/>
            </a:endParaRPr>
          </a:p>
          <a:p>
            <a:pPr marL="457200" indent="-457200" algn="l">
              <a:buFont typeface="+mj-lt"/>
              <a:buAutoNum type="arabicPeriod" startAt="3"/>
            </a:pPr>
            <a:r>
              <a:rPr lang="en-GB" b="1" i="0" dirty="0">
                <a:effectLst/>
              </a:rPr>
              <a:t>Engagement with Stakeholders:</a:t>
            </a:r>
            <a:r>
              <a:rPr lang="en-GB" b="0" i="0" dirty="0">
                <a:effectLst/>
              </a:rPr>
              <a:t> Companies engage with various stakeholders, including employees, customers, suppliers, and the local community, to understand their needs and concerns. This engagement informs corporate citizenship initiatives, ensuring they address relevant issues.</a:t>
            </a:r>
          </a:p>
          <a:p>
            <a:endParaRPr lang="en-GB" sz="3200" dirty="0"/>
          </a:p>
        </p:txBody>
      </p:sp>
    </p:spTree>
    <p:extLst>
      <p:ext uri="{BB962C8B-B14F-4D97-AF65-F5344CB8AC3E}">
        <p14:creationId xmlns:p14="http://schemas.microsoft.com/office/powerpoint/2010/main" val="24977813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Key Aspects of CC</a:t>
            </a:r>
          </a:p>
        </p:txBody>
      </p:sp>
      <p:sp>
        <p:nvSpPr>
          <p:cNvPr id="3" name="Content Placeholder 2"/>
          <p:cNvSpPr>
            <a:spLocks noGrp="1"/>
          </p:cNvSpPr>
          <p:nvPr>
            <p:ph idx="1"/>
          </p:nvPr>
        </p:nvSpPr>
        <p:spPr>
          <a:xfrm>
            <a:off x="542611" y="1999622"/>
            <a:ext cx="11193864" cy="4371033"/>
          </a:xfrm>
        </p:spPr>
        <p:txBody>
          <a:bodyPr anchor="ctr">
            <a:normAutofit/>
          </a:bodyPr>
          <a:lstStyle/>
          <a:p>
            <a:pPr marL="457200" indent="-457200" algn="l">
              <a:buFont typeface="+mj-lt"/>
              <a:buAutoNum type="arabicPeriod" startAt="5"/>
            </a:pPr>
            <a:r>
              <a:rPr lang="en-GB" b="1" i="0" dirty="0">
                <a:effectLst/>
              </a:rPr>
              <a:t>Contributions to Economic Development:</a:t>
            </a:r>
            <a:r>
              <a:rPr lang="en-GB" b="0" i="0" dirty="0">
                <a:effectLst/>
              </a:rPr>
              <a:t> Corporations contribute to economic development by creating job opportunities, fostering innovation, and driving economic growth in the regions they operate in.</a:t>
            </a:r>
          </a:p>
          <a:p>
            <a:endParaRPr lang="en-GB" sz="3200" dirty="0"/>
          </a:p>
        </p:txBody>
      </p:sp>
    </p:spTree>
    <p:extLst>
      <p:ext uri="{BB962C8B-B14F-4D97-AF65-F5344CB8AC3E}">
        <p14:creationId xmlns:p14="http://schemas.microsoft.com/office/powerpoint/2010/main" val="38235834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Stages in Developing Corporate Citizenship</a:t>
            </a:r>
          </a:p>
        </p:txBody>
      </p:sp>
      <p:sp>
        <p:nvSpPr>
          <p:cNvPr id="3" name="Content Placeholder 2"/>
          <p:cNvSpPr>
            <a:spLocks noGrp="1"/>
          </p:cNvSpPr>
          <p:nvPr>
            <p:ph idx="1"/>
          </p:nvPr>
        </p:nvSpPr>
        <p:spPr>
          <a:xfrm>
            <a:off x="542611" y="1999622"/>
            <a:ext cx="11193864" cy="4371033"/>
          </a:xfrm>
        </p:spPr>
        <p:txBody>
          <a:bodyPr anchor="ctr">
            <a:normAutofit/>
          </a:bodyPr>
          <a:lstStyle/>
          <a:p>
            <a:pPr marL="0" indent="0">
              <a:buNone/>
            </a:pPr>
            <a:r>
              <a:rPr lang="en-GB" sz="2400" dirty="0"/>
              <a:t>There are 5 stages involved in the development of Corporate Citizenship:</a:t>
            </a:r>
          </a:p>
          <a:p>
            <a:pPr marL="457200" indent="-457200">
              <a:buFont typeface="+mj-lt"/>
              <a:buAutoNum type="arabicPeriod"/>
            </a:pPr>
            <a:r>
              <a:rPr lang="en-GB" sz="2400" b="1" dirty="0"/>
              <a:t>Elementary</a:t>
            </a:r>
            <a:r>
              <a:rPr lang="en-GB" sz="2400" dirty="0"/>
              <a:t> – the base stage, agendas are underdeveloped due to lack of knowledge of Corporate Citizenship.</a:t>
            </a:r>
          </a:p>
          <a:p>
            <a:pPr marL="457200" indent="-457200">
              <a:buFont typeface="+mj-lt"/>
              <a:buAutoNum type="arabicPeriod"/>
            </a:pPr>
            <a:r>
              <a:rPr lang="en-GB" sz="2400" b="1" dirty="0"/>
              <a:t>Engagement</a:t>
            </a:r>
            <a:r>
              <a:rPr lang="en-GB" sz="2400" dirty="0"/>
              <a:t> – businesses start to ‘wake up’ and start to acknowledge the businesses role and responsibilities and start drafting policies and activities that are compliant to basic legislation.</a:t>
            </a:r>
          </a:p>
          <a:p>
            <a:pPr marL="457200" indent="-457200">
              <a:buFont typeface="+mj-lt"/>
              <a:buAutoNum type="arabicPeriod"/>
            </a:pPr>
            <a:r>
              <a:rPr lang="en-GB" sz="2400" b="1" dirty="0"/>
              <a:t>Innovation</a:t>
            </a:r>
            <a:r>
              <a:rPr lang="en-GB" sz="2400" dirty="0"/>
              <a:t> – businesses move forwards with their corporate citizenship agenda in two ways:</a:t>
            </a:r>
          </a:p>
          <a:p>
            <a:pPr marL="914400" lvl="1" indent="-457200">
              <a:buFont typeface="+mj-lt"/>
              <a:buAutoNum type="arabicPeriod"/>
            </a:pPr>
            <a:r>
              <a:rPr lang="en-GB" sz="2000" dirty="0"/>
              <a:t>Embracing a more comprehensive concept of citizenship</a:t>
            </a:r>
          </a:p>
          <a:p>
            <a:pPr marL="914400" lvl="1" indent="-457200">
              <a:buFont typeface="+mj-lt"/>
              <a:buAutoNum type="arabicPeriod"/>
            </a:pPr>
            <a:r>
              <a:rPr lang="en-GB" sz="2000" dirty="0"/>
              <a:t>Deepening its involvement</a:t>
            </a:r>
          </a:p>
          <a:p>
            <a:pPr marL="457200" lvl="1" indent="0">
              <a:buNone/>
            </a:pPr>
            <a:r>
              <a:rPr lang="en-GB" sz="2000" dirty="0"/>
              <a:t>High levels of innovation can be observed and an increase in consultation with key stakeholders. </a:t>
            </a:r>
          </a:p>
          <a:p>
            <a:endParaRPr lang="en-GB" sz="3200" dirty="0"/>
          </a:p>
        </p:txBody>
      </p:sp>
    </p:spTree>
    <p:extLst>
      <p:ext uri="{BB962C8B-B14F-4D97-AF65-F5344CB8AC3E}">
        <p14:creationId xmlns:p14="http://schemas.microsoft.com/office/powerpoint/2010/main" val="34190247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Stages in Developing Corporate Citizenship</a:t>
            </a:r>
          </a:p>
        </p:txBody>
      </p:sp>
      <p:sp>
        <p:nvSpPr>
          <p:cNvPr id="3" name="Content Placeholder 2"/>
          <p:cNvSpPr>
            <a:spLocks noGrp="1"/>
          </p:cNvSpPr>
          <p:nvPr>
            <p:ph idx="1"/>
          </p:nvPr>
        </p:nvSpPr>
        <p:spPr>
          <a:xfrm>
            <a:off x="542611" y="1999622"/>
            <a:ext cx="11193864" cy="4371033"/>
          </a:xfrm>
        </p:spPr>
        <p:txBody>
          <a:bodyPr anchor="ctr">
            <a:normAutofit lnSpcReduction="10000"/>
          </a:bodyPr>
          <a:lstStyle/>
          <a:p>
            <a:pPr marL="0" indent="0">
              <a:buNone/>
            </a:pPr>
            <a:endParaRPr lang="en-GB" sz="2400" dirty="0"/>
          </a:p>
          <a:p>
            <a:pPr marL="457200" indent="-457200">
              <a:buFont typeface="+mj-lt"/>
              <a:buAutoNum type="arabicPeriod" startAt="4"/>
            </a:pPr>
            <a:r>
              <a:rPr lang="en-GB" sz="2400" b="1" dirty="0"/>
              <a:t>Integrated </a:t>
            </a:r>
            <a:r>
              <a:rPr lang="en-GB" sz="2400" dirty="0"/>
              <a:t>– coordination of collaboration between the business and its key stakeholders. This may be achieved by establishing risk management systems, sustainability training and providing frameworks.</a:t>
            </a:r>
          </a:p>
          <a:p>
            <a:pPr marL="457200" indent="-457200">
              <a:buFont typeface="+mj-lt"/>
              <a:buAutoNum type="arabicPeriod" startAt="4"/>
            </a:pPr>
            <a:endParaRPr lang="en-GB" sz="2400" dirty="0"/>
          </a:p>
          <a:p>
            <a:pPr marL="457200" indent="-457200">
              <a:buFont typeface="+mj-lt"/>
              <a:buAutoNum type="arabicPeriod" startAt="4"/>
            </a:pPr>
            <a:r>
              <a:rPr lang="en-GB" sz="2400" b="1" dirty="0"/>
              <a:t>Transforming</a:t>
            </a:r>
            <a:r>
              <a:rPr lang="en-GB" sz="2400" dirty="0"/>
              <a:t> – Tackle problems within society, reach new markets and develop local economies. Integral part of the companies strategy, sales growth, expansion to new markets, hiring the best talent, potential cheaper capital and consumer brand loyalty. </a:t>
            </a:r>
          </a:p>
          <a:p>
            <a:pPr marL="0" indent="0">
              <a:buNone/>
            </a:pPr>
            <a:endParaRPr lang="en-GB" sz="3200" dirty="0"/>
          </a:p>
          <a:p>
            <a:pPr marL="457200" indent="-457200">
              <a:buFont typeface="+mj-lt"/>
              <a:buAutoNum type="arabicPeriod" startAt="4"/>
            </a:pPr>
            <a:endParaRPr lang="en-GB" sz="3200" dirty="0"/>
          </a:p>
          <a:p>
            <a:pPr marL="0" indent="0">
              <a:buNone/>
            </a:pPr>
            <a:r>
              <a:rPr lang="en-GB" sz="1600" dirty="0">
                <a:hlinkClick r:id="rId2"/>
              </a:rPr>
              <a:t>Stages o </a:t>
            </a:r>
            <a:r>
              <a:rPr lang="en-GB" sz="1600" dirty="0" err="1">
                <a:hlinkClick r:id="rId2"/>
              </a:rPr>
              <a:t>fCorporate</a:t>
            </a:r>
            <a:r>
              <a:rPr lang="en-GB" sz="1600" dirty="0">
                <a:hlinkClick r:id="rId2"/>
              </a:rPr>
              <a:t> Citizenship.pdf (uwtsd.ac.uk)</a:t>
            </a:r>
            <a:endParaRPr lang="en-GB" sz="2400" dirty="0"/>
          </a:p>
        </p:txBody>
      </p:sp>
    </p:spTree>
    <p:extLst>
      <p:ext uri="{BB962C8B-B14F-4D97-AF65-F5344CB8AC3E}">
        <p14:creationId xmlns:p14="http://schemas.microsoft.com/office/powerpoint/2010/main" val="2804085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B63DE-EC8A-4D90-A597-5DBEC85C5964}"/>
              </a:ext>
            </a:extLst>
          </p:cNvPr>
          <p:cNvSpPr>
            <a:spLocks noGrp="1"/>
          </p:cNvSpPr>
          <p:nvPr>
            <p:ph type="title"/>
          </p:nvPr>
        </p:nvSpPr>
        <p:spPr/>
        <p:txBody>
          <a:bodyPr/>
          <a:lstStyle/>
          <a:p>
            <a:r>
              <a:rPr lang="en-GB" dirty="0"/>
              <a:t>Nike  </a:t>
            </a:r>
          </a:p>
        </p:txBody>
      </p:sp>
      <p:sp>
        <p:nvSpPr>
          <p:cNvPr id="3" name="Content Placeholder 2">
            <a:extLst>
              <a:ext uri="{FF2B5EF4-FFF2-40B4-BE49-F238E27FC236}">
                <a16:creationId xmlns:a16="http://schemas.microsoft.com/office/drawing/2014/main" id="{B21B2104-8941-466B-A3DD-811C02C192C9}"/>
              </a:ext>
            </a:extLst>
          </p:cNvPr>
          <p:cNvSpPr>
            <a:spLocks noGrp="1"/>
          </p:cNvSpPr>
          <p:nvPr>
            <p:ph idx="1"/>
          </p:nvPr>
        </p:nvSpPr>
        <p:spPr/>
        <p:txBody>
          <a:bodyPr>
            <a:normAutofit lnSpcReduction="10000"/>
          </a:bodyPr>
          <a:lstStyle/>
          <a:p>
            <a:r>
              <a:rPr lang="en-GB" dirty="0"/>
              <a:t>In the 1990s’ Nike moved its production overseas. This resulted in boycotts, protests and general public anger after allegations of child labour usage and sweatshops in the supply chain were uncovered.</a:t>
            </a:r>
          </a:p>
          <a:p>
            <a:r>
              <a:rPr lang="en-GB" dirty="0"/>
              <a:t>In 2004 Nike  announced the goal transparency and becoming a corporate responsibility leader in 21st century business. </a:t>
            </a:r>
          </a:p>
          <a:p>
            <a:r>
              <a:rPr lang="en-GB" dirty="0"/>
              <a:t>This has been reflected in Nike’s profits. Except for 2020, Nike has experienced an almost unbroken run of increased gross profit every year since 2009.</a:t>
            </a:r>
          </a:p>
          <a:p>
            <a:endParaRPr lang="en-GB" dirty="0"/>
          </a:p>
          <a:p>
            <a:r>
              <a:rPr lang="en-GB" dirty="0">
                <a:hlinkClick r:id="rId2"/>
              </a:rPr>
              <a:t>Nike - Sustainability Commitments — NIKE, Inc.</a:t>
            </a:r>
            <a:endParaRPr lang="en-GB" dirty="0"/>
          </a:p>
        </p:txBody>
      </p:sp>
    </p:spTree>
    <p:extLst>
      <p:ext uri="{BB962C8B-B14F-4D97-AF65-F5344CB8AC3E}">
        <p14:creationId xmlns:p14="http://schemas.microsoft.com/office/powerpoint/2010/main" val="14457963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The Process of  Developing Corporate Citizenship</a:t>
            </a:r>
          </a:p>
        </p:txBody>
      </p:sp>
      <p:sp>
        <p:nvSpPr>
          <p:cNvPr id="3" name="Content Placeholder 2"/>
          <p:cNvSpPr>
            <a:spLocks noGrp="1"/>
          </p:cNvSpPr>
          <p:nvPr>
            <p:ph idx="1"/>
          </p:nvPr>
        </p:nvSpPr>
        <p:spPr>
          <a:xfrm>
            <a:off x="542611" y="1999622"/>
            <a:ext cx="11193864" cy="4371033"/>
          </a:xfrm>
        </p:spPr>
        <p:txBody>
          <a:bodyPr anchor="ctr">
            <a:normAutofit/>
          </a:bodyPr>
          <a:lstStyle/>
          <a:p>
            <a:pPr marL="0" indent="0">
              <a:buNone/>
            </a:pPr>
            <a:r>
              <a:rPr lang="en-GB" sz="2400" b="0" i="0" dirty="0">
                <a:solidFill>
                  <a:srgbClr val="0F0F0F"/>
                </a:solidFill>
                <a:effectLst/>
              </a:rPr>
              <a:t>Developing corporate citizenship involves a systematic approach that integrates responsible business practices into the core values, strategies, and operations of a company.</a:t>
            </a:r>
          </a:p>
          <a:p>
            <a:pPr algn="l">
              <a:buFont typeface="+mj-lt"/>
              <a:buAutoNum type="arabicPeriod"/>
            </a:pPr>
            <a:r>
              <a:rPr lang="en-GB" sz="2400" b="1" i="0" dirty="0">
                <a:effectLst/>
              </a:rPr>
              <a:t>Assessment and Understanding:</a:t>
            </a:r>
            <a:endParaRPr lang="en-GB" sz="2400" b="0" i="0" dirty="0">
              <a:effectLst/>
            </a:endParaRPr>
          </a:p>
          <a:p>
            <a:pPr algn="l">
              <a:buFont typeface="Arial" panose="020B0604020202020204" pitchFamily="34" charset="0"/>
              <a:buChar char="•"/>
            </a:pPr>
            <a:r>
              <a:rPr lang="en-GB" sz="2400" b="1" i="0" dirty="0">
                <a:effectLst/>
              </a:rPr>
              <a:t>Internal Assessment:</a:t>
            </a:r>
            <a:r>
              <a:rPr lang="en-GB" sz="2400" b="0" i="0" dirty="0">
                <a:effectLst/>
              </a:rPr>
              <a:t> Evaluate current business practices, policies, and their impacts on stakeholders and the environment. Identify areas where the company can improve its social, environmental, and ethical performance.</a:t>
            </a:r>
          </a:p>
          <a:p>
            <a:pPr algn="l">
              <a:buFont typeface="Arial" panose="020B0604020202020204" pitchFamily="34" charset="0"/>
              <a:buChar char="•"/>
            </a:pPr>
            <a:r>
              <a:rPr lang="en-GB" sz="2400" b="1" i="0" dirty="0">
                <a:effectLst/>
              </a:rPr>
              <a:t>External Landscape:</a:t>
            </a:r>
            <a:r>
              <a:rPr lang="en-GB" sz="2400" b="0" i="0" dirty="0">
                <a:effectLst/>
              </a:rPr>
              <a:t> Analyse the expectations and needs of stakeholders, including customers, employees, communities, investors, and regulators, to understand their perspectives and priorities.</a:t>
            </a:r>
            <a:endParaRPr lang="en-GB" sz="2400" b="0" i="0" dirty="0">
              <a:solidFill>
                <a:srgbClr val="0F0F0F"/>
              </a:solidFill>
              <a:effectLst/>
            </a:endParaRPr>
          </a:p>
          <a:p>
            <a:pPr marL="0" indent="0">
              <a:buNone/>
            </a:pPr>
            <a:endParaRPr lang="en-GB" sz="2400" dirty="0"/>
          </a:p>
        </p:txBody>
      </p:sp>
    </p:spTree>
    <p:extLst>
      <p:ext uri="{BB962C8B-B14F-4D97-AF65-F5344CB8AC3E}">
        <p14:creationId xmlns:p14="http://schemas.microsoft.com/office/powerpoint/2010/main" val="42902024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The Process of  Developing Corporate Citizenship</a:t>
            </a:r>
          </a:p>
        </p:txBody>
      </p:sp>
      <p:sp>
        <p:nvSpPr>
          <p:cNvPr id="3" name="Content Placeholder 2"/>
          <p:cNvSpPr>
            <a:spLocks noGrp="1"/>
          </p:cNvSpPr>
          <p:nvPr>
            <p:ph idx="1"/>
          </p:nvPr>
        </p:nvSpPr>
        <p:spPr>
          <a:xfrm>
            <a:off x="459350" y="1885280"/>
            <a:ext cx="11277125" cy="4485376"/>
          </a:xfrm>
        </p:spPr>
        <p:txBody>
          <a:bodyPr anchor="ctr">
            <a:normAutofit fontScale="92500"/>
          </a:bodyPr>
          <a:lstStyle/>
          <a:p>
            <a:pPr algn="l">
              <a:buFont typeface="+mj-lt"/>
              <a:buAutoNum type="arabicPeriod" startAt="2"/>
            </a:pPr>
            <a:r>
              <a:rPr lang="en-GB" sz="2200" b="1" i="0" dirty="0">
                <a:effectLst/>
              </a:rPr>
              <a:t>Goal Setting and Strategy Development:</a:t>
            </a:r>
            <a:endParaRPr lang="en-GB" sz="2200" b="0" i="0" dirty="0">
              <a:effectLst/>
            </a:endParaRPr>
          </a:p>
          <a:p>
            <a:pPr algn="l">
              <a:buFont typeface="Arial" panose="020B0604020202020204" pitchFamily="34" charset="0"/>
              <a:buChar char="•"/>
            </a:pPr>
            <a:r>
              <a:rPr lang="en-GB" sz="2200" b="0" i="0" dirty="0">
                <a:effectLst/>
              </a:rPr>
              <a:t>Establish clear goals and objectives aligned with the company's values, vision, and business strategy. </a:t>
            </a:r>
          </a:p>
          <a:p>
            <a:pPr algn="l">
              <a:buFont typeface="Arial" panose="020B0604020202020204" pitchFamily="34" charset="0"/>
              <a:buChar char="•"/>
            </a:pPr>
            <a:r>
              <a:rPr lang="en-GB" sz="2200" b="0" i="0" dirty="0">
                <a:effectLst/>
              </a:rPr>
              <a:t>Develop a comprehensive CC strategy outlining the areas the company intends to address &amp; desired outcomes.</a:t>
            </a:r>
          </a:p>
          <a:p>
            <a:pPr algn="l">
              <a:buFont typeface="Arial" panose="020B0604020202020204" pitchFamily="34" charset="0"/>
              <a:buChar char="•"/>
            </a:pPr>
            <a:r>
              <a:rPr lang="en-GB" sz="2200" b="0" i="0" dirty="0">
                <a:effectLst/>
              </a:rPr>
              <a:t>Formulate action plans and initiatives to address specific social, environmental, and ethical challenges identified during the assessment phase.</a:t>
            </a:r>
          </a:p>
          <a:p>
            <a:pPr algn="l">
              <a:buFont typeface="Arial" panose="020B0604020202020204" pitchFamily="34" charset="0"/>
              <a:buChar char="•"/>
            </a:pPr>
            <a:endParaRPr lang="en-GB" sz="1000" dirty="0"/>
          </a:p>
          <a:p>
            <a:pPr algn="l">
              <a:buFont typeface="+mj-lt"/>
              <a:buAutoNum type="arabicPeriod" startAt="3"/>
            </a:pPr>
            <a:r>
              <a:rPr lang="en-GB" sz="2200" b="1" i="0" dirty="0">
                <a:effectLst/>
              </a:rPr>
              <a:t>Integration and Implementation:</a:t>
            </a:r>
            <a:endParaRPr lang="en-GB" sz="2200" b="0" i="0" dirty="0">
              <a:effectLst/>
            </a:endParaRPr>
          </a:p>
          <a:p>
            <a:pPr algn="l">
              <a:buFont typeface="Arial" panose="020B0604020202020204" pitchFamily="34" charset="0"/>
              <a:buChar char="•"/>
            </a:pPr>
            <a:r>
              <a:rPr lang="en-GB" sz="2200" b="0" i="0" dirty="0">
                <a:effectLst/>
              </a:rPr>
              <a:t>Embed corporate citizenship principles into the company's culture, policies, and decision-making processes. Ensure that responsible business practices are integrated into day-to-day operations and that employees are aware of and committed to these practices.</a:t>
            </a:r>
          </a:p>
          <a:p>
            <a:pPr algn="l">
              <a:buFont typeface="Arial" panose="020B0604020202020204" pitchFamily="34" charset="0"/>
              <a:buChar char="•"/>
            </a:pPr>
            <a:r>
              <a:rPr lang="en-GB" sz="2200" b="0" i="0" dirty="0">
                <a:effectLst/>
              </a:rPr>
              <a:t>Implement initiatives and programs focused on sustainability, social impact, ethical governance, employee well-being, community engagement, and environmental conservation.</a:t>
            </a:r>
            <a:endParaRPr lang="en-GB" sz="2200" b="0" i="0" dirty="0">
              <a:solidFill>
                <a:srgbClr val="0F0F0F"/>
              </a:solidFill>
              <a:effectLst/>
            </a:endParaRPr>
          </a:p>
          <a:p>
            <a:pPr marL="0" indent="0">
              <a:buNone/>
            </a:pPr>
            <a:endParaRPr lang="en-GB" sz="2400" dirty="0"/>
          </a:p>
        </p:txBody>
      </p:sp>
    </p:spTree>
    <p:extLst>
      <p:ext uri="{BB962C8B-B14F-4D97-AF65-F5344CB8AC3E}">
        <p14:creationId xmlns:p14="http://schemas.microsoft.com/office/powerpoint/2010/main" val="41843485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The Process of  Developing Corporate Citizenship</a:t>
            </a:r>
          </a:p>
        </p:txBody>
      </p:sp>
      <p:sp>
        <p:nvSpPr>
          <p:cNvPr id="3" name="Content Placeholder 2"/>
          <p:cNvSpPr>
            <a:spLocks noGrp="1"/>
          </p:cNvSpPr>
          <p:nvPr>
            <p:ph idx="1"/>
          </p:nvPr>
        </p:nvSpPr>
        <p:spPr>
          <a:xfrm>
            <a:off x="459350" y="1885280"/>
            <a:ext cx="11277125" cy="4485376"/>
          </a:xfrm>
        </p:spPr>
        <p:txBody>
          <a:bodyPr anchor="ctr">
            <a:normAutofit/>
          </a:bodyPr>
          <a:lstStyle/>
          <a:p>
            <a:pPr marL="0" indent="0" algn="l">
              <a:buNone/>
            </a:pPr>
            <a:r>
              <a:rPr lang="en-GB" sz="2200" b="1" i="0" dirty="0">
                <a:effectLst/>
              </a:rPr>
              <a:t>4. Stakeholder Engagement and Collaboration:</a:t>
            </a:r>
            <a:endParaRPr lang="en-GB" sz="2200" b="0" i="0" dirty="0">
              <a:effectLst/>
            </a:endParaRPr>
          </a:p>
          <a:p>
            <a:pPr algn="l">
              <a:buFont typeface="Arial" panose="020B0604020202020204" pitchFamily="34" charset="0"/>
              <a:buChar char="•"/>
            </a:pPr>
            <a:r>
              <a:rPr lang="en-GB" sz="2200" b="0" i="0" dirty="0">
                <a:effectLst/>
              </a:rPr>
              <a:t>Engage stakeholders in dialogue and collaboration. Seek input from various stakeholders to ensure CC efforts address concerns and align with expectations.</a:t>
            </a:r>
          </a:p>
          <a:p>
            <a:pPr algn="l">
              <a:buFont typeface="Arial" panose="020B0604020202020204" pitchFamily="34" charset="0"/>
              <a:buChar char="•"/>
            </a:pPr>
            <a:r>
              <a:rPr lang="en-GB" sz="2200" b="0" i="0" dirty="0">
                <a:effectLst/>
              </a:rPr>
              <a:t>Foster partnerships with non-governmental organizations (NGOs), community groups, government bodies, and other businesses to amplify the impact of CC initiatives.</a:t>
            </a:r>
          </a:p>
          <a:p>
            <a:pPr algn="l">
              <a:buFont typeface="Arial" panose="020B0604020202020204" pitchFamily="34" charset="0"/>
              <a:buChar char="•"/>
            </a:pPr>
            <a:endParaRPr lang="en-GB" sz="900" b="0" i="0" dirty="0">
              <a:effectLst/>
            </a:endParaRPr>
          </a:p>
          <a:p>
            <a:pPr marL="0" indent="0" algn="l">
              <a:buNone/>
            </a:pPr>
            <a:r>
              <a:rPr lang="en-GB" sz="2200" b="1" i="0" dirty="0">
                <a:effectLst/>
              </a:rPr>
              <a:t>5. Monitoring, Measurement, and Reporting:</a:t>
            </a:r>
            <a:endParaRPr lang="en-GB" sz="2200" b="0" i="0" dirty="0">
              <a:effectLst/>
            </a:endParaRPr>
          </a:p>
          <a:p>
            <a:pPr algn="l">
              <a:buFont typeface="Arial" panose="020B0604020202020204" pitchFamily="34" charset="0"/>
              <a:buChar char="•"/>
            </a:pPr>
            <a:r>
              <a:rPr lang="en-GB" sz="2200" b="0" i="0" dirty="0">
                <a:effectLst/>
              </a:rPr>
              <a:t>Establish metrics and KPIs to track the progress of CC initiatives. Monitor and measure the impact against set goals/targets.</a:t>
            </a:r>
          </a:p>
          <a:p>
            <a:pPr algn="l">
              <a:buFont typeface="Arial" panose="020B0604020202020204" pitchFamily="34" charset="0"/>
              <a:buChar char="•"/>
            </a:pPr>
            <a:r>
              <a:rPr lang="en-GB" sz="2200" b="0" i="0" dirty="0">
                <a:effectLst/>
              </a:rPr>
              <a:t>Prepare transparent and comprehensive reports on the company's corporate citizenship efforts, including successes, challenges, and future plans. Communicate to stakeholders &amp; public for transparency and accountability.</a:t>
            </a:r>
          </a:p>
          <a:p>
            <a:pPr marL="0" indent="0">
              <a:buNone/>
            </a:pPr>
            <a:endParaRPr lang="en-GB" sz="2400" dirty="0"/>
          </a:p>
        </p:txBody>
      </p:sp>
    </p:spTree>
    <p:extLst>
      <p:ext uri="{BB962C8B-B14F-4D97-AF65-F5344CB8AC3E}">
        <p14:creationId xmlns:p14="http://schemas.microsoft.com/office/powerpoint/2010/main" val="23398536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The Process of  Developing Corporate Citizenship</a:t>
            </a:r>
          </a:p>
        </p:txBody>
      </p:sp>
      <p:sp>
        <p:nvSpPr>
          <p:cNvPr id="3" name="Content Placeholder 2"/>
          <p:cNvSpPr>
            <a:spLocks noGrp="1"/>
          </p:cNvSpPr>
          <p:nvPr>
            <p:ph idx="1"/>
          </p:nvPr>
        </p:nvSpPr>
        <p:spPr>
          <a:xfrm>
            <a:off x="459350" y="1885280"/>
            <a:ext cx="11277125" cy="4485376"/>
          </a:xfrm>
        </p:spPr>
        <p:txBody>
          <a:bodyPr anchor="ctr">
            <a:normAutofit/>
          </a:bodyPr>
          <a:lstStyle/>
          <a:p>
            <a:pPr marL="0" indent="0" algn="l">
              <a:buNone/>
            </a:pPr>
            <a:r>
              <a:rPr lang="en-GB" sz="2200" b="1" i="0" dirty="0">
                <a:effectLst/>
              </a:rPr>
              <a:t>6. Continuous Improvement and Adaptation:</a:t>
            </a:r>
            <a:endParaRPr lang="en-GB" sz="2200" b="0" i="0" dirty="0">
              <a:effectLst/>
            </a:endParaRPr>
          </a:p>
          <a:p>
            <a:pPr algn="l">
              <a:buFont typeface="Arial" panose="020B0604020202020204" pitchFamily="34" charset="0"/>
              <a:buChar char="•"/>
            </a:pPr>
            <a:r>
              <a:rPr lang="en-GB" sz="2200" b="0" i="0" dirty="0">
                <a:effectLst/>
              </a:rPr>
              <a:t>Continuously review and improve corporate citizenship strategies based on feedback, changing stakeholder expectations, and evolving societal and environmental challenges.</a:t>
            </a:r>
          </a:p>
          <a:p>
            <a:pPr algn="l">
              <a:buFont typeface="Arial" panose="020B0604020202020204" pitchFamily="34" charset="0"/>
              <a:buChar char="•"/>
            </a:pPr>
            <a:r>
              <a:rPr lang="en-GB" sz="2200" b="0" i="0" dirty="0">
                <a:effectLst/>
              </a:rPr>
              <a:t>Adapt to new regulatory requirements, industry standards, and best practices to stay aligned with emerging trends in corporate citizenship and sustainability.</a:t>
            </a:r>
          </a:p>
          <a:p>
            <a:pPr marL="0" indent="0" algn="l">
              <a:buNone/>
            </a:pPr>
            <a:endParaRPr lang="en-GB" sz="2200" b="0" i="0" dirty="0">
              <a:effectLst/>
            </a:endParaRPr>
          </a:p>
          <a:p>
            <a:pPr marL="0" indent="0" algn="l">
              <a:buNone/>
            </a:pPr>
            <a:endParaRPr lang="en-GB" sz="2200" dirty="0"/>
          </a:p>
          <a:p>
            <a:pPr marL="0" indent="0" algn="l">
              <a:buNone/>
            </a:pPr>
            <a:r>
              <a:rPr lang="en-GB" sz="2200" b="0" i="0" dirty="0">
                <a:effectLst/>
              </a:rPr>
              <a:t>These stages are iterative and ongoing, requiring a commitment from the company's leadership and active engagement at all levels of the organization to embed corporate citizenship as an integral part of the business strategy.</a:t>
            </a:r>
          </a:p>
          <a:p>
            <a:pPr marL="0" indent="0">
              <a:buNone/>
            </a:pPr>
            <a:endParaRPr lang="en-GB" sz="2400" dirty="0"/>
          </a:p>
        </p:txBody>
      </p:sp>
    </p:spTree>
    <p:extLst>
      <p:ext uri="{BB962C8B-B14F-4D97-AF65-F5344CB8AC3E}">
        <p14:creationId xmlns:p14="http://schemas.microsoft.com/office/powerpoint/2010/main" val="26245043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Case Studies</a:t>
            </a:r>
          </a:p>
        </p:txBody>
      </p:sp>
      <p:pic>
        <p:nvPicPr>
          <p:cNvPr id="6" name="Content Placeholder 5">
            <a:extLst>
              <a:ext uri="{FF2B5EF4-FFF2-40B4-BE49-F238E27FC236}">
                <a16:creationId xmlns:a16="http://schemas.microsoft.com/office/drawing/2014/main" id="{E6A1388B-9439-4F4F-809C-93DC7B8DC8B0}"/>
              </a:ext>
            </a:extLst>
          </p:cNvPr>
          <p:cNvPicPr>
            <a:picLocks noGrp="1" noChangeAspect="1"/>
          </p:cNvPicPr>
          <p:nvPr>
            <p:ph idx="1"/>
          </p:nvPr>
        </p:nvPicPr>
        <p:blipFill>
          <a:blip r:embed="rId2"/>
          <a:stretch>
            <a:fillRect/>
          </a:stretch>
        </p:blipFill>
        <p:spPr>
          <a:xfrm>
            <a:off x="1191673" y="3537281"/>
            <a:ext cx="3829916" cy="2553277"/>
          </a:xfrm>
          <a:prstGeom prst="rect">
            <a:avLst/>
          </a:prstGeom>
        </p:spPr>
      </p:pic>
      <p:sp>
        <p:nvSpPr>
          <p:cNvPr id="11" name="TextBox 10">
            <a:extLst>
              <a:ext uri="{FF2B5EF4-FFF2-40B4-BE49-F238E27FC236}">
                <a16:creationId xmlns:a16="http://schemas.microsoft.com/office/drawing/2014/main" id="{19ACF3B3-43D1-46A3-ADF5-BD87A40360B6}"/>
              </a:ext>
            </a:extLst>
          </p:cNvPr>
          <p:cNvSpPr txBox="1"/>
          <p:nvPr/>
        </p:nvSpPr>
        <p:spPr>
          <a:xfrm>
            <a:off x="1933368" y="2481582"/>
            <a:ext cx="10258632" cy="923330"/>
          </a:xfrm>
          <a:prstGeom prst="rect">
            <a:avLst/>
          </a:prstGeom>
          <a:noFill/>
        </p:spPr>
        <p:txBody>
          <a:bodyPr wrap="square">
            <a:spAutoFit/>
          </a:bodyPr>
          <a:lstStyle/>
          <a:p>
            <a:r>
              <a:rPr lang="en-GB" dirty="0">
                <a:hlinkClick r:id="rId3"/>
              </a:rPr>
              <a:t>https://www.bp.com/en/global/corporate/sustainability/reporting-centre-and-archive/quick-read.html#tab_people</a:t>
            </a:r>
            <a:endParaRPr lang="en-GB" dirty="0"/>
          </a:p>
          <a:p>
            <a:endParaRPr lang="en-GB" dirty="0"/>
          </a:p>
        </p:txBody>
      </p:sp>
      <p:pic>
        <p:nvPicPr>
          <p:cNvPr id="5" name="Picture 4">
            <a:extLst>
              <a:ext uri="{FF2B5EF4-FFF2-40B4-BE49-F238E27FC236}">
                <a16:creationId xmlns:a16="http://schemas.microsoft.com/office/drawing/2014/main" id="{09FBDECD-4000-4F9F-A490-884D3C31FC12}"/>
              </a:ext>
            </a:extLst>
          </p:cNvPr>
          <p:cNvPicPr>
            <a:picLocks noChangeAspect="1"/>
          </p:cNvPicPr>
          <p:nvPr/>
        </p:nvPicPr>
        <p:blipFill>
          <a:blip r:embed="rId4"/>
          <a:stretch>
            <a:fillRect/>
          </a:stretch>
        </p:blipFill>
        <p:spPr>
          <a:xfrm>
            <a:off x="615880" y="1891970"/>
            <a:ext cx="1076325" cy="1428750"/>
          </a:xfrm>
          <a:prstGeom prst="rect">
            <a:avLst/>
          </a:prstGeom>
        </p:spPr>
      </p:pic>
      <p:sp>
        <p:nvSpPr>
          <p:cNvPr id="15" name="TextBox 14">
            <a:extLst>
              <a:ext uri="{FF2B5EF4-FFF2-40B4-BE49-F238E27FC236}">
                <a16:creationId xmlns:a16="http://schemas.microsoft.com/office/drawing/2014/main" id="{8A76DF85-C87A-4DDF-B8A2-F1CC306DBD87}"/>
              </a:ext>
            </a:extLst>
          </p:cNvPr>
          <p:cNvSpPr txBox="1"/>
          <p:nvPr/>
        </p:nvSpPr>
        <p:spPr>
          <a:xfrm>
            <a:off x="5237284" y="5620438"/>
            <a:ext cx="6096000" cy="923330"/>
          </a:xfrm>
          <a:prstGeom prst="rect">
            <a:avLst/>
          </a:prstGeom>
          <a:noFill/>
        </p:spPr>
        <p:txBody>
          <a:bodyPr wrap="square">
            <a:spAutoFit/>
          </a:bodyPr>
          <a:lstStyle/>
          <a:p>
            <a:r>
              <a:rPr lang="en-GB" dirty="0">
                <a:hlinkClick r:id="rId5"/>
              </a:rPr>
              <a:t>https://www.bp.com/en/global/corporate/sustainability/reporting-centre-and-archive/quick-read.html#sr-highlights-2-5</a:t>
            </a:r>
            <a:endParaRPr lang="en-GB" dirty="0"/>
          </a:p>
          <a:p>
            <a:endParaRPr lang="en-GB" dirty="0"/>
          </a:p>
        </p:txBody>
      </p:sp>
      <p:sp>
        <p:nvSpPr>
          <p:cNvPr id="9" name="TextBox 8">
            <a:extLst>
              <a:ext uri="{FF2B5EF4-FFF2-40B4-BE49-F238E27FC236}">
                <a16:creationId xmlns:a16="http://schemas.microsoft.com/office/drawing/2014/main" id="{4C34469E-23B8-4DFE-B447-0C34F872DA08}"/>
              </a:ext>
            </a:extLst>
          </p:cNvPr>
          <p:cNvSpPr txBox="1"/>
          <p:nvPr/>
        </p:nvSpPr>
        <p:spPr>
          <a:xfrm flipH="1">
            <a:off x="5831058" y="3667027"/>
            <a:ext cx="5088988" cy="523220"/>
          </a:xfrm>
          <a:prstGeom prst="rect">
            <a:avLst/>
          </a:prstGeom>
          <a:noFill/>
        </p:spPr>
        <p:txBody>
          <a:bodyPr wrap="square" rtlCol="0">
            <a:spAutoFit/>
          </a:bodyPr>
          <a:lstStyle/>
          <a:p>
            <a:r>
              <a:rPr lang="en-GB" sz="2800" dirty="0">
                <a:solidFill>
                  <a:schemeClr val="tx2"/>
                </a:solidFill>
                <a:effectLst>
                  <a:outerShdw blurRad="38100" dist="38100" dir="2700000" algn="tl">
                    <a:srgbClr val="000000">
                      <a:alpha val="43137"/>
                    </a:srgbClr>
                  </a:outerShdw>
                </a:effectLst>
              </a:rPr>
              <a:t>CSR and Improving peoples lives </a:t>
            </a:r>
          </a:p>
        </p:txBody>
      </p:sp>
    </p:spTree>
    <p:extLst>
      <p:ext uri="{BB962C8B-B14F-4D97-AF65-F5344CB8AC3E}">
        <p14:creationId xmlns:p14="http://schemas.microsoft.com/office/powerpoint/2010/main" val="39361084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0CF9C-52A2-45D2-9A60-BA3A1B51BE9F}"/>
              </a:ext>
            </a:extLst>
          </p:cNvPr>
          <p:cNvSpPr>
            <a:spLocks noGrp="1"/>
          </p:cNvSpPr>
          <p:nvPr>
            <p:ph type="title"/>
          </p:nvPr>
        </p:nvSpPr>
        <p:spPr>
          <a:xfrm>
            <a:off x="386862" y="365125"/>
            <a:ext cx="10966938" cy="1325563"/>
          </a:xfrm>
        </p:spPr>
        <p:txBody>
          <a:bodyPr>
            <a:normAutofit fontScale="90000"/>
          </a:bodyPr>
          <a:lstStyle/>
          <a:p>
            <a:r>
              <a:rPr lang="en-GB" b="1" i="0" dirty="0">
                <a:solidFill>
                  <a:srgbClr val="0F0F0F"/>
                </a:solidFill>
                <a:effectLst/>
                <a:latin typeface="Roboto" panose="02000000000000000000" pitchFamily="2" charset="0"/>
              </a:rPr>
              <a:t>Citroën The Big Issue Group - Driving Change For Good </a:t>
            </a:r>
            <a:br>
              <a:rPr lang="en-GB" b="1" i="0" dirty="0">
                <a:solidFill>
                  <a:srgbClr val="0F0F0F"/>
                </a:solidFill>
                <a:effectLst/>
                <a:latin typeface="Roboto" panose="02000000000000000000" pitchFamily="2" charset="0"/>
              </a:rPr>
            </a:br>
            <a:endParaRPr lang="en-GB" dirty="0"/>
          </a:p>
        </p:txBody>
      </p:sp>
      <p:pic>
        <p:nvPicPr>
          <p:cNvPr id="5" name="Picture 4">
            <a:extLst>
              <a:ext uri="{FF2B5EF4-FFF2-40B4-BE49-F238E27FC236}">
                <a16:creationId xmlns:a16="http://schemas.microsoft.com/office/drawing/2014/main" id="{BA8A9D7B-B6AE-4C9F-A4D2-8B0A5ECE51E2}"/>
              </a:ext>
            </a:extLst>
          </p:cNvPr>
          <p:cNvPicPr>
            <a:picLocks noChangeAspect="1"/>
          </p:cNvPicPr>
          <p:nvPr/>
        </p:nvPicPr>
        <p:blipFill>
          <a:blip r:embed="rId3"/>
          <a:stretch>
            <a:fillRect/>
          </a:stretch>
        </p:blipFill>
        <p:spPr>
          <a:xfrm>
            <a:off x="471055" y="1321954"/>
            <a:ext cx="1813213" cy="1195670"/>
          </a:xfrm>
          <a:prstGeom prst="rect">
            <a:avLst/>
          </a:prstGeom>
        </p:spPr>
      </p:pic>
      <p:pic>
        <p:nvPicPr>
          <p:cNvPr id="8" name="Online Media 7" title="Citroën x The Big Issue x WeAre8 Changemakers">
            <a:hlinkClick r:id="" action="ppaction://media"/>
            <a:extLst>
              <a:ext uri="{FF2B5EF4-FFF2-40B4-BE49-F238E27FC236}">
                <a16:creationId xmlns:a16="http://schemas.microsoft.com/office/drawing/2014/main" id="{A565B3E1-2A03-4ECB-A3CE-3ECB32015C0C}"/>
              </a:ext>
            </a:extLst>
          </p:cNvPr>
          <p:cNvPicPr>
            <a:picLocks noGrp="1" noRot="1" noChangeAspect="1"/>
          </p:cNvPicPr>
          <p:nvPr>
            <p:ph idx="1"/>
            <a:videoFile r:link="rId1"/>
          </p:nvPr>
        </p:nvPicPr>
        <p:blipFill>
          <a:blip r:embed="rId4"/>
          <a:stretch>
            <a:fillRect/>
          </a:stretch>
        </p:blipFill>
        <p:spPr>
          <a:xfrm>
            <a:off x="3060448" y="1487488"/>
            <a:ext cx="8161733" cy="4611691"/>
          </a:xfrm>
          <a:prstGeom prst="rect">
            <a:avLst/>
          </a:prstGeom>
        </p:spPr>
      </p:pic>
      <p:pic>
        <p:nvPicPr>
          <p:cNvPr id="9" name="Picture 8">
            <a:extLst>
              <a:ext uri="{FF2B5EF4-FFF2-40B4-BE49-F238E27FC236}">
                <a16:creationId xmlns:a16="http://schemas.microsoft.com/office/drawing/2014/main" id="{A51D3590-178E-4911-BA5F-BF2ABCB07661}"/>
              </a:ext>
            </a:extLst>
          </p:cNvPr>
          <p:cNvPicPr>
            <a:picLocks noChangeAspect="1"/>
          </p:cNvPicPr>
          <p:nvPr/>
        </p:nvPicPr>
        <p:blipFill>
          <a:blip r:embed="rId5"/>
          <a:stretch>
            <a:fillRect/>
          </a:stretch>
        </p:blipFill>
        <p:spPr>
          <a:xfrm>
            <a:off x="386862" y="2819182"/>
            <a:ext cx="2286436" cy="1143218"/>
          </a:xfrm>
          <a:prstGeom prst="rect">
            <a:avLst/>
          </a:prstGeom>
        </p:spPr>
      </p:pic>
      <p:sp>
        <p:nvSpPr>
          <p:cNvPr id="11" name="TextBox 10">
            <a:extLst>
              <a:ext uri="{FF2B5EF4-FFF2-40B4-BE49-F238E27FC236}">
                <a16:creationId xmlns:a16="http://schemas.microsoft.com/office/drawing/2014/main" id="{A65669E5-6DB4-4170-831B-EE13B0B84D5C}"/>
              </a:ext>
            </a:extLst>
          </p:cNvPr>
          <p:cNvSpPr txBox="1"/>
          <p:nvPr/>
        </p:nvSpPr>
        <p:spPr>
          <a:xfrm>
            <a:off x="269631" y="6308209"/>
            <a:ext cx="6096000" cy="646331"/>
          </a:xfrm>
          <a:prstGeom prst="rect">
            <a:avLst/>
          </a:prstGeom>
          <a:noFill/>
        </p:spPr>
        <p:txBody>
          <a:bodyPr wrap="square">
            <a:spAutoFit/>
          </a:bodyPr>
          <a:lstStyle/>
          <a:p>
            <a:r>
              <a:rPr lang="en-GB" sz="1800" dirty="0">
                <a:hlinkClick r:id="rId6"/>
              </a:rPr>
              <a:t>The Big Issue Partnership | Citroën UK (citroen.co.uk)</a:t>
            </a:r>
            <a:endParaRPr lang="en-GB" sz="1800" dirty="0"/>
          </a:p>
          <a:p>
            <a:endParaRPr lang="en-GB" dirty="0"/>
          </a:p>
        </p:txBody>
      </p:sp>
    </p:spTree>
    <p:extLst>
      <p:ext uri="{BB962C8B-B14F-4D97-AF65-F5344CB8AC3E}">
        <p14:creationId xmlns:p14="http://schemas.microsoft.com/office/powerpoint/2010/main" val="3596297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122490-64D5-42DF-809F-B3CB425CD7AC}"/>
              </a:ext>
            </a:extLst>
          </p:cNvPr>
          <p:cNvSpPr txBox="1"/>
          <p:nvPr/>
        </p:nvSpPr>
        <p:spPr>
          <a:xfrm>
            <a:off x="1529863" y="835268"/>
            <a:ext cx="9724292" cy="3046988"/>
          </a:xfrm>
          <a:prstGeom prst="rect">
            <a:avLst/>
          </a:prstGeom>
          <a:noFill/>
        </p:spPr>
        <p:txBody>
          <a:bodyPr wrap="square" rtlCol="0">
            <a:spAutoFit/>
          </a:bodyPr>
          <a:lstStyle/>
          <a:p>
            <a:pPr algn="ctr"/>
            <a:endParaRPr lang="en-GB" sz="3200" dirty="0">
              <a:solidFill>
                <a:srgbClr val="000000"/>
              </a:solidFill>
              <a:latin typeface="Univers LT Std 57 Cn"/>
            </a:endParaRPr>
          </a:p>
          <a:p>
            <a:pPr algn="ctr"/>
            <a:r>
              <a:rPr lang="en-GB" sz="3200" dirty="0">
                <a:latin typeface="Univers LT Std 57 Cn"/>
              </a:rPr>
              <a:t>How can Leadership and management respond to the CC and CSR agendas we have explored ?</a:t>
            </a:r>
          </a:p>
          <a:p>
            <a:pPr algn="ctr"/>
            <a:endParaRPr lang="en-GB" sz="3200" dirty="0">
              <a:latin typeface="Univers LT Std 57 Cn"/>
            </a:endParaRPr>
          </a:p>
          <a:p>
            <a:pPr algn="ctr"/>
            <a:r>
              <a:rPr lang="en-GB" sz="3200" dirty="0">
                <a:latin typeface="Univers LT Std 57 Cn"/>
              </a:rPr>
              <a:t>To what extent do we need to rethink the purpose and role of the ‘organisation’? </a:t>
            </a:r>
            <a:endParaRPr lang="en-GB" sz="3200" dirty="0">
              <a:solidFill>
                <a:srgbClr val="000000"/>
              </a:solidFill>
              <a:latin typeface="Univers LT Std 57 Cn"/>
            </a:endParaRPr>
          </a:p>
        </p:txBody>
      </p:sp>
    </p:spTree>
    <p:extLst>
      <p:ext uri="{BB962C8B-B14F-4D97-AF65-F5344CB8AC3E}">
        <p14:creationId xmlns:p14="http://schemas.microsoft.com/office/powerpoint/2010/main" val="33180581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2214C-7A3F-4E05-B339-4C7F3D63C2E1}"/>
              </a:ext>
            </a:extLst>
          </p:cNvPr>
          <p:cNvSpPr>
            <a:spLocks noGrp="1"/>
          </p:cNvSpPr>
          <p:nvPr>
            <p:ph type="title"/>
          </p:nvPr>
        </p:nvSpPr>
        <p:spPr>
          <a:xfrm>
            <a:off x="609600" y="274638"/>
            <a:ext cx="10972800" cy="1143000"/>
          </a:xfrm>
        </p:spPr>
        <p:txBody>
          <a:bodyPr anchor="ctr">
            <a:normAutofit/>
          </a:bodyPr>
          <a:lstStyle/>
          <a:p>
            <a:r>
              <a:rPr lang="en-GB" dirty="0"/>
              <a:t>Where are we now… ?</a:t>
            </a:r>
          </a:p>
        </p:txBody>
      </p:sp>
      <p:pic>
        <p:nvPicPr>
          <p:cNvPr id="8" name="Content Placeholder 7" descr="A logo on a red background&#10;&#10;Description automatically generated">
            <a:extLst>
              <a:ext uri="{FF2B5EF4-FFF2-40B4-BE49-F238E27FC236}">
                <a16:creationId xmlns:a16="http://schemas.microsoft.com/office/drawing/2014/main" id="{5543C129-53A4-4E3C-AF05-18ACABEBCC39}"/>
              </a:ext>
            </a:extLst>
          </p:cNvPr>
          <p:cNvPicPr>
            <a:picLocks noGrp="1" noChangeAspect="1"/>
          </p:cNvPicPr>
          <p:nvPr>
            <p:ph idx="1"/>
          </p:nvPr>
        </p:nvPicPr>
        <p:blipFill>
          <a:blip r:embed="rId2"/>
          <a:stretch>
            <a:fillRect/>
          </a:stretch>
        </p:blipFill>
        <p:spPr>
          <a:xfrm>
            <a:off x="3699986" y="1600200"/>
            <a:ext cx="4792028" cy="3916363"/>
          </a:xfrm>
          <a:noFill/>
        </p:spPr>
      </p:pic>
      <p:sp>
        <p:nvSpPr>
          <p:cNvPr id="10" name="TextBox 9">
            <a:extLst>
              <a:ext uri="{FF2B5EF4-FFF2-40B4-BE49-F238E27FC236}">
                <a16:creationId xmlns:a16="http://schemas.microsoft.com/office/drawing/2014/main" id="{33B6320C-2742-43E4-8CC0-EA6B3E8ED602}"/>
              </a:ext>
            </a:extLst>
          </p:cNvPr>
          <p:cNvSpPr txBox="1"/>
          <p:nvPr/>
        </p:nvSpPr>
        <p:spPr>
          <a:xfrm>
            <a:off x="3822926" y="4195679"/>
            <a:ext cx="609414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hlinkClick r:id="rId3"/>
              </a:rPr>
              <a:t>https://forwardfaster.unglobalcompact.org/</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27309764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Exercise</a:t>
            </a:r>
          </a:p>
        </p:txBody>
      </p:sp>
      <p:sp>
        <p:nvSpPr>
          <p:cNvPr id="3" name="Content Placeholder 2"/>
          <p:cNvSpPr>
            <a:spLocks noGrp="1"/>
          </p:cNvSpPr>
          <p:nvPr>
            <p:ph idx="1"/>
          </p:nvPr>
        </p:nvSpPr>
        <p:spPr>
          <a:xfrm>
            <a:off x="542611" y="1999622"/>
            <a:ext cx="11193864" cy="4371033"/>
          </a:xfrm>
        </p:spPr>
        <p:txBody>
          <a:bodyPr anchor="ctr">
            <a:normAutofit/>
          </a:bodyPr>
          <a:lstStyle/>
          <a:p>
            <a:r>
              <a:rPr lang="en-GB" sz="3200" dirty="0"/>
              <a:t>Research your chosen (assignment) organisation’s CC/CSR policy</a:t>
            </a:r>
          </a:p>
          <a:p>
            <a:endParaRPr lang="en-GB" sz="3200" dirty="0"/>
          </a:p>
          <a:p>
            <a:r>
              <a:rPr lang="en-GB" sz="3200" dirty="0"/>
              <a:t>What initiatives are they involved with?</a:t>
            </a:r>
          </a:p>
          <a:p>
            <a:endParaRPr lang="en-GB" sz="3200" dirty="0"/>
          </a:p>
          <a:p>
            <a:r>
              <a:rPr lang="en-GB" sz="3200" dirty="0"/>
              <a:t>Do you think they are good corporate citizens?</a:t>
            </a:r>
          </a:p>
        </p:txBody>
      </p:sp>
    </p:spTree>
    <p:extLst>
      <p:ext uri="{BB962C8B-B14F-4D97-AF65-F5344CB8AC3E}">
        <p14:creationId xmlns:p14="http://schemas.microsoft.com/office/powerpoint/2010/main" val="28944945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9B447FE-DDA9-4B30-828A-59FC56912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3D487F7-9050-4871-B351-34A72ADB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4" y="-1"/>
            <a:ext cx="6096002"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43C27DD-EF6A-4C48-9669-C2970E71A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52884" y="609601"/>
            <a:ext cx="6858003" cy="5638801"/>
          </a:xfrm>
          <a:prstGeom prst="rect">
            <a:avLst/>
          </a:prstGeom>
          <a:gradFill>
            <a:gsLst>
              <a:gs pos="0">
                <a:schemeClr val="accent1">
                  <a:alpha val="23000"/>
                </a:schemeClr>
              </a:gs>
              <a:gs pos="71000">
                <a:schemeClr val="accent1">
                  <a:lumMod val="50000"/>
                  <a:alpha val="0"/>
                </a:schemeClr>
              </a:gs>
              <a:gs pos="100000">
                <a:srgbClr val="000000">
                  <a:alpha val="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5A1AA86-B7E6-4C02-AA34-F1A25CD4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8" y="2217950"/>
            <a:ext cx="6103518" cy="4640049"/>
          </a:xfrm>
          <a:prstGeom prst="rect">
            <a:avLst/>
          </a:prstGeom>
          <a:gradFill>
            <a:gsLst>
              <a:gs pos="0">
                <a:schemeClr val="accent1">
                  <a:alpha val="0"/>
                </a:schemeClr>
              </a:gs>
              <a:gs pos="72000">
                <a:srgbClr val="000000">
                  <a:alpha val="21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86C3B9CB-4E48-4726-B7B9-9E02F71B1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37312">
            <a:off x="565239" y="1211422"/>
            <a:ext cx="4640488" cy="4640488"/>
          </a:xfrm>
          <a:prstGeom prst="ellipse">
            <a:avLst/>
          </a:prstGeom>
          <a:gradFill>
            <a:gsLst>
              <a:gs pos="53000">
                <a:schemeClr val="accent1">
                  <a:alpha val="0"/>
                </a:schemeClr>
              </a:gs>
              <a:gs pos="100000">
                <a:schemeClr val="accent1">
                  <a:lumMod val="40000"/>
                  <a:lumOff val="60000"/>
                  <a:alpha val="1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C84384FE-1C88-4CAA-8FB8-2313A3AE7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9" y="0"/>
            <a:ext cx="6103519" cy="6870700"/>
          </a:xfrm>
          <a:prstGeom prst="rect">
            <a:avLst/>
          </a:prstGeom>
          <a:gradFill>
            <a:gsLst>
              <a:gs pos="24000">
                <a:schemeClr val="accent1">
                  <a:alpha val="0"/>
                </a:schemeClr>
              </a:gs>
              <a:gs pos="100000">
                <a:srgbClr val="000000">
                  <a:alpha val="71000"/>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862BE641-75C4-4E46-8941-FF881DEBFFC0}"/>
              </a:ext>
            </a:extLst>
          </p:cNvPr>
          <p:cNvSpPr>
            <a:spLocks noGrp="1"/>
          </p:cNvSpPr>
          <p:nvPr>
            <p:ph type="title"/>
          </p:nvPr>
        </p:nvSpPr>
        <p:spPr>
          <a:xfrm>
            <a:off x="1069788" y="2654490"/>
            <a:ext cx="4567686" cy="3220382"/>
          </a:xfrm>
        </p:spPr>
        <p:txBody>
          <a:bodyPr vert="horz" lIns="91440" tIns="45720" rIns="91440" bIns="45720" rtlCol="0" anchor="t">
            <a:normAutofit/>
          </a:bodyPr>
          <a:lstStyle/>
          <a:p>
            <a:pPr algn="r"/>
            <a:r>
              <a:rPr lang="en-US" sz="4800">
                <a:solidFill>
                  <a:srgbClr val="FFFFFF"/>
                </a:solidFill>
              </a:rPr>
              <a:t>Any Questions?</a:t>
            </a:r>
          </a:p>
        </p:txBody>
      </p:sp>
      <p:pic>
        <p:nvPicPr>
          <p:cNvPr id="5" name="Picture Placeholder 4" descr="Quizzical burrowing owl looking forward">
            <a:extLst>
              <a:ext uri="{FF2B5EF4-FFF2-40B4-BE49-F238E27FC236}">
                <a16:creationId xmlns:a16="http://schemas.microsoft.com/office/drawing/2014/main" id="{DA2DF4EC-645E-4BA6-8628-BDC3F018980A}"/>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Lst>
          </a:blip>
          <a:srcRect l="681" r="38730" b="1"/>
          <a:stretch/>
        </p:blipFill>
        <p:spPr>
          <a:xfrm>
            <a:off x="6553199" y="457200"/>
            <a:ext cx="5181602" cy="5943600"/>
          </a:xfrm>
          <a:prstGeom prst="rect">
            <a:avLst/>
          </a:prstGeom>
        </p:spPr>
      </p:pic>
    </p:spTree>
    <p:extLst>
      <p:ext uri="{BB962C8B-B14F-4D97-AF65-F5344CB8AC3E}">
        <p14:creationId xmlns:p14="http://schemas.microsoft.com/office/powerpoint/2010/main" val="41420404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1816</Words>
  <Application>Microsoft Office PowerPoint</Application>
  <PresentationFormat>Widescreen</PresentationFormat>
  <Paragraphs>143</Paragraphs>
  <Slides>31</Slides>
  <Notes>0</Notes>
  <HiddenSlides>0</HiddenSlides>
  <MMClips>3</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31</vt:i4>
      </vt:variant>
    </vt:vector>
  </HeadingPairs>
  <TitlesOfParts>
    <vt:vector size="43" baseType="lpstr">
      <vt:lpstr>-apple-system</vt:lpstr>
      <vt:lpstr>Myriad Pro</vt:lpstr>
      <vt:lpstr>Niramit</vt:lpstr>
      <vt:lpstr>Univers LT Std 57 Cn</vt:lpstr>
      <vt:lpstr>Arial</vt:lpstr>
      <vt:lpstr>Calibri</vt:lpstr>
      <vt:lpstr>Calibri Light</vt:lpstr>
      <vt:lpstr>IBM Plex Sans</vt:lpstr>
      <vt:lpstr>Roboto</vt:lpstr>
      <vt:lpstr>Wingdings</vt:lpstr>
      <vt:lpstr>Office Theme</vt:lpstr>
      <vt:lpstr>UWTSD</vt:lpstr>
      <vt:lpstr>Lecture 7 Corporate Citizenship &amp; CSR  </vt:lpstr>
      <vt:lpstr>The purpose of this week’s session is to:</vt:lpstr>
      <vt:lpstr>What is Meant by Corporate Citizenship?</vt:lpstr>
      <vt:lpstr>What is Meant by Corporate Citizenship?</vt:lpstr>
      <vt:lpstr>What is CC?</vt:lpstr>
      <vt:lpstr>Exercise</vt:lpstr>
      <vt:lpstr>Why is CC important?</vt:lpstr>
      <vt:lpstr>How CC Impacts Customers</vt:lpstr>
      <vt:lpstr>What is the Difference Between CC and CSR?</vt:lpstr>
      <vt:lpstr>What is CSR? </vt:lpstr>
      <vt:lpstr>Corporate Social Responsibility - CSR</vt:lpstr>
      <vt:lpstr>Corporate Citizenship - CC</vt:lpstr>
      <vt:lpstr>PowerPoint Presentation</vt:lpstr>
      <vt:lpstr>PowerPoint Presentation</vt:lpstr>
      <vt:lpstr>Governance</vt:lpstr>
      <vt:lpstr>Key Aspects of CC</vt:lpstr>
      <vt:lpstr>Key Aspects of CC</vt:lpstr>
      <vt:lpstr>Key Aspects of CC</vt:lpstr>
      <vt:lpstr>Stages in Developing Corporate Citizenship</vt:lpstr>
      <vt:lpstr>Stages in Developing Corporate Citizenship</vt:lpstr>
      <vt:lpstr>Nike  </vt:lpstr>
      <vt:lpstr>The Process of  Developing Corporate Citizenship</vt:lpstr>
      <vt:lpstr>The Process of  Developing Corporate Citizenship</vt:lpstr>
      <vt:lpstr>The Process of  Developing Corporate Citizenship</vt:lpstr>
      <vt:lpstr>The Process of  Developing Corporate Citizenship</vt:lpstr>
      <vt:lpstr>Case Studies</vt:lpstr>
      <vt:lpstr>Citroën The Big Issue Group - Driving Change For Good  </vt:lpstr>
      <vt:lpstr>PowerPoint Presentation</vt:lpstr>
      <vt:lpstr>Where are we now… ?</vt:lpstr>
      <vt:lpstr>Exercise</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dc:title>
  <dc:creator>Lisa Knight</dc:creator>
  <cp:lastModifiedBy>Helen Evans (Institute of Management and Health)</cp:lastModifiedBy>
  <cp:revision>83</cp:revision>
  <dcterms:created xsi:type="dcterms:W3CDTF">2022-10-03T13:55:11Z</dcterms:created>
  <dcterms:modified xsi:type="dcterms:W3CDTF">2024-11-19T17:24:02Z</dcterms:modified>
</cp:coreProperties>
</file>