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3/14/26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3/14/26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3/14/26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3/14/26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3/14/26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3/14/26</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3/14/26</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0B58E-CD96-E124-6373-C43FDD536EA0}"/>
              </a:ext>
            </a:extLst>
          </p:cNvPr>
          <p:cNvSpPr>
            <a:spLocks noGrp="1"/>
          </p:cNvSpPr>
          <p:nvPr>
            <p:ph type="ctrTitle"/>
          </p:nvPr>
        </p:nvSpPr>
        <p:spPr/>
        <p:txBody>
          <a:bodyPr/>
          <a:lstStyle/>
          <a:p>
            <a:r>
              <a:rPr lang="en-US" dirty="0"/>
              <a:t>Green Haven Florists</a:t>
            </a:r>
          </a:p>
        </p:txBody>
      </p:sp>
      <p:sp>
        <p:nvSpPr>
          <p:cNvPr id="5" name="TextBox 4">
            <a:extLst>
              <a:ext uri="{FF2B5EF4-FFF2-40B4-BE49-F238E27FC236}">
                <a16:creationId xmlns:a16="http://schemas.microsoft.com/office/drawing/2014/main" id="{F135AB47-63B4-7CB3-0DEF-09C6EF586993}"/>
              </a:ext>
            </a:extLst>
          </p:cNvPr>
          <p:cNvSpPr txBox="1"/>
          <p:nvPr/>
        </p:nvSpPr>
        <p:spPr>
          <a:xfrm>
            <a:off x="525517" y="4466897"/>
            <a:ext cx="6680611" cy="1754326"/>
          </a:xfrm>
          <a:prstGeom prst="rect">
            <a:avLst/>
          </a:prstGeom>
          <a:noFill/>
        </p:spPr>
        <p:txBody>
          <a:bodyPr wrap="none" rtlCol="0">
            <a:spAutoFit/>
          </a:bodyPr>
          <a:lstStyle/>
          <a:p>
            <a:r>
              <a:rPr lang="en-US" dirty="0"/>
              <a:t>Name: OTTO MIHOK</a:t>
            </a:r>
          </a:p>
          <a:p>
            <a:r>
              <a:rPr lang="en-US" dirty="0"/>
              <a:t>Lecturer: MOHAMMAD RAHMAN</a:t>
            </a:r>
          </a:p>
          <a:p>
            <a:r>
              <a:rPr lang="en-US" dirty="0"/>
              <a:t>Topic: GREEN HAVEN FLORISTS</a:t>
            </a:r>
          </a:p>
          <a:p>
            <a:r>
              <a:rPr lang="en-US" dirty="0"/>
              <a:t>GROUP 2/MODULE:SOLVING AND DECISION MAKING</a:t>
            </a:r>
          </a:p>
          <a:p>
            <a:r>
              <a:rPr lang="en-US" dirty="0"/>
              <a:t>LOCATION:LONDON WESTFERRY CIRCUS-(TRINITY SAINT DAVID)</a:t>
            </a:r>
          </a:p>
          <a:p>
            <a:r>
              <a:rPr lang="en-US" dirty="0"/>
              <a:t>STUDENT NUMBER:2510617</a:t>
            </a:r>
          </a:p>
        </p:txBody>
      </p:sp>
    </p:spTree>
    <p:extLst>
      <p:ext uri="{BB962C8B-B14F-4D97-AF65-F5344CB8AC3E}">
        <p14:creationId xmlns:p14="http://schemas.microsoft.com/office/powerpoint/2010/main" val="2139079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12D6A-917E-A39D-474D-3D14460663A7}"/>
              </a:ext>
            </a:extLst>
          </p:cNvPr>
          <p:cNvSpPr>
            <a:spLocks noGrp="1"/>
          </p:cNvSpPr>
          <p:nvPr>
            <p:ph type="title"/>
          </p:nvPr>
        </p:nvSpPr>
        <p:spPr/>
        <p:txBody>
          <a:bodyPr/>
          <a:lstStyle/>
          <a:p>
            <a:r>
              <a:rPr lang="en-US" dirty="0"/>
              <a:t>What I will be covering in this presentation ?</a:t>
            </a:r>
          </a:p>
        </p:txBody>
      </p:sp>
      <p:sp>
        <p:nvSpPr>
          <p:cNvPr id="3" name="Content Placeholder 2">
            <a:extLst>
              <a:ext uri="{FF2B5EF4-FFF2-40B4-BE49-F238E27FC236}">
                <a16:creationId xmlns:a16="http://schemas.microsoft.com/office/drawing/2014/main" id="{339343FB-0F02-5B1F-74EA-20211F94DF89}"/>
              </a:ext>
            </a:extLst>
          </p:cNvPr>
          <p:cNvSpPr>
            <a:spLocks noGrp="1"/>
          </p:cNvSpPr>
          <p:nvPr>
            <p:ph idx="1"/>
          </p:nvPr>
        </p:nvSpPr>
        <p:spPr/>
        <p:txBody>
          <a:bodyPr>
            <a:normAutofit fontScale="85000" lnSpcReduction="20000"/>
          </a:bodyPr>
          <a:lstStyle/>
          <a:p>
            <a:r>
              <a:rPr lang="en-US" i="1" dirty="0"/>
              <a:t>Slide 1)name student id, group ,location and title </a:t>
            </a:r>
          </a:p>
          <a:p>
            <a:r>
              <a:rPr lang="en-US" i="1" dirty="0"/>
              <a:t>Slide2)context(agenda)</a:t>
            </a:r>
          </a:p>
          <a:p>
            <a:r>
              <a:rPr lang="en-US" i="1" dirty="0"/>
              <a:t>Slide3)introduction of green haven florists </a:t>
            </a:r>
          </a:p>
          <a:p>
            <a:r>
              <a:rPr lang="en-US" i="1" dirty="0"/>
              <a:t>Slide4)The main problems of green haven florists </a:t>
            </a:r>
          </a:p>
          <a:p>
            <a:r>
              <a:rPr lang="en-US" i="1" dirty="0"/>
              <a:t>Slide5)</a:t>
            </a:r>
            <a:r>
              <a:rPr lang="en-US" i="1" dirty="0" err="1"/>
              <a:t>pestel</a:t>
            </a:r>
            <a:r>
              <a:rPr lang="en-US" i="1" dirty="0"/>
              <a:t> analysis</a:t>
            </a:r>
          </a:p>
          <a:p>
            <a:r>
              <a:rPr lang="en-US" i="1" dirty="0"/>
              <a:t>Slide6)using 5w2h method)</a:t>
            </a:r>
          </a:p>
          <a:p>
            <a:r>
              <a:rPr lang="en-US" i="1" dirty="0"/>
              <a:t>Slide7)cause and effect using fishbone method</a:t>
            </a:r>
          </a:p>
          <a:p>
            <a:r>
              <a:rPr lang="en-US" i="1" dirty="0"/>
              <a:t>Slide8)competitors/challenges</a:t>
            </a:r>
          </a:p>
          <a:p>
            <a:r>
              <a:rPr lang="en-US" i="1" dirty="0"/>
              <a:t>Slide 9) final conclusion/recommendation (key findings)</a:t>
            </a:r>
          </a:p>
          <a:p>
            <a:r>
              <a:rPr lang="en-US" i="1" dirty="0"/>
              <a:t>Slide 10)Referencing </a:t>
            </a:r>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3116260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C999B-450D-DA42-4AEA-55AE24935A63}"/>
              </a:ext>
            </a:extLst>
          </p:cNvPr>
          <p:cNvSpPr>
            <a:spLocks noGrp="1"/>
          </p:cNvSpPr>
          <p:nvPr>
            <p:ph type="title"/>
          </p:nvPr>
        </p:nvSpPr>
        <p:spPr/>
        <p:txBody>
          <a:bodyPr/>
          <a:lstStyle/>
          <a:p>
            <a:r>
              <a:rPr lang="en-US" dirty="0"/>
              <a:t>Green Haven Florists (Background of company)</a:t>
            </a:r>
          </a:p>
        </p:txBody>
      </p:sp>
      <p:sp>
        <p:nvSpPr>
          <p:cNvPr id="3" name="Content Placeholder 2">
            <a:extLst>
              <a:ext uri="{FF2B5EF4-FFF2-40B4-BE49-F238E27FC236}">
                <a16:creationId xmlns:a16="http://schemas.microsoft.com/office/drawing/2014/main" id="{197C4E72-6486-A16B-F811-7EF6A648CBFA}"/>
              </a:ext>
            </a:extLst>
          </p:cNvPr>
          <p:cNvSpPr>
            <a:spLocks noGrp="1"/>
          </p:cNvSpPr>
          <p:nvPr>
            <p:ph idx="1"/>
          </p:nvPr>
        </p:nvSpPr>
        <p:spPr/>
        <p:txBody>
          <a:bodyPr>
            <a:normAutofit fontScale="92500" lnSpcReduction="10000"/>
          </a:bodyPr>
          <a:lstStyle/>
          <a:p>
            <a:r>
              <a:rPr lang="en-US" sz="3200" dirty="0"/>
              <a:t>Green  Haven florists are a small independent flower shop that are located in </a:t>
            </a:r>
            <a:r>
              <a:rPr lang="en-US" sz="3200" dirty="0" err="1"/>
              <a:t>Norwich,England</a:t>
            </a:r>
            <a:r>
              <a:rPr lang="en-US" sz="3200" dirty="0"/>
              <a:t>. It was founded by partners Liam and Priya Patel in 2016founded in 2016. It has gained a very fast reputation for its bespoke floral arrangements and their eco friendly packaging. However, due to the operational cost and increased competition from online delivery services, the small business is now struggling for profitability.</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1347307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2C3D7-34BF-04B4-3250-3CB377297CD0}"/>
              </a:ext>
            </a:extLst>
          </p:cNvPr>
          <p:cNvSpPr>
            <a:spLocks noGrp="1"/>
          </p:cNvSpPr>
          <p:nvPr>
            <p:ph type="title"/>
          </p:nvPr>
        </p:nvSpPr>
        <p:spPr/>
        <p:txBody>
          <a:bodyPr>
            <a:normAutofit/>
          </a:bodyPr>
          <a:lstStyle/>
          <a:p>
            <a:r>
              <a:rPr lang="en-US" dirty="0"/>
              <a:t>The problems of green haven florists (issues)</a:t>
            </a:r>
          </a:p>
        </p:txBody>
      </p:sp>
      <p:sp>
        <p:nvSpPr>
          <p:cNvPr id="3" name="Content Placeholder 2">
            <a:extLst>
              <a:ext uri="{FF2B5EF4-FFF2-40B4-BE49-F238E27FC236}">
                <a16:creationId xmlns:a16="http://schemas.microsoft.com/office/drawing/2014/main" id="{C790538A-CB35-16FC-A351-6ED4EDEADD1C}"/>
              </a:ext>
            </a:extLst>
          </p:cNvPr>
          <p:cNvSpPr>
            <a:spLocks noGrp="1"/>
          </p:cNvSpPr>
          <p:nvPr>
            <p:ph idx="1"/>
          </p:nvPr>
        </p:nvSpPr>
        <p:spPr/>
        <p:txBody>
          <a:bodyPr>
            <a:normAutofit fontScale="92500" lnSpcReduction="20000"/>
          </a:bodyPr>
          <a:lstStyle/>
          <a:p>
            <a:pPr marL="0" indent="0">
              <a:buNone/>
            </a:pPr>
            <a:r>
              <a:rPr lang="en-US" dirty="0"/>
              <a:t>The small business of green haven florists is now facing drastic and significant business challenges as prices of sales in store drop by 30%. This has a huge impact on the small business as they are struggling with survival of the future business ands profitability.</a:t>
            </a:r>
          </a:p>
          <a:p>
            <a:pPr marL="0" indent="0">
              <a:buNone/>
            </a:pPr>
            <a:endParaRPr lang="en-US" dirty="0"/>
          </a:p>
          <a:p>
            <a:pPr marL="0" indent="0">
              <a:buNone/>
            </a:pPr>
            <a:r>
              <a:rPr lang="en-US" dirty="0"/>
              <a:t>The business is also struggling due to the rising cost for materials and fresh flowers that have increased and increased pressure from online flower delivery services .</a:t>
            </a:r>
          </a:p>
          <a:p>
            <a:pPr marL="0" indent="0">
              <a:buNone/>
            </a:pPr>
            <a:endParaRPr lang="en-US" dirty="0"/>
          </a:p>
          <a:p>
            <a:pPr marL="0" indent="0">
              <a:buNone/>
            </a:pPr>
            <a:r>
              <a:rPr lang="en-US" dirty="0"/>
              <a:t>The small business are also facing some problems of keeping long time customers as the customer prefer lower price of large online flowers retailers, where they often get discounts frequently. </a:t>
            </a:r>
          </a:p>
          <a:p>
            <a:pPr marL="0" indent="0">
              <a:buNone/>
            </a:pPr>
            <a:endParaRPr lang="en-US" dirty="0"/>
          </a:p>
        </p:txBody>
      </p:sp>
    </p:spTree>
    <p:extLst>
      <p:ext uri="{BB962C8B-B14F-4D97-AF65-F5344CB8AC3E}">
        <p14:creationId xmlns:p14="http://schemas.microsoft.com/office/powerpoint/2010/main" val="2741121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85B6E-3842-DE00-7799-1F9C0733468E}"/>
              </a:ext>
            </a:extLst>
          </p:cNvPr>
          <p:cNvSpPr>
            <a:spLocks noGrp="1"/>
          </p:cNvSpPr>
          <p:nvPr>
            <p:ph type="title"/>
          </p:nvPr>
        </p:nvSpPr>
        <p:spPr/>
        <p:txBody>
          <a:bodyPr/>
          <a:lstStyle/>
          <a:p>
            <a:r>
              <a:rPr lang="en-US" b="1" u="sng" dirty="0"/>
              <a:t>PESTEL</a:t>
            </a:r>
            <a:r>
              <a:rPr lang="en-US" dirty="0"/>
              <a:t> Analysis </a:t>
            </a:r>
          </a:p>
        </p:txBody>
      </p:sp>
      <p:sp>
        <p:nvSpPr>
          <p:cNvPr id="4" name="Oval 3">
            <a:extLst>
              <a:ext uri="{FF2B5EF4-FFF2-40B4-BE49-F238E27FC236}">
                <a16:creationId xmlns:a16="http://schemas.microsoft.com/office/drawing/2014/main" id="{BCBB9177-B323-5A2B-6F66-2CAA54781459}"/>
              </a:ext>
            </a:extLst>
          </p:cNvPr>
          <p:cNvSpPr/>
          <p:nvPr/>
        </p:nvSpPr>
        <p:spPr>
          <a:xfrm>
            <a:off x="4290849" y="3497818"/>
            <a:ext cx="1474076" cy="115135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PESTEL</a:t>
            </a:r>
          </a:p>
        </p:txBody>
      </p:sp>
      <p:sp>
        <p:nvSpPr>
          <p:cNvPr id="5" name="Rectangle 4">
            <a:extLst>
              <a:ext uri="{FF2B5EF4-FFF2-40B4-BE49-F238E27FC236}">
                <a16:creationId xmlns:a16="http://schemas.microsoft.com/office/drawing/2014/main" id="{7177D482-B3FB-D609-175B-1CCAB03A832A}"/>
              </a:ext>
            </a:extLst>
          </p:cNvPr>
          <p:cNvSpPr/>
          <p:nvPr/>
        </p:nvSpPr>
        <p:spPr>
          <a:xfrm>
            <a:off x="0" y="2232223"/>
            <a:ext cx="4251435" cy="11140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Legal</a:t>
            </a:r>
          </a:p>
          <a:p>
            <a:pPr algn="ctr"/>
            <a:r>
              <a:rPr lang="en-US" dirty="0"/>
              <a:t>Regulation around sourcing and packaging </a:t>
            </a:r>
          </a:p>
        </p:txBody>
      </p:sp>
      <p:sp>
        <p:nvSpPr>
          <p:cNvPr id="6" name="Rectangle 5">
            <a:extLst>
              <a:ext uri="{FF2B5EF4-FFF2-40B4-BE49-F238E27FC236}">
                <a16:creationId xmlns:a16="http://schemas.microsoft.com/office/drawing/2014/main" id="{E51FEEE0-2BB9-7178-1B53-8658C0BAD5C5}"/>
              </a:ext>
            </a:extLst>
          </p:cNvPr>
          <p:cNvSpPr/>
          <p:nvPr/>
        </p:nvSpPr>
        <p:spPr>
          <a:xfrm>
            <a:off x="0" y="3497818"/>
            <a:ext cx="4251435" cy="11513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Political</a:t>
            </a:r>
          </a:p>
          <a:p>
            <a:pPr algn="ctr"/>
            <a:r>
              <a:rPr lang="en-US" dirty="0"/>
              <a:t>Import regulations affecting flower supply and government regulations affecting small </a:t>
            </a:r>
            <a:r>
              <a:rPr lang="en-US" dirty="0" err="1"/>
              <a:t>bussiness</a:t>
            </a:r>
            <a:r>
              <a:rPr lang="en-US" dirty="0"/>
              <a:t> </a:t>
            </a:r>
          </a:p>
        </p:txBody>
      </p:sp>
      <p:sp>
        <p:nvSpPr>
          <p:cNvPr id="7" name="Rectangle 6">
            <a:extLst>
              <a:ext uri="{FF2B5EF4-FFF2-40B4-BE49-F238E27FC236}">
                <a16:creationId xmlns:a16="http://schemas.microsoft.com/office/drawing/2014/main" id="{0A1C2074-6BAF-479D-09C9-02B43EBB7284}"/>
              </a:ext>
            </a:extLst>
          </p:cNvPr>
          <p:cNvSpPr/>
          <p:nvPr/>
        </p:nvSpPr>
        <p:spPr>
          <a:xfrm>
            <a:off x="0" y="4828667"/>
            <a:ext cx="4330262" cy="16877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Environment</a:t>
            </a:r>
          </a:p>
          <a:p>
            <a:pPr algn="ctr"/>
            <a:r>
              <a:rPr lang="en-US" dirty="0"/>
              <a:t>Sustainability expectations from customers </a:t>
            </a:r>
          </a:p>
        </p:txBody>
      </p:sp>
      <p:sp>
        <p:nvSpPr>
          <p:cNvPr id="8" name="Rectangle 7">
            <a:extLst>
              <a:ext uri="{FF2B5EF4-FFF2-40B4-BE49-F238E27FC236}">
                <a16:creationId xmlns:a16="http://schemas.microsoft.com/office/drawing/2014/main" id="{96F57165-0A39-8F61-B1D3-7CF20F9279DA}"/>
              </a:ext>
            </a:extLst>
          </p:cNvPr>
          <p:cNvSpPr/>
          <p:nvPr/>
        </p:nvSpPr>
        <p:spPr>
          <a:xfrm>
            <a:off x="5633545" y="5080561"/>
            <a:ext cx="6558455" cy="17774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Social</a:t>
            </a:r>
          </a:p>
          <a:p>
            <a:pPr algn="ctr"/>
            <a:r>
              <a:rPr lang="en-US" dirty="0"/>
              <a:t>Customers are now relying on online shopping and delivery especially the customers that do not have time due to busy lifestyles. It is far more easier for them to go online and order flowers with next day delivery without the need to travel</a:t>
            </a:r>
          </a:p>
        </p:txBody>
      </p:sp>
      <p:sp>
        <p:nvSpPr>
          <p:cNvPr id="9" name="Rectangle 8">
            <a:extLst>
              <a:ext uri="{FF2B5EF4-FFF2-40B4-BE49-F238E27FC236}">
                <a16:creationId xmlns:a16="http://schemas.microsoft.com/office/drawing/2014/main" id="{DC514B09-F2C2-5337-F5AA-364E3D2ACD02}"/>
              </a:ext>
            </a:extLst>
          </p:cNvPr>
          <p:cNvSpPr/>
          <p:nvPr/>
        </p:nvSpPr>
        <p:spPr>
          <a:xfrm>
            <a:off x="5804339" y="3485728"/>
            <a:ext cx="6387662" cy="15948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Technology</a:t>
            </a:r>
          </a:p>
          <a:p>
            <a:pPr algn="ctr"/>
            <a:r>
              <a:rPr lang="en-US" dirty="0"/>
              <a:t>E </a:t>
            </a:r>
            <a:r>
              <a:rPr lang="en-US" dirty="0" err="1"/>
              <a:t>commerse</a:t>
            </a:r>
            <a:r>
              <a:rPr lang="en-US" dirty="0"/>
              <a:t> and social media marketing advantages.</a:t>
            </a:r>
          </a:p>
          <a:p>
            <a:pPr algn="ctr"/>
            <a:r>
              <a:rPr lang="en-US" dirty="0"/>
              <a:t>Using social media like </a:t>
            </a:r>
            <a:r>
              <a:rPr lang="en-US" dirty="0" err="1"/>
              <a:t>facebook,Instagram</a:t>
            </a:r>
            <a:r>
              <a:rPr lang="en-US" dirty="0"/>
              <a:t>, </a:t>
            </a:r>
            <a:r>
              <a:rPr lang="en-US" dirty="0" err="1"/>
              <a:t>tiktok</a:t>
            </a:r>
            <a:r>
              <a:rPr lang="en-US" dirty="0"/>
              <a:t>( attracts more customer. Online payments and services like next day delivery makes it extremely easy for people to order flowers. </a:t>
            </a:r>
          </a:p>
        </p:txBody>
      </p:sp>
      <p:sp>
        <p:nvSpPr>
          <p:cNvPr id="10" name="Rectangle 9">
            <a:extLst>
              <a:ext uri="{FF2B5EF4-FFF2-40B4-BE49-F238E27FC236}">
                <a16:creationId xmlns:a16="http://schemas.microsoft.com/office/drawing/2014/main" id="{1BF7B146-B57F-E8A7-92F4-7767E2D9A747}"/>
              </a:ext>
            </a:extLst>
          </p:cNvPr>
          <p:cNvSpPr/>
          <p:nvPr/>
        </p:nvSpPr>
        <p:spPr>
          <a:xfrm>
            <a:off x="5804338" y="2156764"/>
            <a:ext cx="6387662" cy="127223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t>Economics</a:t>
            </a:r>
          </a:p>
          <a:p>
            <a:pPr algn="ctr"/>
            <a:r>
              <a:rPr lang="en-US" dirty="0"/>
              <a:t>Inflation increasing supply costs (increasing cost of flowers, packaging and utilities).</a:t>
            </a:r>
          </a:p>
          <a:p>
            <a:pPr algn="ctr"/>
            <a:endParaRPr lang="en-US" dirty="0"/>
          </a:p>
        </p:txBody>
      </p:sp>
    </p:spTree>
    <p:extLst>
      <p:ext uri="{BB962C8B-B14F-4D97-AF65-F5344CB8AC3E}">
        <p14:creationId xmlns:p14="http://schemas.microsoft.com/office/powerpoint/2010/main" val="1388835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91BD8-BF59-7F20-2945-7C99359F4349}"/>
              </a:ext>
            </a:extLst>
          </p:cNvPr>
          <p:cNvSpPr>
            <a:spLocks noGrp="1"/>
          </p:cNvSpPr>
          <p:nvPr>
            <p:ph type="title"/>
          </p:nvPr>
        </p:nvSpPr>
        <p:spPr/>
        <p:txBody>
          <a:bodyPr/>
          <a:lstStyle/>
          <a:p>
            <a:r>
              <a:rPr lang="en-US" dirty="0"/>
              <a:t>5W2H METHOD</a:t>
            </a:r>
          </a:p>
        </p:txBody>
      </p:sp>
      <p:sp>
        <p:nvSpPr>
          <p:cNvPr id="4" name="TextBox 3">
            <a:extLst>
              <a:ext uri="{FF2B5EF4-FFF2-40B4-BE49-F238E27FC236}">
                <a16:creationId xmlns:a16="http://schemas.microsoft.com/office/drawing/2014/main" id="{B7F0DE78-26E2-385A-5C16-0327528F6AB6}"/>
              </a:ext>
            </a:extLst>
          </p:cNvPr>
          <p:cNvSpPr txBox="1"/>
          <p:nvPr/>
        </p:nvSpPr>
        <p:spPr>
          <a:xfrm>
            <a:off x="451945" y="2161513"/>
            <a:ext cx="10688311" cy="4524315"/>
          </a:xfrm>
          <a:prstGeom prst="rect">
            <a:avLst/>
          </a:prstGeom>
          <a:noFill/>
        </p:spPr>
        <p:txBody>
          <a:bodyPr wrap="none" rtlCol="0">
            <a:spAutoFit/>
          </a:bodyPr>
          <a:lstStyle/>
          <a:p>
            <a:r>
              <a:rPr lang="en-US" b="1" u="sng" dirty="0"/>
              <a:t>WHAT?- </a:t>
            </a:r>
            <a:r>
              <a:rPr lang="en-US" dirty="0"/>
              <a:t>THE PROBLEM OF SALES HAS DROPPED DOWN BY 30% IN THE LAST 12 MONTHS TO 18 MONTHS</a:t>
            </a:r>
          </a:p>
          <a:p>
            <a:endParaRPr lang="en-US" dirty="0"/>
          </a:p>
          <a:p>
            <a:r>
              <a:rPr lang="en-US" b="1" u="sng" dirty="0"/>
              <a:t>WHY? </a:t>
            </a:r>
            <a:r>
              <a:rPr lang="en-US" dirty="0"/>
              <a:t>DUE TO INCREASED OPERATIONAL COST AND INCREASED COMPETITION FROM ONLINE RETAILERS.</a:t>
            </a:r>
          </a:p>
          <a:p>
            <a:endParaRPr lang="en-US" dirty="0"/>
          </a:p>
          <a:p>
            <a:r>
              <a:rPr lang="en-US" b="1" u="sng" dirty="0"/>
              <a:t>WHERE?</a:t>
            </a:r>
            <a:r>
              <a:rPr lang="en-US" dirty="0"/>
              <a:t>THE LOCATION OF THE GREEN HAVEN FLORIST BUSSINESS IS LOCATED IN NORWICH, ENGLAND.</a:t>
            </a:r>
          </a:p>
          <a:p>
            <a:endParaRPr lang="en-US" dirty="0"/>
          </a:p>
          <a:p>
            <a:r>
              <a:rPr lang="en-US" b="1" u="sng" dirty="0"/>
              <a:t>WHEN?</a:t>
            </a:r>
            <a:r>
              <a:rPr lang="en-US" dirty="0"/>
              <a:t>THE BUSSINESS HAS BEEN IMPACTED BY THE SALES DROP FOR AROUND 12-18 MONTHS NOW.</a:t>
            </a:r>
          </a:p>
          <a:p>
            <a:endParaRPr lang="en-US" dirty="0"/>
          </a:p>
          <a:p>
            <a:r>
              <a:rPr lang="en-US" b="1" u="sng" dirty="0"/>
              <a:t>WHO? </a:t>
            </a:r>
            <a:r>
              <a:rPr lang="en-US" dirty="0"/>
              <a:t>THE FOUNDERS LIAM AND PRIYA ARE FACING CHALLENGING TIMES IN THEIR LIVES DUE TO THEIR </a:t>
            </a:r>
          </a:p>
          <a:p>
            <a:r>
              <a:rPr lang="en-US" dirty="0"/>
              <a:t>BUSSINESS PROBLEMS AND ARE AT HIGH RISK OF CLOSING BUSSINESS IF THINGS DO NOT CHANGE. </a:t>
            </a:r>
          </a:p>
          <a:p>
            <a:endParaRPr lang="en-US" dirty="0"/>
          </a:p>
          <a:p>
            <a:r>
              <a:rPr lang="en-US" b="1" u="sng" dirty="0"/>
              <a:t>HOW? </a:t>
            </a:r>
            <a:r>
              <a:rPr lang="en-US" dirty="0"/>
              <a:t>THEY SHOULD TRY AND ENHANCE THE ONLINE ORDERING SYSTEM TO COMPENSATE THE MONEY </a:t>
            </a:r>
          </a:p>
          <a:p>
            <a:r>
              <a:rPr lang="en-US" dirty="0"/>
              <a:t>THEY HAVE LOST FROM REVENUE.</a:t>
            </a:r>
          </a:p>
          <a:p>
            <a:endParaRPr lang="en-US" dirty="0"/>
          </a:p>
          <a:p>
            <a:r>
              <a:rPr lang="en-US" b="1" u="sng" dirty="0"/>
              <a:t>HOW MUCH? </a:t>
            </a:r>
            <a:r>
              <a:rPr lang="en-US" dirty="0"/>
              <a:t>THE SMALL BUSSINESS HAS LOST 30% OF SALES IN STORES , THEY NOW HAVE TO INVEST IN</a:t>
            </a:r>
          </a:p>
          <a:p>
            <a:r>
              <a:rPr lang="en-US" dirty="0"/>
              <a:t>DIGITAL MARKETING AND REDUCE THE COST OF IN STORE FLOWERS.</a:t>
            </a:r>
          </a:p>
        </p:txBody>
      </p:sp>
    </p:spTree>
    <p:extLst>
      <p:ext uri="{BB962C8B-B14F-4D97-AF65-F5344CB8AC3E}">
        <p14:creationId xmlns:p14="http://schemas.microsoft.com/office/powerpoint/2010/main" val="964445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C6B6B-9F72-DAE3-DA69-54CDE5C371D0}"/>
              </a:ext>
            </a:extLst>
          </p:cNvPr>
          <p:cNvSpPr>
            <a:spLocks noGrp="1"/>
          </p:cNvSpPr>
          <p:nvPr>
            <p:ph type="title"/>
          </p:nvPr>
        </p:nvSpPr>
        <p:spPr/>
        <p:txBody>
          <a:bodyPr/>
          <a:lstStyle/>
          <a:p>
            <a:r>
              <a:rPr lang="en-US" dirty="0"/>
              <a:t>CAUSE AND EFFECT USING FISHBONE STRATEGY  </a:t>
            </a:r>
          </a:p>
        </p:txBody>
      </p:sp>
      <p:sp>
        <p:nvSpPr>
          <p:cNvPr id="8" name="Right Arrow 7">
            <a:extLst>
              <a:ext uri="{FF2B5EF4-FFF2-40B4-BE49-F238E27FC236}">
                <a16:creationId xmlns:a16="http://schemas.microsoft.com/office/drawing/2014/main" id="{6BEF7187-AACB-46AA-6CAD-8094EC4414D3}"/>
              </a:ext>
            </a:extLst>
          </p:cNvPr>
          <p:cNvSpPr/>
          <p:nvPr/>
        </p:nvSpPr>
        <p:spPr>
          <a:xfrm>
            <a:off x="2897528" y="3706629"/>
            <a:ext cx="6379779" cy="37837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933144E0-4239-D17D-8BB6-BC5A7B9826C9}"/>
              </a:ext>
            </a:extLst>
          </p:cNvPr>
          <p:cNvCxnSpPr/>
          <p:nvPr/>
        </p:nvCxnSpPr>
        <p:spPr>
          <a:xfrm>
            <a:off x="7711285" y="2874579"/>
            <a:ext cx="91440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9A88F64-964B-0DFD-580A-654E3DD8D014}"/>
              </a:ext>
            </a:extLst>
          </p:cNvPr>
          <p:cNvCxnSpPr>
            <a:cxnSpLocks/>
          </p:cNvCxnSpPr>
          <p:nvPr/>
        </p:nvCxnSpPr>
        <p:spPr>
          <a:xfrm>
            <a:off x="3213991" y="2313197"/>
            <a:ext cx="1843038" cy="1493933"/>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58914C7-5CFE-B13F-E4B4-A059C8B3924C}"/>
              </a:ext>
            </a:extLst>
          </p:cNvPr>
          <p:cNvCxnSpPr>
            <a:cxnSpLocks/>
          </p:cNvCxnSpPr>
          <p:nvPr/>
        </p:nvCxnSpPr>
        <p:spPr>
          <a:xfrm flipV="1">
            <a:off x="3151319" y="4024648"/>
            <a:ext cx="1945286" cy="16651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4CAF337-EEC3-0D12-5FAB-2C93B447AC12}"/>
              </a:ext>
            </a:extLst>
          </p:cNvPr>
          <p:cNvCxnSpPr>
            <a:cxnSpLocks/>
          </p:cNvCxnSpPr>
          <p:nvPr/>
        </p:nvCxnSpPr>
        <p:spPr>
          <a:xfrm flipV="1">
            <a:off x="7707583" y="4028091"/>
            <a:ext cx="914400" cy="857304"/>
          </a:xfrm>
          <a:prstGeom prst="line">
            <a:avLst/>
          </a:prstGeom>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9347ABF9-2820-5284-BD72-71A68EAEB6ED}"/>
              </a:ext>
            </a:extLst>
          </p:cNvPr>
          <p:cNvSpPr/>
          <p:nvPr/>
        </p:nvSpPr>
        <p:spPr>
          <a:xfrm>
            <a:off x="7408318" y="2049697"/>
            <a:ext cx="4783682" cy="369332"/>
          </a:xfrm>
          <a:prstGeom prst="rect">
            <a:avLst/>
          </a:prstGeom>
          <a:noFill/>
        </p:spPr>
        <p:txBody>
          <a:bodyPr wrap="none" lIns="91440" tIns="45720" rIns="91440" bIns="45720">
            <a:spAutoFit/>
          </a:bodyPr>
          <a:lstStyle/>
          <a:p>
            <a:pPr algn="ctr"/>
            <a:r>
              <a:rPr lang="en-GB" dirty="0">
                <a:ln w="0"/>
                <a:effectLst>
                  <a:outerShdw blurRad="38100" dist="19050" dir="2700000" algn="tl" rotWithShape="0">
                    <a:schemeClr val="dk1">
                      <a:alpha val="40000"/>
                    </a:schemeClr>
                  </a:outerShdw>
                </a:effectLst>
              </a:rPr>
              <a:t>Challenges that the Green Haven are facing </a:t>
            </a:r>
            <a:endParaRPr lang="en-GB" b="0" cap="none" spc="0" dirty="0">
              <a:ln w="0"/>
              <a:solidFill>
                <a:schemeClr val="tx1"/>
              </a:solidFill>
              <a:effectLst>
                <a:outerShdw blurRad="38100" dist="19050" dir="2700000" algn="tl" rotWithShape="0">
                  <a:schemeClr val="dk1">
                    <a:alpha val="40000"/>
                  </a:schemeClr>
                </a:outerShdw>
              </a:effectLst>
            </a:endParaRPr>
          </a:p>
        </p:txBody>
      </p:sp>
      <p:cxnSp>
        <p:nvCxnSpPr>
          <p:cNvPr id="5" name="Straight Arrow Connector 4">
            <a:extLst>
              <a:ext uri="{FF2B5EF4-FFF2-40B4-BE49-F238E27FC236}">
                <a16:creationId xmlns:a16="http://schemas.microsoft.com/office/drawing/2014/main" id="{D8ECDC75-5678-F5A4-6015-367566519F1D}"/>
              </a:ext>
            </a:extLst>
          </p:cNvPr>
          <p:cNvCxnSpPr/>
          <p:nvPr/>
        </p:nvCxnSpPr>
        <p:spPr>
          <a:xfrm flipH="1">
            <a:off x="7870494" y="3331779"/>
            <a:ext cx="2837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DD4D63F6-CD94-E050-CE1D-549E3E714FE5}"/>
              </a:ext>
            </a:extLst>
          </p:cNvPr>
          <p:cNvCxnSpPr/>
          <p:nvPr/>
        </p:nvCxnSpPr>
        <p:spPr>
          <a:xfrm flipH="1">
            <a:off x="8224345" y="3673366"/>
            <a:ext cx="2837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9168E277-AC78-1F6C-51BE-677342F5D8E0}"/>
              </a:ext>
            </a:extLst>
          </p:cNvPr>
          <p:cNvCxnSpPr>
            <a:cxnSpLocks/>
          </p:cNvCxnSpPr>
          <p:nvPr/>
        </p:nvCxnSpPr>
        <p:spPr>
          <a:xfrm>
            <a:off x="7742616" y="2874579"/>
            <a:ext cx="29428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9C2CD39B-5A33-2DC7-EB2F-EEFA24E7DCF0}"/>
              </a:ext>
            </a:extLst>
          </p:cNvPr>
          <p:cNvSpPr txBox="1"/>
          <p:nvPr/>
        </p:nvSpPr>
        <p:spPr>
          <a:xfrm>
            <a:off x="9406759" y="3702351"/>
            <a:ext cx="1705916" cy="369332"/>
          </a:xfrm>
          <a:prstGeom prst="rect">
            <a:avLst/>
          </a:prstGeom>
          <a:noFill/>
        </p:spPr>
        <p:txBody>
          <a:bodyPr wrap="none" rtlCol="0">
            <a:spAutoFit/>
          </a:bodyPr>
          <a:lstStyle/>
          <a:p>
            <a:r>
              <a:rPr lang="en-US" dirty="0"/>
              <a:t>Deterioration  </a:t>
            </a:r>
          </a:p>
        </p:txBody>
      </p:sp>
      <p:sp>
        <p:nvSpPr>
          <p:cNvPr id="11" name="TextBox 10">
            <a:extLst>
              <a:ext uri="{FF2B5EF4-FFF2-40B4-BE49-F238E27FC236}">
                <a16:creationId xmlns:a16="http://schemas.microsoft.com/office/drawing/2014/main" id="{2ABFC646-18A1-9237-D400-F07F3D35E4E3}"/>
              </a:ext>
            </a:extLst>
          </p:cNvPr>
          <p:cNvSpPr txBox="1"/>
          <p:nvPr/>
        </p:nvSpPr>
        <p:spPr>
          <a:xfrm>
            <a:off x="8085619" y="2677977"/>
            <a:ext cx="2656496" cy="369332"/>
          </a:xfrm>
          <a:prstGeom prst="rect">
            <a:avLst/>
          </a:prstGeom>
          <a:noFill/>
        </p:spPr>
        <p:txBody>
          <a:bodyPr wrap="none" rtlCol="0">
            <a:spAutoFit/>
          </a:bodyPr>
          <a:lstStyle/>
          <a:p>
            <a:r>
              <a:rPr lang="en-US" dirty="0"/>
              <a:t>Operational cost rising  </a:t>
            </a:r>
          </a:p>
        </p:txBody>
      </p:sp>
      <p:sp>
        <p:nvSpPr>
          <p:cNvPr id="17" name="TextBox 16">
            <a:extLst>
              <a:ext uri="{FF2B5EF4-FFF2-40B4-BE49-F238E27FC236}">
                <a16:creationId xmlns:a16="http://schemas.microsoft.com/office/drawing/2014/main" id="{E6CEE823-3B33-0758-9377-B3CCA599C568}"/>
              </a:ext>
            </a:extLst>
          </p:cNvPr>
          <p:cNvSpPr txBox="1"/>
          <p:nvPr/>
        </p:nvSpPr>
        <p:spPr>
          <a:xfrm>
            <a:off x="5884617" y="3171077"/>
            <a:ext cx="1984839" cy="307777"/>
          </a:xfrm>
          <a:prstGeom prst="rect">
            <a:avLst/>
          </a:prstGeom>
          <a:noFill/>
        </p:spPr>
        <p:txBody>
          <a:bodyPr wrap="none" rtlCol="0">
            <a:spAutoFit/>
          </a:bodyPr>
          <a:lstStyle/>
          <a:p>
            <a:r>
              <a:rPr lang="en-US" sz="1400" dirty="0"/>
              <a:t>Supply chain problems</a:t>
            </a:r>
          </a:p>
        </p:txBody>
      </p:sp>
      <p:sp>
        <p:nvSpPr>
          <p:cNvPr id="18" name="TextBox 17">
            <a:extLst>
              <a:ext uri="{FF2B5EF4-FFF2-40B4-BE49-F238E27FC236}">
                <a16:creationId xmlns:a16="http://schemas.microsoft.com/office/drawing/2014/main" id="{A6DFE200-3449-66E1-05F3-6CB503E7086B}"/>
              </a:ext>
            </a:extLst>
          </p:cNvPr>
          <p:cNvSpPr txBox="1"/>
          <p:nvPr/>
        </p:nvSpPr>
        <p:spPr>
          <a:xfrm>
            <a:off x="5984629" y="3499353"/>
            <a:ext cx="2239716" cy="307777"/>
          </a:xfrm>
          <a:prstGeom prst="rect">
            <a:avLst/>
          </a:prstGeom>
          <a:noFill/>
        </p:spPr>
        <p:txBody>
          <a:bodyPr wrap="none" rtlCol="0">
            <a:spAutoFit/>
          </a:bodyPr>
          <a:lstStyle/>
          <a:p>
            <a:r>
              <a:rPr lang="en-US" sz="1400" dirty="0"/>
              <a:t>Marketing ineffectiveness</a:t>
            </a:r>
          </a:p>
        </p:txBody>
      </p:sp>
      <p:sp>
        <p:nvSpPr>
          <p:cNvPr id="21" name="TextBox 20">
            <a:extLst>
              <a:ext uri="{FF2B5EF4-FFF2-40B4-BE49-F238E27FC236}">
                <a16:creationId xmlns:a16="http://schemas.microsoft.com/office/drawing/2014/main" id="{E63211A1-55CC-A621-5DA5-626C7987CAD5}"/>
              </a:ext>
            </a:extLst>
          </p:cNvPr>
          <p:cNvSpPr txBox="1"/>
          <p:nvPr/>
        </p:nvSpPr>
        <p:spPr>
          <a:xfrm>
            <a:off x="1782816" y="2884278"/>
            <a:ext cx="2159566" cy="338554"/>
          </a:xfrm>
          <a:prstGeom prst="rect">
            <a:avLst/>
          </a:prstGeom>
          <a:noFill/>
        </p:spPr>
        <p:txBody>
          <a:bodyPr wrap="none" rtlCol="0">
            <a:spAutoFit/>
          </a:bodyPr>
          <a:lstStyle/>
          <a:p>
            <a:r>
              <a:rPr lang="en-US" sz="1600" dirty="0"/>
              <a:t>On going competition</a:t>
            </a:r>
          </a:p>
        </p:txBody>
      </p:sp>
      <p:sp>
        <p:nvSpPr>
          <p:cNvPr id="22" name="TextBox 21">
            <a:extLst>
              <a:ext uri="{FF2B5EF4-FFF2-40B4-BE49-F238E27FC236}">
                <a16:creationId xmlns:a16="http://schemas.microsoft.com/office/drawing/2014/main" id="{8A42FB1C-37A9-1046-6106-EDB1B498CAD4}"/>
              </a:ext>
            </a:extLst>
          </p:cNvPr>
          <p:cNvSpPr txBox="1"/>
          <p:nvPr/>
        </p:nvSpPr>
        <p:spPr>
          <a:xfrm>
            <a:off x="1435785" y="2128531"/>
            <a:ext cx="1715534" cy="369332"/>
          </a:xfrm>
          <a:prstGeom prst="rect">
            <a:avLst/>
          </a:prstGeom>
          <a:noFill/>
        </p:spPr>
        <p:txBody>
          <a:bodyPr wrap="none" rtlCol="0">
            <a:spAutoFit/>
          </a:bodyPr>
          <a:lstStyle/>
          <a:p>
            <a:r>
              <a:rPr lang="en-US" dirty="0"/>
              <a:t>Big merchants </a:t>
            </a:r>
          </a:p>
        </p:txBody>
      </p:sp>
      <p:sp>
        <p:nvSpPr>
          <p:cNvPr id="23" name="TextBox 22">
            <a:extLst>
              <a:ext uri="{FF2B5EF4-FFF2-40B4-BE49-F238E27FC236}">
                <a16:creationId xmlns:a16="http://schemas.microsoft.com/office/drawing/2014/main" id="{30782C27-6018-B767-3FD3-833C07669585}"/>
              </a:ext>
            </a:extLst>
          </p:cNvPr>
          <p:cNvSpPr txBox="1"/>
          <p:nvPr/>
        </p:nvSpPr>
        <p:spPr>
          <a:xfrm>
            <a:off x="6572722" y="4028811"/>
            <a:ext cx="1464183" cy="307777"/>
          </a:xfrm>
          <a:prstGeom prst="rect">
            <a:avLst/>
          </a:prstGeom>
          <a:noFill/>
        </p:spPr>
        <p:txBody>
          <a:bodyPr wrap="none" rtlCol="0">
            <a:spAutoFit/>
          </a:bodyPr>
          <a:lstStyle/>
          <a:p>
            <a:r>
              <a:rPr lang="en-US" sz="1400" dirty="0"/>
              <a:t>Value oriented  </a:t>
            </a:r>
          </a:p>
        </p:txBody>
      </p:sp>
      <p:sp>
        <p:nvSpPr>
          <p:cNvPr id="24" name="TextBox 23">
            <a:extLst>
              <a:ext uri="{FF2B5EF4-FFF2-40B4-BE49-F238E27FC236}">
                <a16:creationId xmlns:a16="http://schemas.microsoft.com/office/drawing/2014/main" id="{6BBCBD67-8A43-911B-B3B8-4CE73091BBF6}"/>
              </a:ext>
            </a:extLst>
          </p:cNvPr>
          <p:cNvSpPr txBox="1"/>
          <p:nvPr/>
        </p:nvSpPr>
        <p:spPr>
          <a:xfrm>
            <a:off x="8398958" y="4424323"/>
            <a:ext cx="1545616" cy="307777"/>
          </a:xfrm>
          <a:prstGeom prst="rect">
            <a:avLst/>
          </a:prstGeom>
          <a:noFill/>
        </p:spPr>
        <p:txBody>
          <a:bodyPr wrap="none" rtlCol="0">
            <a:spAutoFit/>
          </a:bodyPr>
          <a:lstStyle/>
          <a:p>
            <a:r>
              <a:rPr lang="en-US" sz="1400" dirty="0"/>
              <a:t>Evolving choices </a:t>
            </a:r>
          </a:p>
        </p:txBody>
      </p:sp>
      <p:sp>
        <p:nvSpPr>
          <p:cNvPr id="25" name="TextBox 24">
            <a:extLst>
              <a:ext uri="{FF2B5EF4-FFF2-40B4-BE49-F238E27FC236}">
                <a16:creationId xmlns:a16="http://schemas.microsoft.com/office/drawing/2014/main" id="{E0C5429A-D1B4-526B-8A60-F35F0B9B7C38}"/>
              </a:ext>
            </a:extLst>
          </p:cNvPr>
          <p:cNvSpPr txBox="1"/>
          <p:nvPr/>
        </p:nvSpPr>
        <p:spPr>
          <a:xfrm>
            <a:off x="7869456" y="4841803"/>
            <a:ext cx="2922595" cy="307777"/>
          </a:xfrm>
          <a:prstGeom prst="rect">
            <a:avLst/>
          </a:prstGeom>
          <a:noFill/>
        </p:spPr>
        <p:txBody>
          <a:bodyPr wrap="none" rtlCol="0">
            <a:spAutoFit/>
          </a:bodyPr>
          <a:lstStyle/>
          <a:p>
            <a:r>
              <a:rPr lang="en-US" sz="1400" dirty="0"/>
              <a:t>Purchasing habits/shopping habits</a:t>
            </a:r>
          </a:p>
        </p:txBody>
      </p:sp>
      <p:sp>
        <p:nvSpPr>
          <p:cNvPr id="26" name="TextBox 25">
            <a:extLst>
              <a:ext uri="{FF2B5EF4-FFF2-40B4-BE49-F238E27FC236}">
                <a16:creationId xmlns:a16="http://schemas.microsoft.com/office/drawing/2014/main" id="{09262F32-96EB-92BF-AC86-15506A279C3C}"/>
              </a:ext>
            </a:extLst>
          </p:cNvPr>
          <p:cNvSpPr txBox="1"/>
          <p:nvPr/>
        </p:nvSpPr>
        <p:spPr>
          <a:xfrm>
            <a:off x="1534931" y="4097118"/>
            <a:ext cx="2805704" cy="369332"/>
          </a:xfrm>
          <a:prstGeom prst="rect">
            <a:avLst/>
          </a:prstGeom>
          <a:noFill/>
        </p:spPr>
        <p:txBody>
          <a:bodyPr wrap="none" rtlCol="0">
            <a:spAutoFit/>
          </a:bodyPr>
          <a:lstStyle/>
          <a:p>
            <a:r>
              <a:rPr lang="en-US" dirty="0"/>
              <a:t>Technological innovation </a:t>
            </a:r>
          </a:p>
        </p:txBody>
      </p:sp>
      <p:sp>
        <p:nvSpPr>
          <p:cNvPr id="27" name="TextBox 26">
            <a:extLst>
              <a:ext uri="{FF2B5EF4-FFF2-40B4-BE49-F238E27FC236}">
                <a16:creationId xmlns:a16="http://schemas.microsoft.com/office/drawing/2014/main" id="{7663E236-325B-260D-428E-7C7FE7705404}"/>
              </a:ext>
            </a:extLst>
          </p:cNvPr>
          <p:cNvSpPr txBox="1"/>
          <p:nvPr/>
        </p:nvSpPr>
        <p:spPr>
          <a:xfrm>
            <a:off x="244484" y="4825773"/>
            <a:ext cx="3440365" cy="369332"/>
          </a:xfrm>
          <a:prstGeom prst="rect">
            <a:avLst/>
          </a:prstGeom>
          <a:noFill/>
        </p:spPr>
        <p:txBody>
          <a:bodyPr wrap="none" rtlCol="0">
            <a:spAutoFit/>
          </a:bodyPr>
          <a:lstStyle/>
          <a:p>
            <a:r>
              <a:rPr lang="en-US" dirty="0"/>
              <a:t>Financial standing (economics) </a:t>
            </a:r>
          </a:p>
        </p:txBody>
      </p:sp>
      <p:sp>
        <p:nvSpPr>
          <p:cNvPr id="28" name="TextBox 27">
            <a:extLst>
              <a:ext uri="{FF2B5EF4-FFF2-40B4-BE49-F238E27FC236}">
                <a16:creationId xmlns:a16="http://schemas.microsoft.com/office/drawing/2014/main" id="{E3573E4C-8740-EDD5-1A9B-1D5772AEAAC9}"/>
              </a:ext>
            </a:extLst>
          </p:cNvPr>
          <p:cNvSpPr txBox="1"/>
          <p:nvPr/>
        </p:nvSpPr>
        <p:spPr>
          <a:xfrm>
            <a:off x="3684849" y="5378876"/>
            <a:ext cx="2694930" cy="307777"/>
          </a:xfrm>
          <a:prstGeom prst="rect">
            <a:avLst/>
          </a:prstGeom>
          <a:noFill/>
        </p:spPr>
        <p:txBody>
          <a:bodyPr wrap="square" rtlCol="0">
            <a:spAutoFit/>
          </a:bodyPr>
          <a:lstStyle/>
          <a:p>
            <a:r>
              <a:rPr lang="en-US" sz="1400" dirty="0"/>
              <a:t>Macro external factors </a:t>
            </a:r>
          </a:p>
        </p:txBody>
      </p:sp>
      <p:cxnSp>
        <p:nvCxnSpPr>
          <p:cNvPr id="32" name="Straight Connector 31">
            <a:extLst>
              <a:ext uri="{FF2B5EF4-FFF2-40B4-BE49-F238E27FC236}">
                <a16:creationId xmlns:a16="http://schemas.microsoft.com/office/drawing/2014/main" id="{BB5B6F1E-C8AB-05CC-A56B-B8BF73CE3E11}"/>
              </a:ext>
            </a:extLst>
          </p:cNvPr>
          <p:cNvCxnSpPr>
            <a:endCxn id="26" idx="3"/>
          </p:cNvCxnSpPr>
          <p:nvPr/>
        </p:nvCxnSpPr>
        <p:spPr>
          <a:xfrm flipH="1">
            <a:off x="4340635" y="4278736"/>
            <a:ext cx="441572" cy="3048"/>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7DD7AB5-21F0-5E26-A849-8C1FC1C7AB73}"/>
              </a:ext>
            </a:extLst>
          </p:cNvPr>
          <p:cNvCxnSpPr>
            <a:endCxn id="27" idx="3"/>
          </p:cNvCxnSpPr>
          <p:nvPr/>
        </p:nvCxnSpPr>
        <p:spPr>
          <a:xfrm flipH="1">
            <a:off x="3684849" y="5010439"/>
            <a:ext cx="15142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42D19C8-0938-ACC2-917E-F1841B006DCE}"/>
              </a:ext>
            </a:extLst>
          </p:cNvPr>
          <p:cNvCxnSpPr>
            <a:endCxn id="23" idx="3"/>
          </p:cNvCxnSpPr>
          <p:nvPr/>
        </p:nvCxnSpPr>
        <p:spPr>
          <a:xfrm flipH="1">
            <a:off x="8036905" y="4182699"/>
            <a:ext cx="362053"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FCF4EBA-E87B-ED07-FC5E-A4A16F738BD7}"/>
              </a:ext>
            </a:extLst>
          </p:cNvPr>
          <p:cNvCxnSpPr>
            <a:endCxn id="24" idx="1"/>
          </p:cNvCxnSpPr>
          <p:nvPr/>
        </p:nvCxnSpPr>
        <p:spPr>
          <a:xfrm flipV="1">
            <a:off x="8148417" y="4578212"/>
            <a:ext cx="250541" cy="10983"/>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435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0C1DA-34D3-48E9-BA5E-27DF36E0BDB3}"/>
              </a:ext>
            </a:extLst>
          </p:cNvPr>
          <p:cNvSpPr>
            <a:spLocks noGrp="1"/>
          </p:cNvSpPr>
          <p:nvPr>
            <p:ph type="title"/>
          </p:nvPr>
        </p:nvSpPr>
        <p:spPr/>
        <p:txBody>
          <a:bodyPr/>
          <a:lstStyle/>
          <a:p>
            <a:r>
              <a:rPr lang="en-US" dirty="0"/>
              <a:t>Competitors and challenges </a:t>
            </a:r>
          </a:p>
        </p:txBody>
      </p:sp>
      <p:sp>
        <p:nvSpPr>
          <p:cNvPr id="3" name="Content Placeholder 2">
            <a:extLst>
              <a:ext uri="{FF2B5EF4-FFF2-40B4-BE49-F238E27FC236}">
                <a16:creationId xmlns:a16="http://schemas.microsoft.com/office/drawing/2014/main" id="{DF2F4798-819C-4482-36BC-40A08800B261}"/>
              </a:ext>
            </a:extLst>
          </p:cNvPr>
          <p:cNvSpPr>
            <a:spLocks noGrp="1"/>
          </p:cNvSpPr>
          <p:nvPr>
            <p:ph idx="1"/>
          </p:nvPr>
        </p:nvSpPr>
        <p:spPr/>
        <p:txBody>
          <a:bodyPr/>
          <a:lstStyle/>
          <a:p>
            <a:r>
              <a:rPr lang="en-US" dirty="0"/>
              <a:t>Some of Green Haven Florists  biggest competitors are Moyses Stevens, Neil Strain and Wild  at heart. When comparing these competitors to Green Haven Florists, they are known by many customers for luxury, signature design and premium service. These are the reason why Green Haven Florists are facing challenges as other competitors are providing more value for money and luxury service with very fast delivery times. </a:t>
            </a:r>
          </a:p>
        </p:txBody>
      </p:sp>
      <p:cxnSp>
        <p:nvCxnSpPr>
          <p:cNvPr id="4" name="Straight Arrow Connector 3">
            <a:extLst>
              <a:ext uri="{FF2B5EF4-FFF2-40B4-BE49-F238E27FC236}">
                <a16:creationId xmlns:a16="http://schemas.microsoft.com/office/drawing/2014/main" id="{8E6F3A00-4E82-C56D-0E63-8A232FC7EA9E}"/>
              </a:ext>
            </a:extLst>
          </p:cNvPr>
          <p:cNvCxnSpPr/>
          <p:nvPr/>
        </p:nvCxnSpPr>
        <p:spPr>
          <a:xfrm flipH="1">
            <a:off x="8224345" y="3673366"/>
            <a:ext cx="2837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085436AD-357F-CC2A-A0C1-3ED4D789F95A}"/>
              </a:ext>
            </a:extLst>
          </p:cNvPr>
          <p:cNvCxnSpPr/>
          <p:nvPr/>
        </p:nvCxnSpPr>
        <p:spPr>
          <a:xfrm flipH="1">
            <a:off x="8376745" y="3825766"/>
            <a:ext cx="2837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6264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3682C-3F0D-1505-7A2A-6E9EF20F2B67}"/>
              </a:ext>
            </a:extLst>
          </p:cNvPr>
          <p:cNvSpPr>
            <a:spLocks noGrp="1"/>
          </p:cNvSpPr>
          <p:nvPr>
            <p:ph type="title"/>
          </p:nvPr>
        </p:nvSpPr>
        <p:spPr/>
        <p:txBody>
          <a:bodyPr/>
          <a:lstStyle/>
          <a:p>
            <a:r>
              <a:rPr lang="en-US" dirty="0"/>
              <a:t>Final conclusion and recommendation </a:t>
            </a:r>
          </a:p>
        </p:txBody>
      </p:sp>
      <p:sp>
        <p:nvSpPr>
          <p:cNvPr id="3" name="Content Placeholder 2">
            <a:extLst>
              <a:ext uri="{FF2B5EF4-FFF2-40B4-BE49-F238E27FC236}">
                <a16:creationId xmlns:a16="http://schemas.microsoft.com/office/drawing/2014/main" id="{43E65CF0-C6A6-D6C5-FF0E-85C35D15D0FA}"/>
              </a:ext>
            </a:extLst>
          </p:cNvPr>
          <p:cNvSpPr>
            <a:spLocks noGrp="1"/>
          </p:cNvSpPr>
          <p:nvPr>
            <p:ph idx="1"/>
          </p:nvPr>
        </p:nvSpPr>
        <p:spPr/>
        <p:txBody>
          <a:bodyPr>
            <a:normAutofit lnSpcReduction="10000"/>
          </a:bodyPr>
          <a:lstStyle/>
          <a:p>
            <a:pPr marL="0" indent="0">
              <a:buNone/>
            </a:pPr>
            <a:r>
              <a:rPr lang="en-US" dirty="0"/>
              <a:t>After looking at Green Haven Florists and looking at the factors that has impacted the total sales of the shop by 30%, I have acknowledged the problems that the shop needs to do to raise their sales back </a:t>
            </a:r>
            <a:r>
              <a:rPr lang="en-US" dirty="0" err="1"/>
              <a:t>up.The</a:t>
            </a:r>
            <a:r>
              <a:rPr lang="en-US" dirty="0"/>
              <a:t> Green Haven florists should make a change and upgrade to E	</a:t>
            </a:r>
            <a:r>
              <a:rPr lang="en-US" dirty="0" err="1"/>
              <a:t>commersed</a:t>
            </a:r>
            <a:r>
              <a:rPr lang="en-US" dirty="0"/>
              <a:t>, as the technology is changing and more and more people would prefer to pay by digital platforms. In my opinion this will boost the sales as 75% of local searches turn into visits or sales within the 48 hours frame. Green Haven should use high quality pictures of their bouquets and post these on social media such as </a:t>
            </a:r>
            <a:r>
              <a:rPr lang="en-US" dirty="0" err="1"/>
              <a:t>tiktok</a:t>
            </a:r>
            <a:r>
              <a:rPr lang="en-US" dirty="0"/>
              <a:t> and Instagram where the target audience take action after watching these reels. </a:t>
            </a:r>
          </a:p>
        </p:txBody>
      </p:sp>
      <p:pic>
        <p:nvPicPr>
          <p:cNvPr id="4" name="Picture 3">
            <a:extLst>
              <a:ext uri="{FF2B5EF4-FFF2-40B4-BE49-F238E27FC236}">
                <a16:creationId xmlns:a16="http://schemas.microsoft.com/office/drawing/2014/main" id="{08167F61-C8ED-65AA-5AE4-9986EDDB1099}"/>
              </a:ext>
            </a:extLst>
          </p:cNvPr>
          <p:cNvPicPr>
            <a:picLocks noChangeAspect="1"/>
          </p:cNvPicPr>
          <p:nvPr/>
        </p:nvPicPr>
        <p:blipFill>
          <a:blip r:embed="rId2"/>
          <a:stretch>
            <a:fillRect/>
          </a:stretch>
        </p:blipFill>
        <p:spPr>
          <a:xfrm>
            <a:off x="9606456" y="5408488"/>
            <a:ext cx="2470150" cy="1392568"/>
          </a:xfrm>
          <a:prstGeom prst="rect">
            <a:avLst/>
          </a:prstGeom>
        </p:spPr>
      </p:pic>
    </p:spTree>
    <p:extLst>
      <p:ext uri="{BB962C8B-B14F-4D97-AF65-F5344CB8AC3E}">
        <p14:creationId xmlns:p14="http://schemas.microsoft.com/office/powerpoint/2010/main" val="196303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3766-76B9-18E5-DA05-67BB6F9E55C5}"/>
              </a:ext>
            </a:extLst>
          </p:cNvPr>
          <p:cNvSpPr>
            <a:spLocks noGrp="1"/>
          </p:cNvSpPr>
          <p:nvPr>
            <p:ph type="title"/>
          </p:nvPr>
        </p:nvSpPr>
        <p:spPr/>
        <p:txBody>
          <a:bodyPr>
            <a:normAutofit/>
          </a:bodyPr>
          <a:lstStyle/>
          <a:p>
            <a:r>
              <a:rPr lang="en-US" sz="4800" b="1" u="sng" dirty="0"/>
              <a:t>Referencing </a:t>
            </a:r>
          </a:p>
        </p:txBody>
      </p:sp>
      <p:sp>
        <p:nvSpPr>
          <p:cNvPr id="3" name="Content Placeholder 2">
            <a:extLst>
              <a:ext uri="{FF2B5EF4-FFF2-40B4-BE49-F238E27FC236}">
                <a16:creationId xmlns:a16="http://schemas.microsoft.com/office/drawing/2014/main" id="{085C796B-350F-6552-327D-A77E68158B67}"/>
              </a:ext>
            </a:extLst>
          </p:cNvPr>
          <p:cNvSpPr>
            <a:spLocks noGrp="1"/>
          </p:cNvSpPr>
          <p:nvPr>
            <p:ph idx="1"/>
          </p:nvPr>
        </p:nvSpPr>
        <p:spPr/>
        <p:txBody>
          <a:bodyPr>
            <a:normAutofit/>
          </a:bodyPr>
          <a:lstStyle/>
          <a:p>
            <a:r>
              <a:rPr lang="en-US" dirty="0" err="1"/>
              <a:t>Ishikawa,k</a:t>
            </a:r>
            <a:r>
              <a:rPr lang="en-US" dirty="0"/>
              <a:t>.(1990) introduction to quality control.Tokyo:3A </a:t>
            </a:r>
            <a:r>
              <a:rPr lang="en-US" dirty="0" err="1"/>
              <a:t>coroporation</a:t>
            </a:r>
            <a:r>
              <a:rPr lang="en-US" dirty="0"/>
              <a:t>.</a:t>
            </a:r>
          </a:p>
          <a:p>
            <a:r>
              <a:rPr lang="en-GB" b="0" i="0" u="none" strike="noStrike" dirty="0">
                <a:solidFill>
                  <a:srgbClr val="FFFFFF"/>
                </a:solidFill>
                <a:effectLst/>
                <a:latin typeface="-webkit-standard"/>
              </a:rPr>
              <a:t>Anonymous Student (2025) </a:t>
            </a:r>
            <a:r>
              <a:rPr lang="en-GB" b="0" i="1" dirty="0">
                <a:solidFill>
                  <a:srgbClr val="FFFFFF"/>
                </a:solidFill>
                <a:effectLst/>
              </a:rPr>
              <a:t>PESTEL analysis of Green Haven Florists</a:t>
            </a:r>
            <a:r>
              <a:rPr lang="en-GB" b="0" i="0" u="none" strike="noStrike" dirty="0">
                <a:solidFill>
                  <a:srgbClr val="FFFFFF"/>
                </a:solidFill>
                <a:effectLst/>
                <a:latin typeface="-webkit-standard"/>
              </a:rPr>
              <a:t>. Available at: (Accessed: 14 March 2026). </a:t>
            </a:r>
          </a:p>
          <a:p>
            <a:r>
              <a:rPr lang="en-GB" b="0" i="0" u="none" strike="noStrike" dirty="0" err="1">
                <a:solidFill>
                  <a:srgbClr val="FFFFFF"/>
                </a:solidFill>
                <a:effectLst/>
                <a:latin typeface="-webkit-standard"/>
              </a:rPr>
              <a:t>Gauthmath</a:t>
            </a:r>
            <a:r>
              <a:rPr lang="en-GB" b="0" i="0" u="none" strike="noStrike" dirty="0">
                <a:solidFill>
                  <a:srgbClr val="FFFFFF"/>
                </a:solidFill>
                <a:effectLst/>
                <a:latin typeface="-webkit-standard"/>
              </a:rPr>
              <a:t> (n.d.) </a:t>
            </a:r>
            <a:r>
              <a:rPr lang="en-GB" b="0" i="1" dirty="0">
                <a:solidFill>
                  <a:srgbClr val="FFFFFF"/>
                </a:solidFill>
                <a:effectLst/>
              </a:rPr>
              <a:t>Background Green Haven Florists is a small independent flower shop located in Norwich, UK</a:t>
            </a:r>
            <a:r>
              <a:rPr lang="en-GB" b="0" i="0" u="none" strike="noStrike" dirty="0">
                <a:solidFill>
                  <a:srgbClr val="FFFFFF"/>
                </a:solidFill>
                <a:effectLst/>
                <a:latin typeface="-webkit-standard"/>
              </a:rPr>
              <a:t>.(Accessed: 14 March 2026).</a:t>
            </a:r>
          </a:p>
          <a:p>
            <a:r>
              <a:rPr lang="en-GB" b="0" i="0" u="none" strike="noStrike" dirty="0" err="1">
                <a:solidFill>
                  <a:srgbClr val="FFFFFF"/>
                </a:solidFill>
                <a:effectLst/>
                <a:latin typeface="-webkit-standard"/>
              </a:rPr>
              <a:t>Studocu</a:t>
            </a:r>
            <a:r>
              <a:rPr lang="en-GB" b="0" i="0" u="none" strike="noStrike" dirty="0">
                <a:solidFill>
                  <a:srgbClr val="FFFFFF"/>
                </a:solidFill>
                <a:effectLst/>
                <a:latin typeface="-webkit-standard"/>
              </a:rPr>
              <a:t> (2025) </a:t>
            </a:r>
            <a:r>
              <a:rPr lang="en-GB" b="0" i="1" dirty="0">
                <a:solidFill>
                  <a:srgbClr val="FFFFFF"/>
                </a:solidFill>
                <a:effectLst/>
              </a:rPr>
              <a:t>Green Haven Florists PESTEL analysis</a:t>
            </a:r>
            <a:r>
              <a:rPr lang="en-GB" b="0" i="0" u="none" strike="noStrike" dirty="0">
                <a:solidFill>
                  <a:srgbClr val="FFFFFF"/>
                </a:solidFill>
                <a:effectLst/>
                <a:latin typeface="-webkit-standard"/>
              </a:rPr>
              <a:t>.(Accessed: 14 March 2026).</a:t>
            </a:r>
            <a:endParaRPr lang="en-US" dirty="0"/>
          </a:p>
        </p:txBody>
      </p:sp>
    </p:spTree>
    <p:extLst>
      <p:ext uri="{BB962C8B-B14F-4D97-AF65-F5344CB8AC3E}">
        <p14:creationId xmlns:p14="http://schemas.microsoft.com/office/powerpoint/2010/main" val="1943017631"/>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402</TotalTime>
  <Words>937</Words>
  <Application>Microsoft Macintosh PowerPoint</Application>
  <PresentationFormat>Widescreen</PresentationFormat>
  <Paragraphs>84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-webkit-standard</vt:lpstr>
      <vt:lpstr>Arial</vt:lpstr>
      <vt:lpstr>Trebuchet MS</vt:lpstr>
      <vt:lpstr>Berlin</vt:lpstr>
      <vt:lpstr>Green Haven Florists</vt:lpstr>
      <vt:lpstr>What I will be covering in this presentation ?</vt:lpstr>
      <vt:lpstr>Green Haven Florists (Background of company)</vt:lpstr>
      <vt:lpstr>The problems of green haven florists (issues)</vt:lpstr>
      <vt:lpstr>PESTEL Analysis </vt:lpstr>
      <vt:lpstr>5W2H METHOD</vt:lpstr>
      <vt:lpstr>CAUSE AND EFFECT USING FISHBONE STRATEGY  </vt:lpstr>
      <vt:lpstr>Competitors and challenges </vt:lpstr>
      <vt:lpstr>Final conclusion and recommendation </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dc:creator>
  <cp:lastModifiedBy>admin</cp:lastModifiedBy>
  <cp:revision>13</cp:revision>
  <dcterms:created xsi:type="dcterms:W3CDTF">2026-03-07T14:17:30Z</dcterms:created>
  <dcterms:modified xsi:type="dcterms:W3CDTF">2026-03-14T16:17:52Z</dcterms:modified>
</cp:coreProperties>
</file>