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2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</p:sldIdLst>
  <p:sldSz cx="18288000" cy="10287000"/>
  <p:notesSz cx="6858000" cy="9144000"/>
  <p:embeddedFontLst>
    <p:embeddedFont>
      <p:font typeface="Arimo" panose="020B0604020202020204" charset="0"/>
      <p:regular r:id="rId27"/>
    </p:embeddedFont>
    <p:embeddedFont>
      <p:font typeface="Calibri (MS)" panose="020B0604020202020204" charset="0"/>
      <p:regular r:id="rId28"/>
    </p:embeddedFont>
    <p:embeddedFont>
      <p:font typeface="Calibri (MS) Bold" panose="020B0604020202020204" charset="0"/>
      <p:regular r:id="rId29"/>
    </p:embeddedFont>
    <p:embeddedFont>
      <p:font typeface="Calibri (MS) Light" panose="020B0604020202020204" charset="0"/>
      <p:regular r:id="rId3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49" d="100"/>
          <a:sy n="49" d="100"/>
        </p:scale>
        <p:origin x="380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3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font" Target="fonts/font2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font" Target="fonts/font1.fntdata"/><Relationship Id="rId30" Type="http://schemas.openxmlformats.org/officeDocument/2006/relationships/font" Target="fonts/font4.fntdata"/><Relationship Id="rId35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vans, Undeg" userId="fa7c2406-70e9-406e-83ee-28c0966f5f6a" providerId="ADAL" clId="{7E641E05-F7BA-4EE1-A184-BAC3526120B1}"/>
    <pc:docChg chg="modSld">
      <pc:chgData name="Evans, Undeg" userId="fa7c2406-70e9-406e-83ee-28c0966f5f6a" providerId="ADAL" clId="{7E641E05-F7BA-4EE1-A184-BAC3526120B1}" dt="2025-03-05T18:40:36.499" v="18" actId="20577"/>
      <pc:docMkLst>
        <pc:docMk/>
      </pc:docMkLst>
      <pc:sldChg chg="modSp mod">
        <pc:chgData name="Evans, Undeg" userId="fa7c2406-70e9-406e-83ee-28c0966f5f6a" providerId="ADAL" clId="{7E641E05-F7BA-4EE1-A184-BAC3526120B1}" dt="2025-03-05T18:40:36.499" v="18" actId="20577"/>
        <pc:sldMkLst>
          <pc:docMk/>
          <pc:sldMk cId="0" sldId="257"/>
        </pc:sldMkLst>
        <pc:spChg chg="mod">
          <ac:chgData name="Evans, Undeg" userId="fa7c2406-70e9-406e-83ee-28c0966f5f6a" providerId="ADAL" clId="{7E641E05-F7BA-4EE1-A184-BAC3526120B1}" dt="2025-03-05T18:39:45.053" v="10" actId="20577"/>
          <ac:spMkLst>
            <pc:docMk/>
            <pc:sldMk cId="0" sldId="257"/>
            <ac:spMk id="4" creationId="{00000000-0000-0000-0000-000000000000}"/>
          </ac:spMkLst>
        </pc:spChg>
        <pc:spChg chg="mod">
          <ac:chgData name="Evans, Undeg" userId="fa7c2406-70e9-406e-83ee-28c0966f5f6a" providerId="ADAL" clId="{7E641E05-F7BA-4EE1-A184-BAC3526120B1}" dt="2025-03-05T18:40:36.499" v="18" actId="20577"/>
          <ac:spMkLst>
            <pc:docMk/>
            <pc:sldMk cId="0" sldId="257"/>
            <ac:spMk id="6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F6EA4E-8F8C-4B65-9579-162D220F6C62}" type="datetimeFigureOut">
              <a:rPr lang="en-GB" smtClean="0"/>
              <a:t>05/03/2025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1D5B56D-3322-482B-8FFC-4CEFCD4B63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43385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1D5B56D-3322-482B-8FFC-4CEFCD4B63A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59299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3/5/2025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3/5/2025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3/5/2025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l-Jqj3WrrRU" TargetMode="Externa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playconnectgrow.org/course/motivate-and-wait-play-style/" TargetMode="Externa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829128" y="2922093"/>
            <a:ext cx="9227241" cy="2943345"/>
            <a:chOff x="0" y="0"/>
            <a:chExt cx="12302988" cy="392446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2302989" cy="3924460"/>
            </a:xfrm>
            <a:custGeom>
              <a:avLst/>
              <a:gdLst/>
              <a:ahLst/>
              <a:cxnLst/>
              <a:rect l="l" t="t" r="r" b="b"/>
              <a:pathLst>
                <a:path w="12302989" h="3924460">
                  <a:moveTo>
                    <a:pt x="0" y="0"/>
                  </a:moveTo>
                  <a:lnTo>
                    <a:pt x="12302989" y="0"/>
                  </a:lnTo>
                  <a:lnTo>
                    <a:pt x="12302989" y="3924460"/>
                  </a:lnTo>
                  <a:lnTo>
                    <a:pt x="0" y="392446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57150"/>
              <a:ext cx="12302988" cy="3981610"/>
            </a:xfrm>
            <a:prstGeom prst="rect">
              <a:avLst/>
            </a:prstGeom>
          </p:spPr>
          <p:txBody>
            <a:bodyPr lIns="0" tIns="0" rIns="0" bIns="0" rtlCol="0" anchor="b"/>
            <a:lstStyle/>
            <a:p>
              <a:pPr algn="ctr">
                <a:lnSpc>
                  <a:spcPts val="6696"/>
                </a:lnSpc>
              </a:pPr>
              <a:r>
                <a:rPr lang="en-US" sz="6200" b="1" dirty="0" err="1">
                  <a:solidFill>
                    <a:srgbClr val="000000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Cefnogi</a:t>
              </a:r>
              <a:r>
                <a:rPr lang="en-US" sz="6200" b="1" dirty="0">
                  <a:solidFill>
                    <a:srgbClr val="000000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 Plant a </a:t>
              </a:r>
              <a:r>
                <a:rPr lang="en-US" sz="6200" b="1" dirty="0" err="1">
                  <a:solidFill>
                    <a:srgbClr val="000000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Phobl</a:t>
              </a:r>
              <a:r>
                <a:rPr lang="en-US" sz="6200" b="1" dirty="0">
                  <a:solidFill>
                    <a:srgbClr val="000000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 </a:t>
              </a:r>
              <a:r>
                <a:rPr lang="en-US" sz="6200" b="1" dirty="0" err="1">
                  <a:solidFill>
                    <a:srgbClr val="000000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Ifanc</a:t>
              </a:r>
              <a:r>
                <a:rPr lang="en-US" sz="6200" b="1" dirty="0">
                  <a:solidFill>
                    <a:srgbClr val="000000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 ag </a:t>
              </a:r>
              <a:r>
                <a:rPr lang="en-US" sz="6200" b="1" dirty="0" err="1">
                  <a:solidFill>
                    <a:srgbClr val="000000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Anghenion</a:t>
              </a:r>
              <a:r>
                <a:rPr lang="en-US" sz="6200" b="1" dirty="0">
                  <a:solidFill>
                    <a:srgbClr val="000000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 </a:t>
              </a:r>
              <a:r>
                <a:rPr lang="en-US" sz="6200" b="1" dirty="0" err="1">
                  <a:solidFill>
                    <a:srgbClr val="000000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Ychwanegol</a:t>
              </a:r>
              <a:r>
                <a:rPr lang="en-US" sz="6200" b="1" dirty="0">
                  <a:solidFill>
                    <a:srgbClr val="000000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 ac Iechyd </a:t>
              </a:r>
              <a:r>
                <a:rPr lang="en-US" sz="6200" b="1" dirty="0" err="1">
                  <a:solidFill>
                    <a:srgbClr val="000000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Meddwl</a:t>
              </a:r>
              <a:endParaRPr lang="en-US" sz="62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endParaRP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9722942" y="-192786"/>
            <a:ext cx="10479786" cy="10479786"/>
            <a:chOff x="0" y="0"/>
            <a:chExt cx="6350000" cy="63500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0" y="6350000"/>
                  </a:moveTo>
                  <a:lnTo>
                    <a:pt x="6350000" y="6350000"/>
                  </a:lnTo>
                  <a:lnTo>
                    <a:pt x="6350000" y="0"/>
                  </a:lnTo>
                  <a:cubicBezTo>
                    <a:pt x="2843530" y="0"/>
                    <a:pt x="0" y="2843530"/>
                    <a:pt x="0" y="6350000"/>
                  </a:cubicBezTo>
                  <a:close/>
                </a:path>
              </a:pathLst>
            </a:custGeom>
            <a:blipFill>
              <a:blip r:embed="rId3"/>
              <a:stretch>
                <a:fillRect l="-8278" t="-176" r="-5460" b="-1356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578823" y="6295071"/>
            <a:ext cx="7727851" cy="31529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63"/>
              </a:lnSpc>
            </a:pPr>
            <a:r>
              <a:rPr lang="en-US" sz="3199" spc="-6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ECES6020C</a:t>
            </a:r>
          </a:p>
          <a:p>
            <a:pPr algn="ctr">
              <a:lnSpc>
                <a:spcPts val="4063"/>
              </a:lnSpc>
            </a:pPr>
            <a:endParaRPr lang="en-US" sz="3199" spc="-6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ctr">
              <a:lnSpc>
                <a:spcPts val="4063"/>
              </a:lnSpc>
            </a:pPr>
            <a:r>
              <a:rPr lang="en-US" sz="3199" spc="-6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Gwaith Therapiwtig Gydag Unigolion</a:t>
            </a:r>
          </a:p>
          <a:p>
            <a:pPr algn="ctr">
              <a:lnSpc>
                <a:spcPts val="4063"/>
              </a:lnSpc>
            </a:pPr>
            <a:endParaRPr lang="en-US" sz="3199" spc="-6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ctr">
              <a:lnSpc>
                <a:spcPts val="4063"/>
              </a:lnSpc>
            </a:pPr>
            <a:r>
              <a:rPr lang="en-US" sz="3199" spc="-6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Therapeutic Work With Individuals</a:t>
            </a:r>
          </a:p>
          <a:p>
            <a:pPr algn="ctr">
              <a:lnSpc>
                <a:spcPts val="4063"/>
              </a:lnSpc>
            </a:pPr>
            <a:endParaRPr lang="en-US" sz="3199" spc="-6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3946340" y="1420073"/>
            <a:ext cx="2992816" cy="9771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755"/>
              </a:lnSpc>
            </a:pPr>
            <a:r>
              <a:rPr lang="en-US" sz="3999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Sesiwn 9 &amp; 10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105900" y="2084549"/>
            <a:ext cx="9144000" cy="7090116"/>
            <a:chOff x="0" y="0"/>
            <a:chExt cx="12192000" cy="945348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2192001" cy="9453488"/>
            </a:xfrm>
            <a:custGeom>
              <a:avLst/>
              <a:gdLst/>
              <a:ahLst/>
              <a:cxnLst/>
              <a:rect l="l" t="t" r="r" b="b"/>
              <a:pathLst>
                <a:path w="12192001" h="9453488">
                  <a:moveTo>
                    <a:pt x="0" y="0"/>
                  </a:moveTo>
                  <a:lnTo>
                    <a:pt x="12192001" y="0"/>
                  </a:lnTo>
                  <a:lnTo>
                    <a:pt x="12192001" y="9453488"/>
                  </a:lnTo>
                  <a:lnTo>
                    <a:pt x="0" y="9453488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28575"/>
              <a:ext cx="12192000" cy="9482063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algn="l">
                <a:lnSpc>
                  <a:spcPts val="3240"/>
                </a:lnSpc>
              </a:pPr>
              <a:r>
                <a:rPr lang="en-US" sz="3000" b="1" dirty="0">
                  <a:solidFill>
                    <a:srgbClr val="000000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Aims</a:t>
              </a:r>
            </a:p>
            <a:p>
              <a:pPr marL="542928" lvl="1" indent="-271464" algn="l">
                <a:lnSpc>
                  <a:spcPts val="3240"/>
                </a:lnSpc>
                <a:buFont typeface="Arial"/>
                <a:buChar char="•"/>
              </a:pPr>
              <a:r>
                <a:rPr lang="en-US" sz="3000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To outline some circumstances and diagnoses that may lead to the need for therapeutic interventions.</a:t>
              </a:r>
            </a:p>
            <a:p>
              <a:pPr algn="l">
                <a:lnSpc>
                  <a:spcPts val="3240"/>
                </a:lnSpc>
              </a:pPr>
              <a:endPara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endParaRPr>
            </a:p>
            <a:p>
              <a:pPr marL="542928" lvl="1" indent="-271464" algn="l">
                <a:lnSpc>
                  <a:spcPts val="3240"/>
                </a:lnSpc>
                <a:buFont typeface="Arial"/>
                <a:buChar char="•"/>
              </a:pPr>
              <a:r>
                <a:rPr lang="en-US" sz="3000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To identify learner needs in the setting up and provision of therapeutic environments. </a:t>
              </a:r>
            </a:p>
            <a:p>
              <a:pPr algn="l">
                <a:lnSpc>
                  <a:spcPts val="3240"/>
                </a:lnSpc>
              </a:pPr>
              <a:endPara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endParaRPr>
            </a:p>
            <a:p>
              <a:pPr algn="l">
                <a:lnSpc>
                  <a:spcPts val="3240"/>
                </a:lnSpc>
              </a:pPr>
              <a:endPara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endParaRPr>
            </a:p>
            <a:p>
              <a:pPr algn="l">
                <a:lnSpc>
                  <a:spcPts val="3240"/>
                </a:lnSpc>
              </a:pPr>
              <a:r>
                <a:rPr lang="en-US" sz="3000" b="1" dirty="0">
                  <a:solidFill>
                    <a:srgbClr val="000000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Objectives</a:t>
              </a:r>
            </a:p>
            <a:p>
              <a:pPr marL="542928" lvl="1" indent="-271464" algn="l">
                <a:lnSpc>
                  <a:spcPts val="3240"/>
                </a:lnSpc>
                <a:buFont typeface="Arial"/>
                <a:buChar char="•"/>
              </a:pPr>
              <a:r>
                <a:rPr lang="en-US" sz="3000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To </a:t>
              </a:r>
              <a:r>
                <a:rPr lang="en-US" sz="3000" dirty="0" err="1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recognise</a:t>
              </a:r>
              <a:r>
                <a:rPr lang="en-US" sz="3000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 diagnoses and issues that are not mental health conditions but which can lead to experiencing poor mental health and require therapeutic intervention, in particular children &amp; young people with ALN</a:t>
              </a:r>
            </a:p>
            <a:p>
              <a:pPr algn="l">
                <a:lnSpc>
                  <a:spcPts val="3240"/>
                </a:lnSpc>
              </a:pPr>
              <a:endPara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endParaRPr>
            </a:p>
            <a:p>
              <a:pPr marL="542928" lvl="1" indent="-271464" algn="l">
                <a:lnSpc>
                  <a:spcPts val="3240"/>
                </a:lnSpc>
                <a:buFont typeface="Arial"/>
                <a:buChar char="•"/>
              </a:pPr>
              <a:r>
                <a:rPr lang="en-US" sz="3000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To </a:t>
              </a:r>
              <a:r>
                <a:rPr lang="en-US" sz="3000" dirty="0" err="1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analyse</a:t>
              </a:r>
              <a:r>
                <a:rPr lang="en-US" sz="3000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 the rationale and delivery of play therapy and art therapy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0" y="-92075"/>
            <a:ext cx="18288000" cy="19142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9"/>
              </a:lnSpc>
              <a:spcBef>
                <a:spcPct val="0"/>
              </a:spcBef>
            </a:pPr>
            <a:r>
              <a:rPr lang="en-US" sz="5499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Nodau</a:t>
            </a:r>
            <a:r>
              <a:rPr lang="en-US" sz="5499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ac </a:t>
            </a:r>
            <a:r>
              <a:rPr lang="en-US" sz="5499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amcanion</a:t>
            </a:r>
            <a:r>
              <a:rPr lang="en-US" sz="5499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​</a:t>
            </a:r>
          </a:p>
          <a:p>
            <a:pPr algn="ctr">
              <a:lnSpc>
                <a:spcPts val="7699"/>
              </a:lnSpc>
              <a:spcBef>
                <a:spcPct val="0"/>
              </a:spcBef>
            </a:pPr>
            <a:r>
              <a:rPr lang="en-US" sz="5499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Aims and objectives​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09070" y="2221230"/>
            <a:ext cx="8010598" cy="73866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Nodau</a:t>
            </a: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:</a:t>
            </a:r>
          </a:p>
          <a:p>
            <a:pPr marL="647703" lvl="1" indent="-323852" algn="l">
              <a:lnSpc>
                <a:spcPts val="3240"/>
              </a:lnSpc>
              <a:spcBef>
                <a:spcPct val="0"/>
              </a:spcBef>
              <a:buFont typeface="Arial"/>
              <a:buChar char="•"/>
            </a:pP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Disgrifio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rhai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amgylchiadau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a diagnosis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sy’n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gallu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arwain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at yr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angen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am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ymyriadau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therapiwtig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647703" lvl="1" indent="-323852" algn="l">
              <a:lnSpc>
                <a:spcPts val="3240"/>
              </a:lnSpc>
              <a:spcBef>
                <a:spcPct val="0"/>
              </a:spcBef>
              <a:buFont typeface="Arial"/>
              <a:buChar char="•"/>
            </a:pP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Nodi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anghenion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dysgwyr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wrth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sefydlu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a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darparu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amgylcheddau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therapiwtig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Amcanion</a:t>
            </a: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:</a:t>
            </a:r>
          </a:p>
          <a:p>
            <a:pPr marL="647703" lvl="1" indent="-323852" algn="l">
              <a:lnSpc>
                <a:spcPts val="3240"/>
              </a:lnSpc>
              <a:spcBef>
                <a:spcPct val="0"/>
              </a:spcBef>
              <a:buFont typeface="Arial"/>
              <a:buChar char="•"/>
            </a:pP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Adnabod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diagnosis a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materion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nad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ydynt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yn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anhwylderau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iechyd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meddwl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ond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sy’n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gallu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arwain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at iechyd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meddwl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gwael</a:t>
            </a:r>
            <a:r>
              <a:rPr lang="en-US" sz="300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a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gofyn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am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ymyrraeth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therapiwtig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yn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enwedig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i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blant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a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phobl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ifanc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ag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Anghenion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Dysgu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Ychwanegol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(ADY).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647703" lvl="1" indent="-323852" algn="l">
              <a:lnSpc>
                <a:spcPts val="3240"/>
              </a:lnSpc>
              <a:spcBef>
                <a:spcPct val="0"/>
              </a:spcBef>
              <a:buFont typeface="Arial"/>
              <a:buChar char="•"/>
            </a:pP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Dadansoddi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sail a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dulliau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gweithredu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therapi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chwarae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a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therapi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celf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69218" y="177165"/>
            <a:ext cx="17349564" cy="16459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940"/>
              </a:lnSpc>
            </a:pPr>
            <a:r>
              <a:rPr lang="en-US" sz="5500" b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Pam Mae Cefnogaeth Iechyd Meddwl i Blant yn Bwysig?</a:t>
            </a:r>
          </a:p>
          <a:p>
            <a:pPr algn="ctr">
              <a:lnSpc>
                <a:spcPts val="5940"/>
              </a:lnSpc>
              <a:spcBef>
                <a:spcPct val="0"/>
              </a:spcBef>
            </a:pPr>
            <a:r>
              <a:rPr lang="en-US" sz="5500" b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Why Is Mental Health Support for Young People Important?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129849" y="2607650"/>
            <a:ext cx="7129451" cy="74466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1 in 6 children (5-16) have a probable mental health problem (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YoungMinds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2024).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Suicide remains the leading cause of death for people aged 5-34.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Children with disabilities are more likely to experience mental health issues (GOSH, 2024).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Children with Autism or ADHD are at a higher risk of co-occurring mental health conditions.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Why does this matter?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Schools and professionals need trauma-informed and neurodiversity-inclusive approaches.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9218" y="2607650"/>
            <a:ext cx="7435637" cy="73891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1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ymhob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6 o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blant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(5-16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oed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)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yn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debygol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o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ddioddef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o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broblemau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iechyd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meddwl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(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YoungMinds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2024).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Mae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hunanladdiad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yn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dal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i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fod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yn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brif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achos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marwolaeth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ymhlith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pobl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5-34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oed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Mae plant ag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anableddau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yn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fwy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tebygol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o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brofi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problemau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iechyd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meddwl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(GOSH, 2024).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Mae plant ag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Awtistiaeth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neu ADHD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mewn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mwy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o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berygl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o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ddioddef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o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gyflyrau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iechyd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meddwl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yn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aml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 b="1" dirty="0">
              <a:solidFill>
                <a:srgbClr val="000000"/>
              </a:solidFill>
              <a:latin typeface="Calibri (MS)"/>
              <a:ea typeface="Calibri (MS) Bold"/>
              <a:cs typeface="Calibri (MS)"/>
              <a:sym typeface="Calibri (MS)"/>
            </a:endParaRP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Pam </a:t>
            </a:r>
            <a:r>
              <a:rPr lang="en-US" sz="3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mae</a:t>
            </a: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3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hyn</a:t>
            </a: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3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yn</a:t>
            </a: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3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bwysig</a:t>
            </a: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?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</a:t>
            </a:r>
            <a:r>
              <a:rPr lang="en-GB" sz="3200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Segoe UI Web (West European)"/>
              </a:rPr>
              <a:t>Mae </a:t>
            </a:r>
            <a:r>
              <a:rPr lang="en-GB" sz="28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angen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sz="2800" dirty="0" err="1">
                <a:solidFill>
                  <a:srgbClr val="000000"/>
                </a:solidFill>
                <a:latin typeface="Segoe UI Web (West European)"/>
              </a:rPr>
              <a:t>i</a:t>
            </a:r>
            <a:r>
              <a:rPr lang="en-GB" sz="2800" dirty="0">
                <a:solidFill>
                  <a:srgbClr val="000000"/>
                </a:solidFill>
                <a:latin typeface="Segoe UI Web (West European)"/>
              </a:rPr>
              <a:t> </a:t>
            </a:r>
            <a:r>
              <a:rPr lang="en-GB" sz="28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ysgolion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Segoe UI Web (West European)"/>
              </a:rPr>
              <a:t> a </a:t>
            </a:r>
            <a:r>
              <a:rPr lang="en-GB" sz="28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gweithwyr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sz="28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proffesiynol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sz="28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ddefnyddio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sz="28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dulliau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sz="28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sy'n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sz="28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seiliedig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sz="28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ar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sz="28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drawma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Segoe UI Web (West European)"/>
              </a:rPr>
              <a:t> a </a:t>
            </a:r>
            <a:r>
              <a:rPr lang="en-GB" sz="28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niwroamrywiaeth-gynhwysol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Segoe UI Web (West European)"/>
              </a:rPr>
              <a:t>.</a:t>
            </a:r>
            <a:endParaRPr lang="en-US" sz="28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9617543" y="1826265"/>
            <a:ext cx="8115300" cy="81484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45"/>
              </a:lnSpc>
              <a:spcBef>
                <a:spcPct val="0"/>
              </a:spcBef>
            </a:pPr>
            <a:r>
              <a:rPr lang="en-US" sz="3931" b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Key indicators affecting children’s wellbeing in education:</a:t>
            </a:r>
          </a:p>
          <a:p>
            <a:pPr algn="l">
              <a:lnSpc>
                <a:spcPts val="4245"/>
              </a:lnSpc>
              <a:spcBef>
                <a:spcPct val="0"/>
              </a:spcBef>
            </a:pPr>
            <a:endParaRPr lang="en-US" sz="3931" b="1">
              <a:solidFill>
                <a:srgbClr val="000000"/>
              </a:solidFill>
              <a:latin typeface="Calibri (MS) Bold"/>
              <a:ea typeface="Calibri (MS) Bold"/>
              <a:cs typeface="Calibri (MS) Bold"/>
              <a:sym typeface="Calibri (MS) Bold"/>
            </a:endParaRPr>
          </a:p>
          <a:p>
            <a:pPr marL="848728" lvl="1" indent="-424364" algn="l">
              <a:lnSpc>
                <a:spcPts val="4245"/>
              </a:lnSpc>
              <a:spcBef>
                <a:spcPct val="0"/>
              </a:spcBef>
              <a:buFont typeface="Arial"/>
              <a:buChar char="•"/>
            </a:pPr>
            <a:r>
              <a:rPr lang="en-US" sz="393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Quality of family relationships</a:t>
            </a:r>
          </a:p>
          <a:p>
            <a:pPr algn="l">
              <a:lnSpc>
                <a:spcPts val="4245"/>
              </a:lnSpc>
              <a:spcBef>
                <a:spcPct val="0"/>
              </a:spcBef>
            </a:pPr>
            <a:endParaRPr lang="en-US" sz="3931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848728" lvl="1" indent="-424364" algn="l">
              <a:lnSpc>
                <a:spcPts val="4245"/>
              </a:lnSpc>
              <a:spcBef>
                <a:spcPct val="0"/>
              </a:spcBef>
              <a:buFont typeface="Arial"/>
              <a:buChar char="•"/>
            </a:pPr>
            <a:r>
              <a:rPr lang="en-US" sz="393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Attendance at playgroup/nursery</a:t>
            </a:r>
          </a:p>
          <a:p>
            <a:pPr algn="l">
              <a:lnSpc>
                <a:spcPts val="4245"/>
              </a:lnSpc>
              <a:spcBef>
                <a:spcPct val="0"/>
              </a:spcBef>
            </a:pPr>
            <a:endParaRPr lang="en-US" sz="3931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848728" lvl="1" indent="-424364" algn="l">
              <a:lnSpc>
                <a:spcPts val="4245"/>
              </a:lnSpc>
              <a:spcBef>
                <a:spcPct val="0"/>
              </a:spcBef>
              <a:buFont typeface="Arial"/>
              <a:buChar char="•"/>
            </a:pPr>
            <a:r>
              <a:rPr lang="en-US" sz="393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Attendance at school</a:t>
            </a:r>
          </a:p>
          <a:p>
            <a:pPr algn="l">
              <a:lnSpc>
                <a:spcPts val="4245"/>
              </a:lnSpc>
              <a:spcBef>
                <a:spcPct val="0"/>
              </a:spcBef>
            </a:pPr>
            <a:endParaRPr lang="en-US" sz="3931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848728" lvl="1" indent="-424364" algn="l">
              <a:lnSpc>
                <a:spcPts val="4245"/>
              </a:lnSpc>
              <a:spcBef>
                <a:spcPct val="0"/>
              </a:spcBef>
              <a:buFont typeface="Arial"/>
              <a:buChar char="•"/>
            </a:pPr>
            <a:r>
              <a:rPr lang="en-US" sz="393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Completion of school</a:t>
            </a:r>
          </a:p>
          <a:p>
            <a:pPr algn="l">
              <a:lnSpc>
                <a:spcPts val="4245"/>
              </a:lnSpc>
              <a:spcBef>
                <a:spcPct val="0"/>
              </a:spcBef>
            </a:pPr>
            <a:endParaRPr lang="en-US" sz="3931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848728" lvl="1" indent="-424364" algn="l">
              <a:lnSpc>
                <a:spcPts val="4245"/>
              </a:lnSpc>
              <a:spcBef>
                <a:spcPct val="0"/>
              </a:spcBef>
              <a:buFont typeface="Arial"/>
              <a:buChar char="•"/>
            </a:pPr>
            <a:r>
              <a:rPr lang="en-US" sz="393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Parental education level attained</a:t>
            </a:r>
          </a:p>
          <a:p>
            <a:pPr algn="l">
              <a:lnSpc>
                <a:spcPts val="4245"/>
              </a:lnSpc>
              <a:spcBef>
                <a:spcPct val="0"/>
              </a:spcBef>
            </a:pPr>
            <a:endParaRPr lang="en-US" sz="3931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r">
              <a:lnSpc>
                <a:spcPts val="4245"/>
              </a:lnSpc>
              <a:spcBef>
                <a:spcPct val="0"/>
              </a:spcBef>
            </a:pPr>
            <a:r>
              <a:rPr lang="en-US" sz="393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(Source: Office for National Statistics (ONS), 2020)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18532" y="553402"/>
            <a:ext cx="11650935" cy="89344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940"/>
              </a:lnSpc>
              <a:spcBef>
                <a:spcPct val="0"/>
              </a:spcBef>
            </a:pPr>
            <a:r>
              <a:rPr lang="en-US" sz="55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Child Wellbeing Indicators for Education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8700" y="1835790"/>
            <a:ext cx="6734866" cy="75761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42"/>
              </a:lnSpc>
              <a:spcBef>
                <a:spcPct val="0"/>
              </a:spcBef>
            </a:pPr>
            <a:r>
              <a:rPr lang="en-US" sz="365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Dangosyddion</a:t>
            </a:r>
            <a:r>
              <a:rPr lang="en-US" sz="365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365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allweddol</a:t>
            </a:r>
            <a:r>
              <a:rPr lang="en-US" sz="365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365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sy’n</a:t>
            </a:r>
            <a:r>
              <a:rPr lang="en-US" sz="365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365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effeithio</a:t>
            </a:r>
            <a:r>
              <a:rPr lang="en-US" sz="365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365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ar</a:t>
            </a:r>
            <a:r>
              <a:rPr lang="en-US" sz="365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les plant </a:t>
            </a:r>
            <a:r>
              <a:rPr lang="en-US" sz="365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yn</a:t>
            </a:r>
            <a:r>
              <a:rPr lang="en-US" sz="365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y system </a:t>
            </a:r>
            <a:r>
              <a:rPr lang="en-US" sz="365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addysg</a:t>
            </a:r>
            <a:r>
              <a:rPr lang="en-US" sz="365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:</a:t>
            </a:r>
          </a:p>
          <a:p>
            <a:pPr algn="l">
              <a:lnSpc>
                <a:spcPts val="3942"/>
              </a:lnSpc>
              <a:spcBef>
                <a:spcPct val="0"/>
              </a:spcBef>
            </a:pPr>
            <a:endParaRPr lang="en-US" sz="3650" b="1" dirty="0">
              <a:solidFill>
                <a:srgbClr val="000000"/>
              </a:solidFill>
              <a:latin typeface="Calibri (MS) Bold"/>
              <a:ea typeface="Calibri (MS) Bold"/>
              <a:cs typeface="Calibri (MS) Bold"/>
              <a:sym typeface="Calibri (MS) Bold"/>
            </a:endParaRPr>
          </a:p>
          <a:p>
            <a:pPr marL="788185" lvl="1" indent="-394092" algn="l">
              <a:lnSpc>
                <a:spcPts val="3942"/>
              </a:lnSpc>
              <a:spcBef>
                <a:spcPct val="0"/>
              </a:spcBef>
              <a:buFont typeface="Arial"/>
              <a:buChar char="•"/>
            </a:pPr>
            <a:r>
              <a:rPr lang="en-US" sz="365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Ansawdd</a:t>
            </a:r>
            <a:r>
              <a:rPr lang="en-US" sz="365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65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perthnasoedd</a:t>
            </a:r>
            <a:r>
              <a:rPr lang="en-US" sz="365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65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teuluol</a:t>
            </a:r>
            <a:endParaRPr lang="en-US" sz="365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942"/>
              </a:lnSpc>
              <a:spcBef>
                <a:spcPct val="0"/>
              </a:spcBef>
            </a:pPr>
            <a:endParaRPr lang="en-US" sz="365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788185" lvl="1" indent="-394092" algn="l">
              <a:lnSpc>
                <a:spcPts val="3942"/>
              </a:lnSpc>
              <a:spcBef>
                <a:spcPct val="0"/>
              </a:spcBef>
              <a:buFont typeface="Arial"/>
              <a:buChar char="•"/>
            </a:pPr>
            <a:r>
              <a:rPr lang="en-US" sz="365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Presenoldeb</a:t>
            </a:r>
            <a:r>
              <a:rPr lang="en-US" sz="365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65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mewn</a:t>
            </a:r>
            <a:r>
              <a:rPr lang="en-US" sz="365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65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meithrinfa</a:t>
            </a:r>
            <a:r>
              <a:rPr lang="en-US" sz="365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/</a:t>
            </a:r>
            <a:r>
              <a:rPr lang="en-US" sz="365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cylch</a:t>
            </a:r>
            <a:r>
              <a:rPr lang="en-US" sz="365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65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chwarae</a:t>
            </a:r>
            <a:endParaRPr lang="en-US" sz="365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942"/>
              </a:lnSpc>
              <a:spcBef>
                <a:spcPct val="0"/>
              </a:spcBef>
            </a:pPr>
            <a:endParaRPr lang="en-US" sz="365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788185" lvl="1" indent="-394092" algn="l">
              <a:lnSpc>
                <a:spcPts val="3942"/>
              </a:lnSpc>
              <a:spcBef>
                <a:spcPct val="0"/>
              </a:spcBef>
              <a:buFont typeface="Arial"/>
              <a:buChar char="•"/>
            </a:pPr>
            <a:r>
              <a:rPr lang="en-US" sz="365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Presenoldeb</a:t>
            </a:r>
            <a:r>
              <a:rPr lang="en-US" sz="365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65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yn</a:t>
            </a:r>
            <a:r>
              <a:rPr lang="en-US" sz="365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yr </a:t>
            </a:r>
            <a:r>
              <a:rPr lang="en-US" sz="365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ysgol</a:t>
            </a:r>
            <a:endParaRPr lang="en-US" sz="365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942"/>
              </a:lnSpc>
              <a:spcBef>
                <a:spcPct val="0"/>
              </a:spcBef>
            </a:pPr>
            <a:endParaRPr lang="en-US" sz="365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788185" lvl="1" indent="-394092" algn="l">
              <a:lnSpc>
                <a:spcPts val="3942"/>
              </a:lnSpc>
              <a:spcBef>
                <a:spcPct val="0"/>
              </a:spcBef>
              <a:buFont typeface="Arial"/>
              <a:buChar char="•"/>
            </a:pPr>
            <a:r>
              <a:rPr lang="en-US" sz="365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Cwblhau</a:t>
            </a:r>
            <a:r>
              <a:rPr lang="en-US" sz="365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65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addysg</a:t>
            </a:r>
            <a:r>
              <a:rPr lang="en-US" sz="365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</a:p>
          <a:p>
            <a:pPr algn="l">
              <a:lnSpc>
                <a:spcPts val="3942"/>
              </a:lnSpc>
              <a:spcBef>
                <a:spcPct val="0"/>
              </a:spcBef>
            </a:pPr>
            <a:endParaRPr lang="en-US" sz="365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788185" lvl="1" indent="-394092" algn="l">
              <a:lnSpc>
                <a:spcPts val="3942"/>
              </a:lnSpc>
              <a:spcBef>
                <a:spcPct val="0"/>
              </a:spcBef>
              <a:buFont typeface="Arial"/>
              <a:buChar char="•"/>
            </a:pPr>
            <a:r>
              <a:rPr lang="en-US" sz="365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Lefel</a:t>
            </a:r>
            <a:r>
              <a:rPr lang="en-US" sz="365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65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addysg</a:t>
            </a:r>
            <a:r>
              <a:rPr lang="en-US" sz="365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a </a:t>
            </a:r>
            <a:r>
              <a:rPr lang="en-US" sz="365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gyrhaeddwyd</a:t>
            </a:r>
            <a:r>
              <a:rPr lang="en-US" sz="365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65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gan</a:t>
            </a:r>
            <a:r>
              <a:rPr lang="en-US" sz="365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65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rieni</a:t>
            </a:r>
            <a:endParaRPr lang="en-US" sz="365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0" y="186690"/>
            <a:ext cx="18288000" cy="8317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616"/>
              </a:lnSpc>
              <a:spcBef>
                <a:spcPct val="0"/>
              </a:spcBef>
            </a:pPr>
            <a:r>
              <a:rPr lang="en-US" sz="5200" b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Diagnoses &amp; Challenges That May Require Therapeutic Support</a:t>
            </a:r>
          </a:p>
        </p:txBody>
      </p:sp>
      <p:graphicFrame>
        <p:nvGraphicFramePr>
          <p:cNvPr id="3" name="Table 3"/>
          <p:cNvGraphicFramePr>
            <a:graphicFrameLocks noGrp="1"/>
          </p:cNvGraphicFramePr>
          <p:nvPr/>
        </p:nvGraphicFramePr>
        <p:xfrm>
          <a:off x="184683" y="1473708"/>
          <a:ext cx="17942381" cy="8666540"/>
        </p:xfrm>
        <a:graphic>
          <a:graphicData uri="http://schemas.openxmlformats.org/drawingml/2006/table">
            <a:tbl>
              <a:tblPr/>
              <a:tblGrid>
                <a:gridCol w="244991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67167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82079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443290">
                <a:tc>
                  <a:txBody>
                    <a:bodyPr/>
                    <a:lstStyle/>
                    <a:p>
                      <a:pPr algn="ctr">
                        <a:lnSpc>
                          <a:spcPts val="3219"/>
                        </a:lnSpc>
                        <a:defRPr/>
                      </a:pPr>
                      <a:r>
                        <a:rPr lang="en-US" sz="2299" b="1">
                          <a:solidFill>
                            <a:srgbClr val="000000"/>
                          </a:solidFill>
                          <a:latin typeface="Calibri (MS) Bold"/>
                          <a:ea typeface="Calibri (MS) Bold"/>
                          <a:cs typeface="Calibri (MS) Bold"/>
                          <a:sym typeface="Calibri (MS) Bold"/>
                        </a:rPr>
                        <a:t>Condition</a:t>
                      </a:r>
                      <a:endParaRPr lang="en-US" sz="1100"/>
                    </a:p>
                    <a:p>
                      <a:pPr algn="ctr">
                        <a:lnSpc>
                          <a:spcPts val="3219"/>
                        </a:lnSpc>
                      </a:pPr>
                      <a:r>
                        <a:rPr lang="en-US" sz="2299" b="1">
                          <a:solidFill>
                            <a:srgbClr val="000000"/>
                          </a:solidFill>
                          <a:latin typeface="Calibri (MS) Bold"/>
                          <a:ea typeface="Calibri (MS) Bold"/>
                          <a:cs typeface="Calibri (MS) Bold"/>
                          <a:sym typeface="Calibri (MS) Bold"/>
                        </a:rPr>
                        <a:t>Challenge</a:t>
                      </a:r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FFD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FFD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FFD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FFD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D7D3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359"/>
                        </a:lnSpc>
                        <a:defRPr/>
                      </a:pPr>
                      <a:r>
                        <a:rPr lang="en-US" sz="2399" b="1">
                          <a:solidFill>
                            <a:srgbClr val="000000"/>
                          </a:solidFill>
                          <a:latin typeface="Calibri (MS) Bold"/>
                          <a:ea typeface="Calibri (MS) Bold"/>
                          <a:cs typeface="Calibri (MS) Bold"/>
                          <a:sym typeface="Calibri (MS) Bold"/>
                        </a:rPr>
                        <a:t>Impact on Mental Health 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FFD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FFD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FFD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FFD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D7D3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359"/>
                        </a:lnSpc>
                        <a:defRPr/>
                      </a:pPr>
                      <a:r>
                        <a:rPr lang="en-US" sz="2399" b="1">
                          <a:solidFill>
                            <a:srgbClr val="000000"/>
                          </a:solidFill>
                          <a:latin typeface="Calibri (MS) Bold"/>
                          <a:ea typeface="Calibri (MS) Bold"/>
                          <a:cs typeface="Calibri (MS) Bold"/>
                          <a:sym typeface="Calibri (MS) Bold"/>
                        </a:rPr>
                        <a:t>How Therapy Helps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FFD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FFD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FFD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FFD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D7D3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444650">
                <a:tc>
                  <a:txBody>
                    <a:bodyPr/>
                    <a:lstStyle/>
                    <a:p>
                      <a:pPr algn="ctr">
                        <a:lnSpc>
                          <a:spcPts val="3359"/>
                        </a:lnSpc>
                        <a:defRPr/>
                      </a:pPr>
                      <a:r>
                        <a:rPr lang="en-US" sz="2399" b="1">
                          <a:solidFill>
                            <a:srgbClr val="000000"/>
                          </a:solidFill>
                          <a:latin typeface="Calibri (MS) Bold"/>
                          <a:ea typeface="Calibri (MS) Bold"/>
                          <a:cs typeface="Calibri (MS) Bold"/>
                          <a:sym typeface="Calibri (MS) Bold"/>
                        </a:rPr>
                        <a:t>Autism (ASD)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FFD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FFD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FFD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FFD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D7D3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359"/>
                        </a:lnSpc>
                        <a:defRPr/>
                      </a:pPr>
                      <a:r>
                        <a:rPr lang="en-US" sz="2399">
                          <a:solidFill>
                            <a:srgbClr val="000000"/>
                          </a:solidFill>
                          <a:latin typeface="Calibri (MS)"/>
                          <a:ea typeface="Calibri (MS)"/>
                          <a:cs typeface="Calibri (MS)"/>
                          <a:sym typeface="Calibri (MS)"/>
                        </a:rPr>
                        <a:t>70% will experience a mental health issue</a:t>
                      </a:r>
                      <a:endParaRPr lang="en-US" sz="1100"/>
                    </a:p>
                    <a:p>
                      <a:pPr algn="ctr">
                        <a:lnSpc>
                          <a:spcPts val="3359"/>
                        </a:lnSpc>
                      </a:pPr>
                      <a:r>
                        <a:rPr lang="en-US" sz="2399">
                          <a:solidFill>
                            <a:srgbClr val="000000"/>
                          </a:solidFill>
                          <a:latin typeface="Calibri (MS)"/>
                          <a:ea typeface="Calibri (MS)"/>
                          <a:cs typeface="Calibri (MS)"/>
                          <a:sym typeface="Calibri (MS)"/>
                        </a:rPr>
                        <a:t>Sensory overload, difficulty with social interaction</a:t>
                      </a:r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FFD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FFD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FFD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FFD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69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359"/>
                        </a:lnSpc>
                        <a:defRPr/>
                      </a:pPr>
                      <a:r>
                        <a:rPr lang="en-US" sz="2399">
                          <a:solidFill>
                            <a:srgbClr val="000000"/>
                          </a:solidFill>
                          <a:latin typeface="Calibri (MS)"/>
                          <a:ea typeface="Calibri (MS)"/>
                          <a:cs typeface="Calibri (MS)"/>
                          <a:sym typeface="Calibri (MS)"/>
                        </a:rPr>
                        <a:t>Play therapy, sensory regulation strategies, structured interventions.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FFD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FFD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FFD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FFD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6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444650">
                <a:tc>
                  <a:txBody>
                    <a:bodyPr/>
                    <a:lstStyle/>
                    <a:p>
                      <a:pPr algn="ctr">
                        <a:lnSpc>
                          <a:spcPts val="3359"/>
                        </a:lnSpc>
                        <a:defRPr/>
                      </a:pPr>
                      <a:r>
                        <a:rPr lang="en-US" sz="2399" b="1">
                          <a:solidFill>
                            <a:srgbClr val="000000"/>
                          </a:solidFill>
                          <a:latin typeface="Calibri (MS) Bold"/>
                          <a:ea typeface="Calibri (MS) Bold"/>
                          <a:cs typeface="Calibri (MS) Bold"/>
                          <a:sym typeface="Calibri (MS) Bold"/>
                        </a:rPr>
                        <a:t>ADHD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FFD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FFD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FFD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FFD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D7D3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359"/>
                        </a:lnSpc>
                        <a:defRPr/>
                      </a:pPr>
                      <a:r>
                        <a:rPr lang="en-US" sz="2399">
                          <a:solidFill>
                            <a:srgbClr val="000000"/>
                          </a:solidFill>
                          <a:latin typeface="Calibri (MS)"/>
                          <a:ea typeface="Calibri (MS)"/>
                          <a:cs typeface="Calibri (MS)"/>
                          <a:sym typeface="Calibri (MS)"/>
                        </a:rPr>
                        <a:t> Higher risk of anxiety, depression, low self-esteem, substance use.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FFD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FFD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FFD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FFD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69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359"/>
                        </a:lnSpc>
                        <a:defRPr/>
                      </a:pPr>
                      <a:r>
                        <a:rPr lang="en-US" sz="2399">
                          <a:solidFill>
                            <a:srgbClr val="000000"/>
                          </a:solidFill>
                          <a:latin typeface="Calibri (MS)"/>
                          <a:ea typeface="Calibri (MS)"/>
                          <a:cs typeface="Calibri (MS)"/>
                          <a:sym typeface="Calibri (MS)"/>
                        </a:rPr>
                        <a:t>Play therapy for emotional regulation, CBT for attention skills.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FFD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FFD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FFD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FFD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6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444650">
                <a:tc>
                  <a:txBody>
                    <a:bodyPr/>
                    <a:lstStyle/>
                    <a:p>
                      <a:pPr algn="ctr">
                        <a:lnSpc>
                          <a:spcPts val="3359"/>
                        </a:lnSpc>
                        <a:defRPr/>
                      </a:pPr>
                      <a:r>
                        <a:rPr lang="en-US" sz="2399" b="1">
                          <a:solidFill>
                            <a:srgbClr val="000000"/>
                          </a:solidFill>
                          <a:latin typeface="Calibri (MS) Bold"/>
                          <a:ea typeface="Calibri (MS) Bold"/>
                          <a:cs typeface="Calibri (MS) Bold"/>
                          <a:sym typeface="Calibri (MS) Bold"/>
                        </a:rPr>
                        <a:t>Learning Disabilities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FFD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FFD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FFD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FFD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D7D3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359"/>
                        </a:lnSpc>
                        <a:defRPr/>
                      </a:pPr>
                      <a:r>
                        <a:rPr lang="en-US" sz="2399">
                          <a:solidFill>
                            <a:srgbClr val="000000"/>
                          </a:solidFill>
                          <a:latin typeface="Calibri (MS)"/>
                          <a:ea typeface="Calibri (MS)"/>
                          <a:cs typeface="Calibri (MS)"/>
                          <a:sym typeface="Calibri (MS)"/>
                        </a:rPr>
                        <a:t> 36% have a diagnosed psychiatric disorder. Social isolation, difficulty forming friendships.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FFD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FFD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FFD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FFD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69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359"/>
                        </a:lnSpc>
                        <a:defRPr/>
                      </a:pPr>
                      <a:r>
                        <a:rPr lang="en-US" sz="2399">
                          <a:solidFill>
                            <a:srgbClr val="000000"/>
                          </a:solidFill>
                          <a:latin typeface="Calibri (MS)"/>
                          <a:ea typeface="Calibri (MS)"/>
                          <a:cs typeface="Calibri (MS)"/>
                          <a:sym typeface="Calibri (MS)"/>
                        </a:rPr>
                        <a:t> Art therapy for self-expression, structured learning support.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FFD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FFD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FFD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FFD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6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444650">
                <a:tc>
                  <a:txBody>
                    <a:bodyPr/>
                    <a:lstStyle/>
                    <a:p>
                      <a:pPr algn="ctr">
                        <a:lnSpc>
                          <a:spcPts val="3359"/>
                        </a:lnSpc>
                        <a:defRPr/>
                      </a:pPr>
                      <a:r>
                        <a:rPr lang="en-US" sz="2399" b="1">
                          <a:solidFill>
                            <a:srgbClr val="000000"/>
                          </a:solidFill>
                          <a:latin typeface="Calibri (MS) Bold"/>
                          <a:ea typeface="Calibri (MS) Bold"/>
                          <a:cs typeface="Calibri (MS) Bold"/>
                          <a:sym typeface="Calibri (MS) Bold"/>
                        </a:rPr>
                        <a:t>Bullying &amp; Trauma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FFD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FFD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FFD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FFD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D7D3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359"/>
                        </a:lnSpc>
                        <a:defRPr/>
                      </a:pPr>
                      <a:r>
                        <a:rPr lang="en-US" sz="2399">
                          <a:solidFill>
                            <a:srgbClr val="000000"/>
                          </a:solidFill>
                          <a:latin typeface="Calibri (MS)"/>
                          <a:ea typeface="Calibri (MS)"/>
                          <a:cs typeface="Calibri (MS)"/>
                          <a:sym typeface="Calibri (MS)"/>
                        </a:rPr>
                        <a:t>Can cause PTSD, anxiety, and depression in both victims &amp; perpetrators.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FFD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FFD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FFD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FFD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69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359"/>
                        </a:lnSpc>
                        <a:defRPr/>
                      </a:pPr>
                      <a:r>
                        <a:rPr lang="en-US" sz="2399">
                          <a:solidFill>
                            <a:srgbClr val="000000"/>
                          </a:solidFill>
                          <a:latin typeface="Calibri (MS)"/>
                          <a:ea typeface="Calibri (MS)"/>
                          <a:cs typeface="Calibri (MS)"/>
                          <a:sym typeface="Calibri (MS)"/>
                        </a:rPr>
                        <a:t>Trauma-informed therapy, social skills training, school-based interventions.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FFD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FFD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FFD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FFD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6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444650">
                <a:tc>
                  <a:txBody>
                    <a:bodyPr/>
                    <a:lstStyle/>
                    <a:p>
                      <a:pPr algn="ctr">
                        <a:lnSpc>
                          <a:spcPts val="3359"/>
                        </a:lnSpc>
                        <a:defRPr/>
                      </a:pPr>
                      <a:r>
                        <a:rPr lang="en-US" sz="2399" b="1">
                          <a:solidFill>
                            <a:srgbClr val="000000"/>
                          </a:solidFill>
                          <a:latin typeface="Calibri (MS) Bold"/>
                          <a:ea typeface="Calibri (MS) Bold"/>
                          <a:cs typeface="Calibri (MS) Bold"/>
                          <a:sym typeface="Calibri (MS) Bold"/>
                        </a:rPr>
                        <a:t>Anxiety Disorders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FFD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FFD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FFD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FFD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D7D3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359"/>
                        </a:lnSpc>
                        <a:defRPr/>
                      </a:pPr>
                      <a:r>
                        <a:rPr lang="en-US" sz="2399">
                          <a:solidFill>
                            <a:srgbClr val="000000"/>
                          </a:solidFill>
                          <a:latin typeface="Calibri (MS) Light"/>
                          <a:ea typeface="Calibri (MS) Light"/>
                          <a:cs typeface="Calibri (MS) Light"/>
                          <a:sym typeface="Calibri (MS) Light"/>
                        </a:rPr>
                        <a:t>Social anxiety, phobias, panic attacks.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FFD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FFD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FFD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FFD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69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359"/>
                        </a:lnSpc>
                        <a:defRPr/>
                      </a:pPr>
                      <a:r>
                        <a:rPr lang="en-US" sz="2399">
                          <a:solidFill>
                            <a:srgbClr val="000000"/>
                          </a:solidFill>
                          <a:latin typeface="Calibri (MS) Light"/>
                          <a:ea typeface="Calibri (MS) Light"/>
                          <a:cs typeface="Calibri (MS) Light"/>
                          <a:sym typeface="Calibri (MS) Light"/>
                        </a:rPr>
                        <a:t>CBT, exposure therapy, relaxation techniques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FFD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FFD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FFD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FFD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6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4" name="TextBox 4"/>
          <p:cNvSpPr txBox="1"/>
          <p:nvPr/>
        </p:nvSpPr>
        <p:spPr>
          <a:xfrm>
            <a:off x="5669310" y="989838"/>
            <a:ext cx="6949380" cy="4838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40"/>
              </a:lnSpc>
              <a:spcBef>
                <a:spcPct val="0"/>
              </a:spcBef>
            </a:pPr>
            <a:r>
              <a:rPr lang="en-US" sz="3000">
                <a:solidFill>
                  <a:srgbClr val="000000"/>
                </a:solidFill>
                <a:latin typeface="Calibri (MS) Light"/>
                <a:ea typeface="Calibri (MS) Light"/>
                <a:cs typeface="Calibri (MS) Light"/>
                <a:sym typeface="Calibri (MS) Light"/>
              </a:rPr>
              <a:t>(Sources: YoungMinds, Mind UK, GOSH 2024)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180492" y="2996462"/>
            <a:ext cx="7550833" cy="66400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56"/>
              </a:lnSpc>
              <a:spcBef>
                <a:spcPct val="0"/>
              </a:spcBef>
            </a:pPr>
            <a:r>
              <a:rPr lang="en-US" sz="32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Key Statistics:</a:t>
            </a:r>
          </a:p>
          <a:p>
            <a:pPr marL="690898" lvl="1" indent="-345449" algn="l">
              <a:lnSpc>
                <a:spcPts val="3456"/>
              </a:lnSpc>
              <a:spcBef>
                <a:spcPct val="0"/>
              </a:spcBef>
              <a:buFont typeface="Arial"/>
              <a:buChar char="•"/>
            </a:pPr>
            <a:r>
              <a:rPr lang="en-US" sz="32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70% of children with Autism Spectrum Disorder (ASD) will experience a mental health issue (</a:t>
            </a:r>
            <a:r>
              <a:rPr lang="en-US" sz="32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YoungMinds</a:t>
            </a:r>
            <a:r>
              <a:rPr lang="en-US" sz="32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2021).</a:t>
            </a:r>
          </a:p>
          <a:p>
            <a:pPr algn="l">
              <a:lnSpc>
                <a:spcPts val="3456"/>
              </a:lnSpc>
              <a:spcBef>
                <a:spcPct val="0"/>
              </a:spcBef>
            </a:pPr>
            <a:endParaRPr lang="en-US" sz="32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690898" lvl="1" indent="-345449" algn="l">
              <a:lnSpc>
                <a:spcPts val="3456"/>
              </a:lnSpc>
              <a:spcBef>
                <a:spcPct val="0"/>
              </a:spcBef>
              <a:buFont typeface="Arial"/>
              <a:buChar char="•"/>
            </a:pPr>
            <a:r>
              <a:rPr lang="en-US" sz="32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40% will have two or more co-occurring conditions (comorbidity).</a:t>
            </a:r>
          </a:p>
          <a:p>
            <a:pPr algn="l">
              <a:lnSpc>
                <a:spcPts val="3456"/>
              </a:lnSpc>
              <a:spcBef>
                <a:spcPct val="0"/>
              </a:spcBef>
            </a:pPr>
            <a:endParaRPr lang="en-US" sz="32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456"/>
              </a:lnSpc>
              <a:spcBef>
                <a:spcPct val="0"/>
              </a:spcBef>
            </a:pPr>
            <a:r>
              <a:rPr lang="en-US" sz="32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Why is this important?</a:t>
            </a:r>
          </a:p>
          <a:p>
            <a:pPr marL="690898" lvl="1" indent="-345449" algn="l">
              <a:lnSpc>
                <a:spcPts val="3456"/>
              </a:lnSpc>
              <a:spcBef>
                <a:spcPct val="0"/>
              </a:spcBef>
              <a:buFont typeface="Arial"/>
              <a:buChar char="•"/>
            </a:pPr>
            <a:r>
              <a:rPr lang="en-US" sz="32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Many autistic children struggle to access appropriate mental health support.</a:t>
            </a:r>
          </a:p>
          <a:p>
            <a:pPr algn="l">
              <a:lnSpc>
                <a:spcPts val="3456"/>
              </a:lnSpc>
              <a:spcBef>
                <a:spcPct val="0"/>
              </a:spcBef>
            </a:pPr>
            <a:endParaRPr lang="en-US" sz="32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690898" lvl="1" indent="-345449" algn="l">
              <a:lnSpc>
                <a:spcPts val="3456"/>
              </a:lnSpc>
              <a:spcBef>
                <a:spcPct val="0"/>
              </a:spcBef>
              <a:buFont typeface="Arial"/>
              <a:buChar char="•"/>
            </a:pPr>
            <a:r>
              <a:rPr lang="en-US" sz="32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Mental health symptoms in autistic individuals are often misunderstood or overlooked.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749924" y="135255"/>
            <a:ext cx="8788152" cy="16459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940"/>
              </a:lnSpc>
            </a:pPr>
            <a:r>
              <a:rPr lang="en-US" sz="5500" b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Awtistiaeth ac Iechyd Meddwl</a:t>
            </a:r>
          </a:p>
          <a:p>
            <a:pPr algn="ctr">
              <a:lnSpc>
                <a:spcPts val="5940"/>
              </a:lnSpc>
              <a:spcBef>
                <a:spcPct val="0"/>
              </a:spcBef>
            </a:pPr>
            <a:r>
              <a:rPr lang="en-US" sz="5500" b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Autism and Mental Health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3035" y="2590718"/>
            <a:ext cx="6978671" cy="71814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56"/>
              </a:lnSpc>
              <a:spcBef>
                <a:spcPct val="0"/>
              </a:spcBef>
            </a:pPr>
            <a:r>
              <a:rPr lang="en-US" sz="32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Ystadegau</a:t>
            </a:r>
            <a:r>
              <a:rPr lang="en-US" sz="32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32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Allweddol</a:t>
            </a:r>
            <a:r>
              <a:rPr lang="en-US" sz="32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:</a:t>
            </a:r>
          </a:p>
          <a:p>
            <a:pPr marL="690898" lvl="1" indent="-345449" algn="l">
              <a:lnSpc>
                <a:spcPts val="3456"/>
              </a:lnSpc>
              <a:spcBef>
                <a:spcPct val="0"/>
              </a:spcBef>
              <a:buFont typeface="Arial"/>
              <a:buChar char="•"/>
            </a:pPr>
            <a:r>
              <a:rPr lang="en-US" sz="32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70% o </a:t>
            </a:r>
            <a:r>
              <a:rPr lang="en-US" sz="32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blant</a:t>
            </a:r>
            <a:r>
              <a:rPr lang="en-US" sz="32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ag </a:t>
            </a:r>
            <a:r>
              <a:rPr lang="en-US" sz="32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Anhwylder</a:t>
            </a:r>
            <a:r>
              <a:rPr lang="en-US" sz="32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2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Sbectrwm</a:t>
            </a:r>
            <a:r>
              <a:rPr lang="en-US" sz="32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2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Awtistiaeth</a:t>
            </a:r>
            <a:r>
              <a:rPr lang="en-US" sz="32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(ASD) </a:t>
            </a:r>
            <a:r>
              <a:rPr lang="en-US" sz="32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yn</a:t>
            </a:r>
            <a:r>
              <a:rPr lang="en-US" sz="32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2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profi</a:t>
            </a:r>
            <a:r>
              <a:rPr lang="en-US" sz="32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problem iechyd </a:t>
            </a:r>
            <a:r>
              <a:rPr lang="en-US" sz="32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meddwl</a:t>
            </a:r>
            <a:r>
              <a:rPr lang="en-US" sz="32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(</a:t>
            </a:r>
            <a:r>
              <a:rPr lang="en-US" sz="32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YoungMinds</a:t>
            </a:r>
            <a:r>
              <a:rPr lang="en-US" sz="32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2021).</a:t>
            </a:r>
          </a:p>
          <a:p>
            <a:pPr algn="l">
              <a:lnSpc>
                <a:spcPts val="3456"/>
              </a:lnSpc>
              <a:spcBef>
                <a:spcPct val="0"/>
              </a:spcBef>
            </a:pPr>
            <a:endParaRPr lang="en-US" sz="32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457200" indent="-457200" algn="l">
              <a:lnSpc>
                <a:spcPts val="345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sz="28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Bydd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sz="28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gan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Segoe UI Web (West European)"/>
              </a:rPr>
              <a:t> 40% </a:t>
            </a:r>
            <a:r>
              <a:rPr lang="en-GB" sz="28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ddau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Segoe UI Web (West European)"/>
              </a:rPr>
              <a:t> neu </a:t>
            </a:r>
            <a:r>
              <a:rPr lang="en-GB" sz="28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fwy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Segoe UI Web (West European)"/>
              </a:rPr>
              <a:t> o </a:t>
            </a:r>
            <a:r>
              <a:rPr lang="en-GB" sz="28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gyflyrau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sz="28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sy'n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sz="28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cyd-ddigwydd</a:t>
            </a:r>
            <a:endParaRPr lang="en-GB" sz="2800" b="0" i="0" dirty="0">
              <a:solidFill>
                <a:srgbClr val="000000"/>
              </a:solidFill>
              <a:effectLst/>
              <a:latin typeface="Segoe UI Web (West European)"/>
            </a:endParaRPr>
          </a:p>
          <a:p>
            <a:pPr marL="457200" indent="-457200" algn="l">
              <a:lnSpc>
                <a:spcPts val="345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32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456"/>
              </a:lnSpc>
              <a:spcBef>
                <a:spcPct val="0"/>
              </a:spcBef>
            </a:pPr>
            <a:r>
              <a:rPr lang="en-US" sz="32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Pam </a:t>
            </a:r>
            <a:r>
              <a:rPr lang="en-US" sz="32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mae</a:t>
            </a:r>
            <a:r>
              <a:rPr lang="en-US" sz="32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32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hyn</a:t>
            </a:r>
            <a:r>
              <a:rPr lang="en-US" sz="32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32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yn</a:t>
            </a:r>
            <a:r>
              <a:rPr lang="en-US" sz="32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32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bwysig</a:t>
            </a:r>
            <a:r>
              <a:rPr lang="en-US" sz="32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?</a:t>
            </a:r>
          </a:p>
          <a:p>
            <a:pPr marL="690898" lvl="1" indent="-345449" algn="l">
              <a:lnSpc>
                <a:spcPts val="3456"/>
              </a:lnSpc>
              <a:spcBef>
                <a:spcPct val="0"/>
              </a:spcBef>
              <a:buFont typeface="Arial"/>
              <a:buChar char="•"/>
            </a:pPr>
            <a:r>
              <a:rPr lang="en-US" sz="32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Mae </a:t>
            </a:r>
            <a:r>
              <a:rPr lang="en-US" sz="32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symptomau</a:t>
            </a:r>
            <a:r>
              <a:rPr lang="en-US" sz="32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iechyd </a:t>
            </a:r>
            <a:r>
              <a:rPr lang="en-US" sz="32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meddwl</a:t>
            </a:r>
            <a:r>
              <a:rPr lang="en-US" sz="32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plant </a:t>
            </a:r>
            <a:r>
              <a:rPr lang="en-US" sz="32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awtistig</a:t>
            </a:r>
            <a:r>
              <a:rPr lang="en-US" sz="32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2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yn</a:t>
            </a:r>
            <a:r>
              <a:rPr lang="en-US" sz="32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2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aml</a:t>
            </a:r>
            <a:r>
              <a:rPr lang="en-US" sz="32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2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yn</a:t>
            </a:r>
            <a:r>
              <a:rPr lang="en-US" sz="32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2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cael</a:t>
            </a:r>
            <a:r>
              <a:rPr lang="en-US" sz="32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2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eu</a:t>
            </a:r>
            <a:r>
              <a:rPr lang="en-US" sz="32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2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camddeall</a:t>
            </a:r>
            <a:r>
              <a:rPr lang="en-US" sz="32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neu </a:t>
            </a:r>
            <a:r>
              <a:rPr lang="en-US" sz="32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eu</a:t>
            </a:r>
            <a:r>
              <a:rPr lang="en-US" sz="32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2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hanwybyddu</a:t>
            </a:r>
            <a:r>
              <a:rPr lang="en-US" sz="32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algn="l">
              <a:lnSpc>
                <a:spcPts val="3456"/>
              </a:lnSpc>
              <a:spcBef>
                <a:spcPct val="0"/>
              </a:spcBef>
            </a:pPr>
            <a:endParaRPr lang="en-US" sz="32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690898" lvl="1" indent="-345449" algn="l">
              <a:lnSpc>
                <a:spcPts val="3456"/>
              </a:lnSpc>
              <a:spcBef>
                <a:spcPct val="0"/>
              </a:spcBef>
              <a:buFont typeface="Arial"/>
              <a:buChar char="•"/>
            </a:pPr>
            <a:r>
              <a:rPr lang="en-US" sz="32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Gall </a:t>
            </a:r>
            <a:r>
              <a:rPr lang="en-US" sz="32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symptomau</a:t>
            </a:r>
            <a:r>
              <a:rPr lang="en-US" sz="32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iechyd </a:t>
            </a:r>
            <a:r>
              <a:rPr lang="en-US" sz="32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meddwl</a:t>
            </a:r>
            <a:r>
              <a:rPr lang="en-US" sz="32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2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gael</a:t>
            </a:r>
            <a:r>
              <a:rPr lang="en-US" sz="32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2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eu</a:t>
            </a:r>
            <a:r>
              <a:rPr lang="en-US" sz="32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2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camddeall</a:t>
            </a:r>
            <a:r>
              <a:rPr lang="en-US" sz="32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neu </a:t>
            </a:r>
            <a:r>
              <a:rPr lang="en-US" sz="32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eu</a:t>
            </a:r>
            <a:r>
              <a:rPr lang="en-US" sz="32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2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camddiagnosio</a:t>
            </a:r>
            <a:r>
              <a:rPr lang="en-US" sz="32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algn="l">
              <a:lnSpc>
                <a:spcPts val="3456"/>
              </a:lnSpc>
              <a:spcBef>
                <a:spcPct val="0"/>
              </a:spcBef>
            </a:pPr>
            <a:endParaRPr lang="en-US" sz="32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9422555" y="2193005"/>
            <a:ext cx="8670457" cy="74466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Hypersensitivity (Over-Sensitive to Stimuli)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Loud noises, bright lights, or strong smells can be overwhelming and distressing.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Can lead to meltdowns, anxiety, and avoidance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behaviours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Hyposensitivity (Under-Sensitive to Stimuli)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May seek intense sensations (e.g., rocking, spinning, touching objects repeatedly).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Struggles to recognize pain or danger, increasing risk-taking behaviors.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Links to Psychological Theories: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Maslow’s Hierarchy of Needs – Sensory challenges affect a child’s ability to feel safe.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Cognitive Processing Theories – Differences in perception impact emotional regulation.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410853" y="177165"/>
            <a:ext cx="15466293" cy="16459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940"/>
              </a:lnSpc>
            </a:pPr>
            <a:r>
              <a:rPr lang="en-US" sz="5500" b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Sut mae Awtistiaeth yn Effeithio ar Iechyd Meddwl?</a:t>
            </a:r>
          </a:p>
          <a:p>
            <a:pPr algn="ctr">
              <a:lnSpc>
                <a:spcPts val="5940"/>
              </a:lnSpc>
              <a:spcBef>
                <a:spcPct val="0"/>
              </a:spcBef>
            </a:pPr>
            <a:r>
              <a:rPr lang="en-US" sz="5500" b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How Does Autism Affect Mental Health &amp; Wellbeing?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06410" y="2397792"/>
            <a:ext cx="8518479" cy="77970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Gor-</a:t>
            </a:r>
            <a:r>
              <a:rPr lang="en-US" sz="3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sensitifrwydd</a:t>
            </a: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</a:p>
          <a:p>
            <a:pPr marL="647700" lvl="1" indent="-323850" algn="l">
              <a:lnSpc>
                <a:spcPts val="3240"/>
              </a:lnSpc>
              <a:spcBef>
                <a:spcPct val="0"/>
              </a:spcBef>
              <a:buFont typeface="Arial"/>
              <a:buChar char="•"/>
            </a:pP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Gellir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gor-gyffroi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gan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sŵn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uchel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goleuadau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llachar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neu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arogleuon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cryf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marL="647700" lvl="1" indent="-323850" algn="l">
              <a:lnSpc>
                <a:spcPts val="3240"/>
              </a:lnSpc>
              <a:spcBef>
                <a:spcPct val="0"/>
              </a:spcBef>
              <a:buFont typeface="Arial"/>
              <a:buChar char="•"/>
            </a:pP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Gall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achosi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pryder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ymddieithriad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a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llethu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emosiynol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Hypo-</a:t>
            </a:r>
            <a:r>
              <a:rPr lang="en-US" sz="3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sensitifrwydd</a:t>
            </a:r>
            <a:endParaRPr lang="en-US" sz="3000" b="1" dirty="0">
              <a:solidFill>
                <a:srgbClr val="000000"/>
              </a:solidFill>
              <a:latin typeface="Calibri (MS) Bold"/>
              <a:ea typeface="Calibri (MS) Bold"/>
              <a:cs typeface="Calibri (MS) Bold"/>
              <a:sym typeface="Calibri (MS) Bold"/>
            </a:endParaRPr>
          </a:p>
          <a:p>
            <a:pPr marL="647700" lvl="1" indent="-323850" algn="l">
              <a:lnSpc>
                <a:spcPts val="3240"/>
              </a:lnSpc>
              <a:spcBef>
                <a:spcPct val="0"/>
              </a:spcBef>
              <a:buFont typeface="Arial"/>
              <a:buChar char="•"/>
            </a:pP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Gall plant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geisio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synhwyrau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dwys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(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e.e.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siglo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troi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neu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gyffwrdd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yn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ormodol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).</a:t>
            </a:r>
          </a:p>
          <a:p>
            <a:pPr marL="647700" lvl="1" indent="-323850" algn="l">
              <a:lnSpc>
                <a:spcPts val="3240"/>
              </a:lnSpc>
              <a:spcBef>
                <a:spcPct val="0"/>
              </a:spcBef>
              <a:buFont typeface="Arial"/>
              <a:buChar char="•"/>
            </a:pP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Gallant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gael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trafferth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sylwi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ar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boen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neu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berygl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gan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arwain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at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risgiau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uwch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Cysylltiadau</a:t>
            </a: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a </a:t>
            </a:r>
            <a:r>
              <a:rPr lang="en-US" sz="3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Theoriau</a:t>
            </a: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3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Seicolegol</a:t>
            </a: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:</a:t>
            </a:r>
          </a:p>
          <a:p>
            <a:pPr marL="647700" lvl="1" indent="-323850" algn="l">
              <a:lnSpc>
                <a:spcPts val="3240"/>
              </a:lnSpc>
              <a:spcBef>
                <a:spcPct val="0"/>
              </a:spcBef>
              <a:buFont typeface="Arial"/>
              <a:buChar char="•"/>
            </a:pP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Maslow’s Hierarchy of Needs – Gall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heriau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synhwyraidd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effeithio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ar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deimlad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o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ddiogelwch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marL="647700" lvl="1" indent="-323850">
              <a:lnSpc>
                <a:spcPts val="3240"/>
              </a:lnSpc>
              <a:spcBef>
                <a:spcPct val="0"/>
              </a:spcBef>
              <a:buFont typeface="Arial"/>
              <a:buChar char="•"/>
            </a:pP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Theori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Prosesu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Gwybyddol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- </a:t>
            </a:r>
            <a:r>
              <a:rPr lang="en-US" sz="28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</a:t>
            </a:r>
            <a:r>
              <a:rPr lang="en-GB" sz="28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wahaniaethau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sz="28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mewn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sz="28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canfyddiad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sz="28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yn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sz="28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effeithio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sz="28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ar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sz="28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reoleiddio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sz="28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emosiynol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Segoe UI Web (West European)"/>
              </a:rPr>
              <a:t>.</a:t>
            </a:r>
            <a:endParaRPr lang="en-US" sz="28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647700" lvl="1" indent="-323850" algn="l">
              <a:lnSpc>
                <a:spcPts val="3240"/>
              </a:lnSpc>
              <a:spcBef>
                <a:spcPct val="0"/>
              </a:spcBef>
              <a:buFont typeface="Arial"/>
              <a:buChar char="•"/>
            </a:pPr>
            <a:endParaRPr lang="en-US" sz="3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355640" y="2114050"/>
            <a:ext cx="7126504" cy="74466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Common Challenges in Learning: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 b="1" dirty="0">
              <a:solidFill>
                <a:srgbClr val="000000"/>
              </a:solidFill>
              <a:latin typeface="Calibri (MS) Bold"/>
              <a:ea typeface="Calibri (MS) Bold"/>
              <a:cs typeface="Calibri (MS) Bold"/>
              <a:sym typeface="Calibri (MS) Bold"/>
            </a:endParaRPr>
          </a:p>
          <a:p>
            <a:pPr marL="647700" lvl="1" indent="-323850" algn="l">
              <a:lnSpc>
                <a:spcPts val="3240"/>
              </a:lnSpc>
              <a:spcBef>
                <a:spcPct val="0"/>
              </a:spcBef>
              <a:buFont typeface="Arial"/>
              <a:buChar char="•"/>
            </a:pP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Missing key information presented by teachers.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647700" lvl="1" indent="-323850" algn="l">
              <a:lnSpc>
                <a:spcPts val="3240"/>
              </a:lnSpc>
              <a:spcBef>
                <a:spcPct val="0"/>
              </a:spcBef>
              <a:buFont typeface="Arial"/>
              <a:buChar char="•"/>
            </a:pP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Difficulty practicing and retaining new academic skills.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647700" lvl="1" indent="-323850" algn="l">
              <a:lnSpc>
                <a:spcPts val="3240"/>
              </a:lnSpc>
              <a:spcBef>
                <a:spcPct val="0"/>
              </a:spcBef>
              <a:buFont typeface="Arial"/>
              <a:buChar char="•"/>
            </a:pP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Struggles with working memory and organization.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What Helps?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 b="1" dirty="0">
              <a:solidFill>
                <a:srgbClr val="000000"/>
              </a:solidFill>
              <a:latin typeface="Calibri (MS) Bold"/>
              <a:ea typeface="Calibri (MS) Bold"/>
              <a:cs typeface="Calibri (MS) Bold"/>
              <a:sym typeface="Calibri (MS) Bold"/>
            </a:endParaRPr>
          </a:p>
          <a:p>
            <a:pPr marL="647700" lvl="1" indent="-323850" algn="l">
              <a:lnSpc>
                <a:spcPts val="3240"/>
              </a:lnSpc>
              <a:spcBef>
                <a:spcPct val="0"/>
              </a:spcBef>
              <a:buFont typeface="Arial"/>
              <a:buChar char="•"/>
            </a:pP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Visual schedules &amp; structured routines.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647700" lvl="1" indent="-323850" algn="l">
              <a:lnSpc>
                <a:spcPts val="3240"/>
              </a:lnSpc>
              <a:spcBef>
                <a:spcPct val="0"/>
              </a:spcBef>
              <a:buFont typeface="Arial"/>
              <a:buChar char="•"/>
            </a:pP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Fidget tools &amp; movement breaks.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647700" lvl="1" indent="-323850" algn="l">
              <a:lnSpc>
                <a:spcPts val="3240"/>
              </a:lnSpc>
              <a:spcBef>
                <a:spcPct val="0"/>
              </a:spcBef>
              <a:buFont typeface="Arial"/>
              <a:buChar char="•"/>
            </a:pP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Small, achievable learning goals.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263865" y="177165"/>
            <a:ext cx="7760271" cy="16459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940"/>
              </a:lnSpc>
            </a:pPr>
            <a:r>
              <a:rPr lang="en-US" sz="5500" b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ADHD – Effaith yn yr Ysgol</a:t>
            </a:r>
          </a:p>
          <a:p>
            <a:pPr algn="ctr">
              <a:lnSpc>
                <a:spcPts val="5940"/>
              </a:lnSpc>
              <a:spcBef>
                <a:spcPct val="0"/>
              </a:spcBef>
            </a:pPr>
            <a:r>
              <a:rPr lang="en-US" sz="5500" b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ADHD – Impact in School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8024" y="1909262"/>
            <a:ext cx="7808890" cy="82073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40"/>
              </a:lnSpc>
            </a:pP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Pa </a:t>
            </a:r>
            <a:r>
              <a:rPr lang="en-US" sz="3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broblemau</a:t>
            </a: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all ADHD </a:t>
            </a:r>
            <a:r>
              <a:rPr lang="en-US" sz="3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achosi</a:t>
            </a: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3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mewn</a:t>
            </a: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3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dysgu</a:t>
            </a: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?</a:t>
            </a:r>
          </a:p>
          <a:p>
            <a:pPr algn="l">
              <a:lnSpc>
                <a:spcPts val="3240"/>
              </a:lnSpc>
            </a:pPr>
            <a:endParaRPr lang="en-US" sz="3000" b="1" dirty="0">
              <a:solidFill>
                <a:srgbClr val="000000"/>
              </a:solidFill>
              <a:latin typeface="Calibri (MS) Bold"/>
              <a:ea typeface="Calibri (MS) Bold"/>
              <a:cs typeface="Calibri (MS) Bold"/>
              <a:sym typeface="Calibri (MS) Bold"/>
            </a:endParaRPr>
          </a:p>
          <a:p>
            <a:pPr marL="647700" lvl="1" indent="-323850" algn="l">
              <a:lnSpc>
                <a:spcPts val="3240"/>
              </a:lnSpc>
              <a:buFont typeface="Arial"/>
              <a:buChar char="•"/>
            </a:pP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Colli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gwybodaeth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allweddol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sy’n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cael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ei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gyflwyno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gan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athrawon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marL="647700" lvl="1" indent="-323850" algn="l">
              <a:lnSpc>
                <a:spcPts val="3240"/>
              </a:lnSpc>
              <a:buFont typeface="Arial"/>
              <a:buChar char="•"/>
            </a:pPr>
            <a:endParaRPr lang="en-US" sz="3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457200" indent="-457200" algn="l">
              <a:lnSpc>
                <a:spcPts val="3240"/>
              </a:lnSpc>
              <a:buFont typeface="Arial" panose="020B0604020202020204" pitchFamily="34" charset="0"/>
              <a:buChar char="•"/>
            </a:pPr>
            <a:r>
              <a:rPr lang="en-GB" sz="28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Anhawster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sz="28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ymarfer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Segoe UI Web (West European)"/>
              </a:rPr>
              <a:t> a </a:t>
            </a:r>
            <a:r>
              <a:rPr lang="en-GB" sz="28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chadw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sz="28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sgiliau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sz="28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academaidd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sz="28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newydd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Segoe UI Web (West European)"/>
              </a:rPr>
              <a:t>.</a:t>
            </a:r>
            <a:endParaRPr lang="en-US" sz="28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240"/>
              </a:lnSpc>
            </a:pPr>
            <a:endParaRPr lang="en-US" sz="3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647700" lvl="1" indent="-323850" algn="l">
              <a:lnSpc>
                <a:spcPts val="3240"/>
              </a:lnSpc>
              <a:buFont typeface="Arial"/>
              <a:buChar char="•"/>
            </a:pP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Problemau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cofio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gwaith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a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threfnu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gwybodaeth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algn="l">
              <a:lnSpc>
                <a:spcPts val="3240"/>
              </a:lnSpc>
            </a:pPr>
            <a:endParaRPr lang="en-US" sz="3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647700" lvl="1" indent="-323850" algn="l">
              <a:lnSpc>
                <a:spcPts val="3240"/>
              </a:lnSpc>
              <a:buFont typeface="Arial"/>
              <a:buChar char="•"/>
            </a:pP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Sut </a:t>
            </a:r>
            <a:r>
              <a:rPr lang="en-US" sz="3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allwn</a:t>
            </a: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3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ni</a:t>
            </a: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3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gefnogi</a:t>
            </a: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?</a:t>
            </a:r>
          </a:p>
          <a:p>
            <a:pPr algn="l">
              <a:lnSpc>
                <a:spcPts val="3240"/>
              </a:lnSpc>
            </a:pPr>
            <a:endParaRPr lang="en-US" sz="3000" b="1" dirty="0">
              <a:solidFill>
                <a:srgbClr val="000000"/>
              </a:solidFill>
              <a:latin typeface="Calibri (MS) Bold"/>
              <a:ea typeface="Calibri (MS) Bold"/>
              <a:cs typeface="Calibri (MS) Bold"/>
              <a:sym typeface="Calibri (MS) Bold"/>
            </a:endParaRPr>
          </a:p>
          <a:p>
            <a:pPr marL="647700" lvl="1" indent="-323850" algn="l">
              <a:lnSpc>
                <a:spcPts val="3240"/>
              </a:lnSpc>
              <a:buFont typeface="Arial"/>
              <a:buChar char="•"/>
            </a:pP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Amserlenni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gweledol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a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threfn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glir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marL="647700" lvl="1" indent="-323850" algn="l">
              <a:lnSpc>
                <a:spcPts val="3240"/>
              </a:lnSpc>
              <a:buFont typeface="Arial"/>
              <a:buChar char="•"/>
            </a:pPr>
            <a:endParaRPr lang="en-US" sz="3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647700" lvl="1" indent="-323850" algn="l">
              <a:lnSpc>
                <a:spcPts val="3240"/>
              </a:lnSpc>
              <a:buFont typeface="Arial"/>
              <a:buChar char="•"/>
            </a:pP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Offer ‘fidget’ a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symud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o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gwmpas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nawr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ac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yn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y man</a:t>
            </a:r>
          </a:p>
          <a:p>
            <a:pPr marL="323850" lvl="1" algn="l">
              <a:lnSpc>
                <a:spcPts val="3240"/>
              </a:lnSpc>
            </a:pPr>
            <a:endParaRPr lang="en-US" sz="3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647700" lvl="1" indent="-323850" algn="l">
              <a:lnSpc>
                <a:spcPts val="3240"/>
              </a:lnSpc>
              <a:buFont typeface="Arial"/>
              <a:buChar char="•"/>
            </a:pP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Targedau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bach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cyrhaeddadwy</a:t>
            </a:r>
            <a:endParaRPr lang="en-US" sz="3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240"/>
              </a:lnSpc>
            </a:pPr>
            <a:endParaRPr lang="en-US" sz="3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1118350" y="2225039"/>
            <a:ext cx="6090427" cy="58083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What is Bullying?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 b="1" dirty="0">
              <a:solidFill>
                <a:srgbClr val="000000"/>
              </a:solidFill>
              <a:latin typeface="Calibri (MS) Bold"/>
              <a:ea typeface="Calibri (MS) Bold"/>
              <a:cs typeface="Calibri (MS) Bold"/>
              <a:sym typeface="Calibri (MS) Bold"/>
            </a:endParaRP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Repeated aggressive behavior intended to harm or control another person.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Involves a power imbalance between the bully and the victim.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Mental Health Consequences: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 b="1" dirty="0">
              <a:solidFill>
                <a:srgbClr val="000000"/>
              </a:solidFill>
              <a:latin typeface="Calibri (MS) Bold"/>
              <a:ea typeface="Calibri (MS) Bold"/>
              <a:cs typeface="Calibri (MS) Bold"/>
              <a:sym typeface="Calibri (MS) Bold"/>
            </a:endParaRP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Can lead to trauma, anxiety, depression, and low self-esteem.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Affects both victims and perpetrators (StopBullying.gov, 2020).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124437" y="135255"/>
            <a:ext cx="10039127" cy="15132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940"/>
              </a:lnSpc>
              <a:spcBef>
                <a:spcPct val="0"/>
              </a:spcBef>
            </a:pPr>
            <a:r>
              <a:rPr lang="en-US" sz="55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Bwlio</a:t>
            </a:r>
            <a:r>
              <a:rPr lang="en-US" sz="55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55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a’i</a:t>
            </a:r>
            <a:r>
              <a:rPr lang="en-US" sz="55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55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Effaith</a:t>
            </a:r>
            <a:r>
              <a:rPr lang="en-US" sz="55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55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Seicolegol</a:t>
            </a:r>
            <a:r>
              <a:rPr lang="en-US" sz="55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Bullying &amp; Its Psychological Impact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8700" y="1811655"/>
            <a:ext cx="6090427" cy="69762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 b="1" dirty="0">
              <a:solidFill>
                <a:srgbClr val="000000"/>
              </a:solidFill>
              <a:latin typeface="Calibri (MS) Bold"/>
              <a:ea typeface="Calibri (MS) Bold"/>
              <a:cs typeface="Calibri (MS) Bold"/>
              <a:sym typeface="Calibri (MS) Bold"/>
            </a:endParaRP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Beth </a:t>
            </a:r>
            <a:r>
              <a:rPr lang="en-US" sz="3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yw</a:t>
            </a: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3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Bwlio</a:t>
            </a: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?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 b="1" dirty="0">
              <a:solidFill>
                <a:srgbClr val="000000"/>
              </a:solidFill>
              <a:latin typeface="Calibri (MS) Bold"/>
              <a:ea typeface="Calibri (MS) Bold"/>
              <a:cs typeface="Calibri (MS) Bold"/>
              <a:sym typeface="Calibri (MS) Bold"/>
            </a:endParaRPr>
          </a:p>
          <a:p>
            <a:pPr marL="647705" lvl="1" indent="-323852" algn="l">
              <a:lnSpc>
                <a:spcPts val="3240"/>
              </a:lnSpc>
              <a:spcBef>
                <a:spcPct val="0"/>
              </a:spcBef>
              <a:buFont typeface="Arial"/>
              <a:buChar char="•"/>
            </a:pP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Ymddygiad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ymosodol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sy’n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digwydd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dro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ar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ôl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tro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gyda’r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bwriad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o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frifo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unigolyn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arall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647705" lvl="1" indent="-323852" algn="l">
              <a:lnSpc>
                <a:spcPts val="3240"/>
              </a:lnSpc>
              <a:spcBef>
                <a:spcPct val="0"/>
              </a:spcBef>
              <a:buFont typeface="Arial"/>
              <a:buChar char="•"/>
            </a:pP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Yn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cynnwys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anghydbwysedd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pŵer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rhwng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y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bwli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a’r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dioddefwr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Goblygiadau</a:t>
            </a: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Iechyd </a:t>
            </a:r>
            <a:r>
              <a:rPr lang="en-US" sz="3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Meddwl</a:t>
            </a: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: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 b="1" dirty="0">
              <a:solidFill>
                <a:srgbClr val="000000"/>
              </a:solidFill>
              <a:latin typeface="Calibri (MS) Bold"/>
              <a:ea typeface="Calibri (MS) Bold"/>
              <a:cs typeface="Calibri (MS) Bold"/>
              <a:sym typeface="Calibri (MS) Bold"/>
            </a:endParaRPr>
          </a:p>
          <a:p>
            <a:pPr marL="647705" lvl="1" indent="-323852" algn="l">
              <a:lnSpc>
                <a:spcPts val="3240"/>
              </a:lnSpc>
              <a:spcBef>
                <a:spcPct val="0"/>
              </a:spcBef>
              <a:buFont typeface="Arial"/>
              <a:buChar char="•"/>
            </a:pP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G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all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arwain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at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trawma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gorbryder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iselder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a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hunan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barch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isel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marL="647705" lvl="1" indent="-323852" algn="l">
              <a:lnSpc>
                <a:spcPts val="3240"/>
              </a:lnSpc>
              <a:spcBef>
                <a:spcPct val="0"/>
              </a:spcBef>
              <a:buFont typeface="Arial"/>
              <a:buChar char="•"/>
            </a:pP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Effeithio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ar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ddioddefwyr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a’r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bwlis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 (StopBullying.gov, 2020).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9144000" y="2239192"/>
            <a:ext cx="8524417" cy="74466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Why do children become bullies?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 b="1" dirty="0">
              <a:solidFill>
                <a:srgbClr val="000000"/>
              </a:solidFill>
              <a:latin typeface="Calibri (MS) Bold"/>
              <a:ea typeface="Calibri (MS) Bold"/>
              <a:cs typeface="Calibri (MS) Bold"/>
              <a:sym typeface="Calibri (MS) Bold"/>
            </a:endParaRP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Insecure attachment – Lack of a stable emotional connection in early life.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Harsh discipline – Excessive punishment can encourage aggressive behaviors.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Parental neglect or overprotection – Both extremes can contribute to emotional instability.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Links to Theories &amp; Policies: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 b="1" dirty="0">
              <a:solidFill>
                <a:srgbClr val="000000"/>
              </a:solidFill>
              <a:latin typeface="Calibri (MS) Bold"/>
              <a:ea typeface="Calibri (MS) Bold"/>
              <a:cs typeface="Calibri (MS) Bold"/>
              <a:sym typeface="Calibri (MS) Bold"/>
            </a:endParaRP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Maslow’s Hierarchy of Needs – Children with unmet emotional needs may seek control through bullying.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Bandura’s Social Learning Theory – Children model aggressive behaviors they observe.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65351" y="-57150"/>
            <a:ext cx="11357297" cy="16459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940"/>
              </a:lnSpc>
            </a:pPr>
            <a:r>
              <a:rPr lang="en-US" sz="5500" b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Ffactorau Risg Seicolegol ar gyfer Bwlio</a:t>
            </a:r>
          </a:p>
          <a:p>
            <a:pPr algn="ctr">
              <a:lnSpc>
                <a:spcPts val="5940"/>
              </a:lnSpc>
              <a:spcBef>
                <a:spcPct val="0"/>
              </a:spcBef>
            </a:pPr>
            <a:r>
              <a:rPr lang="en-US" sz="5500" b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Psychological Risk Factors for Bullying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68930" y="2034405"/>
            <a:ext cx="8008971" cy="73866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40"/>
              </a:lnSpc>
            </a:pP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Pam </a:t>
            </a:r>
            <a:r>
              <a:rPr lang="en-US" sz="3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mae</a:t>
            </a: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3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rhai</a:t>
            </a: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plant </a:t>
            </a:r>
            <a:r>
              <a:rPr lang="en-US" sz="3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yn</a:t>
            </a: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3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troi’n</a:t>
            </a: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3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fwlis</a:t>
            </a: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?</a:t>
            </a:r>
          </a:p>
          <a:p>
            <a:pPr algn="l">
              <a:lnSpc>
                <a:spcPts val="3240"/>
              </a:lnSpc>
            </a:pPr>
            <a:endParaRPr lang="en-US" sz="3000" b="1" dirty="0">
              <a:solidFill>
                <a:srgbClr val="000000"/>
              </a:solidFill>
              <a:latin typeface="Calibri (MS) Bold"/>
              <a:ea typeface="Calibri (MS) Bold"/>
              <a:cs typeface="Calibri (MS) Bold"/>
              <a:sym typeface="Calibri (MS) Bold"/>
            </a:endParaRPr>
          </a:p>
          <a:p>
            <a:pPr algn="l">
              <a:lnSpc>
                <a:spcPts val="3240"/>
              </a:lnSpc>
            </a:pP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Ymlyniad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ansicr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–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Diffyg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perthnasoedd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sefydlog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yn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ystod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plentyndod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cynnar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algn="l">
              <a:lnSpc>
                <a:spcPts val="3240"/>
              </a:lnSpc>
            </a:pPr>
            <a:endParaRPr lang="en-US" sz="3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240"/>
              </a:lnSpc>
            </a:pP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Disgyblaeth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llym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neu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esgeuluso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–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Cosbi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gormodol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yn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gallu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annog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ymddygiad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gelyniaethus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algn="l">
              <a:lnSpc>
                <a:spcPts val="3240"/>
              </a:lnSpc>
            </a:pPr>
            <a:endParaRPr lang="en-US" sz="3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240"/>
              </a:lnSpc>
            </a:pP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Gor-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amddiffyn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neu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esgeulustod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gan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rieni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– Gall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arwain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at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ansefydlrwydd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emosiynol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algn="l">
              <a:lnSpc>
                <a:spcPts val="3240"/>
              </a:lnSpc>
            </a:pPr>
            <a:endParaRPr lang="en-US" sz="3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240"/>
              </a:lnSpc>
            </a:pPr>
            <a:r>
              <a:rPr lang="en-US" sz="3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Cysylltiadau</a:t>
            </a: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â </a:t>
            </a:r>
            <a:r>
              <a:rPr lang="en-US" sz="3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Theoriau</a:t>
            </a: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a </a:t>
            </a:r>
            <a:r>
              <a:rPr lang="en-US" sz="3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Pholisiau</a:t>
            </a: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:</a:t>
            </a:r>
          </a:p>
          <a:p>
            <a:pPr algn="l">
              <a:lnSpc>
                <a:spcPts val="3240"/>
              </a:lnSpc>
            </a:pPr>
            <a:endParaRPr lang="en-US" sz="3000" b="1" dirty="0">
              <a:solidFill>
                <a:srgbClr val="000000"/>
              </a:solidFill>
              <a:latin typeface="Calibri (MS) Bold"/>
              <a:ea typeface="Calibri (MS) Bold"/>
              <a:cs typeface="Calibri (MS) Bold"/>
              <a:sym typeface="Calibri (MS) Bold"/>
            </a:endParaRPr>
          </a:p>
          <a:p>
            <a:pPr algn="l">
              <a:lnSpc>
                <a:spcPts val="3240"/>
              </a:lnSpc>
            </a:pP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Maslow’s Hierarchy of Needs – Gall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diffyg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diogelwch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emosiynol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arwain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at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fwlio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algn="l">
              <a:lnSpc>
                <a:spcPts val="3240"/>
              </a:lnSpc>
            </a:pPr>
            <a:endParaRPr lang="en-US" sz="3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Bandura’s Social Learning Theory – Plant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yn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copïo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ymddygiad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ymosodol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y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maent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yn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ei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arsylwi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1103077" y="2411991"/>
            <a:ext cx="6156223" cy="62179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b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Types of Anxiety Disorders: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• Social Anxiety Disorder – Fear of interacting with others.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• Panic Disorder – Sudden, intense fear episodes.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• Body Dysmorphic Disorder – Distorted self-image concerns.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• Phobias &amp; PTSD – Fear responses linked to past trauma.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r">
              <a:lnSpc>
                <a:spcPts val="3240"/>
              </a:lnSpc>
              <a:spcBef>
                <a:spcPct val="0"/>
              </a:spcBef>
            </a:pPr>
            <a:r>
              <a:rPr lang="en-US" sz="300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(Source: Mind, 2023)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038600" y="135255"/>
            <a:ext cx="9829800" cy="151323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940"/>
              </a:lnSpc>
              <a:spcBef>
                <a:spcPct val="0"/>
              </a:spcBef>
            </a:pPr>
            <a:r>
              <a:rPr lang="en-US" sz="55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Plant ac </a:t>
            </a:r>
            <a:r>
              <a:rPr lang="en-US" sz="55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Anhwylderau</a:t>
            </a:r>
            <a:r>
              <a:rPr lang="en-US" sz="55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55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pryder</a:t>
            </a:r>
            <a:endParaRPr lang="en-US" sz="5500" b="1" dirty="0">
              <a:solidFill>
                <a:srgbClr val="000000"/>
              </a:solidFill>
              <a:latin typeface="Calibri (MS) Bold"/>
              <a:ea typeface="Calibri (MS) Bold"/>
              <a:cs typeface="Calibri (MS) Bold"/>
              <a:sym typeface="Calibri (MS) Bold"/>
            </a:endParaRPr>
          </a:p>
          <a:p>
            <a:pPr algn="ctr">
              <a:lnSpc>
                <a:spcPts val="5940"/>
              </a:lnSpc>
              <a:spcBef>
                <a:spcPct val="0"/>
              </a:spcBef>
            </a:pPr>
            <a:r>
              <a:rPr lang="en-US" sz="55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Anxiety Disorders in Children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8700" y="2411991"/>
            <a:ext cx="6242371" cy="62179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Mathau</a:t>
            </a: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3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Cyffredin</a:t>
            </a: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o </a:t>
            </a:r>
            <a:r>
              <a:rPr lang="en-US" sz="3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Anhwylderau</a:t>
            </a: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3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Pryder</a:t>
            </a: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: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 b="1" dirty="0">
              <a:solidFill>
                <a:srgbClr val="000000"/>
              </a:solidFill>
              <a:latin typeface="Calibri (MS) Bold"/>
              <a:ea typeface="Calibri (MS) Bold"/>
              <a:cs typeface="Calibri (MS) Bold"/>
              <a:sym typeface="Calibri (MS) Bold"/>
            </a:endParaRPr>
          </a:p>
          <a:p>
            <a:pPr marL="647700" lvl="1" indent="-323850" algn="l">
              <a:lnSpc>
                <a:spcPts val="3240"/>
              </a:lnSpc>
              <a:spcBef>
                <a:spcPct val="0"/>
              </a:spcBef>
              <a:buFont typeface="Arial"/>
              <a:buChar char="•"/>
            </a:pP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Anhwylder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Pryder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Cymdeithasol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–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Ofn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rhyngweithio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â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phobl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eraill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647700" lvl="1" indent="-323850" algn="l">
              <a:lnSpc>
                <a:spcPts val="3240"/>
              </a:lnSpc>
              <a:spcBef>
                <a:spcPct val="0"/>
              </a:spcBef>
              <a:buFont typeface="Arial"/>
              <a:buChar char="•"/>
            </a:pP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Anhwylder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Panig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–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Ymosodiadau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pryder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sydyn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dwys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647700" lvl="1" indent="-323850" algn="l">
              <a:lnSpc>
                <a:spcPts val="3240"/>
              </a:lnSpc>
              <a:spcBef>
                <a:spcPct val="0"/>
              </a:spcBef>
              <a:buFont typeface="Arial"/>
              <a:buChar char="•"/>
            </a:pP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Anhwylder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Dysmorffig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y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Corff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–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Pryder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am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olwg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corfforol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647700" lvl="1" indent="-323850" algn="l">
              <a:lnSpc>
                <a:spcPts val="3240"/>
              </a:lnSpc>
              <a:spcBef>
                <a:spcPct val="0"/>
              </a:spcBef>
              <a:buFont typeface="Arial"/>
              <a:buChar char="•"/>
            </a:pP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Ffobia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a PTSD –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Ymatebion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seicolegol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cryf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i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drawma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yn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y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gorffennol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004531" y="2370325"/>
            <a:ext cx="7605272" cy="70370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b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Why is Group Work Beneficial?</a:t>
            </a:r>
          </a:p>
          <a:p>
            <a:pPr marL="647700" lvl="1" indent="-323850" algn="l">
              <a:lnSpc>
                <a:spcPts val="3240"/>
              </a:lnSpc>
              <a:spcBef>
                <a:spcPct val="0"/>
              </a:spcBef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Reduces isolation – Helps children feel less alone.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647700" lvl="1" indent="-323850" algn="l">
              <a:lnSpc>
                <a:spcPts val="3240"/>
              </a:lnSpc>
              <a:spcBef>
                <a:spcPct val="0"/>
              </a:spcBef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Builds social skills – Encourages communication &amp; teamwork.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647700" lvl="1" indent="-323850" algn="l">
              <a:lnSpc>
                <a:spcPts val="3240"/>
              </a:lnSpc>
              <a:spcBef>
                <a:spcPct val="0"/>
              </a:spcBef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Encourages emotional support – Safe space for sharing experiences.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b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Where Can Group Therapy Be Used?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</a:p>
          <a:p>
            <a:pPr marL="647700" lvl="1" indent="-323850" algn="l">
              <a:lnSpc>
                <a:spcPts val="3240"/>
              </a:lnSpc>
              <a:spcBef>
                <a:spcPct val="0"/>
              </a:spcBef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Schools &amp; youth centers.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647700" lvl="1" indent="-323850" algn="l">
              <a:lnSpc>
                <a:spcPts val="3240"/>
              </a:lnSpc>
              <a:spcBef>
                <a:spcPct val="0"/>
              </a:spcBef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Mental health clinics.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647700" lvl="1" indent="-323850" algn="l">
              <a:lnSpc>
                <a:spcPts val="3240"/>
              </a:lnSpc>
              <a:spcBef>
                <a:spcPct val="0"/>
              </a:spcBef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Support groups for neurodivergent children.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37510" y="135255"/>
            <a:ext cx="8012981" cy="16459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940"/>
              </a:lnSpc>
            </a:pPr>
            <a:r>
              <a:rPr lang="en-US" sz="5500" b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Therapi Grŵp ar gyfer Plant</a:t>
            </a:r>
          </a:p>
          <a:p>
            <a:pPr algn="ctr">
              <a:lnSpc>
                <a:spcPts val="5940"/>
              </a:lnSpc>
              <a:spcBef>
                <a:spcPct val="0"/>
              </a:spcBef>
            </a:pPr>
            <a:r>
              <a:rPr lang="en-US" sz="5500" b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Group Therapy for Children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8700" y="2165537"/>
            <a:ext cx="7790833" cy="74466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Pam </a:t>
            </a:r>
            <a:r>
              <a:rPr lang="en-US" sz="3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mae</a:t>
            </a: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3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gwaith</a:t>
            </a: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3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grŵp</a:t>
            </a: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3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yn</a:t>
            </a: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3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fuddiol</a:t>
            </a: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?</a:t>
            </a:r>
          </a:p>
          <a:p>
            <a:pPr marL="647702" lvl="1" indent="-323851" algn="l">
              <a:lnSpc>
                <a:spcPts val="3240"/>
              </a:lnSpc>
              <a:spcBef>
                <a:spcPct val="0"/>
              </a:spcBef>
              <a:buFont typeface="Arial"/>
              <a:buChar char="•"/>
            </a:pP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Lleihau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teimlad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o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unigedd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– Mae plant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yn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gweld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nad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ydynt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ar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eu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pen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eu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hunain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647702" lvl="1" indent="-323851" algn="l">
              <a:lnSpc>
                <a:spcPts val="3240"/>
              </a:lnSpc>
              <a:spcBef>
                <a:spcPct val="0"/>
              </a:spcBef>
              <a:buFont typeface="Arial"/>
              <a:buChar char="•"/>
            </a:pP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Datblygu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sgiliau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cymdeithasol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–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Annog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cyfathrebu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a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chydweithio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647702" lvl="1" indent="-323851" algn="l">
              <a:lnSpc>
                <a:spcPts val="3240"/>
              </a:lnSpc>
              <a:spcBef>
                <a:spcPct val="0"/>
              </a:spcBef>
              <a:buFont typeface="Arial"/>
              <a:buChar char="•"/>
            </a:pP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Cynnig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cefnogaeth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emosiynol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–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Lle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diogel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i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rannu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profiadau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Ble </a:t>
            </a:r>
            <a:r>
              <a:rPr lang="en-US" sz="3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gellir</a:t>
            </a: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3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cynnal</a:t>
            </a: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3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therapi</a:t>
            </a: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3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grŵp</a:t>
            </a: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?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 b="1" dirty="0">
              <a:solidFill>
                <a:srgbClr val="000000"/>
              </a:solidFill>
              <a:latin typeface="Calibri (MS) Bold"/>
              <a:ea typeface="Calibri (MS) Bold"/>
              <a:cs typeface="Calibri (MS) Bold"/>
              <a:sym typeface="Calibri (MS) Bold"/>
            </a:endParaRPr>
          </a:p>
          <a:p>
            <a:pPr marL="647702" lvl="1" indent="-323851" algn="l">
              <a:lnSpc>
                <a:spcPts val="3240"/>
              </a:lnSpc>
              <a:spcBef>
                <a:spcPct val="0"/>
              </a:spcBef>
              <a:buFont typeface="Arial"/>
              <a:buChar char="•"/>
            </a:pP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Mewn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ysgolion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a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chanolfannau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ieuenctid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647702" lvl="1" indent="-323851" algn="l">
              <a:lnSpc>
                <a:spcPts val="3240"/>
              </a:lnSpc>
              <a:spcBef>
                <a:spcPct val="0"/>
              </a:spcBef>
              <a:buFont typeface="Arial"/>
              <a:buChar char="•"/>
            </a:pP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Mewn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clinigau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iechyd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meddwl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647702" lvl="1" indent="-323851" algn="l">
              <a:lnSpc>
                <a:spcPts val="3240"/>
              </a:lnSpc>
              <a:spcBef>
                <a:spcPct val="0"/>
              </a:spcBef>
              <a:buFont typeface="Arial"/>
              <a:buChar char="•"/>
            </a:pP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Mewn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grwpiau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cymorth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ar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gyfer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plant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niwroamrywiol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9403707" y="1950720"/>
            <a:ext cx="8604336" cy="80627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24"/>
              </a:lnSpc>
              <a:spcBef>
                <a:spcPct val="0"/>
              </a:spcBef>
            </a:pPr>
            <a:r>
              <a:rPr lang="en-US" sz="280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Children with learning and physical disabilities are at a much greater risk of developing mental health problems than the general population.</a:t>
            </a:r>
          </a:p>
          <a:p>
            <a:pPr algn="l">
              <a:lnSpc>
                <a:spcPts val="3024"/>
              </a:lnSpc>
              <a:spcBef>
                <a:spcPct val="0"/>
              </a:spcBef>
            </a:pPr>
            <a:endParaRPr lang="en-US" sz="280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024"/>
              </a:lnSpc>
              <a:spcBef>
                <a:spcPct val="0"/>
              </a:spcBef>
            </a:pPr>
            <a:r>
              <a:rPr lang="en-US" sz="2800" b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Key Statistics: </a:t>
            </a:r>
            <a:r>
              <a:rPr lang="en-US" sz="280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Over 1 in 3 (36%) children and adolescents in Britain have a diagnosable psychiatric disorder (GOSH, 2023).</a:t>
            </a:r>
          </a:p>
          <a:p>
            <a:pPr algn="l">
              <a:lnSpc>
                <a:spcPts val="3024"/>
              </a:lnSpc>
              <a:spcBef>
                <a:spcPct val="0"/>
              </a:spcBef>
            </a:pPr>
            <a:endParaRPr lang="en-US" sz="280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024"/>
              </a:lnSpc>
              <a:spcBef>
                <a:spcPct val="0"/>
              </a:spcBef>
            </a:pPr>
            <a:r>
              <a:rPr lang="en-US" sz="2800" b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Are more likely to:</a:t>
            </a:r>
          </a:p>
          <a:p>
            <a:pPr marL="604541" lvl="1" indent="-302270" algn="l">
              <a:lnSpc>
                <a:spcPts val="3024"/>
              </a:lnSpc>
              <a:spcBef>
                <a:spcPct val="0"/>
              </a:spcBef>
              <a:buFont typeface="Arial"/>
              <a:buChar char="•"/>
            </a:pPr>
            <a:r>
              <a:rPr lang="en-US" sz="280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Live in poverty.</a:t>
            </a:r>
          </a:p>
          <a:p>
            <a:pPr marL="604541" lvl="1" indent="-302270" algn="l">
              <a:lnSpc>
                <a:spcPts val="3024"/>
              </a:lnSpc>
              <a:spcBef>
                <a:spcPct val="0"/>
              </a:spcBef>
              <a:buFont typeface="Arial"/>
              <a:buChar char="•"/>
            </a:pPr>
            <a:r>
              <a:rPr lang="en-US" sz="280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Have fewer friendships and experience social isolation.</a:t>
            </a:r>
          </a:p>
          <a:p>
            <a:pPr marL="604541" lvl="1" indent="-302270" algn="l">
              <a:lnSpc>
                <a:spcPts val="3024"/>
              </a:lnSpc>
              <a:spcBef>
                <a:spcPct val="0"/>
              </a:spcBef>
              <a:buFont typeface="Arial"/>
              <a:buChar char="•"/>
            </a:pPr>
            <a:r>
              <a:rPr lang="en-US" sz="280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Have long-term health problems and additional disabilities.</a:t>
            </a:r>
          </a:p>
          <a:p>
            <a:pPr marL="604541" lvl="1" indent="-302270" algn="l">
              <a:lnSpc>
                <a:spcPts val="3024"/>
              </a:lnSpc>
              <a:spcBef>
                <a:spcPct val="0"/>
              </a:spcBef>
              <a:buFont typeface="Arial"/>
              <a:buChar char="•"/>
            </a:pPr>
            <a:r>
              <a:rPr lang="en-US" sz="280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Struggle with building relationships and interacting with peers (YoungMinds, 2022).</a:t>
            </a:r>
          </a:p>
          <a:p>
            <a:pPr algn="l">
              <a:lnSpc>
                <a:spcPts val="3024"/>
              </a:lnSpc>
              <a:spcBef>
                <a:spcPct val="0"/>
              </a:spcBef>
            </a:pPr>
            <a:endParaRPr lang="en-US" sz="280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024"/>
              </a:lnSpc>
              <a:spcBef>
                <a:spcPct val="0"/>
              </a:spcBef>
            </a:pPr>
            <a:r>
              <a:rPr lang="en-US" sz="2800" b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Why does this matter?</a:t>
            </a:r>
          </a:p>
          <a:p>
            <a:pPr algn="l">
              <a:lnSpc>
                <a:spcPts val="3024"/>
              </a:lnSpc>
              <a:spcBef>
                <a:spcPct val="0"/>
              </a:spcBef>
            </a:pPr>
            <a:r>
              <a:rPr lang="en-US" sz="280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Children with learning disabilities are often overlooked in mental health discussions.</a:t>
            </a:r>
          </a:p>
          <a:p>
            <a:pPr algn="l">
              <a:lnSpc>
                <a:spcPts val="3024"/>
              </a:lnSpc>
              <a:spcBef>
                <a:spcPct val="0"/>
              </a:spcBef>
            </a:pPr>
            <a:r>
              <a:rPr lang="en-US" sz="280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Therapeutic interventions must be accessible and inclusive for children with additional needs.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78682" y="1950720"/>
            <a:ext cx="8492914" cy="80627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24"/>
              </a:lnSpc>
              <a:spcBef>
                <a:spcPct val="0"/>
              </a:spcBef>
            </a:pPr>
            <a:r>
              <a:rPr lang="en-US" sz="280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Mae plant ag anableddau dysgu a chorfforol mewn perygl llawer uwch o ddatblygu problemau iechyd meddwl na’r boblogaeth gyffredinol.</a:t>
            </a:r>
          </a:p>
          <a:p>
            <a:pPr algn="l">
              <a:lnSpc>
                <a:spcPts val="3024"/>
              </a:lnSpc>
              <a:spcBef>
                <a:spcPct val="0"/>
              </a:spcBef>
            </a:pPr>
            <a:endParaRPr lang="en-US" sz="280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024"/>
              </a:lnSpc>
              <a:spcBef>
                <a:spcPct val="0"/>
              </a:spcBef>
            </a:pPr>
            <a:r>
              <a:rPr lang="en-US" sz="2800" b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Ystadegau Allweddol: </a:t>
            </a:r>
            <a:r>
              <a:rPr lang="en-US" sz="280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Mwy nag 1 ym mhob 3 (36%) o blant a phobl ifanc ym Mhrydain sydd â diagnosis seiciatrig (GOSH, 2023).</a:t>
            </a:r>
          </a:p>
          <a:p>
            <a:pPr algn="l">
              <a:lnSpc>
                <a:spcPts val="3024"/>
              </a:lnSpc>
              <a:spcBef>
                <a:spcPct val="0"/>
              </a:spcBef>
            </a:pPr>
            <a:endParaRPr lang="en-US" sz="280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024"/>
              </a:lnSpc>
              <a:spcBef>
                <a:spcPct val="0"/>
              </a:spcBef>
            </a:pPr>
            <a:r>
              <a:rPr lang="en-US" sz="2800" b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Yn fwy tebygol o:</a:t>
            </a:r>
          </a:p>
          <a:p>
            <a:pPr marL="604541" lvl="1" indent="-302270" algn="l">
              <a:lnSpc>
                <a:spcPts val="3024"/>
              </a:lnSpc>
              <a:spcBef>
                <a:spcPct val="0"/>
              </a:spcBef>
              <a:buFont typeface="Arial"/>
              <a:buChar char="•"/>
            </a:pPr>
            <a:r>
              <a:rPr lang="en-US" sz="280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Fyw mewn tlodi.</a:t>
            </a:r>
          </a:p>
          <a:p>
            <a:pPr marL="604541" lvl="1" indent="-302270" algn="l">
              <a:lnSpc>
                <a:spcPts val="3024"/>
              </a:lnSpc>
              <a:spcBef>
                <a:spcPct val="0"/>
              </a:spcBef>
              <a:buFont typeface="Arial"/>
              <a:buChar char="•"/>
            </a:pPr>
            <a:r>
              <a:rPr lang="en-US" sz="280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Cael llai o ffrindiau a phrofi unigrwydd cymdeithasol.</a:t>
            </a:r>
          </a:p>
          <a:p>
            <a:pPr marL="604541" lvl="1" indent="-302270" algn="l">
              <a:lnSpc>
                <a:spcPts val="3024"/>
              </a:lnSpc>
              <a:spcBef>
                <a:spcPct val="0"/>
              </a:spcBef>
              <a:buFont typeface="Arial"/>
              <a:buChar char="•"/>
            </a:pPr>
            <a:r>
              <a:rPr lang="en-US" sz="280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Cael problemau iechyd hirdymor ac anableddau ychwanegol.</a:t>
            </a:r>
          </a:p>
          <a:p>
            <a:pPr marL="604541" lvl="1" indent="-302270" algn="l">
              <a:lnSpc>
                <a:spcPts val="3024"/>
              </a:lnSpc>
              <a:spcBef>
                <a:spcPct val="0"/>
              </a:spcBef>
              <a:buFont typeface="Arial"/>
              <a:buChar char="•"/>
            </a:pPr>
            <a:r>
              <a:rPr lang="en-US" sz="280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Ei chael hi’n anodd adeiladu perthnasoedd a rhyngweithio â chyfoedion (YoungMinds, 2022).</a:t>
            </a:r>
          </a:p>
          <a:p>
            <a:pPr algn="l">
              <a:lnSpc>
                <a:spcPts val="3024"/>
              </a:lnSpc>
              <a:spcBef>
                <a:spcPct val="0"/>
              </a:spcBef>
            </a:pPr>
            <a:endParaRPr lang="en-US" sz="280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024"/>
              </a:lnSpc>
              <a:spcBef>
                <a:spcPct val="0"/>
              </a:spcBef>
            </a:pPr>
            <a:r>
              <a:rPr lang="en-US" sz="2800" b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Pam mae hyn yn bwysig?</a:t>
            </a:r>
          </a:p>
          <a:p>
            <a:pPr algn="l">
              <a:lnSpc>
                <a:spcPts val="3024"/>
              </a:lnSpc>
              <a:spcBef>
                <a:spcPct val="0"/>
              </a:spcBef>
            </a:pPr>
            <a:r>
              <a:rPr lang="en-US" sz="280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Mae plant ag anableddau dysgu yn aml yn cael eu hanwybyddu mewn trafodaethau am iechyd meddwl.</a:t>
            </a:r>
          </a:p>
          <a:p>
            <a:pPr algn="l">
              <a:lnSpc>
                <a:spcPts val="3024"/>
              </a:lnSpc>
              <a:spcBef>
                <a:spcPct val="0"/>
              </a:spcBef>
            </a:pPr>
            <a:r>
              <a:rPr lang="en-US" sz="280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Rhaid i ymyriadau therapiwtig fod yn hygyrch ac yn gynhwysol i blant ag anghenion ychwanegol.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867867" y="-57150"/>
            <a:ext cx="14552265" cy="16459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940"/>
              </a:lnSpc>
            </a:pPr>
            <a:r>
              <a:rPr lang="en-US" sz="5500" b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Learning and Physical Disabilities &amp; Mental Health</a:t>
            </a:r>
          </a:p>
          <a:p>
            <a:pPr algn="ctr">
              <a:lnSpc>
                <a:spcPts val="5940"/>
              </a:lnSpc>
              <a:spcBef>
                <a:spcPct val="0"/>
              </a:spcBef>
            </a:pPr>
            <a:r>
              <a:rPr lang="en-US" sz="5500" b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Anableddau Dysgu a Chorfforol ac Iechyd Meddwl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2362200" y="0"/>
            <a:ext cx="13114065" cy="22698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940"/>
              </a:lnSpc>
            </a:pPr>
            <a:r>
              <a:rPr lang="en-US" sz="54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Rhwystrau</a:t>
            </a:r>
            <a:r>
              <a:rPr lang="en-US" sz="54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54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i</a:t>
            </a:r>
            <a:r>
              <a:rPr lang="en-US" sz="54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54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fynediad</a:t>
            </a:r>
            <a:r>
              <a:rPr lang="en-US" sz="54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at </a:t>
            </a:r>
            <a:r>
              <a:rPr lang="en-US" sz="54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Gymorth</a:t>
            </a:r>
            <a:r>
              <a:rPr lang="en-US" sz="54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Iechyd </a:t>
            </a:r>
            <a:r>
              <a:rPr lang="en-US" sz="54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Meddwl</a:t>
            </a:r>
            <a:endParaRPr lang="en-US" sz="5400" b="1" dirty="0">
              <a:solidFill>
                <a:srgbClr val="000000"/>
              </a:solidFill>
              <a:latin typeface="Calibri (MS) Bold"/>
              <a:ea typeface="Calibri (MS) Bold"/>
              <a:cs typeface="Calibri (MS) Bold"/>
              <a:sym typeface="Calibri (MS) Bold"/>
            </a:endParaRPr>
          </a:p>
          <a:p>
            <a:pPr algn="ctr">
              <a:lnSpc>
                <a:spcPts val="5940"/>
              </a:lnSpc>
              <a:spcBef>
                <a:spcPct val="0"/>
              </a:spcBef>
            </a:pPr>
            <a:r>
              <a:rPr lang="en-US" sz="54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Barriers to Accessing Mental Health Support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86534" y="2431160"/>
            <a:ext cx="7572766" cy="66274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700" lvl="1" indent="-323850" algn="l">
              <a:lnSpc>
                <a:spcPts val="3240"/>
              </a:lnSpc>
              <a:spcBef>
                <a:spcPct val="0"/>
              </a:spcBef>
              <a:buFont typeface="Arial"/>
              <a:buChar char="•"/>
            </a:pP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Long waiting lists for NHS mental health services (e.g. CAMHS).</a:t>
            </a:r>
          </a:p>
          <a:p>
            <a:pPr marL="647700" lvl="1" indent="-323850" algn="l">
              <a:lnSpc>
                <a:spcPts val="3240"/>
              </a:lnSpc>
              <a:spcBef>
                <a:spcPct val="0"/>
              </a:spcBef>
              <a:buFont typeface="Arial"/>
              <a:buChar char="•"/>
            </a:pP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Stigma around mental health, especially for neurodivergent children.</a:t>
            </a:r>
          </a:p>
          <a:p>
            <a:pPr marL="647700" lvl="1" indent="-323850" algn="l">
              <a:lnSpc>
                <a:spcPts val="3240"/>
              </a:lnSpc>
              <a:spcBef>
                <a:spcPct val="0"/>
              </a:spcBef>
              <a:buFont typeface="Arial"/>
              <a:buChar char="•"/>
            </a:pP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Lack of specialist training for professionals working with ALN students.</a:t>
            </a:r>
          </a:p>
          <a:p>
            <a:pPr marL="647700" lvl="1" indent="-323850" algn="l">
              <a:lnSpc>
                <a:spcPts val="3240"/>
              </a:lnSpc>
              <a:spcBef>
                <a:spcPct val="0"/>
              </a:spcBef>
              <a:buFont typeface="Arial"/>
              <a:buChar char="•"/>
            </a:pP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Parental resistance due to misunderstanding of therapy.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How can we improve access?</a:t>
            </a:r>
          </a:p>
          <a:p>
            <a:pPr marL="647700" lvl="1" indent="-323850" algn="l">
              <a:lnSpc>
                <a:spcPts val="3240"/>
              </a:lnSpc>
              <a:spcBef>
                <a:spcPct val="0"/>
              </a:spcBef>
              <a:buFont typeface="Arial"/>
              <a:buChar char="•"/>
            </a:pP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School-based interventions (ELSA, Trauma-Informed Schools).</a:t>
            </a:r>
          </a:p>
          <a:p>
            <a:pPr marL="647700" lvl="1" indent="-323850" algn="l">
              <a:lnSpc>
                <a:spcPts val="3240"/>
              </a:lnSpc>
              <a:spcBef>
                <a:spcPct val="0"/>
              </a:spcBef>
              <a:buFont typeface="Arial"/>
              <a:buChar char="•"/>
            </a:pP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Normalising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mental health discussions in education.</a:t>
            </a:r>
          </a:p>
          <a:p>
            <a:pPr marL="647700" lvl="1" indent="-323850" algn="l">
              <a:lnSpc>
                <a:spcPts val="3240"/>
              </a:lnSpc>
              <a:spcBef>
                <a:spcPct val="0"/>
              </a:spcBef>
              <a:buFont typeface="Arial"/>
              <a:buChar char="•"/>
            </a:pP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Early identification and multi-agency collaboration.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8700" y="2431160"/>
            <a:ext cx="7572766" cy="66274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700" lvl="1" indent="-323850" algn="l">
              <a:lnSpc>
                <a:spcPts val="3240"/>
              </a:lnSpc>
              <a:spcBef>
                <a:spcPct val="0"/>
              </a:spcBef>
              <a:buFont typeface="Arial"/>
              <a:buChar char="•"/>
            </a:pP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Rhestrau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aros hir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ar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gyfer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gwasanaethau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iechyd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meddwl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y GIG (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e.e.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CAMHS).</a:t>
            </a:r>
          </a:p>
          <a:p>
            <a:pPr marL="647700" lvl="1" indent="-323850" algn="l">
              <a:lnSpc>
                <a:spcPts val="3240"/>
              </a:lnSpc>
              <a:spcBef>
                <a:spcPct val="0"/>
              </a:spcBef>
              <a:buFont typeface="Arial"/>
              <a:buChar char="•"/>
            </a:pP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Stigma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o’amgylch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iechyd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meddwl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yn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enwedig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i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blant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niwroamrywiol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marL="647700" lvl="1" indent="-323850" algn="l">
              <a:lnSpc>
                <a:spcPts val="3240"/>
              </a:lnSpc>
              <a:spcBef>
                <a:spcPct val="0"/>
              </a:spcBef>
              <a:buFont typeface="Arial"/>
              <a:buChar char="•"/>
            </a:pP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Diffyg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hyfforddiant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arbenigol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i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weithwyr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proffesiynol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sy’n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gweithio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gydag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ADY.</a:t>
            </a:r>
          </a:p>
          <a:p>
            <a:pPr marL="647700" lvl="1" indent="-323850" algn="l">
              <a:lnSpc>
                <a:spcPts val="3240"/>
              </a:lnSpc>
              <a:spcBef>
                <a:spcPct val="0"/>
              </a:spcBef>
              <a:buFont typeface="Arial"/>
              <a:buChar char="•"/>
            </a:pP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Gwrthwynebiad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gan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rieni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oherwydd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diffyg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dealltwriaeth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o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therapi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Sut </a:t>
            </a:r>
            <a:r>
              <a:rPr lang="en-US" sz="3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allwn</a:t>
            </a: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3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wella</a:t>
            </a: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3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mynediad</a:t>
            </a: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?</a:t>
            </a:r>
          </a:p>
          <a:p>
            <a:pPr marL="647700" lvl="1" indent="-323850" algn="l">
              <a:lnSpc>
                <a:spcPts val="3240"/>
              </a:lnSpc>
              <a:spcBef>
                <a:spcPct val="0"/>
              </a:spcBef>
              <a:buFont typeface="Arial"/>
              <a:buChar char="•"/>
            </a:pP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Ymyriadau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ysgol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(ELSA,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Ysgolion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Ymwybodol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o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Drawma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).</a:t>
            </a:r>
          </a:p>
          <a:p>
            <a:pPr marL="647700" lvl="1" indent="-323850" algn="l">
              <a:lnSpc>
                <a:spcPts val="3240"/>
              </a:lnSpc>
              <a:spcBef>
                <a:spcPct val="0"/>
              </a:spcBef>
              <a:buFont typeface="Arial"/>
              <a:buChar char="•"/>
            </a:pP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Creu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diwylliant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sy’n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normaleiddio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iechyd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meddwl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marL="647700" lvl="1" indent="-323850" algn="l">
              <a:lnSpc>
                <a:spcPts val="3240"/>
              </a:lnSpc>
              <a:spcBef>
                <a:spcPct val="0"/>
              </a:spcBef>
              <a:buFont typeface="Arial"/>
              <a:buChar char="•"/>
            </a:pP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Adnabod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problemau’n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gynnar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a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chydweithio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rhwng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asiantaethau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3163639" y="14922"/>
            <a:ext cx="11960721" cy="18751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84"/>
              </a:lnSpc>
            </a:pPr>
            <a:r>
              <a:rPr lang="en-US" sz="5499" b="1" spc="-1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Therapi Chwarae – Pam Mae’n Effeithiol?</a:t>
            </a:r>
          </a:p>
          <a:p>
            <a:pPr algn="ctr">
              <a:lnSpc>
                <a:spcPts val="6984"/>
              </a:lnSpc>
              <a:spcBef>
                <a:spcPct val="0"/>
              </a:spcBef>
            </a:pPr>
            <a:r>
              <a:rPr lang="en-US" sz="5499" b="1" spc="-1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Play Therapy – Why Is It Effective?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93272" y="2634615"/>
            <a:ext cx="8268556" cy="62179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b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What is Play Therapy?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>
                <a:solidFill>
                  <a:srgbClr val="000000"/>
                </a:solidFill>
                <a:latin typeface="Calibri (MS) Light"/>
                <a:ea typeface="Calibri (MS) Light"/>
                <a:cs typeface="Calibri (MS) Light"/>
                <a:sym typeface="Calibri (MS) Light"/>
              </a:rPr>
              <a:t> • A child-led approach that helps children express emotions through play.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>
              <a:solidFill>
                <a:srgbClr val="000000"/>
              </a:solidFill>
              <a:latin typeface="Calibri (MS) Light"/>
              <a:ea typeface="Calibri (MS) Light"/>
              <a:cs typeface="Calibri (MS) Light"/>
              <a:sym typeface="Calibri (MS) Light"/>
            </a:endParaRP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>
                <a:solidFill>
                  <a:srgbClr val="000000"/>
                </a:solidFill>
                <a:latin typeface="Calibri (MS) Light"/>
                <a:ea typeface="Calibri (MS) Light"/>
                <a:cs typeface="Calibri (MS) Light"/>
                <a:sym typeface="Calibri (MS) Light"/>
              </a:rPr>
              <a:t> • Particularly useful for non-verbal children or those struggling to articulate their feelings.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>
              <a:solidFill>
                <a:srgbClr val="000000"/>
              </a:solidFill>
              <a:latin typeface="Calibri (MS) Light"/>
              <a:ea typeface="Calibri (MS) Light"/>
              <a:cs typeface="Calibri (MS) Light"/>
              <a:sym typeface="Calibri (MS) Light"/>
            </a:endParaRP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b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How does it help?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>
                <a:solidFill>
                  <a:srgbClr val="000000"/>
                </a:solidFill>
                <a:latin typeface="Calibri (MS) Light"/>
                <a:ea typeface="Calibri (MS) Light"/>
                <a:cs typeface="Calibri (MS) Light"/>
                <a:sym typeface="Calibri (MS) Light"/>
              </a:rPr>
              <a:t> • Encourages emotional expression &amp; problem-solving.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>
              <a:solidFill>
                <a:srgbClr val="000000"/>
              </a:solidFill>
              <a:latin typeface="Calibri (MS) Light"/>
              <a:ea typeface="Calibri (MS) Light"/>
              <a:cs typeface="Calibri (MS) Light"/>
              <a:sym typeface="Calibri (MS) Light"/>
            </a:endParaRP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>
                <a:solidFill>
                  <a:srgbClr val="000000"/>
                </a:solidFill>
                <a:latin typeface="Calibri (MS) Light"/>
                <a:ea typeface="Calibri (MS) Light"/>
                <a:cs typeface="Calibri (MS) Light"/>
                <a:sym typeface="Calibri (MS) Light"/>
              </a:rPr>
              <a:t> • Builds trust &amp; relationships with therapists and caregivers.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>
              <a:solidFill>
                <a:srgbClr val="000000"/>
              </a:solidFill>
              <a:latin typeface="Calibri (MS) Light"/>
              <a:ea typeface="Calibri (MS) Light"/>
              <a:cs typeface="Calibri (MS) Light"/>
              <a:sym typeface="Calibri (MS) Light"/>
            </a:endParaRP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>
                <a:solidFill>
                  <a:srgbClr val="000000"/>
                </a:solidFill>
                <a:latin typeface="Calibri (MS) Light"/>
                <a:ea typeface="Calibri (MS) Light"/>
                <a:cs typeface="Calibri (MS) Light"/>
                <a:sym typeface="Calibri (MS) Light"/>
              </a:rPr>
              <a:t> • Helps process trauma in a safe environment.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79805" y="2839403"/>
            <a:ext cx="8230655" cy="58083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Beth </a:t>
            </a:r>
            <a:r>
              <a:rPr lang="en-US" sz="3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yw</a:t>
            </a: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3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Therapi</a:t>
            </a: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3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Chwarae</a:t>
            </a: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?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Dull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sy’n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caniatáu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i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blant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fynegi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emosiynau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trwy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chwarae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Yn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arbennig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o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ddefnyddiol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i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blant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nad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ydynt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yn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gallu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mynegi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eu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teimladau’n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eiriol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Sut </a:t>
            </a:r>
            <a:r>
              <a:rPr lang="en-US" sz="3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mae’n</a:t>
            </a: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3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helpu</a:t>
            </a: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?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Annog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mynegiant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emosiynol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a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datrys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problemau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Meithrin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ymddiriedaeth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gyda’r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therapydd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/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gofalwyr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Helpu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i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brosesu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trawma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mewn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ffordd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ddiogel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101860" y="9172575"/>
            <a:ext cx="9017199" cy="5914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01"/>
              </a:lnSpc>
            </a:pPr>
            <a:r>
              <a:rPr lang="en-US" sz="3357" u="sng">
                <a:solidFill>
                  <a:srgbClr val="0563C1"/>
                </a:solidFill>
                <a:latin typeface="Arimo"/>
                <a:ea typeface="Arimo"/>
                <a:cs typeface="Arimo"/>
                <a:sym typeface="Arimo"/>
                <a:hlinkClick r:id="rId2" tooltip="https://www.youtube.com/watch?v=l-Jqj3WrrRU"/>
              </a:rPr>
              <a:t>https://www.youtube.com/watch?v=l-Jqj3WrrRU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2390701" y="145314"/>
            <a:ext cx="13506599" cy="16459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940"/>
              </a:lnSpc>
            </a:pPr>
            <a:r>
              <a:rPr lang="en-US" sz="5500" b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Therapi Celf – Dull Creadigol ar gyfer Gwellhad</a:t>
            </a:r>
          </a:p>
          <a:p>
            <a:pPr algn="ctr">
              <a:lnSpc>
                <a:spcPts val="5940"/>
              </a:lnSpc>
              <a:spcBef>
                <a:spcPct val="0"/>
              </a:spcBef>
            </a:pPr>
            <a:r>
              <a:rPr lang="en-US" sz="5500" b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Art Therapy – A Creative Outlet for Healing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136514" y="2630805"/>
            <a:ext cx="7122786" cy="66274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b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What is Art Therapy?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Uses drawing, painting, or sculpting to help children express their emotions.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b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Who benefits?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Children struggling to communicate emotions verbally.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Neurodivergent children who benefit from non-verbal expression.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Those dealing with trauma, bereavement, or anxiety.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b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How does it work?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Encourages self-reflection and coping skills.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Reduces stress &amp; anxiety through creativity.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8700" y="2630805"/>
            <a:ext cx="6574179" cy="66274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Beth </a:t>
            </a:r>
            <a:r>
              <a:rPr lang="en-US" sz="3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yw</a:t>
            </a: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3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Therapi</a:t>
            </a: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3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Celf</a:t>
            </a: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?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Defnyddio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darlunio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paentio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neu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gerflunio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i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helpu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plant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fynegi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eu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hemosiynau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Pwy</a:t>
            </a: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3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sy’n</a:t>
            </a: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3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elwa</a:t>
            </a: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?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Plant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sydd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â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heriau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cyfathrebu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Plant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niwroamrywiol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sydd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angen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dull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mynegiant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nad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yw’n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eiriol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Plant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sy’n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ymdopi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â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thrawma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profedigaeth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neu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orbryder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Sut </a:t>
            </a:r>
            <a:r>
              <a:rPr lang="en-US" sz="3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mae’n</a:t>
            </a: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3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gweithio</a:t>
            </a: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?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Annog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hunan-fyfyrio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a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sgiliau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ymdopi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Lleihau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straen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a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gorbryder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trwy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greadigrwydd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932981" y="1398116"/>
            <a:ext cx="12422038" cy="8229600"/>
          </a:xfrm>
          <a:custGeom>
            <a:avLst/>
            <a:gdLst/>
            <a:ahLst/>
            <a:cxnLst/>
            <a:rect l="l" t="t" r="r" b="b"/>
            <a:pathLst>
              <a:path w="12422038" h="8229600">
                <a:moveTo>
                  <a:pt x="0" y="0"/>
                </a:moveTo>
                <a:lnTo>
                  <a:pt x="12422038" y="0"/>
                </a:lnTo>
                <a:lnTo>
                  <a:pt x="1242203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7078414" y="177165"/>
            <a:ext cx="4131171" cy="8934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940"/>
              </a:lnSpc>
              <a:spcBef>
                <a:spcPct val="0"/>
              </a:spcBef>
            </a:pPr>
            <a:r>
              <a:rPr lang="en-US" sz="5500" b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Gweithgaredd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748568" y="177165"/>
            <a:ext cx="16790863" cy="16459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940"/>
              </a:lnSpc>
            </a:pPr>
            <a:r>
              <a:rPr lang="en-US" sz="5500" b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Tasg Astudiaeth Achos – Adnabod Anghenion Therapiwtig</a:t>
            </a:r>
          </a:p>
          <a:p>
            <a:pPr algn="ctr">
              <a:lnSpc>
                <a:spcPts val="5940"/>
              </a:lnSpc>
              <a:spcBef>
                <a:spcPct val="0"/>
              </a:spcBef>
            </a:pPr>
            <a:r>
              <a:rPr lang="en-US" sz="5500" b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Case Study Task – Identifying Therapeutic Needs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144000" y="3081687"/>
            <a:ext cx="8362296" cy="53987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Scenario: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 7-year-old boy with Autism is struggling with sensory overload, meltdowns in school, and difficulty making friends. His parents are hesitant about therapy.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Discussion Questions: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What therapeutic interventions could support him?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How can we address his parents’ concerns?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What school-based strategies could be implemented?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8568" y="2876900"/>
            <a:ext cx="7382231" cy="57451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Scenario: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GB" sz="2800" b="0" i="0" dirty="0">
                <a:solidFill>
                  <a:srgbClr val="000000"/>
                </a:solidFill>
                <a:effectLst/>
                <a:latin typeface="Segoe UI Web (West European)"/>
              </a:rPr>
              <a:t>Mae </a:t>
            </a:r>
            <a:r>
              <a:rPr lang="en-GB" sz="28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bachgen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Segoe UI Web (West European)"/>
              </a:rPr>
              <a:t> 7 </a:t>
            </a:r>
            <a:r>
              <a:rPr lang="en-GB" sz="28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oed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sz="28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sydd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Segoe UI Web (West European)"/>
              </a:rPr>
              <a:t> ag </a:t>
            </a:r>
            <a:r>
              <a:rPr lang="en-GB" sz="28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Awtistiaeth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sz="28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yn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sz="28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cael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sz="28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trafferth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sz="28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gyda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sz="28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gorlwytho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sz="28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synhwyraidd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Segoe UI Web (West European)"/>
              </a:rPr>
              <a:t>, </a:t>
            </a:r>
            <a:r>
              <a:rPr lang="en-GB" sz="2800" dirty="0">
                <a:solidFill>
                  <a:srgbClr val="000000"/>
                </a:solidFill>
                <a:latin typeface="Segoe UI Web (West European)"/>
              </a:rPr>
              <a:t>colli </a:t>
            </a:r>
            <a:r>
              <a:rPr lang="en-GB" sz="2800" dirty="0" err="1">
                <a:solidFill>
                  <a:srgbClr val="000000"/>
                </a:solidFill>
                <a:latin typeface="Segoe UI Web (West European)"/>
              </a:rPr>
              <a:t>tymer</a:t>
            </a:r>
            <a:r>
              <a:rPr lang="en-GB" sz="2800" dirty="0">
                <a:solidFill>
                  <a:srgbClr val="000000"/>
                </a:solidFill>
                <a:latin typeface="Segoe UI Web (West European)"/>
              </a:rPr>
              <a:t> </a:t>
            </a:r>
            <a:r>
              <a:rPr lang="en-GB" sz="28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yn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Segoe UI Web (West European)"/>
              </a:rPr>
              <a:t> yr </a:t>
            </a:r>
            <a:r>
              <a:rPr lang="en-GB" sz="28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ysgol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Segoe UI Web (West European)"/>
              </a:rPr>
              <a:t>, ac </a:t>
            </a:r>
            <a:r>
              <a:rPr lang="en-GB" sz="28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yn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sz="28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ei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sz="28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chael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sz="28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hi'n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sz="28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anodd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sz="28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gwneud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sz="28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ffrindiau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Segoe UI Web (West European)"/>
              </a:rPr>
              <a:t>. Mae </a:t>
            </a:r>
            <a:r>
              <a:rPr lang="en-GB" sz="28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ei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sz="28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rieni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sz="28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yn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sz="28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betrusgar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Segoe UI Web (West European)"/>
              </a:rPr>
              <a:t> am y </a:t>
            </a:r>
            <a:r>
              <a:rPr lang="en-GB" sz="28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therapi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Segoe UI Web (West European)"/>
              </a:rPr>
              <a:t>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24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Cwestiynau</a:t>
            </a: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3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Trafod</a:t>
            </a:r>
            <a:r>
              <a:rPr lang="en-US" sz="3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: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Pa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ymyriadau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therapiwtig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allai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ei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gefnogi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?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Sut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allwn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fynd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i’r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afael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ag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ansicrwydd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y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rhieni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?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240"/>
              </a:lnSpc>
              <a:spcBef>
                <a:spcPct val="0"/>
              </a:spcBef>
            </a:pP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Pa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strategaethau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ysgol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all </a:t>
            </a:r>
            <a:r>
              <a:rPr lang="en-US" sz="30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helpu</a:t>
            </a:r>
            <a:r>
              <a: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?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3326532" y="553402"/>
            <a:ext cx="11634936" cy="15132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940"/>
              </a:lnSpc>
              <a:spcBef>
                <a:spcPct val="0"/>
              </a:spcBef>
            </a:pPr>
            <a:r>
              <a:rPr lang="en-US" sz="55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Diweddariadau</a:t>
            </a:r>
            <a:r>
              <a:rPr lang="en-US" sz="55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Polisi ac </a:t>
            </a:r>
            <a:r>
              <a:rPr lang="en-US" sz="55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Ymarfer</a:t>
            </a:r>
            <a:r>
              <a:rPr lang="en-US" sz="55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</a:p>
          <a:p>
            <a:pPr algn="ctr">
              <a:lnSpc>
                <a:spcPts val="5940"/>
              </a:lnSpc>
              <a:spcBef>
                <a:spcPct val="0"/>
              </a:spcBef>
            </a:pPr>
            <a:r>
              <a:rPr lang="en-US" sz="55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Policy &amp; Practice Updates (2025 Edition)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82884" y="2859785"/>
            <a:ext cx="7276416" cy="49891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700" lvl="1" indent="-323850" algn="l">
              <a:lnSpc>
                <a:spcPts val="3240"/>
              </a:lnSpc>
              <a:spcBef>
                <a:spcPct val="0"/>
              </a:spcBef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Welsh Government ALN Code 2022 – New rights for learners with ALN.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647700" lvl="1" indent="-323850" algn="l">
              <a:lnSpc>
                <a:spcPts val="3240"/>
              </a:lnSpc>
              <a:spcBef>
                <a:spcPct val="0"/>
              </a:spcBef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Wellbeing of Future Generations (Wales) Act 2015 – Schools must promote well-being.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647700" lvl="1" indent="-323850" algn="l">
              <a:lnSpc>
                <a:spcPts val="3240"/>
              </a:lnSpc>
              <a:spcBef>
                <a:spcPct val="0"/>
              </a:spcBef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NICE Guidelines 2024 on Autism &amp; Mental Health – Updated intervention strategies.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647700" lvl="1" indent="-323850" algn="l">
              <a:lnSpc>
                <a:spcPts val="3240"/>
              </a:lnSpc>
              <a:spcBef>
                <a:spcPct val="0"/>
              </a:spcBef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Trauma-Informed Schools UK – 2025 Updates.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8700" y="3345560"/>
            <a:ext cx="6945469" cy="41700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700" lvl="1" indent="-323850" algn="l">
              <a:lnSpc>
                <a:spcPts val="3240"/>
              </a:lnSpc>
              <a:spcBef>
                <a:spcPct val="0"/>
              </a:spcBef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Cod ADY Llywodraeth Cymru 2022 – Hawliau newydd i ddysgwyr ag ADY.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647700" lvl="1" indent="-323850" algn="l">
              <a:lnSpc>
                <a:spcPts val="3240"/>
              </a:lnSpc>
              <a:spcBef>
                <a:spcPct val="0"/>
              </a:spcBef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Deddf Llesiant Cenedlaethau’r Dyfodol (Cymru) 2015 – Ysgolion i hyrwyddo llesiant.</a:t>
            </a:r>
          </a:p>
          <a:p>
            <a:pPr algn="l">
              <a:lnSpc>
                <a:spcPts val="3240"/>
              </a:lnSpc>
              <a:spcBef>
                <a:spcPct val="0"/>
              </a:spcBef>
            </a:pPr>
            <a:endParaRPr lang="en-US" sz="300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647700" lvl="1" indent="-323850" algn="l">
              <a:lnSpc>
                <a:spcPts val="3240"/>
              </a:lnSpc>
              <a:spcBef>
                <a:spcPct val="0"/>
              </a:spcBef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Canllawiau NICE 2024 ar Awtistiaeth ac Iechyd Meddwl – Strategaethau newydd.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5354762" y="177165"/>
            <a:ext cx="7578477" cy="15132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940"/>
              </a:lnSpc>
            </a:pPr>
            <a:r>
              <a:rPr lang="en-US" sz="55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Myfyrio</a:t>
            </a:r>
            <a:r>
              <a:rPr lang="en-US" sz="55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55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a’r</a:t>
            </a:r>
            <a:r>
              <a:rPr lang="en-US" sz="55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55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Camau</a:t>
            </a:r>
            <a:r>
              <a:rPr lang="en-US" sz="55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55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Nesaf</a:t>
            </a:r>
            <a:endParaRPr lang="en-US" sz="5500" b="1" dirty="0">
              <a:solidFill>
                <a:srgbClr val="000000"/>
              </a:solidFill>
              <a:latin typeface="Calibri (MS) Bold"/>
              <a:ea typeface="Calibri (MS) Bold"/>
              <a:cs typeface="Calibri (MS) Bold"/>
              <a:sym typeface="Calibri (MS) Bold"/>
            </a:endParaRPr>
          </a:p>
          <a:p>
            <a:pPr algn="ctr">
              <a:lnSpc>
                <a:spcPts val="5940"/>
              </a:lnSpc>
              <a:spcBef>
                <a:spcPct val="0"/>
              </a:spcBef>
            </a:pPr>
            <a:r>
              <a:rPr lang="en-US" sz="55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Reflection &amp; Next Steps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048792" y="3568065"/>
            <a:ext cx="4474861" cy="48444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79"/>
              </a:lnSpc>
              <a:spcBef>
                <a:spcPct val="0"/>
              </a:spcBef>
            </a:pPr>
            <a:r>
              <a:rPr lang="en-US" sz="3499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What are the biggest challenges in therapeutic work?</a:t>
            </a:r>
          </a:p>
          <a:p>
            <a:pPr algn="l">
              <a:lnSpc>
                <a:spcPts val="3779"/>
              </a:lnSpc>
              <a:spcBef>
                <a:spcPct val="0"/>
              </a:spcBef>
            </a:pPr>
            <a:endParaRPr lang="en-US" sz="3499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779"/>
              </a:lnSpc>
              <a:spcBef>
                <a:spcPct val="0"/>
              </a:spcBef>
            </a:pPr>
            <a:r>
              <a:rPr lang="en-US" sz="3499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Which interventions do you think would be most effective?</a:t>
            </a:r>
          </a:p>
          <a:p>
            <a:pPr algn="l">
              <a:lnSpc>
                <a:spcPts val="3779"/>
              </a:lnSpc>
              <a:spcBef>
                <a:spcPct val="0"/>
              </a:spcBef>
            </a:pPr>
            <a:endParaRPr lang="en-US" sz="3499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779"/>
              </a:lnSpc>
              <a:spcBef>
                <a:spcPct val="0"/>
              </a:spcBef>
            </a:pPr>
            <a:r>
              <a:rPr lang="en-US" sz="3499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What further training or research could help?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97232" y="3977640"/>
            <a:ext cx="5622520" cy="38919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79"/>
              </a:lnSpc>
              <a:spcBef>
                <a:spcPct val="0"/>
              </a:spcBef>
            </a:pPr>
            <a:r>
              <a:rPr lang="en-US" sz="3499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Beth yw’r heriau mwyaf mewn gwaith therapiwtig?</a:t>
            </a:r>
          </a:p>
          <a:p>
            <a:pPr algn="l">
              <a:lnSpc>
                <a:spcPts val="3779"/>
              </a:lnSpc>
              <a:spcBef>
                <a:spcPct val="0"/>
              </a:spcBef>
            </a:pPr>
            <a:endParaRPr lang="en-US" sz="3499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779"/>
              </a:lnSpc>
              <a:spcBef>
                <a:spcPct val="0"/>
              </a:spcBef>
            </a:pPr>
            <a:r>
              <a:rPr lang="en-US" sz="3499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Pa ymyriadau fyddai fwyaf effeithiol?</a:t>
            </a:r>
          </a:p>
          <a:p>
            <a:pPr algn="l">
              <a:lnSpc>
                <a:spcPts val="3779"/>
              </a:lnSpc>
              <a:spcBef>
                <a:spcPct val="0"/>
              </a:spcBef>
            </a:pPr>
            <a:endParaRPr lang="en-US" sz="3499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779"/>
              </a:lnSpc>
              <a:spcBef>
                <a:spcPct val="0"/>
              </a:spcBef>
            </a:pPr>
            <a:r>
              <a:rPr lang="en-US" sz="3499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Pa hyfforddiant neu ymchwil pellach fyddai’n fuddiol?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6361695" y="177165"/>
            <a:ext cx="5564609" cy="16459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940"/>
              </a:lnSpc>
            </a:pPr>
            <a:r>
              <a:rPr lang="en-US" sz="5500" b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Wythnos 3</a:t>
            </a:r>
          </a:p>
          <a:p>
            <a:pPr algn="ctr">
              <a:lnSpc>
                <a:spcPts val="5940"/>
              </a:lnSpc>
              <a:spcBef>
                <a:spcPct val="0"/>
              </a:spcBef>
            </a:pPr>
            <a:r>
              <a:rPr lang="en-US" sz="5500" b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Asynchronous Task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10463" y="3796907"/>
            <a:ext cx="9467074" cy="41474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364"/>
              </a:lnSpc>
            </a:pPr>
            <a:r>
              <a:rPr lang="en-US" sz="5893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Play therapy and autism</a:t>
            </a:r>
          </a:p>
          <a:p>
            <a:pPr algn="l">
              <a:lnSpc>
                <a:spcPts val="6364"/>
              </a:lnSpc>
            </a:pPr>
            <a:endParaRPr lang="en-US" sz="5893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6364"/>
              </a:lnSpc>
              <a:spcBef>
                <a:spcPct val="0"/>
              </a:spcBef>
            </a:pPr>
            <a:r>
              <a:rPr lang="en-US" sz="5893" b="1" u="sng">
                <a:solidFill>
                  <a:srgbClr val="0563C1"/>
                </a:solidFill>
                <a:latin typeface="Calibri (MS) Bold"/>
                <a:ea typeface="Calibri (MS) Bold"/>
                <a:cs typeface="Calibri (MS) Bold"/>
                <a:sym typeface="Calibri (MS) Bold"/>
                <a:hlinkClick r:id="rId2" tooltip="https://playconnectgrow.org/course/motivate-and-wait-play-style/"/>
              </a:rPr>
              <a:t>https://playconnectgrow.org/course/motivate-and-wait-play-style/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0" y="971550"/>
            <a:ext cx="18288000" cy="74989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940"/>
              </a:lnSpc>
              <a:spcBef>
                <a:spcPct val="0"/>
              </a:spcBef>
            </a:pPr>
            <a:r>
              <a:rPr lang="en-US" sz="55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Traethawd</a:t>
            </a:r>
            <a:r>
              <a:rPr lang="en-US" sz="55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/ Essay 4000 words:</a:t>
            </a:r>
          </a:p>
          <a:p>
            <a:pPr marL="685800" indent="-685800">
              <a:lnSpc>
                <a:spcPts val="594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5500" b="1" dirty="0">
              <a:solidFill>
                <a:srgbClr val="000000"/>
              </a:solidFill>
              <a:latin typeface="Calibri (MS) Bold"/>
              <a:ea typeface="Calibri (MS) Bold"/>
              <a:cs typeface="Calibri (MS) Bold"/>
              <a:sym typeface="Calibri (MS) Bold"/>
            </a:endParaRPr>
          </a:p>
          <a:p>
            <a:pPr marL="571500" indent="-571500">
              <a:lnSpc>
                <a:spcPts val="594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sz="36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Trafodwch</a:t>
            </a:r>
            <a:r>
              <a:rPr lang="en-GB" sz="3600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sz="36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yn</a:t>
            </a:r>
            <a:r>
              <a:rPr lang="en-GB" sz="3600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sz="36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feirniadol</a:t>
            </a:r>
            <a:r>
              <a:rPr lang="en-GB" sz="3600" b="0" i="0" dirty="0">
                <a:solidFill>
                  <a:srgbClr val="000000"/>
                </a:solidFill>
                <a:effectLst/>
                <a:latin typeface="Segoe UI Web (West European)"/>
              </a:rPr>
              <a:t> yr </a:t>
            </a:r>
            <a:r>
              <a:rPr lang="en-GB" sz="36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effaith</a:t>
            </a:r>
            <a:r>
              <a:rPr lang="en-GB" sz="3600" b="0" i="0" dirty="0">
                <a:solidFill>
                  <a:srgbClr val="000000"/>
                </a:solidFill>
                <a:effectLst/>
                <a:latin typeface="Segoe UI Web (West European)"/>
              </a:rPr>
              <a:t> y </a:t>
            </a:r>
            <a:r>
              <a:rPr lang="en-GB" sz="36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mae</a:t>
            </a:r>
            <a:r>
              <a:rPr lang="en-GB" sz="3600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sz="36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profedigaeth</a:t>
            </a:r>
            <a:r>
              <a:rPr lang="en-GB" sz="3600" b="0" i="0" dirty="0">
                <a:solidFill>
                  <a:srgbClr val="000000"/>
                </a:solidFill>
                <a:effectLst/>
                <a:latin typeface="Segoe UI Web (West European)"/>
              </a:rPr>
              <a:t>, </a:t>
            </a:r>
            <a:r>
              <a:rPr lang="en-GB" sz="36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trawma</a:t>
            </a:r>
            <a:r>
              <a:rPr lang="en-GB" sz="3600" b="0" i="0" dirty="0">
                <a:solidFill>
                  <a:srgbClr val="000000"/>
                </a:solidFill>
                <a:effectLst/>
                <a:latin typeface="Segoe UI Web (West European)"/>
              </a:rPr>
              <a:t> neu </a:t>
            </a:r>
            <a:r>
              <a:rPr lang="en-GB" sz="36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gamdriniaeth</a:t>
            </a:r>
            <a:r>
              <a:rPr lang="en-GB" sz="3600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sz="36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yn</a:t>
            </a:r>
            <a:r>
              <a:rPr lang="en-GB" sz="3600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sz="36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ei</a:t>
            </a:r>
            <a:r>
              <a:rPr lang="en-GB" sz="3600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sz="36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chael</a:t>
            </a:r>
            <a:r>
              <a:rPr lang="en-GB" sz="3600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sz="36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ar</a:t>
            </a:r>
            <a:r>
              <a:rPr lang="en-GB" sz="3600" b="0" i="0" dirty="0">
                <a:solidFill>
                  <a:srgbClr val="000000"/>
                </a:solidFill>
                <a:effectLst/>
                <a:latin typeface="Segoe UI Web (West European)"/>
              </a:rPr>
              <a:t> iechyd a </a:t>
            </a:r>
            <a:r>
              <a:rPr lang="en-GB" sz="36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datblygiad</a:t>
            </a:r>
            <a:r>
              <a:rPr lang="en-GB" sz="3600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sz="36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plentyn</a:t>
            </a:r>
            <a:r>
              <a:rPr lang="en-GB" sz="3600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sz="36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ar</a:t>
            </a:r>
            <a:r>
              <a:rPr lang="en-GB" sz="3600" b="0" i="0" dirty="0">
                <a:solidFill>
                  <a:srgbClr val="000000"/>
                </a:solidFill>
                <a:effectLst/>
                <a:latin typeface="Segoe UI Web (West European)"/>
              </a:rPr>
              <a:t> draws y </a:t>
            </a:r>
            <a:r>
              <a:rPr lang="en-GB" sz="36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rhychwant</a:t>
            </a:r>
            <a:r>
              <a:rPr lang="en-GB" sz="3600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sz="36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oes</a:t>
            </a:r>
            <a:r>
              <a:rPr lang="en-GB" sz="3600" b="0" i="0" dirty="0">
                <a:solidFill>
                  <a:srgbClr val="000000"/>
                </a:solidFill>
                <a:effectLst/>
                <a:latin typeface="Segoe UI Web (West European)"/>
              </a:rPr>
              <a:t>. </a:t>
            </a:r>
            <a:r>
              <a:rPr lang="en-GB" sz="36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Dadansoddwch</a:t>
            </a:r>
            <a:r>
              <a:rPr lang="en-GB" sz="3600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sz="36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yn</a:t>
            </a:r>
            <a:r>
              <a:rPr lang="en-GB" sz="3600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sz="36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feirniadol</a:t>
            </a:r>
            <a:r>
              <a:rPr lang="en-GB" sz="3600" b="0" i="0" dirty="0">
                <a:solidFill>
                  <a:srgbClr val="000000"/>
                </a:solidFill>
                <a:effectLst/>
                <a:latin typeface="Segoe UI Web (West European)"/>
              </a:rPr>
              <a:t> y </a:t>
            </a:r>
            <a:r>
              <a:rPr lang="en-GB" sz="36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gefnogaeth</a:t>
            </a:r>
            <a:r>
              <a:rPr lang="en-GB" sz="3600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sz="36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a’r</a:t>
            </a:r>
            <a:r>
              <a:rPr lang="en-GB" sz="3600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sz="36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ymyriad</a:t>
            </a:r>
            <a:r>
              <a:rPr lang="en-GB" sz="3600" b="0" i="0" dirty="0">
                <a:solidFill>
                  <a:srgbClr val="000000"/>
                </a:solidFill>
                <a:effectLst/>
                <a:latin typeface="Segoe UI Web (West European)"/>
              </a:rPr>
              <a:t>(au) </a:t>
            </a:r>
            <a:r>
              <a:rPr lang="en-GB" sz="36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sydd</a:t>
            </a:r>
            <a:r>
              <a:rPr lang="en-GB" sz="3600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sz="36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ar</a:t>
            </a:r>
            <a:r>
              <a:rPr lang="en-GB" sz="3600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sz="36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gael</a:t>
            </a:r>
            <a:r>
              <a:rPr lang="en-GB" sz="3600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sz="36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i'r</a:t>
            </a:r>
            <a:r>
              <a:rPr lang="en-GB" sz="3600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sz="36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plentyn</a:t>
            </a:r>
            <a:r>
              <a:rPr lang="en-GB" sz="3600" b="0" i="0" dirty="0">
                <a:solidFill>
                  <a:srgbClr val="000000"/>
                </a:solidFill>
                <a:effectLst/>
                <a:latin typeface="Segoe UI Web (West European)"/>
              </a:rPr>
              <a:t> ac </a:t>
            </a:r>
            <a:r>
              <a:rPr lang="en-GB" sz="36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awgrymu</a:t>
            </a:r>
            <a:r>
              <a:rPr lang="en-GB" sz="3600" b="0" i="0" dirty="0">
                <a:solidFill>
                  <a:srgbClr val="000000"/>
                </a:solidFill>
                <a:effectLst/>
                <a:latin typeface="Segoe UI Web (West European)"/>
              </a:rPr>
              <a:t> pa </a:t>
            </a:r>
            <a:r>
              <a:rPr lang="en-GB" sz="36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ymyriad</a:t>
            </a:r>
            <a:r>
              <a:rPr lang="en-GB" sz="3600" b="0" i="0" dirty="0">
                <a:solidFill>
                  <a:srgbClr val="000000"/>
                </a:solidFill>
                <a:effectLst/>
                <a:latin typeface="Segoe UI Web (West European)"/>
              </a:rPr>
              <a:t>(au</a:t>
            </a:r>
            <a:r>
              <a:rPr lang="en-GB" sz="3600" dirty="0">
                <a:solidFill>
                  <a:srgbClr val="000000"/>
                </a:solidFill>
                <a:latin typeface="Segoe UI Web (West European)"/>
              </a:rPr>
              <a:t>)</a:t>
            </a:r>
            <a:r>
              <a:rPr lang="en-GB" sz="3600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sz="36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fyddai</a:t>
            </a:r>
            <a:r>
              <a:rPr lang="en-GB" sz="3600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sz="36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fwyaf</a:t>
            </a:r>
            <a:r>
              <a:rPr lang="en-GB" sz="3600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sz="36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priodol</a:t>
            </a:r>
            <a:r>
              <a:rPr lang="en-GB" sz="3600" b="0" i="0" dirty="0">
                <a:solidFill>
                  <a:srgbClr val="000000"/>
                </a:solidFill>
                <a:effectLst/>
                <a:latin typeface="Segoe UI Web (West European)"/>
              </a:rPr>
              <a:t>.</a:t>
            </a:r>
            <a:endParaRPr lang="en-US" sz="3600" b="1" dirty="0">
              <a:solidFill>
                <a:srgbClr val="000000"/>
              </a:solidFill>
              <a:latin typeface="Calibri (MS) Bold"/>
              <a:ea typeface="Calibri (MS) Bold"/>
              <a:cs typeface="Calibri (MS) Bold"/>
              <a:sym typeface="Calibri (MS) Bold"/>
            </a:endParaRPr>
          </a:p>
          <a:p>
            <a:pPr algn="ctr">
              <a:lnSpc>
                <a:spcPts val="5940"/>
              </a:lnSpc>
              <a:spcBef>
                <a:spcPct val="0"/>
              </a:spcBef>
            </a:pPr>
            <a:endParaRPr lang="en-US" sz="3600" b="1" dirty="0">
              <a:solidFill>
                <a:srgbClr val="000000"/>
              </a:solidFill>
              <a:latin typeface="Calibri (MS) Bold"/>
              <a:ea typeface="Calibri (MS) Bold"/>
              <a:cs typeface="Calibri (MS) Bold"/>
              <a:sym typeface="Calibri (MS) Bold"/>
            </a:endParaRPr>
          </a:p>
          <a:p>
            <a:pPr marL="1187456" lvl="1" indent="-593728" algn="l">
              <a:lnSpc>
                <a:spcPts val="5940"/>
              </a:lnSpc>
              <a:spcBef>
                <a:spcPct val="0"/>
              </a:spcBef>
              <a:buFont typeface="Arial"/>
              <a:buChar char="•"/>
            </a:pPr>
            <a:r>
              <a:rPr lang="en-US" sz="36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Critically discuss the impact that bereavement, trauma, or abuse has on a child’s health and development across the lifespan. Critically </a:t>
            </a:r>
            <a:r>
              <a:rPr lang="en-US" sz="3600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analyse</a:t>
            </a:r>
            <a:r>
              <a:rPr lang="en-US" sz="36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the support and invention(s) available for the child and suggest which intervention(s) would be most appropriate.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0" y="-47625"/>
            <a:ext cx="18288000" cy="104413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319"/>
              </a:lnSpc>
              <a:spcBef>
                <a:spcPct val="0"/>
              </a:spcBef>
            </a:pPr>
            <a:r>
              <a:rPr lang="en-US" sz="3999" b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Reference list</a:t>
            </a:r>
          </a:p>
          <a:p>
            <a:pPr algn="ctr">
              <a:lnSpc>
                <a:spcPts val="4319"/>
              </a:lnSpc>
              <a:spcBef>
                <a:spcPct val="0"/>
              </a:spcBef>
            </a:pPr>
            <a:endParaRPr lang="en-US" sz="3999" b="1">
              <a:solidFill>
                <a:srgbClr val="000000"/>
              </a:solidFill>
              <a:latin typeface="Calibri (MS) Bold"/>
              <a:ea typeface="Calibri (MS) Bold"/>
              <a:cs typeface="Calibri (MS) Bold"/>
              <a:sym typeface="Calibri (MS) Bold"/>
            </a:endParaRPr>
          </a:p>
          <a:p>
            <a:pPr algn="l">
              <a:lnSpc>
                <a:spcPts val="2700"/>
              </a:lnSpc>
              <a:spcBef>
                <a:spcPct val="0"/>
              </a:spcBef>
            </a:pPr>
            <a:r>
              <a:rPr lang="en-US" sz="2500">
                <a:solidFill>
                  <a:srgbClr val="000000"/>
                </a:solidFill>
                <a:latin typeface="Calibri (MS) Light"/>
                <a:ea typeface="Calibri (MS) Light"/>
                <a:cs typeface="Calibri (MS) Light"/>
                <a:sym typeface="Calibri (MS) Light"/>
              </a:rPr>
              <a:t>Elsa Network (2017). About ELSA. [online] ELSA Network. Available at: https://www.elsanetwork.org/about/.</a:t>
            </a:r>
          </a:p>
          <a:p>
            <a:pPr algn="l">
              <a:lnSpc>
                <a:spcPts val="2700"/>
              </a:lnSpc>
              <a:spcBef>
                <a:spcPct val="0"/>
              </a:spcBef>
            </a:pPr>
            <a:endParaRPr lang="en-US" sz="2500">
              <a:solidFill>
                <a:srgbClr val="000000"/>
              </a:solidFill>
              <a:latin typeface="Calibri (MS) Light"/>
              <a:ea typeface="Calibri (MS) Light"/>
              <a:cs typeface="Calibri (MS) Light"/>
              <a:sym typeface="Calibri (MS) Light"/>
            </a:endParaRPr>
          </a:p>
          <a:p>
            <a:pPr algn="l">
              <a:lnSpc>
                <a:spcPts val="2700"/>
              </a:lnSpc>
              <a:spcBef>
                <a:spcPct val="0"/>
              </a:spcBef>
            </a:pPr>
            <a:r>
              <a:rPr lang="en-US" sz="2500">
                <a:solidFill>
                  <a:srgbClr val="000000"/>
                </a:solidFill>
                <a:latin typeface="Calibri (MS) Light"/>
                <a:ea typeface="Calibri (MS) Light"/>
                <a:cs typeface="Calibri (MS) Light"/>
                <a:sym typeface="Calibri (MS) Light"/>
              </a:rPr>
              <a:t>GOSH Hospital site. (n.d.). Children and young people with learning disabilities. [online] Available at: https://www.gosh.nhs.uk/your-hospital-visit/before-you-come-gosh/if-your-child-has-additional-needs/children-and-young-people-learning-disabilities/.</a:t>
            </a:r>
          </a:p>
          <a:p>
            <a:pPr algn="l">
              <a:lnSpc>
                <a:spcPts val="2700"/>
              </a:lnSpc>
              <a:spcBef>
                <a:spcPct val="0"/>
              </a:spcBef>
            </a:pPr>
            <a:endParaRPr lang="en-US" sz="2500">
              <a:solidFill>
                <a:srgbClr val="000000"/>
              </a:solidFill>
              <a:latin typeface="Calibri (MS) Light"/>
              <a:ea typeface="Calibri (MS) Light"/>
              <a:cs typeface="Calibri (MS) Light"/>
              <a:sym typeface="Calibri (MS) Light"/>
            </a:endParaRPr>
          </a:p>
          <a:p>
            <a:pPr algn="l">
              <a:lnSpc>
                <a:spcPts val="2700"/>
              </a:lnSpc>
              <a:spcBef>
                <a:spcPct val="0"/>
              </a:spcBef>
            </a:pPr>
            <a:r>
              <a:rPr lang="en-US" sz="2500">
                <a:solidFill>
                  <a:srgbClr val="000000"/>
                </a:solidFill>
                <a:latin typeface="Calibri (MS) Light"/>
                <a:ea typeface="Calibri (MS) Light"/>
                <a:cs typeface="Calibri (MS) Light"/>
                <a:sym typeface="Calibri (MS) Light"/>
              </a:rPr>
              <a:t>Knowing your children -supporting pupils with adverse childhood experiences (ACEs). (n.d.). Available at: https://gov.wales/sites/default/files/publications/2020-01/knowing-your-children-supporting-pupils-with-adverse-childhood%20experiences.pdf.</a:t>
            </a:r>
          </a:p>
          <a:p>
            <a:pPr algn="l">
              <a:lnSpc>
                <a:spcPts val="2700"/>
              </a:lnSpc>
              <a:spcBef>
                <a:spcPct val="0"/>
              </a:spcBef>
            </a:pPr>
            <a:endParaRPr lang="en-US" sz="2500">
              <a:solidFill>
                <a:srgbClr val="000000"/>
              </a:solidFill>
              <a:latin typeface="Calibri (MS) Light"/>
              <a:ea typeface="Calibri (MS) Light"/>
              <a:cs typeface="Calibri (MS) Light"/>
              <a:sym typeface="Calibri (MS) Light"/>
            </a:endParaRPr>
          </a:p>
          <a:p>
            <a:pPr algn="l">
              <a:lnSpc>
                <a:spcPts val="2700"/>
              </a:lnSpc>
              <a:spcBef>
                <a:spcPct val="0"/>
              </a:spcBef>
            </a:pPr>
            <a:r>
              <a:rPr lang="en-US" sz="2500">
                <a:solidFill>
                  <a:srgbClr val="000000"/>
                </a:solidFill>
                <a:latin typeface="Calibri (MS) Light"/>
                <a:ea typeface="Calibri (MS) Light"/>
                <a:cs typeface="Calibri (MS) Light"/>
                <a:sym typeface="Calibri (MS) Light"/>
              </a:rPr>
              <a:t>Legislation.gov.uk. (2015). Well-being of Future Generations (Wales) Act 2015. [online] Available at: http://www.legislation.gov.uk/anaw/2015/2/contents/enacted.</a:t>
            </a:r>
          </a:p>
          <a:p>
            <a:pPr algn="l">
              <a:lnSpc>
                <a:spcPts val="2700"/>
              </a:lnSpc>
              <a:spcBef>
                <a:spcPct val="0"/>
              </a:spcBef>
            </a:pPr>
            <a:endParaRPr lang="en-US" sz="2500">
              <a:solidFill>
                <a:srgbClr val="000000"/>
              </a:solidFill>
              <a:latin typeface="Calibri (MS) Light"/>
              <a:ea typeface="Calibri (MS) Light"/>
              <a:cs typeface="Calibri (MS) Light"/>
              <a:sym typeface="Calibri (MS) Light"/>
            </a:endParaRPr>
          </a:p>
          <a:p>
            <a:pPr algn="l">
              <a:lnSpc>
                <a:spcPts val="2700"/>
              </a:lnSpc>
              <a:spcBef>
                <a:spcPct val="0"/>
              </a:spcBef>
            </a:pPr>
            <a:r>
              <a:rPr lang="en-US" sz="2500">
                <a:solidFill>
                  <a:srgbClr val="000000"/>
                </a:solidFill>
                <a:latin typeface="Calibri (MS) Light"/>
                <a:ea typeface="Calibri (MS) Light"/>
                <a:cs typeface="Calibri (MS) Light"/>
                <a:sym typeface="Calibri (MS) Light"/>
              </a:rPr>
              <a:t>MIND (2021). Anxiety disorders | Mind, the mental health charity - help for mental health problems. [online] Mind.org.uk. Available at: https://www.mind.org.uk/information-support/types-of-mental-health-problems/anxiety-and-panic-attacks/anxiety-disorders/.</a:t>
            </a:r>
          </a:p>
          <a:p>
            <a:pPr algn="l">
              <a:lnSpc>
                <a:spcPts val="2700"/>
              </a:lnSpc>
              <a:spcBef>
                <a:spcPct val="0"/>
              </a:spcBef>
            </a:pPr>
            <a:endParaRPr lang="en-US" sz="2500">
              <a:solidFill>
                <a:srgbClr val="000000"/>
              </a:solidFill>
              <a:latin typeface="Calibri (MS) Light"/>
              <a:ea typeface="Calibri (MS) Light"/>
              <a:cs typeface="Calibri (MS) Light"/>
              <a:sym typeface="Calibri (MS) Light"/>
            </a:endParaRPr>
          </a:p>
          <a:p>
            <a:pPr algn="l">
              <a:lnSpc>
                <a:spcPts val="2700"/>
              </a:lnSpc>
              <a:spcBef>
                <a:spcPct val="0"/>
              </a:spcBef>
            </a:pPr>
            <a:r>
              <a:rPr lang="en-US" sz="2500">
                <a:solidFill>
                  <a:srgbClr val="000000"/>
                </a:solidFill>
                <a:latin typeface="Calibri (MS) Light"/>
                <a:ea typeface="Calibri (MS) Light"/>
                <a:cs typeface="Calibri (MS) Light"/>
                <a:sym typeface="Calibri (MS) Light"/>
              </a:rPr>
              <a:t>MIND (2022). Autism and mental health. [online] www.mind.org.uk. Available at: https://www.mind.org.uk/about-us/our-policy-work/equality-and-human-rights/autism-and-mental-health/.</a:t>
            </a:r>
          </a:p>
          <a:p>
            <a:pPr algn="l">
              <a:lnSpc>
                <a:spcPts val="2700"/>
              </a:lnSpc>
              <a:spcBef>
                <a:spcPct val="0"/>
              </a:spcBef>
            </a:pPr>
            <a:endParaRPr lang="en-US" sz="2500">
              <a:solidFill>
                <a:srgbClr val="000000"/>
              </a:solidFill>
              <a:latin typeface="Calibri (MS) Light"/>
              <a:ea typeface="Calibri (MS) Light"/>
              <a:cs typeface="Calibri (MS) Light"/>
              <a:sym typeface="Calibri (MS) Light"/>
            </a:endParaRPr>
          </a:p>
          <a:p>
            <a:pPr algn="l">
              <a:lnSpc>
                <a:spcPts val="2700"/>
              </a:lnSpc>
              <a:spcBef>
                <a:spcPct val="0"/>
              </a:spcBef>
            </a:pPr>
            <a:r>
              <a:rPr lang="en-US" sz="2500">
                <a:solidFill>
                  <a:srgbClr val="000000"/>
                </a:solidFill>
                <a:latin typeface="Calibri (MS) Light"/>
                <a:ea typeface="Calibri (MS) Light"/>
                <a:cs typeface="Calibri (MS) Light"/>
                <a:sym typeface="Calibri (MS) Light"/>
              </a:rPr>
              <a:t>Psychology Today. (n.d.). 5 Reasons Group Therapy Is the Best Choice Struggling Teens. [online] Available at: https://www.psychologytoday.com/gb/blog/when-kids-call-the-shots/201712/5-reasons-group-therapy-is-the-best-choice-struggling-teens.</a:t>
            </a:r>
          </a:p>
          <a:p>
            <a:pPr algn="l">
              <a:lnSpc>
                <a:spcPts val="2700"/>
              </a:lnSpc>
              <a:spcBef>
                <a:spcPct val="0"/>
              </a:spcBef>
            </a:pPr>
            <a:endParaRPr lang="en-US" sz="2500">
              <a:solidFill>
                <a:srgbClr val="000000"/>
              </a:solidFill>
              <a:latin typeface="Calibri (MS) Light"/>
              <a:ea typeface="Calibri (MS) Light"/>
              <a:cs typeface="Calibri (MS) Light"/>
              <a:sym typeface="Calibri (MS) Light"/>
            </a:endParaRPr>
          </a:p>
          <a:p>
            <a:pPr algn="l">
              <a:lnSpc>
                <a:spcPts val="2700"/>
              </a:lnSpc>
              <a:spcBef>
                <a:spcPct val="0"/>
              </a:spcBef>
            </a:pPr>
            <a:r>
              <a:rPr lang="en-US" sz="2500">
                <a:solidFill>
                  <a:srgbClr val="000000"/>
                </a:solidFill>
                <a:latin typeface="Calibri (MS) Light"/>
                <a:ea typeface="Calibri (MS) Light"/>
                <a:cs typeface="Calibri (MS) Light"/>
                <a:sym typeface="Calibri (MS) Light"/>
              </a:rPr>
              <a:t>Public Health Wales (2020). Adverse Childhood Experiences - Public Health Wales. [online] Nhs.wales. Available at: https://phw.nhs.wales/topics/adverse-childhood-experiences/.</a:t>
            </a:r>
          </a:p>
          <a:p>
            <a:pPr algn="l">
              <a:lnSpc>
                <a:spcPts val="2700"/>
              </a:lnSpc>
              <a:spcBef>
                <a:spcPct val="0"/>
              </a:spcBef>
            </a:pPr>
            <a:endParaRPr lang="en-US" sz="2500">
              <a:solidFill>
                <a:srgbClr val="000000"/>
              </a:solidFill>
              <a:latin typeface="Calibri (MS) Light"/>
              <a:ea typeface="Calibri (MS) Light"/>
              <a:cs typeface="Calibri (MS) Light"/>
              <a:sym typeface="Calibri (MS) Light"/>
            </a:endParaRPr>
          </a:p>
          <a:p>
            <a:pPr algn="l">
              <a:lnSpc>
                <a:spcPts val="2700"/>
              </a:lnSpc>
              <a:spcBef>
                <a:spcPct val="0"/>
              </a:spcBef>
            </a:pPr>
            <a:r>
              <a:rPr lang="en-US" sz="2500">
                <a:solidFill>
                  <a:srgbClr val="000000"/>
                </a:solidFill>
                <a:latin typeface="Calibri (MS) Light"/>
                <a:ea typeface="Calibri (MS) Light"/>
                <a:cs typeface="Calibri (MS) Light"/>
                <a:sym typeface="Calibri (MS) Light"/>
              </a:rPr>
              <a:t>U.S. Department of Health and Human Services (2021). Effects of Bullying. [online] stopbullying.gov. Available at: https://www.stopbullying.gov/bullying/effects.</a:t>
            </a:r>
          </a:p>
          <a:p>
            <a:pPr algn="l">
              <a:lnSpc>
                <a:spcPts val="2700"/>
              </a:lnSpc>
              <a:spcBef>
                <a:spcPct val="0"/>
              </a:spcBef>
            </a:pPr>
            <a:endParaRPr lang="en-US" sz="2500">
              <a:solidFill>
                <a:srgbClr val="000000"/>
              </a:solidFill>
              <a:latin typeface="Calibri (MS) Light"/>
              <a:ea typeface="Calibri (MS) Light"/>
              <a:cs typeface="Calibri (MS) Light"/>
              <a:sym typeface="Calibri (MS) Light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0" y="2438400"/>
            <a:ext cx="18288000" cy="53911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99"/>
              </a:lnSpc>
              <a:spcBef>
                <a:spcPct val="0"/>
              </a:spcBef>
            </a:pPr>
            <a:r>
              <a:rPr lang="en-US" sz="2499">
                <a:solidFill>
                  <a:srgbClr val="000000"/>
                </a:solidFill>
                <a:latin typeface="Calibri (MS) Light"/>
                <a:ea typeface="Calibri (MS) Light"/>
                <a:cs typeface="Calibri (MS) Light"/>
                <a:sym typeface="Calibri (MS) Light"/>
              </a:rPr>
              <a:t>Welsh Parliament Health and Social Care Committee Connecting the dots: tackling mental health inequalities in Wales. (2022). Available at: https://senedd.wales/media/1uchw5w1/cr-ld15568-e.pdf.</a:t>
            </a:r>
          </a:p>
          <a:p>
            <a:pPr algn="l">
              <a:lnSpc>
                <a:spcPts val="2699"/>
              </a:lnSpc>
              <a:spcBef>
                <a:spcPct val="0"/>
              </a:spcBef>
            </a:pPr>
            <a:endParaRPr lang="en-US" sz="2499">
              <a:solidFill>
                <a:srgbClr val="000000"/>
              </a:solidFill>
              <a:latin typeface="Calibri (MS) Light"/>
              <a:ea typeface="Calibri (MS) Light"/>
              <a:cs typeface="Calibri (MS) Light"/>
              <a:sym typeface="Calibri (MS) Light"/>
            </a:endParaRPr>
          </a:p>
          <a:p>
            <a:pPr algn="l">
              <a:lnSpc>
                <a:spcPts val="2699"/>
              </a:lnSpc>
              <a:spcBef>
                <a:spcPct val="0"/>
              </a:spcBef>
            </a:pPr>
            <a:r>
              <a:rPr lang="en-US" sz="2499">
                <a:solidFill>
                  <a:srgbClr val="000000"/>
                </a:solidFill>
                <a:latin typeface="Calibri (MS) Light"/>
                <a:ea typeface="Calibri (MS) Light"/>
                <a:cs typeface="Calibri (MS) Light"/>
                <a:sym typeface="Calibri (MS) Light"/>
              </a:rPr>
              <a:t>www.ons.gov.uk. (2020). Children’s well-being indicator review, UK: 2020 - Office for National Statistics. [online] Available at: https://www.ons.gov.uk/peoplepopulationandcommunity/wellbeing/articles/childrenswellbeingindicatorreviewuk2020/2020-09-02.</a:t>
            </a:r>
          </a:p>
          <a:p>
            <a:pPr algn="l">
              <a:lnSpc>
                <a:spcPts val="2699"/>
              </a:lnSpc>
              <a:spcBef>
                <a:spcPct val="0"/>
              </a:spcBef>
            </a:pPr>
            <a:endParaRPr lang="en-US" sz="2499">
              <a:solidFill>
                <a:srgbClr val="000000"/>
              </a:solidFill>
              <a:latin typeface="Calibri (MS) Light"/>
              <a:ea typeface="Calibri (MS) Light"/>
              <a:cs typeface="Calibri (MS) Light"/>
              <a:sym typeface="Calibri (MS) Light"/>
            </a:endParaRPr>
          </a:p>
          <a:p>
            <a:pPr algn="l">
              <a:lnSpc>
                <a:spcPts val="2699"/>
              </a:lnSpc>
              <a:spcBef>
                <a:spcPct val="0"/>
              </a:spcBef>
            </a:pPr>
            <a:r>
              <a:rPr lang="en-US" sz="2499">
                <a:solidFill>
                  <a:srgbClr val="000000"/>
                </a:solidFill>
                <a:latin typeface="Calibri (MS) Light"/>
                <a:ea typeface="Calibri (MS) Light"/>
                <a:cs typeface="Calibri (MS) Light"/>
                <a:sym typeface="Calibri (MS) Light"/>
              </a:rPr>
              <a:t>www.traumainformedschools.co.uk. (n.d.). Trauma Informed Schools UK. [online] Available at: https://www.traumainformedschools.co.uk.</a:t>
            </a:r>
          </a:p>
          <a:p>
            <a:pPr algn="l">
              <a:lnSpc>
                <a:spcPts val="2699"/>
              </a:lnSpc>
              <a:spcBef>
                <a:spcPct val="0"/>
              </a:spcBef>
            </a:pPr>
            <a:endParaRPr lang="en-US" sz="2499">
              <a:solidFill>
                <a:srgbClr val="000000"/>
              </a:solidFill>
              <a:latin typeface="Calibri (MS) Light"/>
              <a:ea typeface="Calibri (MS) Light"/>
              <a:cs typeface="Calibri (MS) Light"/>
              <a:sym typeface="Calibri (MS) Light"/>
            </a:endParaRPr>
          </a:p>
          <a:p>
            <a:pPr algn="l">
              <a:lnSpc>
                <a:spcPts val="2699"/>
              </a:lnSpc>
              <a:spcBef>
                <a:spcPct val="0"/>
              </a:spcBef>
            </a:pPr>
            <a:r>
              <a:rPr lang="en-US" sz="2499">
                <a:solidFill>
                  <a:srgbClr val="000000"/>
                </a:solidFill>
                <a:latin typeface="Calibri (MS) Light"/>
                <a:ea typeface="Calibri (MS) Light"/>
                <a:cs typeface="Calibri (MS) Light"/>
                <a:sym typeface="Calibri (MS) Light"/>
              </a:rPr>
              <a:t>Young Minds (2021). Mental Health Statistics UK | Young People. [online] YoungMinds. Available at: https://www.youngminds.org.uk/about-us/media-centre/mental-health-statistics/.</a:t>
            </a:r>
          </a:p>
          <a:p>
            <a:pPr algn="l">
              <a:lnSpc>
                <a:spcPts val="2699"/>
              </a:lnSpc>
              <a:spcBef>
                <a:spcPct val="0"/>
              </a:spcBef>
            </a:pPr>
            <a:endParaRPr lang="en-US" sz="2499">
              <a:solidFill>
                <a:srgbClr val="000000"/>
              </a:solidFill>
              <a:latin typeface="Calibri (MS) Light"/>
              <a:ea typeface="Calibri (MS) Light"/>
              <a:cs typeface="Calibri (MS) Light"/>
              <a:sym typeface="Calibri (MS) Light"/>
            </a:endParaRPr>
          </a:p>
          <a:p>
            <a:pPr algn="l">
              <a:lnSpc>
                <a:spcPts val="2699"/>
              </a:lnSpc>
              <a:spcBef>
                <a:spcPct val="0"/>
              </a:spcBef>
            </a:pPr>
            <a:r>
              <a:rPr lang="en-US" sz="2499">
                <a:solidFill>
                  <a:srgbClr val="000000"/>
                </a:solidFill>
                <a:latin typeface="Calibri (MS) Light"/>
                <a:ea typeface="Calibri (MS) Light"/>
                <a:cs typeface="Calibri (MS) Light"/>
                <a:sym typeface="Calibri (MS) Light"/>
              </a:rPr>
              <a:t>YoungMinds. (n.d.). Bullying | How To Deal With Bullying and Getting Help. [online] Available at: https://www.youngminds.org.uk/young-person/coping-with-life/bullying/.</a:t>
            </a:r>
          </a:p>
          <a:p>
            <a:pPr algn="l">
              <a:lnSpc>
                <a:spcPts val="2699"/>
              </a:lnSpc>
              <a:spcBef>
                <a:spcPct val="0"/>
              </a:spcBef>
            </a:pPr>
            <a:endParaRPr lang="en-US" sz="2499">
              <a:solidFill>
                <a:srgbClr val="000000"/>
              </a:solidFill>
              <a:latin typeface="Calibri (MS) Light"/>
              <a:ea typeface="Calibri (MS) Light"/>
              <a:cs typeface="Calibri (MS) Light"/>
              <a:sym typeface="Calibri (MS) Light"/>
            </a:endParaRPr>
          </a:p>
          <a:p>
            <a:pPr algn="l">
              <a:lnSpc>
                <a:spcPts val="2699"/>
              </a:lnSpc>
              <a:spcBef>
                <a:spcPct val="0"/>
              </a:spcBef>
            </a:pPr>
            <a:r>
              <a:rPr lang="en-US" sz="2499">
                <a:solidFill>
                  <a:srgbClr val="000000"/>
                </a:solidFill>
                <a:latin typeface="Calibri (MS) Light"/>
                <a:ea typeface="Calibri (MS) Light"/>
                <a:cs typeface="Calibri (MS) Light"/>
                <a:sym typeface="Calibri (MS) Light"/>
              </a:rPr>
              <a:t>YoungMinds. (n.d.). The latest data | Impact report 2022. [online] Available at: https://www.youngminds.org.uk/about-us/reports-and-impact/impact-report-2022/the-latest-data/.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94</TotalTime>
  <Words>3466</Words>
  <Application>Microsoft Office PowerPoint</Application>
  <PresentationFormat>Custom</PresentationFormat>
  <Paragraphs>459</Paragraphs>
  <Slides>24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3" baseType="lpstr">
      <vt:lpstr>Calibri (MS)</vt:lpstr>
      <vt:lpstr>Aptos</vt:lpstr>
      <vt:lpstr>Calibri (MS) Light</vt:lpstr>
      <vt:lpstr>Arial</vt:lpstr>
      <vt:lpstr>Calibri</vt:lpstr>
      <vt:lpstr>Calibri (MS) Bold</vt:lpstr>
      <vt:lpstr>Segoe UI Web (West European)</vt:lpstr>
      <vt:lpstr>Arimo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Sessions 9&amp;10 ADY.pptx</dc:title>
  <dc:creator>Evans, Undeg</dc:creator>
  <cp:lastModifiedBy>Evans, Undeg</cp:lastModifiedBy>
  <cp:revision>2</cp:revision>
  <dcterms:created xsi:type="dcterms:W3CDTF">2006-08-16T00:00:00Z</dcterms:created>
  <dcterms:modified xsi:type="dcterms:W3CDTF">2025-03-05T18:40:42Z</dcterms:modified>
  <dc:identifier>DAGgJBNEaHs</dc:identifier>
</cp:coreProperties>
</file>