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9" r:id="rId14"/>
    <p:sldId id="268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58" d="100"/>
          <a:sy n="158" d="100"/>
        </p:scale>
        <p:origin x="34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F1E07-C232-429C-8BA0-C30E9536FE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695FD7-1A9E-4553-9BDC-84174DDE60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B4B5C-BF58-4B56-AF25-4A8B0033B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23DA8D-FCA3-4B51-BCBB-072FF5BAB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524393-DA90-466B-A4D9-289F6DD50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722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C4749-1F7F-476F-B9B2-EE20C431C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0CF85-2810-456C-9514-70B551EDE1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F9EA8-80BF-4EF3-9A5F-ACFFB9567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41D075-19C8-472B-9585-563072EB2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2C79F1-589D-44DA-9D2D-7978D9BCD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520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620A1-745E-4C60-A41C-BD072CB2B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9981D-E75B-4971-9DAE-7CFC6EE75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CCC422-B314-420A-9FBB-A9D5E2AE3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D5021-E7D1-45D4-A7BC-95C0E2B05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2C3995-8D25-42D9-82E8-367C5F420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504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7E834-29BC-44D2-8B3D-9BD0708A6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3AC10-1994-400A-A9E2-0BA0E41A32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50DD93-1569-4337-AB94-4BE2A6F7F2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3E62D3-7AA4-463C-A2DD-C8984B26F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A65E9D-212B-4CBA-934B-2C6400F92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1C35B1-715A-4EE4-B541-2960262BE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860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13E75-0379-4339-A415-6AE047255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BEF544-C41D-4ABA-88E4-D32668F8BD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D4B377-F7E8-4AE0-99C6-D2C596BD96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38A80F-E163-4A68-A7AC-20676C045E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430FC9-3838-4F5C-A18B-E094402EA3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B03E9B-636C-42EB-924C-FDC490A31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E5C472-E5E4-49B5-8AD4-5C9669356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F6C9E0-0067-47FD-BC6F-C75786A42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928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2DCA7-4BA3-47FE-AF12-E30A56D54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AA956B-E5ED-402F-BA1B-43BCE675F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62F087-1E0B-4F37-9A21-7C657922B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ACE328-7315-4DC6-8B21-9A1EA745F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886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410154-833C-48B0-B068-19E919E26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53CCBD-6496-4CCA-9D80-CFB1A9B5E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948B5E-FF07-40AB-861C-C361328E6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73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A9236-F228-4B4C-8410-D949B2A85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322F81-BD97-4E4E-8C80-D7E888A5E6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20CDF6-0B99-4E60-A32D-B4728A43EB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CD499F-8AE1-4F39-B104-538A35DD3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42D75C-0D40-447C-893C-E89E9F73A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6DCC2C-6B56-498D-A04A-C5098B494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680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3F8E5-8908-4D16-9419-354019317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A8C07E-2FA9-47B0-AF4B-4C70FA6CE6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89E683-FF0A-445C-A7B8-89A8E569A0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0E22F5-F873-44DE-A41F-DA120ABE5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532CD-8272-45A1-BD1C-4A094FD11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149FF6-7699-4BDE-860D-F90BB142B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332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9BAFB-A63F-49B5-99B5-1E470148C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27192F-C2BC-4B78-B956-ECEE90E55F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C6E03-0F7A-459A-8303-1ABDFD798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2F1F4-D2FD-4A0B-9CB2-F4AF3EB93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DDB3AC-4F9F-4EA9-AB29-CEBE6174B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735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8683AF-62C3-4E7D-ACFA-440DE25492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196DD0-57BA-4B8A-B15E-6C751DC1C2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F4327-9E7E-4B8D-BC36-372DDFFFA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3366F-A183-4D27-87F6-9427CE810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B630B-ED00-4252-9609-600FA35A2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83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51BA2F-C9A8-414F-A9E8-6EEC899CD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BFD9AA-D972-45AA-9806-9B18A61310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E2216-6062-40C6-8953-78E099C0FE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8CCA6-4EF0-4CDB-A403-54E640915337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9C2616-FDBE-40D2-A45A-014D9F3882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4FD07A-F682-4663-8FBA-D0F907EB4D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D6470-968F-4096-AFF2-BF2174C06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105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cikit-learn.org/stable/modules/svm.html" TargetMode="Externa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2275E-8F35-42F4-A3AA-F72B5E9350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08074"/>
            <a:ext cx="9144000" cy="2328531"/>
          </a:xfrm>
        </p:spPr>
        <p:txBody>
          <a:bodyPr>
            <a:normAutofit/>
          </a:bodyPr>
          <a:lstStyle/>
          <a:p>
            <a:r>
              <a:rPr lang="en-GB" sz="5400" dirty="0"/>
              <a:t>The Support Vector Machine</a:t>
            </a:r>
            <a:br>
              <a:rPr lang="en-GB" sz="5400" dirty="0"/>
            </a:br>
            <a:r>
              <a:rPr lang="en-GB" sz="5400" dirty="0"/>
              <a:t>(SVM)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E52449-0F75-41E3-87F8-1E706BB818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 versatile and capable classifier</a:t>
            </a:r>
          </a:p>
        </p:txBody>
      </p:sp>
    </p:spTree>
    <p:extLst>
      <p:ext uri="{BB962C8B-B14F-4D97-AF65-F5344CB8AC3E}">
        <p14:creationId xmlns:p14="http://schemas.microsoft.com/office/powerpoint/2010/main" val="4271701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72966-EA79-4807-B275-BBC3FCCA2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Support Vector Machines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A9DAB1-AEA9-432F-859E-7A7A87CCE7A6}"/>
              </a:ext>
            </a:extLst>
          </p:cNvPr>
          <p:cNvSpPr txBox="1">
            <a:spLocks/>
          </p:cNvSpPr>
          <p:nvPr/>
        </p:nvSpPr>
        <p:spPr>
          <a:xfrm>
            <a:off x="838200" y="1924493"/>
            <a:ext cx="4233530" cy="4327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This diagram illustrates the idea behind an SVM.</a:t>
            </a:r>
          </a:p>
          <a:p>
            <a:pPr marL="0" indent="0">
              <a:buNone/>
            </a:pPr>
            <a:r>
              <a:rPr lang="en-GB" sz="1200" dirty="0"/>
              <a:t>https://scikit-learn.org/stable/auto_examples/svm/plot_separating_hyperplane.html#sphx-glr-auto-examples-svm-plot-separating-hyperplane-py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1C1D64-E615-44BA-AE09-AA79D372A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962" y="1510211"/>
            <a:ext cx="7019925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64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49026-71A6-4A6D-9750-28F5A6AD8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ED55E-1EFB-4F2C-9FEA-DECA53E8A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721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72966-EA79-4807-B275-BBC3FCCA2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Support Vector Machines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A9DAB1-AEA9-432F-859E-7A7A87CCE7A6}"/>
              </a:ext>
            </a:extLst>
          </p:cNvPr>
          <p:cNvSpPr txBox="1">
            <a:spLocks/>
          </p:cNvSpPr>
          <p:nvPr/>
        </p:nvSpPr>
        <p:spPr>
          <a:xfrm>
            <a:off x="838200" y="1924493"/>
            <a:ext cx="4233530" cy="4327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This diagram illustrates the idea behind an SVM.</a:t>
            </a:r>
          </a:p>
          <a:p>
            <a:pPr marL="0" indent="0">
              <a:buNone/>
            </a:pPr>
            <a:r>
              <a:rPr lang="en-GB" dirty="0"/>
              <a:t>The black line separates the classes and stays as far away from the training instances of each class as possible.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1C1D64-E615-44BA-AE09-AA79D372A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962" y="1510211"/>
            <a:ext cx="7019925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061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72966-EA79-4807-B275-BBC3FCCA2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Support Vector Machines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A9DAB1-AEA9-432F-859E-7A7A87CCE7A6}"/>
              </a:ext>
            </a:extLst>
          </p:cNvPr>
          <p:cNvSpPr txBox="1">
            <a:spLocks/>
          </p:cNvSpPr>
          <p:nvPr/>
        </p:nvSpPr>
        <p:spPr>
          <a:xfrm>
            <a:off x="838200" y="1924493"/>
            <a:ext cx="4233530" cy="4327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This diagram illustrates the idea behind an SVM.</a:t>
            </a:r>
          </a:p>
          <a:p>
            <a:pPr marL="0" indent="0">
              <a:buNone/>
            </a:pPr>
            <a:r>
              <a:rPr lang="en-GB" dirty="0"/>
              <a:t>The black line separates the classes and stays as far away from the training instances of each class as possible.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The dotted lines represent the widest possible “street” between the classes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1C1D64-E615-44BA-AE09-AA79D372A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962" y="1510211"/>
            <a:ext cx="7019925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6957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72966-EA79-4807-B275-BBC3FCCA2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Support Vector Machines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A9DAB1-AEA9-432F-859E-7A7A87CCE7A6}"/>
              </a:ext>
            </a:extLst>
          </p:cNvPr>
          <p:cNvSpPr txBox="1">
            <a:spLocks/>
          </p:cNvSpPr>
          <p:nvPr/>
        </p:nvSpPr>
        <p:spPr>
          <a:xfrm>
            <a:off x="838200" y="1924493"/>
            <a:ext cx="4233530" cy="4327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A SVM tries to fit the widest possible street between the classes.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1C1D64-E615-44BA-AE09-AA79D372A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8004" y="1495741"/>
            <a:ext cx="6941883" cy="531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093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72966-EA79-4807-B275-BBC3FCCA2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Support Vector Machines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A9DAB1-AEA9-432F-859E-7A7A87CCE7A6}"/>
              </a:ext>
            </a:extLst>
          </p:cNvPr>
          <p:cNvSpPr txBox="1">
            <a:spLocks/>
          </p:cNvSpPr>
          <p:nvPr/>
        </p:nvSpPr>
        <p:spPr>
          <a:xfrm>
            <a:off x="838200" y="1924493"/>
            <a:ext cx="4233530" cy="432745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A SVM tries to fit the widest possible street between the classes.</a:t>
            </a:r>
          </a:p>
          <a:p>
            <a:pPr marL="0" indent="0">
              <a:buNone/>
            </a:pPr>
            <a:r>
              <a:rPr lang="en-GB" dirty="0"/>
              <a:t>This is called </a:t>
            </a:r>
            <a:r>
              <a:rPr lang="en-GB" i="1" dirty="0"/>
              <a:t>large margin classification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The instances at the edge of each class cluster (circled) help define the width of the street.  These are called the </a:t>
            </a:r>
            <a:r>
              <a:rPr lang="en-GB" i="1" dirty="0"/>
              <a:t>support vectors</a:t>
            </a:r>
            <a:r>
              <a:rPr lang="en-GB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1C1D64-E615-44BA-AE09-AA79D372A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1730" y="1510211"/>
            <a:ext cx="6878157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7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72966-EA79-4807-B275-BBC3FCCA2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Support Vector Machines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A9DAB1-AEA9-432F-859E-7A7A87CCE7A6}"/>
              </a:ext>
            </a:extLst>
          </p:cNvPr>
          <p:cNvSpPr txBox="1">
            <a:spLocks/>
          </p:cNvSpPr>
          <p:nvPr/>
        </p:nvSpPr>
        <p:spPr>
          <a:xfrm>
            <a:off x="838200" y="1924493"/>
            <a:ext cx="4233530" cy="4327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Adding new instances of training data “off the street” does not affect the decision boundary at all.</a:t>
            </a:r>
          </a:p>
          <a:p>
            <a:pPr marL="0" indent="0">
              <a:buNone/>
            </a:pPr>
            <a:r>
              <a:rPr lang="en-GB" dirty="0"/>
              <a:t>It is fully determined (supported) by the support vectors.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1C1D64-E615-44BA-AE09-AA79D372A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962" y="1510211"/>
            <a:ext cx="7019925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0624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72966-EA79-4807-B275-BBC3FCCA2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Support Vector Machines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A9DAB1-AEA9-432F-859E-7A7A87CCE7A6}"/>
              </a:ext>
            </a:extLst>
          </p:cNvPr>
          <p:cNvSpPr txBox="1">
            <a:spLocks/>
          </p:cNvSpPr>
          <p:nvPr/>
        </p:nvSpPr>
        <p:spPr>
          <a:xfrm>
            <a:off x="838200" y="1924493"/>
            <a:ext cx="4233530" cy="4327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Beware:  SVMs are sensitive to scaling so normalize your features before use.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The big idea is we are separating classes of a p-dimensional dataset with a (p-1) dimensional hyper-plane.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1C1D64-E615-44BA-AE09-AA79D372A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962" y="1510211"/>
            <a:ext cx="7019925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377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72966-EA79-4807-B275-BBC3FCCA2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Support Vector Machines</a:t>
            </a:r>
            <a:br>
              <a:rPr lang="en-GB" b="1" dirty="0"/>
            </a:br>
            <a:r>
              <a:rPr lang="en-GB" sz="1600" b="1" dirty="0"/>
              <a:t>https://scikit-learn.org/stable/auto_examples/svm/plot_svm_margin.html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A9DAB1-AEA9-432F-859E-7A7A87CCE7A6}"/>
              </a:ext>
            </a:extLst>
          </p:cNvPr>
          <p:cNvSpPr txBox="1">
            <a:spLocks/>
          </p:cNvSpPr>
          <p:nvPr/>
        </p:nvSpPr>
        <p:spPr>
          <a:xfrm>
            <a:off x="838200" y="1924493"/>
            <a:ext cx="4233530" cy="4327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BEF696-DCAA-4E95-82BB-185DC4B3B3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405" y="2904994"/>
            <a:ext cx="11099252" cy="3793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E13171-4016-4238-BF32-ADB472A10345}"/>
              </a:ext>
            </a:extLst>
          </p:cNvPr>
          <p:cNvSpPr txBox="1"/>
          <p:nvPr/>
        </p:nvSpPr>
        <p:spPr>
          <a:xfrm>
            <a:off x="838200" y="1491856"/>
            <a:ext cx="45600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Hard Margin</a:t>
            </a:r>
          </a:p>
          <a:p>
            <a:r>
              <a:rPr lang="en-GB" dirty="0"/>
              <a:t>No instances are allowed on the street</a:t>
            </a:r>
          </a:p>
          <a:p>
            <a:r>
              <a:rPr lang="en-GB" dirty="0"/>
              <a:t>Potential for overfitting here.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07165B9-BFD0-44C7-89B4-2F0F69292492}"/>
              </a:ext>
            </a:extLst>
          </p:cNvPr>
          <p:cNvSpPr txBox="1"/>
          <p:nvPr/>
        </p:nvSpPr>
        <p:spPr>
          <a:xfrm>
            <a:off x="6793737" y="1491856"/>
            <a:ext cx="4560065" cy="980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F80FB1-93AA-407D-8F68-E88FA2FD8B97}"/>
              </a:ext>
            </a:extLst>
          </p:cNvPr>
          <p:cNvSpPr txBox="1"/>
          <p:nvPr/>
        </p:nvSpPr>
        <p:spPr>
          <a:xfrm>
            <a:off x="6957002" y="1474401"/>
            <a:ext cx="45600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Soft Margin</a:t>
            </a:r>
          </a:p>
          <a:p>
            <a:r>
              <a:rPr lang="en-GB" dirty="0"/>
              <a:t>Widening the street allows instances to exist on the street.  Regularises the SVM – allowing better generalisation.</a:t>
            </a:r>
          </a:p>
        </p:txBody>
      </p:sp>
    </p:spTree>
    <p:extLst>
      <p:ext uri="{BB962C8B-B14F-4D97-AF65-F5344CB8AC3E}">
        <p14:creationId xmlns:p14="http://schemas.microsoft.com/office/powerpoint/2010/main" val="1901251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72966-EA79-4807-B275-BBC3FCCA2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Support Vector Machines</a:t>
            </a:r>
            <a:br>
              <a:rPr lang="en-GB" b="1" dirty="0"/>
            </a:br>
            <a:r>
              <a:rPr lang="en-GB" sz="1600" b="1" dirty="0"/>
              <a:t>https://scikit-learn.org/stable/auto_examples/svm/plot_svm_margin.html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8A9DAB1-AEA9-432F-859E-7A7A87CCE7A6}"/>
              </a:ext>
            </a:extLst>
          </p:cNvPr>
          <p:cNvSpPr txBox="1">
            <a:spLocks/>
          </p:cNvSpPr>
          <p:nvPr/>
        </p:nvSpPr>
        <p:spPr>
          <a:xfrm>
            <a:off x="838200" y="1924493"/>
            <a:ext cx="4233530" cy="4327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BEF696-DCAA-4E95-82BB-185DC4B3B3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405" y="2904994"/>
            <a:ext cx="11099252" cy="3793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E13171-4016-4238-BF32-ADB472A10345}"/>
              </a:ext>
            </a:extLst>
          </p:cNvPr>
          <p:cNvSpPr txBox="1"/>
          <p:nvPr/>
        </p:nvSpPr>
        <p:spPr>
          <a:xfrm>
            <a:off x="838200" y="1491856"/>
            <a:ext cx="45600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Hard Margin</a:t>
            </a:r>
          </a:p>
          <a:p>
            <a:r>
              <a:rPr lang="en-GB" dirty="0"/>
              <a:t>No instances are allowed on the street</a:t>
            </a:r>
          </a:p>
          <a:p>
            <a:r>
              <a:rPr lang="en-GB" dirty="0"/>
              <a:t>Potential for overfitting here.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07165B9-BFD0-44C7-89B4-2F0F69292492}"/>
              </a:ext>
            </a:extLst>
          </p:cNvPr>
          <p:cNvSpPr txBox="1"/>
          <p:nvPr/>
        </p:nvSpPr>
        <p:spPr>
          <a:xfrm>
            <a:off x="6793737" y="1491856"/>
            <a:ext cx="4560065" cy="980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F80FB1-93AA-407D-8F68-E88FA2FD8B97}"/>
              </a:ext>
            </a:extLst>
          </p:cNvPr>
          <p:cNvSpPr txBox="1"/>
          <p:nvPr/>
        </p:nvSpPr>
        <p:spPr>
          <a:xfrm>
            <a:off x="6957002" y="1474401"/>
            <a:ext cx="49804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Soft Margin</a:t>
            </a:r>
          </a:p>
          <a:p>
            <a:r>
              <a:rPr lang="en-GB" dirty="0" err="1"/>
              <a:t>Sk</a:t>
            </a:r>
            <a:r>
              <a:rPr lang="en-GB" dirty="0"/>
              <a:t>-learn </a:t>
            </a:r>
            <a:r>
              <a:rPr lang="en-GB" dirty="0" err="1"/>
              <a:t>svm</a:t>
            </a:r>
            <a:r>
              <a:rPr lang="en-GB" dirty="0"/>
              <a:t> classifier allows the margin to be adjusted using the C parameter. Reducing the value of C increases regularization-  it generalizes better.</a:t>
            </a:r>
          </a:p>
        </p:txBody>
      </p:sp>
    </p:spTree>
    <p:extLst>
      <p:ext uri="{BB962C8B-B14F-4D97-AF65-F5344CB8AC3E}">
        <p14:creationId xmlns:p14="http://schemas.microsoft.com/office/powerpoint/2010/main" val="144283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FE40A-25A7-4E8A-8415-793ACCBEA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Non-Linear SVM classification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E909E-CB54-474D-B65D-9433DC87D0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Linear SVMs separate classes with a hyper plane.  The classes are said to be </a:t>
            </a:r>
            <a:r>
              <a:rPr lang="en-GB" b="1" i="1" dirty="0"/>
              <a:t>linearly separable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Sometimes classes overlap each other and so are </a:t>
            </a:r>
            <a:r>
              <a:rPr lang="en-GB" b="1" dirty="0"/>
              <a:t>not </a:t>
            </a:r>
            <a:r>
              <a:rPr lang="en-GB" dirty="0"/>
              <a:t>linearly separable.</a:t>
            </a:r>
          </a:p>
          <a:p>
            <a:r>
              <a:rPr lang="en-GB" dirty="0"/>
              <a:t>SVMs can be extended to fit classes non-linearly by adding extra dimensions to your dataset (extra features).</a:t>
            </a:r>
          </a:p>
        </p:txBody>
      </p:sp>
    </p:spTree>
    <p:extLst>
      <p:ext uri="{BB962C8B-B14F-4D97-AF65-F5344CB8AC3E}">
        <p14:creationId xmlns:p14="http://schemas.microsoft.com/office/powerpoint/2010/main" val="2593324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FE40A-25A7-4E8A-8415-793ACCBEA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577" y="98568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Non-Linear SVM classification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DAE6087B-AC07-498B-9585-6ADBF907037B}"/>
                  </a:ext>
                </a:extLst>
              </p:cNvPr>
              <p:cNvSpPr txBox="1"/>
              <p:nvPr/>
            </p:nvSpPr>
            <p:spPr>
              <a:xfrm>
                <a:off x="1990857" y="2028600"/>
                <a:ext cx="88118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       -3        -2        -1        0         1         2        3          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𝒙</m:t>
                    </m:r>
                  </m:oMath>
                </a14:m>
                <a:r>
                  <a:rPr lang="en-GB" b="1" dirty="0"/>
                  <a:t>                   Non-linearly separable data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DAE6087B-AC07-498B-9585-6ADBF90703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0857" y="2028600"/>
                <a:ext cx="8811822" cy="369332"/>
              </a:xfrm>
              <a:prstGeom prst="rect">
                <a:avLst/>
              </a:prstGeom>
              <a:blipFill>
                <a:blip r:embed="rId2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>
            <a:extLst>
              <a:ext uri="{FF2B5EF4-FFF2-40B4-BE49-F238E27FC236}">
                <a16:creationId xmlns:a16="http://schemas.microsoft.com/office/drawing/2014/main" id="{D11C5E7F-3E1A-4ADB-A924-F5188AE4687D}"/>
              </a:ext>
            </a:extLst>
          </p:cNvPr>
          <p:cNvSpPr/>
          <p:nvPr/>
        </p:nvSpPr>
        <p:spPr>
          <a:xfrm>
            <a:off x="2440970" y="1812127"/>
            <a:ext cx="94096" cy="83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DC2A2DC-0B78-4A4D-B248-78F013A06C41}"/>
              </a:ext>
            </a:extLst>
          </p:cNvPr>
          <p:cNvSpPr/>
          <p:nvPr/>
        </p:nvSpPr>
        <p:spPr>
          <a:xfrm>
            <a:off x="6001281" y="1812127"/>
            <a:ext cx="94096" cy="83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3AD5B99-9289-4958-AB34-68B99833E1EE}"/>
              </a:ext>
            </a:extLst>
          </p:cNvPr>
          <p:cNvSpPr/>
          <p:nvPr/>
        </p:nvSpPr>
        <p:spPr>
          <a:xfrm>
            <a:off x="5416403" y="1812127"/>
            <a:ext cx="94096" cy="83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C38AF2C-77A8-47F6-BB0E-7545FCEDFAE2}"/>
              </a:ext>
            </a:extLst>
          </p:cNvPr>
          <p:cNvSpPr/>
          <p:nvPr/>
        </p:nvSpPr>
        <p:spPr>
          <a:xfrm>
            <a:off x="3180820" y="1812127"/>
            <a:ext cx="94096" cy="83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A09A18D0-1A23-4304-BC55-A49F72475B43}"/>
              </a:ext>
            </a:extLst>
          </p:cNvPr>
          <p:cNvCxnSpPr>
            <a:cxnSpLocks/>
            <a:stCxn id="51" idx="3"/>
          </p:cNvCxnSpPr>
          <p:nvPr/>
        </p:nvCxnSpPr>
        <p:spPr>
          <a:xfrm flipV="1">
            <a:off x="4274289" y="3422492"/>
            <a:ext cx="0" cy="22231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DDA3C39-B452-4F31-B028-6F2C018E85FD}"/>
                  </a:ext>
                </a:extLst>
              </p:cNvPr>
              <p:cNvSpPr txBox="1"/>
              <p:nvPr/>
            </p:nvSpPr>
            <p:spPr>
              <a:xfrm>
                <a:off x="1990857" y="5807815"/>
                <a:ext cx="86265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       -3        -2        -1        0         1         2        3 </a:t>
                </a:r>
                <a14:m>
                  <m:oMath xmlns:m="http://schemas.openxmlformats.org/officeDocument/2006/math">
                    <m:r>
                      <a:rPr lang="en-GB" b="0" i="0" dirty="0" smtClean="0">
                        <a:latin typeface="Cambria Math" panose="02040503050406030204" pitchFamily="18" charset="0"/>
                      </a:rPr>
                      <m:t>               </m:t>
                    </m:r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𝒙</m:t>
                    </m:r>
                  </m:oMath>
                </a14:m>
                <a:r>
                  <a:rPr lang="en-GB" b="1" i="1" dirty="0"/>
                  <a:t>                </a:t>
                </a:r>
                <a:r>
                  <a:rPr lang="en-GB" b="1" dirty="0"/>
                  <a:t>Linearly separable data</a:t>
                </a:r>
                <a:endParaRPr lang="en-GB" b="1" i="1" dirty="0"/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5DDA3C39-B452-4F31-B028-6F2C018E85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0857" y="5807815"/>
                <a:ext cx="8626550" cy="369332"/>
              </a:xfrm>
              <a:prstGeom prst="rect">
                <a:avLst/>
              </a:prstGeom>
              <a:blipFill>
                <a:blip r:embed="rId3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Oval 33">
            <a:extLst>
              <a:ext uri="{FF2B5EF4-FFF2-40B4-BE49-F238E27FC236}">
                <a16:creationId xmlns:a16="http://schemas.microsoft.com/office/drawing/2014/main" id="{14AE4122-2A5A-4013-819E-9FB95F26802F}"/>
              </a:ext>
            </a:extLst>
          </p:cNvPr>
          <p:cNvSpPr/>
          <p:nvPr/>
        </p:nvSpPr>
        <p:spPr>
          <a:xfrm>
            <a:off x="2440969" y="3714207"/>
            <a:ext cx="94096" cy="83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57FF8A2-E588-4D27-8DEA-2EDCDA0E00CB}"/>
              </a:ext>
            </a:extLst>
          </p:cNvPr>
          <p:cNvSpPr/>
          <p:nvPr/>
        </p:nvSpPr>
        <p:spPr>
          <a:xfrm>
            <a:off x="5831160" y="3714207"/>
            <a:ext cx="94096" cy="83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E4576F0E-305D-4AF9-B541-1EA586427973}"/>
              </a:ext>
            </a:extLst>
          </p:cNvPr>
          <p:cNvSpPr/>
          <p:nvPr/>
        </p:nvSpPr>
        <p:spPr>
          <a:xfrm>
            <a:off x="5416403" y="4819836"/>
            <a:ext cx="94096" cy="83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562CCF2-6D1C-4364-AAE1-6ECDF966869A}"/>
              </a:ext>
            </a:extLst>
          </p:cNvPr>
          <p:cNvSpPr/>
          <p:nvPr/>
        </p:nvSpPr>
        <p:spPr>
          <a:xfrm>
            <a:off x="3180820" y="4819836"/>
            <a:ext cx="94096" cy="83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AB6906B0-4137-42D1-AAA0-8F90886465FD}"/>
              </a:ext>
            </a:extLst>
          </p:cNvPr>
          <p:cNvSpPr/>
          <p:nvPr/>
        </p:nvSpPr>
        <p:spPr>
          <a:xfrm>
            <a:off x="3684418" y="1781872"/>
            <a:ext cx="113640" cy="14369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436334DC-7E2F-4373-AE20-10360E4735FD}"/>
              </a:ext>
            </a:extLst>
          </p:cNvPr>
          <p:cNvSpPr/>
          <p:nvPr/>
        </p:nvSpPr>
        <p:spPr>
          <a:xfrm>
            <a:off x="4797431" y="1781872"/>
            <a:ext cx="113640" cy="14369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Isosceles Triangle 47">
            <a:extLst>
              <a:ext uri="{FF2B5EF4-FFF2-40B4-BE49-F238E27FC236}">
                <a16:creationId xmlns:a16="http://schemas.microsoft.com/office/drawing/2014/main" id="{623B988D-A110-48E2-A3C1-3D20D766B217}"/>
              </a:ext>
            </a:extLst>
          </p:cNvPr>
          <p:cNvSpPr/>
          <p:nvPr/>
        </p:nvSpPr>
        <p:spPr>
          <a:xfrm>
            <a:off x="4232020" y="1781872"/>
            <a:ext cx="113640" cy="14369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Isosceles Triangle 48">
            <a:extLst>
              <a:ext uri="{FF2B5EF4-FFF2-40B4-BE49-F238E27FC236}">
                <a16:creationId xmlns:a16="http://schemas.microsoft.com/office/drawing/2014/main" id="{AD8CECEC-04BD-441B-A9EA-831571B71223}"/>
              </a:ext>
            </a:extLst>
          </p:cNvPr>
          <p:cNvSpPr/>
          <p:nvPr/>
        </p:nvSpPr>
        <p:spPr>
          <a:xfrm>
            <a:off x="3660963" y="5293990"/>
            <a:ext cx="113640" cy="14369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Isosceles Triangle 49">
            <a:extLst>
              <a:ext uri="{FF2B5EF4-FFF2-40B4-BE49-F238E27FC236}">
                <a16:creationId xmlns:a16="http://schemas.microsoft.com/office/drawing/2014/main" id="{89AB69E5-FC9F-4EDC-A384-DE5DCD788DFC}"/>
              </a:ext>
            </a:extLst>
          </p:cNvPr>
          <p:cNvSpPr/>
          <p:nvPr/>
        </p:nvSpPr>
        <p:spPr>
          <a:xfrm>
            <a:off x="4797431" y="5293990"/>
            <a:ext cx="113640" cy="14369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Isosceles Triangle 50">
            <a:extLst>
              <a:ext uri="{FF2B5EF4-FFF2-40B4-BE49-F238E27FC236}">
                <a16:creationId xmlns:a16="http://schemas.microsoft.com/office/drawing/2014/main" id="{86E0D7C9-1C59-490D-A1CB-A33CAFB08D64}"/>
              </a:ext>
            </a:extLst>
          </p:cNvPr>
          <p:cNvSpPr/>
          <p:nvPr/>
        </p:nvSpPr>
        <p:spPr>
          <a:xfrm>
            <a:off x="4217469" y="5501964"/>
            <a:ext cx="113640" cy="14369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EC60A12-B8A3-4AA0-A6AE-8E2B7BAC6FE2}"/>
              </a:ext>
            </a:extLst>
          </p:cNvPr>
          <p:cNvCxnSpPr/>
          <p:nvPr/>
        </p:nvCxnSpPr>
        <p:spPr>
          <a:xfrm>
            <a:off x="2207915" y="5123701"/>
            <a:ext cx="4019107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2" name="Isosceles Triangle 61">
            <a:extLst>
              <a:ext uri="{FF2B5EF4-FFF2-40B4-BE49-F238E27FC236}">
                <a16:creationId xmlns:a16="http://schemas.microsoft.com/office/drawing/2014/main" id="{334969F3-F603-4486-95CB-04903F69FC8D}"/>
              </a:ext>
            </a:extLst>
          </p:cNvPr>
          <p:cNvSpPr/>
          <p:nvPr/>
        </p:nvSpPr>
        <p:spPr>
          <a:xfrm>
            <a:off x="3669851" y="1775749"/>
            <a:ext cx="113640" cy="14369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88C6C095-3E4D-4367-8814-1307F341F20A}"/>
              </a:ext>
            </a:extLst>
          </p:cNvPr>
          <p:cNvCxnSpPr/>
          <p:nvPr/>
        </p:nvCxnSpPr>
        <p:spPr>
          <a:xfrm>
            <a:off x="2207915" y="5573812"/>
            <a:ext cx="449059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AD298E57-BD8C-4A21-87BB-1E504BCD3D5D}"/>
              </a:ext>
            </a:extLst>
          </p:cNvPr>
          <p:cNvCxnSpPr/>
          <p:nvPr/>
        </p:nvCxnSpPr>
        <p:spPr>
          <a:xfrm>
            <a:off x="2165430" y="1870504"/>
            <a:ext cx="449059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B374B6C8-9036-4063-BC7A-F381835C8FC5}"/>
                  </a:ext>
                </a:extLst>
              </p:cNvPr>
              <p:cNvSpPr txBox="1"/>
              <p:nvPr/>
            </p:nvSpPr>
            <p:spPr>
              <a:xfrm>
                <a:off x="4217468" y="3241243"/>
                <a:ext cx="466317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b="1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1" i="1" dirty="0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GB" b="1" i="1" dirty="0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B374B6C8-9036-4063-BC7A-F381835C8F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468" y="3241243"/>
                <a:ext cx="466317" cy="3755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Arrow: Down 66">
            <a:extLst>
              <a:ext uri="{FF2B5EF4-FFF2-40B4-BE49-F238E27FC236}">
                <a16:creationId xmlns:a16="http://schemas.microsoft.com/office/drawing/2014/main" id="{FC6C352C-ED0E-48C7-92FB-7E3468E225EC}"/>
              </a:ext>
            </a:extLst>
          </p:cNvPr>
          <p:cNvSpPr/>
          <p:nvPr/>
        </p:nvSpPr>
        <p:spPr>
          <a:xfrm>
            <a:off x="8867554" y="2656947"/>
            <a:ext cx="542255" cy="7655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9A005AF-28E1-4BB4-9E03-D1294E087874}"/>
              </a:ext>
            </a:extLst>
          </p:cNvPr>
          <p:cNvSpPr txBox="1"/>
          <p:nvPr/>
        </p:nvSpPr>
        <p:spPr>
          <a:xfrm>
            <a:off x="8420986" y="3528817"/>
            <a:ext cx="14991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Add an extra dimension</a:t>
            </a:r>
          </a:p>
        </p:txBody>
      </p:sp>
      <p:sp>
        <p:nvSpPr>
          <p:cNvPr id="70" name="Arrow: Down 69">
            <a:extLst>
              <a:ext uri="{FF2B5EF4-FFF2-40B4-BE49-F238E27FC236}">
                <a16:creationId xmlns:a16="http://schemas.microsoft.com/office/drawing/2014/main" id="{8D1606B8-8D01-4FB8-9E15-F656610D3AA2}"/>
              </a:ext>
            </a:extLst>
          </p:cNvPr>
          <p:cNvSpPr/>
          <p:nvPr/>
        </p:nvSpPr>
        <p:spPr>
          <a:xfrm>
            <a:off x="8899452" y="4349009"/>
            <a:ext cx="542255" cy="12966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2" name="Graphic 71" descr="Winking face outline">
            <a:extLst>
              <a:ext uri="{FF2B5EF4-FFF2-40B4-BE49-F238E27FC236}">
                <a16:creationId xmlns:a16="http://schemas.microsoft.com/office/drawing/2014/main" id="{8C0A2B8A-EED8-4905-AE2E-3A5C73683D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826839" y="3606869"/>
            <a:ext cx="490225" cy="49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708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C9083E-A98A-40BE-8EF4-F518E94AC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4692" y="1745751"/>
            <a:ext cx="4343400" cy="274320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EA1F7B-6809-4A20-9AA1-E8FB60D239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935" y="1812426"/>
            <a:ext cx="3228975" cy="26765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2B0C11-E4B7-4C5D-B3C4-650C325B7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7073" y="1755276"/>
            <a:ext cx="3124200" cy="273367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A70B888-E1B3-4D53-AC9E-711E10A9D2A5}"/>
              </a:ext>
            </a:extLst>
          </p:cNvPr>
          <p:cNvSpPr txBox="1"/>
          <p:nvPr/>
        </p:nvSpPr>
        <p:spPr>
          <a:xfrm>
            <a:off x="2172585" y="525881"/>
            <a:ext cx="8016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Kernels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0F7E56-C234-48E4-A20D-01E3058A21F4}"/>
              </a:ext>
            </a:extLst>
          </p:cNvPr>
          <p:cNvSpPr txBox="1"/>
          <p:nvPr/>
        </p:nvSpPr>
        <p:spPr>
          <a:xfrm>
            <a:off x="1231604" y="1233767"/>
            <a:ext cx="10102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            Linear                                                           Polynomial                                         Radial Basis Function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4DCD49-F245-4ACE-A533-1E34EFF1B182}"/>
              </a:ext>
            </a:extLst>
          </p:cNvPr>
          <p:cNvSpPr txBox="1"/>
          <p:nvPr/>
        </p:nvSpPr>
        <p:spPr>
          <a:xfrm>
            <a:off x="933007" y="5711088"/>
            <a:ext cx="6097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https://scikit-learn.org/stable/modules/svm.html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24006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FC159-C01F-43CF-B816-27AE711A5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Common transformations used.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05559-AB69-46F6-977D-1001B52F3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Dot product</a:t>
            </a:r>
          </a:p>
          <a:p>
            <a:r>
              <a:rPr lang="en-GB" dirty="0"/>
              <a:t>Polynomials</a:t>
            </a:r>
          </a:p>
          <a:p>
            <a:r>
              <a:rPr lang="en-GB" dirty="0"/>
              <a:t>Radial basis function</a:t>
            </a:r>
          </a:p>
        </p:txBody>
      </p:sp>
    </p:spTree>
    <p:extLst>
      <p:ext uri="{BB962C8B-B14F-4D97-AF65-F5344CB8AC3E}">
        <p14:creationId xmlns:p14="http://schemas.microsoft.com/office/powerpoint/2010/main" val="25927885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6C36B-C37A-4280-9E64-DA1C59F87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Kernel Trick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6565B-E894-4F62-BE5D-79949173F1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Applying these transformations of n –dimensional datasets into a higher dimensional space makes the transformed dataset linearly separable.  Yay!  But…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takes a lot of calculations and sometimes you need to map your dataset into a very large number of dimensions.  Boo!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Kernel trick (see </a:t>
            </a:r>
            <a:r>
              <a:rPr lang="en-GB" dirty="0" err="1"/>
              <a:t>Geron</a:t>
            </a:r>
            <a:r>
              <a:rPr lang="en-GB" dirty="0"/>
              <a:t>) allows us to short cut the calculations.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62988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1CBCC-BF41-467E-B9B2-CCF457A5C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Regression using SVMs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0A6A7-0663-469B-808B-0AFA52CAB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5257800" cy="3558755"/>
          </a:xfrm>
        </p:spPr>
        <p:txBody>
          <a:bodyPr>
            <a:normAutofit/>
          </a:bodyPr>
          <a:lstStyle/>
          <a:p>
            <a:r>
              <a:rPr lang="en-GB" dirty="0"/>
              <a:t>Unlike logistic regression and other classifiers, SVMs give a binary result - True or False.</a:t>
            </a:r>
          </a:p>
          <a:p>
            <a:r>
              <a:rPr lang="en-GB" dirty="0"/>
              <a:t>If we want to use SVMs as a regressor then we can invert the problem.  Find the street that encloses data and the decision boundary is the regressed curve.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DEB5DFE2-0708-4933-AD48-2B710AEF9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084" y="1690688"/>
            <a:ext cx="5083101" cy="3693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DB2571-4286-45A9-976F-1095B7F22660}"/>
              </a:ext>
            </a:extLst>
          </p:cNvPr>
          <p:cNvSpPr txBox="1"/>
          <p:nvPr/>
        </p:nvSpPr>
        <p:spPr>
          <a:xfrm>
            <a:off x="6475597" y="5384379"/>
            <a:ext cx="538007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0" i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Kleynhans, T.; Montanaro, M.; Gerace, A.; Kanan, C. Predicting Top-of-Atmosphere Thermal Radiance Using MERRA-2 Atmospheric Data with Deep Learning. </a:t>
            </a:r>
            <a:r>
              <a:rPr lang="en-GB" sz="1100" b="0" i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Remote Sens.</a:t>
            </a:r>
            <a:r>
              <a:rPr lang="en-GB" sz="1100" b="0" i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sz="1100" b="1" i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2017</a:t>
            </a:r>
            <a:r>
              <a:rPr lang="en-GB" sz="1100" b="0" i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sz="1100" b="0" i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9</a:t>
            </a:r>
            <a:r>
              <a:rPr lang="en-GB" sz="1100" b="0" i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1133.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711146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664</Words>
  <Application>Microsoft Office PowerPoint</Application>
  <PresentationFormat>Widescreen</PresentationFormat>
  <Paragraphs>64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Office Theme</vt:lpstr>
      <vt:lpstr>The Support Vector Machine (SVM)</vt:lpstr>
      <vt:lpstr>Support Vector Machines</vt:lpstr>
      <vt:lpstr>PowerPoint Presentation</vt:lpstr>
      <vt:lpstr>Support Vector Machines</vt:lpstr>
      <vt:lpstr>Support Vector Machines</vt:lpstr>
      <vt:lpstr>Support Vector Machines</vt:lpstr>
      <vt:lpstr>Support Vector Machines</vt:lpstr>
      <vt:lpstr>Support Vector Machines</vt:lpstr>
      <vt:lpstr>Support Vector Machines</vt:lpstr>
      <vt:lpstr>Support Vector Machines https://scikit-learn.org/stable/auto_examples/svm/plot_svm_margin.html</vt:lpstr>
      <vt:lpstr>Support Vector Machines https://scikit-learn.org/stable/auto_examples/svm/plot_svm_margin.html</vt:lpstr>
      <vt:lpstr>Non-Linear SVM classification</vt:lpstr>
      <vt:lpstr>Non-Linear SVM classification</vt:lpstr>
      <vt:lpstr>PowerPoint Presentation</vt:lpstr>
      <vt:lpstr>Common transformations used.</vt:lpstr>
      <vt:lpstr>Kernel Trick</vt:lpstr>
      <vt:lpstr>Regression using SVMs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Support Vector Machine (SVM)</dc:title>
  <dc:creator>Gordon Dickers</dc:creator>
  <cp:lastModifiedBy>Gordon Dickers</cp:lastModifiedBy>
  <cp:revision>16</cp:revision>
  <dcterms:created xsi:type="dcterms:W3CDTF">2020-11-01T14:51:41Z</dcterms:created>
  <dcterms:modified xsi:type="dcterms:W3CDTF">2023-02-15T12:13:49Z</dcterms:modified>
</cp:coreProperties>
</file>