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84" r:id="rId20"/>
    <p:sldId id="285" r:id="rId21"/>
    <p:sldId id="286"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B37844-E8DC-479C-AABA-C5339F039A94}" v="10" dt="2026-02-19T16:30:10.8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53646" autoAdjust="0"/>
  </p:normalViewPr>
  <p:slideViewPr>
    <p:cSldViewPr snapToGrid="0">
      <p:cViewPr varScale="1">
        <p:scale>
          <a:sx n="60" d="100"/>
          <a:sy n="60" d="100"/>
        </p:scale>
        <p:origin x="175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638828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912733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939630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7341" y="4092123"/>
            <a:ext cx="5858184" cy="1160633"/>
          </a:xfrm>
        </p:spPr>
        <p:txBody>
          <a:bodyPr anchor="t">
            <a:normAutofit fontScale="90000"/>
          </a:bodyPr>
          <a:lstStyle/>
          <a:p>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2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2200" dirty="0"/>
              <a:t>To find out who is saying what about your topic area</a:t>
            </a:r>
          </a:p>
          <a:p>
            <a:pPr marL="857250" lvl="1" indent="-457200">
              <a:lnSpc>
                <a:spcPct val="90000"/>
              </a:lnSpc>
              <a:buFont typeface="Courier New" panose="02070309020205020404" pitchFamily="49" charset="0"/>
              <a:buChar char="o"/>
            </a:pPr>
            <a:r>
              <a:rPr lang="en-GB" sz="2200" dirty="0"/>
              <a:t>To identify gaps in the literature</a:t>
            </a:r>
          </a:p>
          <a:p>
            <a:pPr marL="857250" lvl="1" indent="-457200">
              <a:lnSpc>
                <a:spcPct val="90000"/>
              </a:lnSpc>
              <a:buFont typeface="Courier New" panose="02070309020205020404" pitchFamily="49" charset="0"/>
              <a:buChar char="o"/>
            </a:pPr>
            <a:r>
              <a:rPr lang="en-GB" sz="2200" dirty="0"/>
              <a:t>To provide context for your research</a:t>
            </a:r>
          </a:p>
          <a:p>
            <a:pPr marL="857250" lvl="1" indent="-457200">
              <a:lnSpc>
                <a:spcPct val="90000"/>
              </a:lnSpc>
              <a:buFont typeface="Courier New" panose="02070309020205020404" pitchFamily="49" charset="0"/>
              <a:buChar char="o"/>
            </a:pPr>
            <a:r>
              <a:rPr lang="en-GB" sz="2200" dirty="0"/>
              <a:t>To show that you have read widely and in depth</a:t>
            </a:r>
          </a:p>
          <a:p>
            <a:pPr marL="857250" lvl="1" indent="-457200">
              <a:lnSpc>
                <a:spcPct val="90000"/>
              </a:lnSpc>
              <a:buFont typeface="Courier New" panose="02070309020205020404" pitchFamily="49" charset="0"/>
              <a:buChar char="o"/>
            </a:pPr>
            <a:r>
              <a:rPr lang="en-GB" sz="22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table of writing with text&#10;&#10;AI-generated content may be incorrect.">
            <a:extLst>
              <a:ext uri="{FF2B5EF4-FFF2-40B4-BE49-F238E27FC236}">
                <a16:creationId xmlns:a16="http://schemas.microsoft.com/office/drawing/2014/main" id="{E4CD40E3-D4C5-5832-26B2-1E7C5679E6FB}"/>
              </a:ext>
            </a:extLst>
          </p:cNvPr>
          <p:cNvPicPr>
            <a:picLocks noGrp="1" noChangeAspect="1"/>
          </p:cNvPicPr>
          <p:nvPr>
            <p:ph idx="1"/>
          </p:nvPr>
        </p:nvPicPr>
        <p:blipFill>
          <a:blip r:embed="rId3"/>
          <a:srcRect l="5338" r="2218"/>
          <a:stretch/>
        </p:blipFill>
        <p:spPr>
          <a:xfrm>
            <a:off x="20" y="10"/>
            <a:ext cx="12191980" cy="6857990"/>
          </a:xfrm>
          <a:noFill/>
        </p:spPr>
      </p:pic>
    </p:spTree>
    <p:extLst>
      <p:ext uri="{BB962C8B-B14F-4D97-AF65-F5344CB8AC3E}">
        <p14:creationId xmlns:p14="http://schemas.microsoft.com/office/powerpoint/2010/main" val="1364534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021C6-6AEB-FFF9-A855-0FD4D0C84A06}"/>
              </a:ext>
            </a:extLst>
          </p:cNvPr>
          <p:cNvSpPr>
            <a:spLocks noGrp="1"/>
          </p:cNvSpPr>
          <p:nvPr>
            <p:ph type="title"/>
          </p:nvPr>
        </p:nvSpPr>
        <p:spPr>
          <a:xfrm>
            <a:off x="609600" y="274638"/>
            <a:ext cx="10972800" cy="1143000"/>
          </a:xfrm>
        </p:spPr>
        <p:txBody>
          <a:bodyPr anchor="ctr">
            <a:normAutofit/>
          </a:bodyPr>
          <a:lstStyle/>
          <a:p>
            <a:r>
              <a:rPr lang="en-GB" dirty="0"/>
              <a:t>TASK: Descriptive writing vs Analytical</a:t>
            </a:r>
          </a:p>
        </p:txBody>
      </p:sp>
      <p:pic>
        <p:nvPicPr>
          <p:cNvPr id="6" name="Picture 5">
            <a:extLst>
              <a:ext uri="{FF2B5EF4-FFF2-40B4-BE49-F238E27FC236}">
                <a16:creationId xmlns:a16="http://schemas.microsoft.com/office/drawing/2014/main" id="{F6045CC9-5294-49EF-C495-D1F0AF06A66D}"/>
              </a:ext>
            </a:extLst>
          </p:cNvPr>
          <p:cNvPicPr>
            <a:picLocks noChangeAspect="1"/>
          </p:cNvPicPr>
          <p:nvPr/>
        </p:nvPicPr>
        <p:blipFill>
          <a:blip r:embed="rId3"/>
          <a:stretch>
            <a:fillRect/>
          </a:stretch>
        </p:blipFill>
        <p:spPr>
          <a:xfrm>
            <a:off x="1307480" y="1600201"/>
            <a:ext cx="3989040" cy="3989040"/>
          </a:xfrm>
          <a:prstGeom prst="rect">
            <a:avLst/>
          </a:prstGeom>
          <a:noFill/>
        </p:spPr>
      </p:pic>
      <p:sp>
        <p:nvSpPr>
          <p:cNvPr id="5" name="Content Placeholder 4">
            <a:extLst>
              <a:ext uri="{FF2B5EF4-FFF2-40B4-BE49-F238E27FC236}">
                <a16:creationId xmlns:a16="http://schemas.microsoft.com/office/drawing/2014/main" id="{17D51F82-97AE-470E-1EA7-E8D43C1CB199}"/>
              </a:ext>
            </a:extLst>
          </p:cNvPr>
          <p:cNvSpPr>
            <a:spLocks noGrp="1"/>
          </p:cNvSpPr>
          <p:nvPr>
            <p:ph sz="half" idx="2"/>
          </p:nvPr>
        </p:nvSpPr>
        <p:spPr>
          <a:xfrm>
            <a:off x="5133474" y="1600200"/>
            <a:ext cx="6448926" cy="4431631"/>
          </a:xfrm>
        </p:spPr>
        <p:txBody>
          <a:bodyPr>
            <a:normAutofit fontScale="92500" lnSpcReduction="20000"/>
          </a:bodyPr>
          <a:lstStyle/>
          <a:p>
            <a:pPr marL="0" indent="0">
              <a:lnSpc>
                <a:spcPct val="90000"/>
              </a:lnSpc>
              <a:spcBef>
                <a:spcPts val="800"/>
              </a:spcBef>
              <a:spcAft>
                <a:spcPts val="400"/>
              </a:spcAft>
              <a:buNone/>
            </a:pPr>
            <a:r>
              <a:rPr lang="en-GB" b="1" kern="100" dirty="0">
                <a:effectLst/>
              </a:rPr>
              <a:t>Topic: The Relationship Between Poverty and Crime</a:t>
            </a:r>
          </a:p>
          <a:p>
            <a:pPr marL="0" indent="0">
              <a:lnSpc>
                <a:spcPct val="90000"/>
              </a:lnSpc>
              <a:spcAft>
                <a:spcPts val="800"/>
              </a:spcAft>
              <a:buNone/>
            </a:pPr>
            <a:r>
              <a:rPr lang="en-GB" kern="100" dirty="0">
                <a:effectLst/>
              </a:rPr>
              <a:t>The relationship between poverty and crime has been widely studied. Research shows that areas with higher poverty rates tend to have higher crime rates. For instance, a study by Smith (2020) found that neighbourhoods with poverty rates above 20% had significantly higher incidences of violent crime compared to wealthier areas. Additionally, Jones (2019) reported that economic hardship can lead to increased stress and desperation, which may drive individuals to commit crimes.</a:t>
            </a:r>
          </a:p>
          <a:p>
            <a:pPr marL="0" indent="0">
              <a:lnSpc>
                <a:spcPct val="90000"/>
              </a:lnSpc>
              <a:buNone/>
            </a:pPr>
            <a:endParaRPr lang="en-GB" sz="2000" dirty="0"/>
          </a:p>
        </p:txBody>
      </p:sp>
    </p:spTree>
    <p:extLst>
      <p:ext uri="{BB962C8B-B14F-4D97-AF65-F5344CB8AC3E}">
        <p14:creationId xmlns:p14="http://schemas.microsoft.com/office/powerpoint/2010/main" val="479428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E927DE-83E1-308E-A96A-D7FDCCB0EAA3}"/>
              </a:ext>
            </a:extLst>
          </p:cNvPr>
          <p:cNvPicPr>
            <a:picLocks noChangeAspect="1"/>
          </p:cNvPicPr>
          <p:nvPr/>
        </p:nvPicPr>
        <p:blipFill>
          <a:blip r:embed="rId2"/>
          <a:stretch>
            <a:fillRect/>
          </a:stretch>
        </p:blipFill>
        <p:spPr>
          <a:xfrm>
            <a:off x="517968" y="898357"/>
            <a:ext cx="4175850" cy="506128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TextBox 4">
            <a:extLst>
              <a:ext uri="{FF2B5EF4-FFF2-40B4-BE49-F238E27FC236}">
                <a16:creationId xmlns:a16="http://schemas.microsoft.com/office/drawing/2014/main" id="{D9B86DFE-C265-BB62-2C1D-0E55CBD8CE25}"/>
              </a:ext>
            </a:extLst>
          </p:cNvPr>
          <p:cNvSpPr txBox="1"/>
          <p:nvPr/>
        </p:nvSpPr>
        <p:spPr>
          <a:xfrm>
            <a:off x="4693818" y="465221"/>
            <a:ext cx="4700337" cy="2308324"/>
          </a:xfrm>
          <a:prstGeom prst="rect">
            <a:avLst/>
          </a:prstGeom>
          <a:noFill/>
        </p:spPr>
        <p:txBody>
          <a:bodyPr wrap="square" rtlCol="0">
            <a:spAutoFit/>
          </a:bodyPr>
          <a:lstStyle/>
          <a:p>
            <a:pPr marL="342900" indent="-342900">
              <a:buAutoNum type="arabicPeriod"/>
            </a:pPr>
            <a:r>
              <a:rPr lang="en-GB" b="1" dirty="0"/>
              <a:t>You have 7 minutes to skim-read this article.</a:t>
            </a:r>
          </a:p>
          <a:p>
            <a:r>
              <a:rPr lang="en-GB" b="1" dirty="0"/>
              <a:t> </a:t>
            </a:r>
            <a:r>
              <a:rPr lang="en-GB" dirty="0"/>
              <a:t>Please note:</a:t>
            </a:r>
          </a:p>
          <a:p>
            <a:pPr marL="285750" indent="-285750">
              <a:buFontTx/>
              <a:buChar char="-"/>
            </a:pPr>
            <a:r>
              <a:rPr lang="en-GB" dirty="0"/>
              <a:t>How does it define county lines drug markets?</a:t>
            </a:r>
          </a:p>
          <a:p>
            <a:pPr marL="285750" indent="-285750">
              <a:buFontTx/>
              <a:buChar char="-"/>
            </a:pPr>
            <a:r>
              <a:rPr lang="en-GB" dirty="0"/>
              <a:t>What are the main findings?</a:t>
            </a:r>
          </a:p>
          <a:p>
            <a:pPr marL="285750" indent="-285750">
              <a:buFontTx/>
              <a:buChar char="-"/>
            </a:pPr>
            <a:r>
              <a:rPr lang="en-GB" dirty="0"/>
              <a:t>Are there any predictors of vulnerability identified?</a:t>
            </a:r>
          </a:p>
        </p:txBody>
      </p:sp>
      <p:sp>
        <p:nvSpPr>
          <p:cNvPr id="6" name="TextBox 5">
            <a:extLst>
              <a:ext uri="{FF2B5EF4-FFF2-40B4-BE49-F238E27FC236}">
                <a16:creationId xmlns:a16="http://schemas.microsoft.com/office/drawing/2014/main" id="{E87DC77D-35FB-F2A2-3609-A5F11BF0B448}"/>
              </a:ext>
            </a:extLst>
          </p:cNvPr>
          <p:cNvSpPr txBox="1"/>
          <p:nvPr/>
        </p:nvSpPr>
        <p:spPr>
          <a:xfrm>
            <a:off x="6604726" y="2773545"/>
            <a:ext cx="5069306" cy="1200329"/>
          </a:xfrm>
          <a:prstGeom prst="rect">
            <a:avLst/>
          </a:prstGeom>
          <a:noFill/>
        </p:spPr>
        <p:txBody>
          <a:bodyPr wrap="square" rtlCol="0">
            <a:spAutoFit/>
          </a:bodyPr>
          <a:lstStyle/>
          <a:p>
            <a:r>
              <a:rPr lang="en-GB" b="1" dirty="0"/>
              <a:t>2. Supplement your reading with 2 other credible pieces of research. </a:t>
            </a:r>
          </a:p>
          <a:p>
            <a:r>
              <a:rPr lang="en-GB" dirty="0"/>
              <a:t>What is the focus of each of the articles and what are the key findings?</a:t>
            </a:r>
          </a:p>
        </p:txBody>
      </p:sp>
      <p:sp>
        <p:nvSpPr>
          <p:cNvPr id="7" name="TextBox 6">
            <a:extLst>
              <a:ext uri="{FF2B5EF4-FFF2-40B4-BE49-F238E27FC236}">
                <a16:creationId xmlns:a16="http://schemas.microsoft.com/office/drawing/2014/main" id="{41014F32-BC45-4AB7-C7C2-AACA8E12E1BE}"/>
              </a:ext>
            </a:extLst>
          </p:cNvPr>
          <p:cNvSpPr txBox="1"/>
          <p:nvPr/>
        </p:nvSpPr>
        <p:spPr>
          <a:xfrm>
            <a:off x="4781357" y="4188730"/>
            <a:ext cx="5433653" cy="646331"/>
          </a:xfrm>
          <a:prstGeom prst="rect">
            <a:avLst/>
          </a:prstGeom>
          <a:noFill/>
        </p:spPr>
        <p:txBody>
          <a:bodyPr wrap="square" rtlCol="0">
            <a:spAutoFit/>
          </a:bodyPr>
          <a:lstStyle/>
          <a:p>
            <a:r>
              <a:rPr lang="en-GB" b="1" dirty="0"/>
              <a:t>3. Can you identify the types of methods used within each piece of research?</a:t>
            </a:r>
          </a:p>
        </p:txBody>
      </p:sp>
      <p:sp>
        <p:nvSpPr>
          <p:cNvPr id="8" name="TextBox 7">
            <a:extLst>
              <a:ext uri="{FF2B5EF4-FFF2-40B4-BE49-F238E27FC236}">
                <a16:creationId xmlns:a16="http://schemas.microsoft.com/office/drawing/2014/main" id="{0D8F4119-D916-0C9D-5E15-9E3C03F7D63C}"/>
              </a:ext>
            </a:extLst>
          </p:cNvPr>
          <p:cNvSpPr txBox="1"/>
          <p:nvPr/>
        </p:nvSpPr>
        <p:spPr>
          <a:xfrm>
            <a:off x="5983705" y="5342021"/>
            <a:ext cx="4812632" cy="1200329"/>
          </a:xfrm>
          <a:prstGeom prst="rect">
            <a:avLst/>
          </a:prstGeom>
          <a:noFill/>
        </p:spPr>
        <p:txBody>
          <a:bodyPr wrap="square" rtlCol="0">
            <a:spAutoFit/>
          </a:bodyPr>
          <a:lstStyle/>
          <a:p>
            <a:r>
              <a:rPr lang="en-GB" b="1" dirty="0"/>
              <a:t>4. Can you put all of the information together and write a mini literature review paragraph which synthesises all of your 3 sources (200 words max).</a:t>
            </a:r>
          </a:p>
        </p:txBody>
      </p:sp>
    </p:spTree>
    <p:extLst>
      <p:ext uri="{BB962C8B-B14F-4D97-AF65-F5344CB8AC3E}">
        <p14:creationId xmlns:p14="http://schemas.microsoft.com/office/powerpoint/2010/main" val="294600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1000"/>
                                        <p:tgtEl>
                                          <p:spTgt spid="7">
                                            <p:txEl>
                                              <p:pRg st="0" end="0"/>
                                            </p:txEl>
                                          </p:spTgt>
                                        </p:tgtEl>
                                      </p:cBhvr>
                                    </p:animEffect>
                                    <p:anim calcmode="lin" valueType="num">
                                      <p:cBhvr>
                                        <p:cTn id="2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1000"/>
                                        <p:tgtEl>
                                          <p:spTgt spid="8">
                                            <p:txEl>
                                              <p:pRg st="0" end="0"/>
                                            </p:txEl>
                                          </p:spTgt>
                                        </p:tgtEl>
                                      </p:cBhvr>
                                    </p:animEffect>
                                    <p:anim calcmode="lin" valueType="num">
                                      <p:cBhvr>
                                        <p:cTn id="34"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1072</Words>
  <Application>Microsoft Office PowerPoint</Application>
  <PresentationFormat>Widescreen</PresentationFormat>
  <Paragraphs>158</Paragraphs>
  <Slides>22</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Courier New,monospace</vt:lpstr>
      <vt:lpstr>Inter</vt:lpstr>
      <vt:lpstr>Myriad Pro</vt:lpstr>
      <vt:lpstr>Arial</vt:lpstr>
      <vt:lpstr>Bahnschrift</vt:lpstr>
      <vt:lpstr>Calibri</vt:lpstr>
      <vt:lpstr>Courier New</vt:lpstr>
      <vt:lpstr>Theme1.thmx first page pp</vt:lpstr>
      <vt:lpstr>  Literature Review Workshop </vt:lpstr>
      <vt:lpstr>Deilliannau Dysgu Learning Outcomes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PowerPoint Presentation</vt:lpstr>
      <vt:lpstr>TASK: Descriptive writing vs Analytical</vt:lpstr>
      <vt:lpstr>PowerPoint Presentation</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8</cp:revision>
  <dcterms:created xsi:type="dcterms:W3CDTF">2021-10-13T07:56:41Z</dcterms:created>
  <dcterms:modified xsi:type="dcterms:W3CDTF">2026-02-19T16:31:37Z</dcterms:modified>
</cp:coreProperties>
</file>