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handoutMasterIdLst>
    <p:handoutMasterId r:id="rId13"/>
  </p:handout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48556" autoAdjust="0"/>
  </p:normalViewPr>
  <p:slideViewPr>
    <p:cSldViewPr snapToGrid="0">
      <p:cViewPr varScale="1">
        <p:scale>
          <a:sx n="40" d="100"/>
          <a:sy n="40" d="100"/>
        </p:scale>
        <p:origin x="2318" y="29"/>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61BC46-06F6-43D5-A4A2-0F53BD389C16}"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B637F67C-F745-4E5C-A4EF-802318EBF3D6}">
      <dgm:prSet/>
      <dgm:spPr/>
      <dgm:t>
        <a:bodyPr/>
        <a:lstStyle/>
        <a:p>
          <a:r>
            <a:rPr lang="en-GB"/>
            <a:t>Digital Check In</a:t>
          </a:r>
          <a:endParaRPr lang="en-US"/>
        </a:p>
      </dgm:t>
    </dgm:pt>
    <dgm:pt modelId="{A2D214FA-38F3-4081-B7AD-E1340ED2BF65}" type="parTrans" cxnId="{37F8E244-123A-425C-9779-3C7522083A7D}">
      <dgm:prSet/>
      <dgm:spPr/>
      <dgm:t>
        <a:bodyPr/>
        <a:lstStyle/>
        <a:p>
          <a:endParaRPr lang="en-US"/>
        </a:p>
      </dgm:t>
    </dgm:pt>
    <dgm:pt modelId="{EB689B29-5C6D-490C-9886-29DE28274D25}" type="sibTrans" cxnId="{37F8E244-123A-425C-9779-3C7522083A7D}">
      <dgm:prSet/>
      <dgm:spPr/>
      <dgm:t>
        <a:bodyPr/>
        <a:lstStyle/>
        <a:p>
          <a:endParaRPr lang="en-US"/>
        </a:p>
      </dgm:t>
    </dgm:pt>
    <dgm:pt modelId="{3DC6A029-81A3-478F-9D28-5632F41465FA}">
      <dgm:prSet/>
      <dgm:spPr/>
      <dgm:t>
        <a:bodyPr/>
        <a:lstStyle/>
        <a:p>
          <a:r>
            <a:rPr lang="en-GB"/>
            <a:t>Mobile Apps</a:t>
          </a:r>
          <a:endParaRPr lang="en-US"/>
        </a:p>
      </dgm:t>
    </dgm:pt>
    <dgm:pt modelId="{33DE62A3-1D4B-4591-9C4E-47A15A90B2DC}" type="parTrans" cxnId="{B95B3AE7-229C-4BBD-8903-30C7E506D662}">
      <dgm:prSet/>
      <dgm:spPr/>
      <dgm:t>
        <a:bodyPr/>
        <a:lstStyle/>
        <a:p>
          <a:endParaRPr lang="en-US"/>
        </a:p>
      </dgm:t>
    </dgm:pt>
    <dgm:pt modelId="{B327F12E-304F-41E5-8A03-2E3092C46C0A}" type="sibTrans" cxnId="{B95B3AE7-229C-4BBD-8903-30C7E506D662}">
      <dgm:prSet/>
      <dgm:spPr/>
      <dgm:t>
        <a:bodyPr/>
        <a:lstStyle/>
        <a:p>
          <a:endParaRPr lang="en-US"/>
        </a:p>
      </dgm:t>
    </dgm:pt>
    <dgm:pt modelId="{2FA90CF3-A8EB-4F38-9643-E840E5F9327D}">
      <dgm:prSet/>
      <dgm:spPr/>
      <dgm:t>
        <a:bodyPr/>
        <a:lstStyle/>
        <a:p>
          <a:r>
            <a:rPr lang="en-GB"/>
            <a:t>AI driven platforms</a:t>
          </a:r>
          <a:endParaRPr lang="en-US"/>
        </a:p>
      </dgm:t>
    </dgm:pt>
    <dgm:pt modelId="{317F8EB9-D4CD-4AFF-872C-80E536516209}" type="parTrans" cxnId="{96203337-5EF9-4EBB-8111-A7AEE494A235}">
      <dgm:prSet/>
      <dgm:spPr/>
      <dgm:t>
        <a:bodyPr/>
        <a:lstStyle/>
        <a:p>
          <a:endParaRPr lang="en-US"/>
        </a:p>
      </dgm:t>
    </dgm:pt>
    <dgm:pt modelId="{F230F6CA-EFEF-4ECC-872B-A1382E4C0B66}" type="sibTrans" cxnId="{96203337-5EF9-4EBB-8111-A7AEE494A235}">
      <dgm:prSet/>
      <dgm:spPr/>
      <dgm:t>
        <a:bodyPr/>
        <a:lstStyle/>
        <a:p>
          <a:endParaRPr lang="en-US"/>
        </a:p>
      </dgm:t>
    </dgm:pt>
    <dgm:pt modelId="{89EE3E6D-9274-4B54-BF75-1A40B92204E1}">
      <dgm:prSet/>
      <dgm:spPr/>
      <dgm:t>
        <a:bodyPr/>
        <a:lstStyle/>
        <a:p>
          <a:r>
            <a:rPr lang="en-GB"/>
            <a:t>Automated Hiring Process</a:t>
          </a:r>
          <a:endParaRPr lang="en-US"/>
        </a:p>
      </dgm:t>
    </dgm:pt>
    <dgm:pt modelId="{38D566B2-A5DF-449E-A733-A1B119AF348E}" type="parTrans" cxnId="{8BEC5716-254B-45C4-B2B8-7B1420D392C3}">
      <dgm:prSet/>
      <dgm:spPr/>
      <dgm:t>
        <a:bodyPr/>
        <a:lstStyle/>
        <a:p>
          <a:endParaRPr lang="en-US"/>
        </a:p>
      </dgm:t>
    </dgm:pt>
    <dgm:pt modelId="{CB2FF513-B60B-4A5A-B391-43BEC0018DC2}" type="sibTrans" cxnId="{8BEC5716-254B-45C4-B2B8-7B1420D392C3}">
      <dgm:prSet/>
      <dgm:spPr/>
      <dgm:t>
        <a:bodyPr/>
        <a:lstStyle/>
        <a:p>
          <a:endParaRPr lang="en-US"/>
        </a:p>
      </dgm:t>
    </dgm:pt>
    <dgm:pt modelId="{996AF006-C2E0-4DFB-A3F2-36DCA28638F1}">
      <dgm:prSet/>
      <dgm:spPr/>
      <dgm:t>
        <a:bodyPr/>
        <a:lstStyle/>
        <a:p>
          <a:r>
            <a:rPr lang="en-GB"/>
            <a:t>Online Training</a:t>
          </a:r>
          <a:endParaRPr lang="en-US"/>
        </a:p>
      </dgm:t>
    </dgm:pt>
    <dgm:pt modelId="{3CAD9486-F9F0-4B06-9AC0-F4A51CDDD9DC}" type="parTrans" cxnId="{94CF0635-EE4A-49CB-8BA6-E92B90144F7E}">
      <dgm:prSet/>
      <dgm:spPr/>
      <dgm:t>
        <a:bodyPr/>
        <a:lstStyle/>
        <a:p>
          <a:endParaRPr lang="en-US"/>
        </a:p>
      </dgm:t>
    </dgm:pt>
    <dgm:pt modelId="{7BFE412F-4C54-4DE4-9051-30397896A058}" type="sibTrans" cxnId="{94CF0635-EE4A-49CB-8BA6-E92B90144F7E}">
      <dgm:prSet/>
      <dgm:spPr/>
      <dgm:t>
        <a:bodyPr/>
        <a:lstStyle/>
        <a:p>
          <a:endParaRPr lang="en-US"/>
        </a:p>
      </dgm:t>
    </dgm:pt>
    <dgm:pt modelId="{77C1030B-CC16-4B79-80DB-46656D6AF966}" type="pres">
      <dgm:prSet presAssocID="{AD61BC46-06F6-43D5-A4A2-0F53BD389C16}" presName="root" presStyleCnt="0">
        <dgm:presLayoutVars>
          <dgm:dir/>
          <dgm:resizeHandles val="exact"/>
        </dgm:presLayoutVars>
      </dgm:prSet>
      <dgm:spPr/>
    </dgm:pt>
    <dgm:pt modelId="{1CF8523A-37B8-4E43-B393-AAA34F71DF3C}" type="pres">
      <dgm:prSet presAssocID="{B637F67C-F745-4E5C-A4EF-802318EBF3D6}" presName="compNode" presStyleCnt="0"/>
      <dgm:spPr/>
    </dgm:pt>
    <dgm:pt modelId="{28AECB65-9C59-4B1F-A565-268A81D723AE}" type="pres">
      <dgm:prSet presAssocID="{B637F67C-F745-4E5C-A4EF-802318EBF3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8D1AD926-7134-4E80-8722-1E6643444EA1}" type="pres">
      <dgm:prSet presAssocID="{B637F67C-F745-4E5C-A4EF-802318EBF3D6}" presName="spaceRect" presStyleCnt="0"/>
      <dgm:spPr/>
    </dgm:pt>
    <dgm:pt modelId="{6F4C7565-3462-4E14-9A37-9EA85A0B90F8}" type="pres">
      <dgm:prSet presAssocID="{B637F67C-F745-4E5C-A4EF-802318EBF3D6}" presName="textRect" presStyleLbl="revTx" presStyleIdx="0" presStyleCnt="5">
        <dgm:presLayoutVars>
          <dgm:chMax val="1"/>
          <dgm:chPref val="1"/>
        </dgm:presLayoutVars>
      </dgm:prSet>
      <dgm:spPr/>
    </dgm:pt>
    <dgm:pt modelId="{9EFE6738-44DE-411E-B95A-2BA057DDA231}" type="pres">
      <dgm:prSet presAssocID="{EB689B29-5C6D-490C-9886-29DE28274D25}" presName="sibTrans" presStyleCnt="0"/>
      <dgm:spPr/>
    </dgm:pt>
    <dgm:pt modelId="{1B9A6288-F620-4A42-B90B-E8D55D3F58D6}" type="pres">
      <dgm:prSet presAssocID="{3DC6A029-81A3-478F-9D28-5632F41465FA}" presName="compNode" presStyleCnt="0"/>
      <dgm:spPr/>
    </dgm:pt>
    <dgm:pt modelId="{D042FEA9-754A-4DFD-AD51-BF53B2EE5F6B}" type="pres">
      <dgm:prSet presAssocID="{3DC6A029-81A3-478F-9D28-5632F41465F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F9FEFCA1-08D4-4012-AE5A-28A717A5B9FB}" type="pres">
      <dgm:prSet presAssocID="{3DC6A029-81A3-478F-9D28-5632F41465FA}" presName="spaceRect" presStyleCnt="0"/>
      <dgm:spPr/>
    </dgm:pt>
    <dgm:pt modelId="{A8B36E55-0C9A-4D9B-9BB3-93AF034E20F1}" type="pres">
      <dgm:prSet presAssocID="{3DC6A029-81A3-478F-9D28-5632F41465FA}" presName="textRect" presStyleLbl="revTx" presStyleIdx="1" presStyleCnt="5">
        <dgm:presLayoutVars>
          <dgm:chMax val="1"/>
          <dgm:chPref val="1"/>
        </dgm:presLayoutVars>
      </dgm:prSet>
      <dgm:spPr/>
    </dgm:pt>
    <dgm:pt modelId="{1F892B0B-FBB2-4A9B-BA71-7DCDAB1646EE}" type="pres">
      <dgm:prSet presAssocID="{B327F12E-304F-41E5-8A03-2E3092C46C0A}" presName="sibTrans" presStyleCnt="0"/>
      <dgm:spPr/>
    </dgm:pt>
    <dgm:pt modelId="{91EEC706-C101-4A49-B2A3-6E3F74F8128C}" type="pres">
      <dgm:prSet presAssocID="{2FA90CF3-A8EB-4F38-9643-E840E5F9327D}" presName="compNode" presStyleCnt="0"/>
      <dgm:spPr/>
    </dgm:pt>
    <dgm:pt modelId="{AAE52B42-0598-4065-9C6E-0F3E36A43DF6}" type="pres">
      <dgm:prSet presAssocID="{2FA90CF3-A8EB-4F38-9643-E840E5F9327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F342B3A-5AF6-4CA3-AC8B-4E18C551DD10}" type="pres">
      <dgm:prSet presAssocID="{2FA90CF3-A8EB-4F38-9643-E840E5F9327D}" presName="spaceRect" presStyleCnt="0"/>
      <dgm:spPr/>
    </dgm:pt>
    <dgm:pt modelId="{370FAC2C-DEAF-44A4-B00B-9016117B8C23}" type="pres">
      <dgm:prSet presAssocID="{2FA90CF3-A8EB-4F38-9643-E840E5F9327D}" presName="textRect" presStyleLbl="revTx" presStyleIdx="2" presStyleCnt="5">
        <dgm:presLayoutVars>
          <dgm:chMax val="1"/>
          <dgm:chPref val="1"/>
        </dgm:presLayoutVars>
      </dgm:prSet>
      <dgm:spPr/>
    </dgm:pt>
    <dgm:pt modelId="{8F4A003E-3A2D-4CD2-B8EC-85F7BB5ABC30}" type="pres">
      <dgm:prSet presAssocID="{F230F6CA-EFEF-4ECC-872B-A1382E4C0B66}" presName="sibTrans" presStyleCnt="0"/>
      <dgm:spPr/>
    </dgm:pt>
    <dgm:pt modelId="{D44FBE14-87C1-4814-B06D-8892F76C001D}" type="pres">
      <dgm:prSet presAssocID="{89EE3E6D-9274-4B54-BF75-1A40B92204E1}" presName="compNode" presStyleCnt="0"/>
      <dgm:spPr/>
    </dgm:pt>
    <dgm:pt modelId="{4984E58D-BF53-42C7-A381-BD1E63A78977}" type="pres">
      <dgm:prSet presAssocID="{89EE3E6D-9274-4B54-BF75-1A40B92204E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07261474-DF38-4E9D-9CD8-F10715BC3529}" type="pres">
      <dgm:prSet presAssocID="{89EE3E6D-9274-4B54-BF75-1A40B92204E1}" presName="spaceRect" presStyleCnt="0"/>
      <dgm:spPr/>
    </dgm:pt>
    <dgm:pt modelId="{FE91A81B-A00F-4632-A291-8A8D01E96628}" type="pres">
      <dgm:prSet presAssocID="{89EE3E6D-9274-4B54-BF75-1A40B92204E1}" presName="textRect" presStyleLbl="revTx" presStyleIdx="3" presStyleCnt="5">
        <dgm:presLayoutVars>
          <dgm:chMax val="1"/>
          <dgm:chPref val="1"/>
        </dgm:presLayoutVars>
      </dgm:prSet>
      <dgm:spPr/>
    </dgm:pt>
    <dgm:pt modelId="{283105FB-52A5-4F39-BC63-0AC029922F09}" type="pres">
      <dgm:prSet presAssocID="{CB2FF513-B60B-4A5A-B391-43BEC0018DC2}" presName="sibTrans" presStyleCnt="0"/>
      <dgm:spPr/>
    </dgm:pt>
    <dgm:pt modelId="{327121A1-980D-4B24-A730-FA1D4BC17F7B}" type="pres">
      <dgm:prSet presAssocID="{996AF006-C2E0-4DFB-A3F2-36DCA28638F1}" presName="compNode" presStyleCnt="0"/>
      <dgm:spPr/>
    </dgm:pt>
    <dgm:pt modelId="{6B2731E4-FE0E-4D4F-89E1-0946F765621C}" type="pres">
      <dgm:prSet presAssocID="{996AF006-C2E0-4DFB-A3F2-36DCA28638F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43F25175-9C8F-4FDA-A58E-74DF941BB11C}" type="pres">
      <dgm:prSet presAssocID="{996AF006-C2E0-4DFB-A3F2-36DCA28638F1}" presName="spaceRect" presStyleCnt="0"/>
      <dgm:spPr/>
    </dgm:pt>
    <dgm:pt modelId="{622EB86F-B8EE-4EDD-A444-E13EC2F96144}" type="pres">
      <dgm:prSet presAssocID="{996AF006-C2E0-4DFB-A3F2-36DCA28638F1}" presName="textRect" presStyleLbl="revTx" presStyleIdx="4" presStyleCnt="5">
        <dgm:presLayoutVars>
          <dgm:chMax val="1"/>
          <dgm:chPref val="1"/>
        </dgm:presLayoutVars>
      </dgm:prSet>
      <dgm:spPr/>
    </dgm:pt>
  </dgm:ptLst>
  <dgm:cxnLst>
    <dgm:cxn modelId="{8BEC5716-254B-45C4-B2B8-7B1420D392C3}" srcId="{AD61BC46-06F6-43D5-A4A2-0F53BD389C16}" destId="{89EE3E6D-9274-4B54-BF75-1A40B92204E1}" srcOrd="3" destOrd="0" parTransId="{38D566B2-A5DF-449E-A733-A1B119AF348E}" sibTransId="{CB2FF513-B60B-4A5A-B391-43BEC0018DC2}"/>
    <dgm:cxn modelId="{5F51CD16-7607-4A6F-9F3F-D15619A96C2F}" type="presOf" srcId="{B637F67C-F745-4E5C-A4EF-802318EBF3D6}" destId="{6F4C7565-3462-4E14-9A37-9EA85A0B90F8}" srcOrd="0" destOrd="0" presId="urn:microsoft.com/office/officeart/2018/2/layout/IconLabelList"/>
    <dgm:cxn modelId="{AB097826-E2D0-4C89-9CD7-973B57B50543}" type="presOf" srcId="{AD61BC46-06F6-43D5-A4A2-0F53BD389C16}" destId="{77C1030B-CC16-4B79-80DB-46656D6AF966}" srcOrd="0" destOrd="0" presId="urn:microsoft.com/office/officeart/2018/2/layout/IconLabelList"/>
    <dgm:cxn modelId="{F78A5230-4A1B-481E-B861-3A82B766AE5A}" type="presOf" srcId="{3DC6A029-81A3-478F-9D28-5632F41465FA}" destId="{A8B36E55-0C9A-4D9B-9BB3-93AF034E20F1}" srcOrd="0" destOrd="0" presId="urn:microsoft.com/office/officeart/2018/2/layout/IconLabelList"/>
    <dgm:cxn modelId="{94CF0635-EE4A-49CB-8BA6-E92B90144F7E}" srcId="{AD61BC46-06F6-43D5-A4A2-0F53BD389C16}" destId="{996AF006-C2E0-4DFB-A3F2-36DCA28638F1}" srcOrd="4" destOrd="0" parTransId="{3CAD9486-F9F0-4B06-9AC0-F4A51CDDD9DC}" sibTransId="{7BFE412F-4C54-4DE4-9051-30397896A058}"/>
    <dgm:cxn modelId="{96203337-5EF9-4EBB-8111-A7AEE494A235}" srcId="{AD61BC46-06F6-43D5-A4A2-0F53BD389C16}" destId="{2FA90CF3-A8EB-4F38-9643-E840E5F9327D}" srcOrd="2" destOrd="0" parTransId="{317F8EB9-D4CD-4AFF-872C-80E536516209}" sibTransId="{F230F6CA-EFEF-4ECC-872B-A1382E4C0B66}"/>
    <dgm:cxn modelId="{37F8E244-123A-425C-9779-3C7522083A7D}" srcId="{AD61BC46-06F6-43D5-A4A2-0F53BD389C16}" destId="{B637F67C-F745-4E5C-A4EF-802318EBF3D6}" srcOrd="0" destOrd="0" parTransId="{A2D214FA-38F3-4081-B7AD-E1340ED2BF65}" sibTransId="{EB689B29-5C6D-490C-9886-29DE28274D25}"/>
    <dgm:cxn modelId="{7D3C0949-1BCF-4867-891F-2AB7975B18BF}" type="presOf" srcId="{2FA90CF3-A8EB-4F38-9643-E840E5F9327D}" destId="{370FAC2C-DEAF-44A4-B00B-9016117B8C23}" srcOrd="0" destOrd="0" presId="urn:microsoft.com/office/officeart/2018/2/layout/IconLabelList"/>
    <dgm:cxn modelId="{52F60776-768C-4CB8-BECF-BB3EC45E3A65}" type="presOf" srcId="{89EE3E6D-9274-4B54-BF75-1A40B92204E1}" destId="{FE91A81B-A00F-4632-A291-8A8D01E96628}" srcOrd="0" destOrd="0" presId="urn:microsoft.com/office/officeart/2018/2/layout/IconLabelList"/>
    <dgm:cxn modelId="{33AC17DD-FCF2-4E45-8889-91B902A7FA43}" type="presOf" srcId="{996AF006-C2E0-4DFB-A3F2-36DCA28638F1}" destId="{622EB86F-B8EE-4EDD-A444-E13EC2F96144}" srcOrd="0" destOrd="0" presId="urn:microsoft.com/office/officeart/2018/2/layout/IconLabelList"/>
    <dgm:cxn modelId="{B95B3AE7-229C-4BBD-8903-30C7E506D662}" srcId="{AD61BC46-06F6-43D5-A4A2-0F53BD389C16}" destId="{3DC6A029-81A3-478F-9D28-5632F41465FA}" srcOrd="1" destOrd="0" parTransId="{33DE62A3-1D4B-4591-9C4E-47A15A90B2DC}" sibTransId="{B327F12E-304F-41E5-8A03-2E3092C46C0A}"/>
    <dgm:cxn modelId="{411F6293-BA7B-4925-9BC4-CD112E1A08C2}" type="presParOf" srcId="{77C1030B-CC16-4B79-80DB-46656D6AF966}" destId="{1CF8523A-37B8-4E43-B393-AAA34F71DF3C}" srcOrd="0" destOrd="0" presId="urn:microsoft.com/office/officeart/2018/2/layout/IconLabelList"/>
    <dgm:cxn modelId="{3F6B1862-A3E7-4F1B-963F-8033314952BB}" type="presParOf" srcId="{1CF8523A-37B8-4E43-B393-AAA34F71DF3C}" destId="{28AECB65-9C59-4B1F-A565-268A81D723AE}" srcOrd="0" destOrd="0" presId="urn:microsoft.com/office/officeart/2018/2/layout/IconLabelList"/>
    <dgm:cxn modelId="{4AE519A4-FEB5-472B-BF84-61D28F860173}" type="presParOf" srcId="{1CF8523A-37B8-4E43-B393-AAA34F71DF3C}" destId="{8D1AD926-7134-4E80-8722-1E6643444EA1}" srcOrd="1" destOrd="0" presId="urn:microsoft.com/office/officeart/2018/2/layout/IconLabelList"/>
    <dgm:cxn modelId="{146789BF-6D57-4E79-AF0E-4E3C4B1EAAA5}" type="presParOf" srcId="{1CF8523A-37B8-4E43-B393-AAA34F71DF3C}" destId="{6F4C7565-3462-4E14-9A37-9EA85A0B90F8}" srcOrd="2" destOrd="0" presId="urn:microsoft.com/office/officeart/2018/2/layout/IconLabelList"/>
    <dgm:cxn modelId="{0FE2FF52-1590-4B6B-98F8-CD6DA1E4FC2E}" type="presParOf" srcId="{77C1030B-CC16-4B79-80DB-46656D6AF966}" destId="{9EFE6738-44DE-411E-B95A-2BA057DDA231}" srcOrd="1" destOrd="0" presId="urn:microsoft.com/office/officeart/2018/2/layout/IconLabelList"/>
    <dgm:cxn modelId="{59EDC691-5B86-4173-A3AA-3BF346D59F05}" type="presParOf" srcId="{77C1030B-CC16-4B79-80DB-46656D6AF966}" destId="{1B9A6288-F620-4A42-B90B-E8D55D3F58D6}" srcOrd="2" destOrd="0" presId="urn:microsoft.com/office/officeart/2018/2/layout/IconLabelList"/>
    <dgm:cxn modelId="{37D14413-C636-48EA-814E-5A2CC7A7E2E4}" type="presParOf" srcId="{1B9A6288-F620-4A42-B90B-E8D55D3F58D6}" destId="{D042FEA9-754A-4DFD-AD51-BF53B2EE5F6B}" srcOrd="0" destOrd="0" presId="urn:microsoft.com/office/officeart/2018/2/layout/IconLabelList"/>
    <dgm:cxn modelId="{9C777EB7-E327-4ABF-B32A-6ACF7B4B1D60}" type="presParOf" srcId="{1B9A6288-F620-4A42-B90B-E8D55D3F58D6}" destId="{F9FEFCA1-08D4-4012-AE5A-28A717A5B9FB}" srcOrd="1" destOrd="0" presId="urn:microsoft.com/office/officeart/2018/2/layout/IconLabelList"/>
    <dgm:cxn modelId="{E7461224-217C-4EF4-8F3F-B6D9A44F23E7}" type="presParOf" srcId="{1B9A6288-F620-4A42-B90B-E8D55D3F58D6}" destId="{A8B36E55-0C9A-4D9B-9BB3-93AF034E20F1}" srcOrd="2" destOrd="0" presId="urn:microsoft.com/office/officeart/2018/2/layout/IconLabelList"/>
    <dgm:cxn modelId="{1D38D141-0812-446F-A8A4-CC13F9E2AA58}" type="presParOf" srcId="{77C1030B-CC16-4B79-80DB-46656D6AF966}" destId="{1F892B0B-FBB2-4A9B-BA71-7DCDAB1646EE}" srcOrd="3" destOrd="0" presId="urn:microsoft.com/office/officeart/2018/2/layout/IconLabelList"/>
    <dgm:cxn modelId="{49C8532A-00EF-4BFD-85FB-BACB34BD0963}" type="presParOf" srcId="{77C1030B-CC16-4B79-80DB-46656D6AF966}" destId="{91EEC706-C101-4A49-B2A3-6E3F74F8128C}" srcOrd="4" destOrd="0" presId="urn:microsoft.com/office/officeart/2018/2/layout/IconLabelList"/>
    <dgm:cxn modelId="{5D415458-F8EF-4625-9E1D-47EC7830421A}" type="presParOf" srcId="{91EEC706-C101-4A49-B2A3-6E3F74F8128C}" destId="{AAE52B42-0598-4065-9C6E-0F3E36A43DF6}" srcOrd="0" destOrd="0" presId="urn:microsoft.com/office/officeart/2018/2/layout/IconLabelList"/>
    <dgm:cxn modelId="{2AF3B7BC-D496-43D6-A1B4-8414B5C701E7}" type="presParOf" srcId="{91EEC706-C101-4A49-B2A3-6E3F74F8128C}" destId="{FF342B3A-5AF6-4CA3-AC8B-4E18C551DD10}" srcOrd="1" destOrd="0" presId="urn:microsoft.com/office/officeart/2018/2/layout/IconLabelList"/>
    <dgm:cxn modelId="{B64E2700-A263-4554-BE88-26BB3E8E951F}" type="presParOf" srcId="{91EEC706-C101-4A49-B2A3-6E3F74F8128C}" destId="{370FAC2C-DEAF-44A4-B00B-9016117B8C23}" srcOrd="2" destOrd="0" presId="urn:microsoft.com/office/officeart/2018/2/layout/IconLabelList"/>
    <dgm:cxn modelId="{EEFE6983-E330-4570-A53B-F9C2CCF3E582}" type="presParOf" srcId="{77C1030B-CC16-4B79-80DB-46656D6AF966}" destId="{8F4A003E-3A2D-4CD2-B8EC-85F7BB5ABC30}" srcOrd="5" destOrd="0" presId="urn:microsoft.com/office/officeart/2018/2/layout/IconLabelList"/>
    <dgm:cxn modelId="{FFBDA022-8358-4AC2-BF5F-8482FDACFEC4}" type="presParOf" srcId="{77C1030B-CC16-4B79-80DB-46656D6AF966}" destId="{D44FBE14-87C1-4814-B06D-8892F76C001D}" srcOrd="6" destOrd="0" presId="urn:microsoft.com/office/officeart/2018/2/layout/IconLabelList"/>
    <dgm:cxn modelId="{C03662DE-7562-4BEF-B12F-18E192C306D0}" type="presParOf" srcId="{D44FBE14-87C1-4814-B06D-8892F76C001D}" destId="{4984E58D-BF53-42C7-A381-BD1E63A78977}" srcOrd="0" destOrd="0" presId="urn:microsoft.com/office/officeart/2018/2/layout/IconLabelList"/>
    <dgm:cxn modelId="{3B94B749-C188-4643-9129-ECB72C9CEF82}" type="presParOf" srcId="{D44FBE14-87C1-4814-B06D-8892F76C001D}" destId="{07261474-DF38-4E9D-9CD8-F10715BC3529}" srcOrd="1" destOrd="0" presId="urn:microsoft.com/office/officeart/2018/2/layout/IconLabelList"/>
    <dgm:cxn modelId="{9C4F2929-B715-4B03-B191-63A950349E1C}" type="presParOf" srcId="{D44FBE14-87C1-4814-B06D-8892F76C001D}" destId="{FE91A81B-A00F-4632-A291-8A8D01E96628}" srcOrd="2" destOrd="0" presId="urn:microsoft.com/office/officeart/2018/2/layout/IconLabelList"/>
    <dgm:cxn modelId="{8141F6C2-0B64-4A59-A4FD-F487BAD38D44}" type="presParOf" srcId="{77C1030B-CC16-4B79-80DB-46656D6AF966}" destId="{283105FB-52A5-4F39-BC63-0AC029922F09}" srcOrd="7" destOrd="0" presId="urn:microsoft.com/office/officeart/2018/2/layout/IconLabelList"/>
    <dgm:cxn modelId="{54F04DC0-0AF1-4265-89A4-AD5BD21ADE9F}" type="presParOf" srcId="{77C1030B-CC16-4B79-80DB-46656D6AF966}" destId="{327121A1-980D-4B24-A730-FA1D4BC17F7B}" srcOrd="8" destOrd="0" presId="urn:microsoft.com/office/officeart/2018/2/layout/IconLabelList"/>
    <dgm:cxn modelId="{3F7C7A85-594F-4A0B-BC7A-B3CC4AA8A16F}" type="presParOf" srcId="{327121A1-980D-4B24-A730-FA1D4BC17F7B}" destId="{6B2731E4-FE0E-4D4F-89E1-0946F765621C}" srcOrd="0" destOrd="0" presId="urn:microsoft.com/office/officeart/2018/2/layout/IconLabelList"/>
    <dgm:cxn modelId="{652F7A3E-E798-4278-B5CF-D40E97B2DD44}" type="presParOf" srcId="{327121A1-980D-4B24-A730-FA1D4BC17F7B}" destId="{43F25175-9C8F-4FDA-A58E-74DF941BB11C}" srcOrd="1" destOrd="0" presId="urn:microsoft.com/office/officeart/2018/2/layout/IconLabelList"/>
    <dgm:cxn modelId="{A7CD7B0C-E22A-41EE-929A-EC4991B86CE0}" type="presParOf" srcId="{327121A1-980D-4B24-A730-FA1D4BC17F7B}" destId="{622EB86F-B8EE-4EDD-A444-E13EC2F9614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4D03AB-A3C1-4721-88E5-6E183CD4320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E880ED3-633F-4E79-9BCB-B506B11DCFF9}">
      <dgm:prSet/>
      <dgm:spPr/>
      <dgm:t>
        <a:bodyPr/>
        <a:lstStyle/>
        <a:p>
          <a:r>
            <a:rPr lang="en-GB"/>
            <a:t>The macro-environment plays a significant role in shaping Hilton's HR strategies.</a:t>
          </a:r>
          <a:endParaRPr lang="en-US"/>
        </a:p>
      </dgm:t>
    </dgm:pt>
    <dgm:pt modelId="{2CB913FE-3E73-4476-93D3-A40FC5332010}" type="parTrans" cxnId="{234A4BA9-E892-4636-BC51-46F9B5151713}">
      <dgm:prSet/>
      <dgm:spPr/>
      <dgm:t>
        <a:bodyPr/>
        <a:lstStyle/>
        <a:p>
          <a:endParaRPr lang="en-US"/>
        </a:p>
      </dgm:t>
    </dgm:pt>
    <dgm:pt modelId="{85796820-5448-4AE4-B897-E8EF9573A6D5}" type="sibTrans" cxnId="{234A4BA9-E892-4636-BC51-46F9B5151713}">
      <dgm:prSet/>
      <dgm:spPr/>
      <dgm:t>
        <a:bodyPr/>
        <a:lstStyle/>
        <a:p>
          <a:endParaRPr lang="en-US"/>
        </a:p>
      </dgm:t>
    </dgm:pt>
    <dgm:pt modelId="{2B5ACA71-1158-426B-8DFC-C4B6201B05B3}">
      <dgm:prSet/>
      <dgm:spPr/>
      <dgm:t>
        <a:bodyPr/>
        <a:lstStyle/>
        <a:p>
          <a:r>
            <a:rPr lang="en-GB"/>
            <a:t>To address these challenges, Hilton must continue to invest in employee development, ensure competitive benefits, and create an inclusive work culture that aligns with employee expectations.</a:t>
          </a:r>
          <a:endParaRPr lang="en-US"/>
        </a:p>
      </dgm:t>
    </dgm:pt>
    <dgm:pt modelId="{3E2EBAA4-2236-4282-9C66-F9ADC9A5039F}" type="parTrans" cxnId="{1C7B028E-AC24-4727-9E7B-6A669E7D668B}">
      <dgm:prSet/>
      <dgm:spPr/>
      <dgm:t>
        <a:bodyPr/>
        <a:lstStyle/>
        <a:p>
          <a:endParaRPr lang="en-US"/>
        </a:p>
      </dgm:t>
    </dgm:pt>
    <dgm:pt modelId="{0424D5B0-1D36-4E7D-9064-A07D801FDF93}" type="sibTrans" cxnId="{1C7B028E-AC24-4727-9E7B-6A669E7D668B}">
      <dgm:prSet/>
      <dgm:spPr/>
      <dgm:t>
        <a:bodyPr/>
        <a:lstStyle/>
        <a:p>
          <a:endParaRPr lang="en-US"/>
        </a:p>
      </dgm:t>
    </dgm:pt>
    <dgm:pt modelId="{B2BA08D6-551F-4F45-A49B-96210B2E4C53}" type="pres">
      <dgm:prSet presAssocID="{D94D03AB-A3C1-4721-88E5-6E183CD4320D}" presName="root" presStyleCnt="0">
        <dgm:presLayoutVars>
          <dgm:dir/>
          <dgm:resizeHandles val="exact"/>
        </dgm:presLayoutVars>
      </dgm:prSet>
      <dgm:spPr/>
    </dgm:pt>
    <dgm:pt modelId="{86681E27-80CB-4D90-91C6-194087A0051B}" type="pres">
      <dgm:prSet presAssocID="{1E880ED3-633F-4E79-9BCB-B506B11DCFF9}" presName="compNode" presStyleCnt="0"/>
      <dgm:spPr/>
    </dgm:pt>
    <dgm:pt modelId="{4E01B879-D3F1-4ED9-BFA2-4E5CA1258974}" type="pres">
      <dgm:prSet presAssocID="{1E880ED3-633F-4E79-9BCB-B506B11DCFF9}" presName="bgRect" presStyleLbl="bgShp" presStyleIdx="0" presStyleCnt="2"/>
      <dgm:spPr/>
    </dgm:pt>
    <dgm:pt modelId="{DAC398B0-F96D-4A51-8277-3E2A3955E31D}" type="pres">
      <dgm:prSet presAssocID="{1E880ED3-633F-4E79-9BCB-B506B11DCF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6E75DE49-B8DF-457E-BDE1-EDC91E6C1ED7}" type="pres">
      <dgm:prSet presAssocID="{1E880ED3-633F-4E79-9BCB-B506B11DCFF9}" presName="spaceRect" presStyleCnt="0"/>
      <dgm:spPr/>
    </dgm:pt>
    <dgm:pt modelId="{FEBA01E8-A26E-4F1A-BCEE-3A9C3B506A49}" type="pres">
      <dgm:prSet presAssocID="{1E880ED3-633F-4E79-9BCB-B506B11DCFF9}" presName="parTx" presStyleLbl="revTx" presStyleIdx="0" presStyleCnt="2">
        <dgm:presLayoutVars>
          <dgm:chMax val="0"/>
          <dgm:chPref val="0"/>
        </dgm:presLayoutVars>
      </dgm:prSet>
      <dgm:spPr/>
    </dgm:pt>
    <dgm:pt modelId="{E9EEFB04-5796-42C4-A396-5F00BD514E61}" type="pres">
      <dgm:prSet presAssocID="{85796820-5448-4AE4-B897-E8EF9573A6D5}" presName="sibTrans" presStyleCnt="0"/>
      <dgm:spPr/>
    </dgm:pt>
    <dgm:pt modelId="{E6A74F05-FDF2-498D-93FE-0D8D70B2478C}" type="pres">
      <dgm:prSet presAssocID="{2B5ACA71-1158-426B-8DFC-C4B6201B05B3}" presName="compNode" presStyleCnt="0"/>
      <dgm:spPr/>
    </dgm:pt>
    <dgm:pt modelId="{A5E8BB63-A048-44B1-BEDE-E18BAC778F06}" type="pres">
      <dgm:prSet presAssocID="{2B5ACA71-1158-426B-8DFC-C4B6201B05B3}" presName="bgRect" presStyleLbl="bgShp" presStyleIdx="1" presStyleCnt="2"/>
      <dgm:spPr/>
    </dgm:pt>
    <dgm:pt modelId="{D3F0FA22-8B41-4436-87E0-360B5E0934A8}" type="pres">
      <dgm:prSet presAssocID="{2B5ACA71-1158-426B-8DFC-C4B6201B05B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D1CAEE0D-800C-4324-AE98-D7588F4BDC62}" type="pres">
      <dgm:prSet presAssocID="{2B5ACA71-1158-426B-8DFC-C4B6201B05B3}" presName="spaceRect" presStyleCnt="0"/>
      <dgm:spPr/>
    </dgm:pt>
    <dgm:pt modelId="{69A1A00C-861F-4319-9A5E-276435685FF7}" type="pres">
      <dgm:prSet presAssocID="{2B5ACA71-1158-426B-8DFC-C4B6201B05B3}" presName="parTx" presStyleLbl="revTx" presStyleIdx="1" presStyleCnt="2">
        <dgm:presLayoutVars>
          <dgm:chMax val="0"/>
          <dgm:chPref val="0"/>
        </dgm:presLayoutVars>
      </dgm:prSet>
      <dgm:spPr/>
    </dgm:pt>
  </dgm:ptLst>
  <dgm:cxnLst>
    <dgm:cxn modelId="{46E9990F-76A2-4B59-90D5-8809929F6D82}" type="presOf" srcId="{2B5ACA71-1158-426B-8DFC-C4B6201B05B3}" destId="{69A1A00C-861F-4319-9A5E-276435685FF7}" srcOrd="0" destOrd="0" presId="urn:microsoft.com/office/officeart/2018/2/layout/IconVerticalSolidList"/>
    <dgm:cxn modelId="{7AB2482A-B358-413A-987A-C3E4B2D0A9CF}" type="presOf" srcId="{D94D03AB-A3C1-4721-88E5-6E183CD4320D}" destId="{B2BA08D6-551F-4F45-A49B-96210B2E4C53}" srcOrd="0" destOrd="0" presId="urn:microsoft.com/office/officeart/2018/2/layout/IconVerticalSolidList"/>
    <dgm:cxn modelId="{1C7B028E-AC24-4727-9E7B-6A669E7D668B}" srcId="{D94D03AB-A3C1-4721-88E5-6E183CD4320D}" destId="{2B5ACA71-1158-426B-8DFC-C4B6201B05B3}" srcOrd="1" destOrd="0" parTransId="{3E2EBAA4-2236-4282-9C66-F9ADC9A5039F}" sibTransId="{0424D5B0-1D36-4E7D-9064-A07D801FDF93}"/>
    <dgm:cxn modelId="{234A4BA9-E892-4636-BC51-46F9B5151713}" srcId="{D94D03AB-A3C1-4721-88E5-6E183CD4320D}" destId="{1E880ED3-633F-4E79-9BCB-B506B11DCFF9}" srcOrd="0" destOrd="0" parTransId="{2CB913FE-3E73-4476-93D3-A40FC5332010}" sibTransId="{85796820-5448-4AE4-B897-E8EF9573A6D5}"/>
    <dgm:cxn modelId="{E0E853D9-D1D3-4214-A3D8-93C29F67816E}" type="presOf" srcId="{1E880ED3-633F-4E79-9BCB-B506B11DCFF9}" destId="{FEBA01E8-A26E-4F1A-BCEE-3A9C3B506A49}" srcOrd="0" destOrd="0" presId="urn:microsoft.com/office/officeart/2018/2/layout/IconVerticalSolidList"/>
    <dgm:cxn modelId="{301EF647-294E-4AED-96D4-EEC8120E6BAE}" type="presParOf" srcId="{B2BA08D6-551F-4F45-A49B-96210B2E4C53}" destId="{86681E27-80CB-4D90-91C6-194087A0051B}" srcOrd="0" destOrd="0" presId="urn:microsoft.com/office/officeart/2018/2/layout/IconVerticalSolidList"/>
    <dgm:cxn modelId="{674019D0-1A85-4E24-A3C3-0FF16FC1CFCF}" type="presParOf" srcId="{86681E27-80CB-4D90-91C6-194087A0051B}" destId="{4E01B879-D3F1-4ED9-BFA2-4E5CA1258974}" srcOrd="0" destOrd="0" presId="urn:microsoft.com/office/officeart/2018/2/layout/IconVerticalSolidList"/>
    <dgm:cxn modelId="{3A8FA337-242A-43F0-93A2-29063BA36A99}" type="presParOf" srcId="{86681E27-80CB-4D90-91C6-194087A0051B}" destId="{DAC398B0-F96D-4A51-8277-3E2A3955E31D}" srcOrd="1" destOrd="0" presId="urn:microsoft.com/office/officeart/2018/2/layout/IconVerticalSolidList"/>
    <dgm:cxn modelId="{D21662E4-96CE-44E5-BF18-C4B99369ED50}" type="presParOf" srcId="{86681E27-80CB-4D90-91C6-194087A0051B}" destId="{6E75DE49-B8DF-457E-BDE1-EDC91E6C1ED7}" srcOrd="2" destOrd="0" presId="urn:microsoft.com/office/officeart/2018/2/layout/IconVerticalSolidList"/>
    <dgm:cxn modelId="{83176FBE-F8D3-4BB5-98B2-C9717BC79122}" type="presParOf" srcId="{86681E27-80CB-4D90-91C6-194087A0051B}" destId="{FEBA01E8-A26E-4F1A-BCEE-3A9C3B506A49}" srcOrd="3" destOrd="0" presId="urn:microsoft.com/office/officeart/2018/2/layout/IconVerticalSolidList"/>
    <dgm:cxn modelId="{F15F65A3-9F4D-42DF-805A-0C7BE6DEEAC0}" type="presParOf" srcId="{B2BA08D6-551F-4F45-A49B-96210B2E4C53}" destId="{E9EEFB04-5796-42C4-A396-5F00BD514E61}" srcOrd="1" destOrd="0" presId="urn:microsoft.com/office/officeart/2018/2/layout/IconVerticalSolidList"/>
    <dgm:cxn modelId="{6C3D292E-26F5-4F0F-8E3F-21B8809529F9}" type="presParOf" srcId="{B2BA08D6-551F-4F45-A49B-96210B2E4C53}" destId="{E6A74F05-FDF2-498D-93FE-0D8D70B2478C}" srcOrd="2" destOrd="0" presId="urn:microsoft.com/office/officeart/2018/2/layout/IconVerticalSolidList"/>
    <dgm:cxn modelId="{D564F1A1-42A2-41BC-B293-35132359E68E}" type="presParOf" srcId="{E6A74F05-FDF2-498D-93FE-0D8D70B2478C}" destId="{A5E8BB63-A048-44B1-BEDE-E18BAC778F06}" srcOrd="0" destOrd="0" presId="urn:microsoft.com/office/officeart/2018/2/layout/IconVerticalSolidList"/>
    <dgm:cxn modelId="{E2DF6AC9-71BE-4B6F-96DC-9F89DC2CEF2F}" type="presParOf" srcId="{E6A74F05-FDF2-498D-93FE-0D8D70B2478C}" destId="{D3F0FA22-8B41-4436-87E0-360B5E0934A8}" srcOrd="1" destOrd="0" presId="urn:microsoft.com/office/officeart/2018/2/layout/IconVerticalSolidList"/>
    <dgm:cxn modelId="{E3C4D4A9-048E-40DE-B310-F787A5F96EF9}" type="presParOf" srcId="{E6A74F05-FDF2-498D-93FE-0D8D70B2478C}" destId="{D1CAEE0D-800C-4324-AE98-D7588F4BDC62}" srcOrd="2" destOrd="0" presId="urn:microsoft.com/office/officeart/2018/2/layout/IconVerticalSolidList"/>
    <dgm:cxn modelId="{08E2C193-EFB3-4F5F-8AE2-6426DE5FEB77}" type="presParOf" srcId="{E6A74F05-FDF2-498D-93FE-0D8D70B2478C}" destId="{69A1A00C-861F-4319-9A5E-276435685FF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CB65-9C59-4B1F-A565-268A81D723AE}">
      <dsp:nvSpPr>
        <dsp:cNvPr id="0" name=""/>
        <dsp:cNvSpPr/>
      </dsp:nvSpPr>
      <dsp:spPr>
        <a:xfrm>
          <a:off x="851400" y="126248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4C7565-3462-4E14-9A37-9EA85A0B90F8}">
      <dsp:nvSpPr>
        <dsp:cNvPr id="0" name=""/>
        <dsp:cNvSpPr/>
      </dsp:nvSpPr>
      <dsp:spPr>
        <a:xfrm>
          <a:off x="356400" y="23426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Digital Check In</a:t>
          </a:r>
          <a:endParaRPr lang="en-US" sz="2400" kern="1200"/>
        </a:p>
      </dsp:txBody>
      <dsp:txXfrm>
        <a:off x="356400" y="2342631"/>
        <a:ext cx="1800000" cy="720000"/>
      </dsp:txXfrm>
    </dsp:sp>
    <dsp:sp modelId="{D042FEA9-754A-4DFD-AD51-BF53B2EE5F6B}">
      <dsp:nvSpPr>
        <dsp:cNvPr id="0" name=""/>
        <dsp:cNvSpPr/>
      </dsp:nvSpPr>
      <dsp:spPr>
        <a:xfrm>
          <a:off x="2966400" y="126248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36E55-0C9A-4D9B-9BB3-93AF034E20F1}">
      <dsp:nvSpPr>
        <dsp:cNvPr id="0" name=""/>
        <dsp:cNvSpPr/>
      </dsp:nvSpPr>
      <dsp:spPr>
        <a:xfrm>
          <a:off x="2471400" y="23426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Mobile Apps</a:t>
          </a:r>
          <a:endParaRPr lang="en-US" sz="2400" kern="1200"/>
        </a:p>
      </dsp:txBody>
      <dsp:txXfrm>
        <a:off x="2471400" y="2342631"/>
        <a:ext cx="1800000" cy="720000"/>
      </dsp:txXfrm>
    </dsp:sp>
    <dsp:sp modelId="{AAE52B42-0598-4065-9C6E-0F3E36A43DF6}">
      <dsp:nvSpPr>
        <dsp:cNvPr id="0" name=""/>
        <dsp:cNvSpPr/>
      </dsp:nvSpPr>
      <dsp:spPr>
        <a:xfrm>
          <a:off x="5081400" y="126248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0FAC2C-DEAF-44A4-B00B-9016117B8C23}">
      <dsp:nvSpPr>
        <dsp:cNvPr id="0" name=""/>
        <dsp:cNvSpPr/>
      </dsp:nvSpPr>
      <dsp:spPr>
        <a:xfrm>
          <a:off x="4586400" y="23426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AI driven platforms</a:t>
          </a:r>
          <a:endParaRPr lang="en-US" sz="2400" kern="1200"/>
        </a:p>
      </dsp:txBody>
      <dsp:txXfrm>
        <a:off x="4586400" y="2342631"/>
        <a:ext cx="1800000" cy="720000"/>
      </dsp:txXfrm>
    </dsp:sp>
    <dsp:sp modelId="{4984E58D-BF53-42C7-A381-BD1E63A78977}">
      <dsp:nvSpPr>
        <dsp:cNvPr id="0" name=""/>
        <dsp:cNvSpPr/>
      </dsp:nvSpPr>
      <dsp:spPr>
        <a:xfrm>
          <a:off x="7196400" y="126248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91A81B-A00F-4632-A291-8A8D01E96628}">
      <dsp:nvSpPr>
        <dsp:cNvPr id="0" name=""/>
        <dsp:cNvSpPr/>
      </dsp:nvSpPr>
      <dsp:spPr>
        <a:xfrm>
          <a:off x="6701400" y="23426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Automated Hiring Process</a:t>
          </a:r>
          <a:endParaRPr lang="en-US" sz="2400" kern="1200"/>
        </a:p>
      </dsp:txBody>
      <dsp:txXfrm>
        <a:off x="6701400" y="2342631"/>
        <a:ext cx="1800000" cy="720000"/>
      </dsp:txXfrm>
    </dsp:sp>
    <dsp:sp modelId="{6B2731E4-FE0E-4D4F-89E1-0946F765621C}">
      <dsp:nvSpPr>
        <dsp:cNvPr id="0" name=""/>
        <dsp:cNvSpPr/>
      </dsp:nvSpPr>
      <dsp:spPr>
        <a:xfrm>
          <a:off x="9311399" y="126248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2EB86F-B8EE-4EDD-A444-E13EC2F96144}">
      <dsp:nvSpPr>
        <dsp:cNvPr id="0" name=""/>
        <dsp:cNvSpPr/>
      </dsp:nvSpPr>
      <dsp:spPr>
        <a:xfrm>
          <a:off x="8816400" y="234263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Online Training</a:t>
          </a:r>
          <a:endParaRPr lang="en-US" sz="2400" kern="1200"/>
        </a:p>
      </dsp:txBody>
      <dsp:txXfrm>
        <a:off x="8816400" y="2342631"/>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1B879-D3F1-4ED9-BFA2-4E5CA1258974}">
      <dsp:nvSpPr>
        <dsp:cNvPr id="0" name=""/>
        <dsp:cNvSpPr/>
      </dsp:nvSpPr>
      <dsp:spPr>
        <a:xfrm>
          <a:off x="0" y="702830"/>
          <a:ext cx="10972800" cy="12975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398B0-F96D-4A51-8277-3E2A3955E31D}">
      <dsp:nvSpPr>
        <dsp:cNvPr id="0" name=""/>
        <dsp:cNvSpPr/>
      </dsp:nvSpPr>
      <dsp:spPr>
        <a:xfrm>
          <a:off x="392503" y="994775"/>
          <a:ext cx="713643" cy="713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A01E8-A26E-4F1A-BCEE-3A9C3B506A49}">
      <dsp:nvSpPr>
        <dsp:cNvPr id="0" name=""/>
        <dsp:cNvSpPr/>
      </dsp:nvSpPr>
      <dsp:spPr>
        <a:xfrm>
          <a:off x="1498651" y="702830"/>
          <a:ext cx="9474148" cy="129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322" tIns="137322" rIns="137322" bIns="137322" numCol="1" spcCol="1270" anchor="ctr" anchorCtr="0">
          <a:noAutofit/>
        </a:bodyPr>
        <a:lstStyle/>
        <a:p>
          <a:pPr marL="0" lvl="0" indent="0" algn="l" defTabSz="1066800">
            <a:lnSpc>
              <a:spcPct val="90000"/>
            </a:lnSpc>
            <a:spcBef>
              <a:spcPct val="0"/>
            </a:spcBef>
            <a:spcAft>
              <a:spcPct val="35000"/>
            </a:spcAft>
            <a:buNone/>
          </a:pPr>
          <a:r>
            <a:rPr lang="en-GB" sz="2400" kern="1200"/>
            <a:t>The macro-environment plays a significant role in shaping Hilton's HR strategies.</a:t>
          </a:r>
          <a:endParaRPr lang="en-US" sz="2400" kern="1200"/>
        </a:p>
      </dsp:txBody>
      <dsp:txXfrm>
        <a:off x="1498651" y="702830"/>
        <a:ext cx="9474148" cy="1297533"/>
      </dsp:txXfrm>
    </dsp:sp>
    <dsp:sp modelId="{A5E8BB63-A048-44B1-BEDE-E18BAC778F06}">
      <dsp:nvSpPr>
        <dsp:cNvPr id="0" name=""/>
        <dsp:cNvSpPr/>
      </dsp:nvSpPr>
      <dsp:spPr>
        <a:xfrm>
          <a:off x="0" y="2324747"/>
          <a:ext cx="10972800" cy="12975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0FA22-8B41-4436-87E0-360B5E0934A8}">
      <dsp:nvSpPr>
        <dsp:cNvPr id="0" name=""/>
        <dsp:cNvSpPr/>
      </dsp:nvSpPr>
      <dsp:spPr>
        <a:xfrm>
          <a:off x="392503" y="2616692"/>
          <a:ext cx="713643" cy="713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A1A00C-861F-4319-9A5E-276435685FF7}">
      <dsp:nvSpPr>
        <dsp:cNvPr id="0" name=""/>
        <dsp:cNvSpPr/>
      </dsp:nvSpPr>
      <dsp:spPr>
        <a:xfrm>
          <a:off x="1498651" y="2324747"/>
          <a:ext cx="9474148" cy="129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322" tIns="137322" rIns="137322" bIns="137322" numCol="1" spcCol="1270" anchor="ctr" anchorCtr="0">
          <a:noAutofit/>
        </a:bodyPr>
        <a:lstStyle/>
        <a:p>
          <a:pPr marL="0" lvl="0" indent="0" algn="l" defTabSz="1066800">
            <a:lnSpc>
              <a:spcPct val="90000"/>
            </a:lnSpc>
            <a:spcBef>
              <a:spcPct val="0"/>
            </a:spcBef>
            <a:spcAft>
              <a:spcPct val="35000"/>
            </a:spcAft>
            <a:buNone/>
          </a:pPr>
          <a:r>
            <a:rPr lang="en-GB" sz="2400" kern="1200"/>
            <a:t>To address these challenges, Hilton must continue to invest in employee development, ensure competitive benefits, and create an inclusive work culture that aligns with employee expectations.</a:t>
          </a:r>
          <a:endParaRPr lang="en-US" sz="2400" kern="1200"/>
        </a:p>
      </dsp:txBody>
      <dsp:txXfrm>
        <a:off x="1498651" y="2324747"/>
        <a:ext cx="9474148" cy="129753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10/11/2024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10/11/2024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Hilton hotels are one of the largest hotel chains in the world which operate over 6,000 hotels across 119 countries. Hilton as well as other players in the industry, are influenced by various macro-environmental factors such as economics, technological developments, sociocultural trends, and legal regulations. These factors have a great impact on how Hilton manages its human resources department. </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presentation will discuss the effects of macro-environmental factors on Hilton’s HR practices, with a focus on employee retention. I will aim to discuss issues like staff shortages, lack of training, poor management, and insufficient learning and development opportunities.</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2</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Political factors can have a significant impact on Hilton’s HR policies. This includes laws and union relations. Hilton operates in many countries, each of which has its own set of regulations governing aspects like working hours and employee rights. Hilton must comply with labour laws in each country it operates. In some regions, labour unions have significant power, which can affect staffing costs and operational flexibility. For example, Hilton has faced union pressure in cities like New York and San Francisco to improve worker wages and benefits (Glover, 2020). The impact of this on the retention of employees is that workers who feel their rights are sufficiently protected by labour laws often stay longer with the company.</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economy plays a vital role in hotel staff retention. Economic booms lead to higher demand for hotel services, requiring more staff, whereas economic downturns can result in layoffs or furloughs. For Hilton, this has been evident in the wake of COVID-19. The pandemic highlighted Hilton’s vulnerability to shifts in the economy as it laid off a significant number of its workforce to reduce costs (Hilton, 2020). This event showed how Hilton's HR practices needed to be flexible in adapting to economic crises.</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the economy recovers, hotels like the Hilton have trouble attracting workers back. This can be due to competition from other jobs that offer better wages or working conditions. Thus, Hilton may face difficulty retaining experienced employees due to cost-cutting measures. This impacts employee morale leading to higher turnover.</a:t>
            </a:r>
          </a:p>
          <a:p>
            <a:pPr rtl="0"/>
            <a:endParaRPr lang="en-GB" dirty="0"/>
          </a:p>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3069441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Sociocultural factors greatly affect Hilton’s HR practices. These factors include diversity, and an emphasis on work-life balance. Hilton has been very active in promoting diversity and inclusion within its workforce. The hotels have a ‘Diversity and Inclusion Council’ which aims to foster an inclusive company culture (Hilton, 2021). Hilton has also introduced flexible working hours, remote working, and wellness programmes. Hilton must continue to operate with sociocultural factors in mind as a lack of diversity and poor balance can lead to dissatisfaction and turnover, especially among younger generations such as Gen Z, who prioritise these factors in their job search (Freeman, 2022). The food and beverage department, faces higher turnover rates due to the demanding nature of the work. </a:t>
            </a:r>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5</a:t>
            </a:fld>
            <a:endParaRPr lang="en-GB" dirty="0"/>
          </a:p>
        </p:txBody>
      </p:sp>
    </p:spTree>
    <p:extLst>
      <p:ext uri="{BB962C8B-B14F-4D97-AF65-F5344CB8AC3E}">
        <p14:creationId xmlns:p14="http://schemas.microsoft.com/office/powerpoint/2010/main" val="1201050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Technology is transforming the hotel industry. It has improved both the guest experience through use of digital check in and mobile apps but also employee management. Hilton has embraced technology in its recruitment process by using AI-driven platforms to screen candidates and automate parts of the hiring process (Stark, 2021). This makes recruitment faster and more efficient. Hilton also uses digital platforms for training which offers flexible access to educational resources for employees (Hilton, 2021). The impact of the growth in technology means not enough investment in it could result in employee disengagement, which in turn affects retention rates. </a:t>
            </a:r>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6</a:t>
            </a:fld>
            <a:endParaRPr lang="en-GB" dirty="0"/>
          </a:p>
        </p:txBody>
      </p:sp>
    </p:spTree>
    <p:extLst>
      <p:ext uri="{BB962C8B-B14F-4D97-AF65-F5344CB8AC3E}">
        <p14:creationId xmlns:p14="http://schemas.microsoft.com/office/powerpoint/2010/main" val="793557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Legal factors also come into play. These include labour regulations such as those on safety which are fundamental to how Hilton structures its HR policies. Again, referring to the pandemic, Hilton implemented deep cleaning protocols, PPE requirements, and health checks (Hilton, 2020). Hilton must also adhere to strict food safety regulations. In relation to the F&amp;B department, staff need to be trained regularly on food handling and food safety. Failure to comply with these can result in reputational damage and legal liability. Compliance with GDPR laws is also crucial for protecting employee and guest information, which Hilton does through secure management systems. Failure to comply with these legal requirements can damage Hilton’s reputation, affecting employee retention.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rtl="0"/>
            <a:endParaRPr lang="en-GB" dirty="0"/>
          </a:p>
        </p:txBody>
      </p:sp>
      <p:sp>
        <p:nvSpPr>
          <p:cNvPr id="4" name="Slide Number Placeholder 3"/>
          <p:cNvSpPr>
            <a:spLocks noGrp="1"/>
          </p:cNvSpPr>
          <p:nvPr>
            <p:ph type="sldNum" sz="quarter" idx="10"/>
          </p:nvPr>
        </p:nvSpPr>
        <p:spPr/>
        <p:txBody>
          <a:bodyPr rtlCol="0"/>
          <a:lstStyle/>
          <a:p>
            <a:pPr rtl="0"/>
            <a:fld id="{5800B302-F4DC-4547-9C74-CF794137D166}" type="slidenum">
              <a:rPr lang="en-GB" smtClean="0"/>
              <a:t>7</a:t>
            </a:fld>
            <a:endParaRPr lang="en-GB" dirty="0"/>
          </a:p>
        </p:txBody>
      </p:sp>
    </p:spTree>
    <p:extLst>
      <p:ext uri="{BB962C8B-B14F-4D97-AF65-F5344CB8AC3E}">
        <p14:creationId xmlns:p14="http://schemas.microsoft.com/office/powerpoint/2010/main" val="908655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Sustainability has become a major concern in recent years especially when it comes to the hospitality department. Hilton has adopted a variety of environmental initiatives such as the ‘Travel with Purpose’ program. This encourages employees to contribute to environmental goals, which can increase job satisfaction (Hilton, 2021). In relation to the F&amp;B department, Hilton undertakes sustainable sourcing, waste reduction, and energy efficient kitchen equipment. This improves staff retention especially among younger workers who prioritise sustainability. </a:t>
            </a:r>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8</a:t>
            </a:fld>
            <a:endParaRPr lang="en-GB" dirty="0"/>
          </a:p>
        </p:txBody>
      </p:sp>
    </p:spTree>
    <p:extLst>
      <p:ext uri="{BB962C8B-B14F-4D97-AF65-F5344CB8AC3E}">
        <p14:creationId xmlns:p14="http://schemas.microsoft.com/office/powerpoint/2010/main" val="2000953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macro-environment plays a significant role in shaping Hilton's HR strategies especially in relation to the F&amp;B department. All the external factors discussed directly influence how Hilton recruits and retains its workforce. To address these challenges, Hilton must continue to invest in employee development, ensure competitive benefits, and create an inclusive work culture that aligns with employee expectations.</a:t>
            </a:r>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9</a:t>
            </a:fld>
            <a:endParaRPr lang="en-GB" dirty="0"/>
          </a:p>
        </p:txBody>
      </p:sp>
    </p:spTree>
    <p:extLst>
      <p:ext uri="{BB962C8B-B14F-4D97-AF65-F5344CB8AC3E}">
        <p14:creationId xmlns:p14="http://schemas.microsoft.com/office/powerpoint/2010/main" val="4033686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10</a:t>
            </a:fld>
            <a:endParaRPr lang="en-GB" dirty="0"/>
          </a:p>
        </p:txBody>
      </p:sp>
    </p:spTree>
    <p:extLst>
      <p:ext uri="{BB962C8B-B14F-4D97-AF65-F5344CB8AC3E}">
        <p14:creationId xmlns:p14="http://schemas.microsoft.com/office/powerpoint/2010/main" val="2156660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GB"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10/11/2024</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10/11/2024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10/11/2024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10/11/2024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10/11/2024</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GB"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10/11/2024</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10/11/2024</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10/11/2024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GB" noProof="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10/11/2024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10/11/2024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10/11/2024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GB"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10/11/2024</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205462"/>
            <a:ext cx="11277600" cy="1470025"/>
          </a:xfrm>
        </p:spPr>
        <p:txBody>
          <a:bodyPr rtlCol="0">
            <a:normAutofit/>
          </a:bodyPr>
          <a:lstStyle/>
          <a:p>
            <a:pPr rtl="0"/>
            <a:r>
              <a:rPr lang="en-GB" dirty="0"/>
              <a:t>The Impacts of Macro Environment on HR and Personal Management at Hilton Hotels</a:t>
            </a:r>
          </a:p>
        </p:txBody>
      </p:sp>
      <p:sp>
        <p:nvSpPr>
          <p:cNvPr id="3" name="Subtitle 2"/>
          <p:cNvSpPr>
            <a:spLocks noGrp="1"/>
          </p:cNvSpPr>
          <p:nvPr>
            <p:ph type="subTitle" idx="1"/>
          </p:nvPr>
        </p:nvSpPr>
        <p:spPr>
          <a:xfrm>
            <a:off x="318655" y="3899938"/>
            <a:ext cx="6604000" cy="1752600"/>
          </a:xfrm>
        </p:spPr>
        <p:txBody>
          <a:bodyPr rtlCol="0">
            <a:noAutofit/>
          </a:bodyPr>
          <a:lstStyle/>
          <a:p>
            <a:pPr rtl="0"/>
            <a:r>
              <a:rPr lang="en-GB" sz="2000" dirty="0"/>
              <a:t>BA (Hons) International Gastronomy Management Professional Service </a:t>
            </a:r>
          </a:p>
          <a:p>
            <a:pPr rtl="0"/>
            <a:r>
              <a:rPr lang="en-GB" sz="2000" dirty="0"/>
              <a:t>BMGM5005 </a:t>
            </a:r>
          </a:p>
          <a:p>
            <a:pPr rtl="0"/>
            <a:r>
              <a:rPr lang="en-GB" sz="2000" dirty="0"/>
              <a:t>Ben Chong</a:t>
            </a:r>
          </a:p>
          <a:p>
            <a:pPr rtl="0"/>
            <a:endParaRPr lang="en-GB" sz="2000" dirty="0"/>
          </a:p>
          <a:p>
            <a:pPr rtl="0"/>
            <a:r>
              <a:rPr lang="en-GB" sz="2000" b="1" dirty="0" err="1"/>
              <a:t>Moustafa</a:t>
            </a:r>
            <a:r>
              <a:rPr lang="en-GB" sz="2000" b="1" dirty="0"/>
              <a:t> Soliman</a:t>
            </a:r>
          </a:p>
          <a:p>
            <a:pPr rtl="0"/>
            <a:r>
              <a:rPr lang="en-GB" sz="2000" b="1" dirty="0"/>
              <a:t>2023529</a:t>
            </a: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Introduction</a:t>
            </a:r>
          </a:p>
        </p:txBody>
      </p:sp>
      <p:sp>
        <p:nvSpPr>
          <p:cNvPr id="3" name="Content Placeholder 2"/>
          <p:cNvSpPr>
            <a:spLocks noGrp="1"/>
          </p:cNvSpPr>
          <p:nvPr>
            <p:ph idx="1"/>
          </p:nvPr>
        </p:nvSpPr>
        <p:spPr/>
        <p:txBody>
          <a:bodyPr rtlCol="0">
            <a:normAutofit fontScale="92500" lnSpcReduction="20000"/>
          </a:bodyPr>
          <a:lstStyle/>
          <a:p>
            <a:r>
              <a:rPr lang="en-GB" sz="2800" kern="100" dirty="0">
                <a:effectLst/>
                <a:latin typeface="Aptos" panose="020B0004020202020204" pitchFamily="34" charset="0"/>
                <a:ea typeface="Aptos" panose="020B0004020202020204" pitchFamily="34" charset="0"/>
                <a:cs typeface="Times New Roman" panose="02020603050405020304" pitchFamily="18" charset="0"/>
              </a:rPr>
              <a:t>Hilton hotels are one of the largest hotel chains in the world </a:t>
            </a:r>
          </a:p>
          <a:p>
            <a:pPr marL="109728" indent="0" rtl="0">
              <a:buNone/>
            </a:pP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Hilton as well as other players in the industry, are influenced by various macro-environmental factors which are:</a:t>
            </a:r>
          </a:p>
          <a:p>
            <a:pPr marL="109728" indent="0" rtl="0">
              <a:buNone/>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109728" indent="0" rtl="0">
              <a:buNone/>
            </a:pPr>
            <a:r>
              <a:rPr lang="en-GB" b="1" dirty="0"/>
              <a:t>P</a:t>
            </a:r>
            <a:r>
              <a:rPr lang="en-GB" dirty="0"/>
              <a:t>olitical</a:t>
            </a:r>
          </a:p>
          <a:p>
            <a:pPr marL="109728" indent="0" rtl="0">
              <a:buNone/>
            </a:pPr>
            <a:r>
              <a:rPr lang="en-GB" b="1" dirty="0"/>
              <a:t>E</a:t>
            </a:r>
            <a:r>
              <a:rPr lang="en-GB" dirty="0"/>
              <a:t>conomical</a:t>
            </a:r>
          </a:p>
          <a:p>
            <a:pPr marL="109728" indent="0">
              <a:buNone/>
            </a:pPr>
            <a:r>
              <a:rPr lang="en-GB" b="1" dirty="0"/>
              <a:t>S</a:t>
            </a:r>
            <a:r>
              <a:rPr lang="en-GB" dirty="0"/>
              <a:t>ociocultural</a:t>
            </a:r>
          </a:p>
          <a:p>
            <a:pPr marL="109728" indent="0" rtl="0">
              <a:buNone/>
            </a:pPr>
            <a:r>
              <a:rPr lang="en-GB" b="1" dirty="0"/>
              <a:t>T</a:t>
            </a:r>
            <a:r>
              <a:rPr lang="en-GB" dirty="0"/>
              <a:t>echnological</a:t>
            </a:r>
          </a:p>
          <a:p>
            <a:pPr marL="109728" indent="0" rtl="0">
              <a:buNone/>
            </a:pPr>
            <a:r>
              <a:rPr lang="en-GB" b="1" dirty="0"/>
              <a:t>L</a:t>
            </a:r>
            <a:r>
              <a:rPr lang="en-GB" dirty="0"/>
              <a:t>egal </a:t>
            </a:r>
          </a:p>
          <a:p>
            <a:pPr marL="109728" indent="0" rtl="0">
              <a:buNone/>
            </a:pPr>
            <a:r>
              <a:rPr lang="en-GB" b="1" dirty="0"/>
              <a:t>E</a:t>
            </a:r>
            <a:r>
              <a:rPr lang="en-GB" dirty="0"/>
              <a:t>nvironmental</a:t>
            </a:r>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Political Factors</a:t>
            </a:r>
          </a:p>
        </p:txBody>
      </p:sp>
      <p:pic>
        <p:nvPicPr>
          <p:cNvPr id="4" name="Content Placeholder 3">
            <a:extLst>
              <a:ext uri="{FF2B5EF4-FFF2-40B4-BE49-F238E27FC236}">
                <a16:creationId xmlns:a16="http://schemas.microsoft.com/office/drawing/2014/main" id="{13F021A0-FD55-0AF4-3CB4-0CD653DD0459}"/>
              </a:ext>
            </a:extLst>
          </p:cNvPr>
          <p:cNvPicPr>
            <a:picLocks noGrp="1" noChangeAspect="1"/>
          </p:cNvPicPr>
          <p:nvPr>
            <p:ph idx="1"/>
          </p:nvPr>
        </p:nvPicPr>
        <p:blipFill>
          <a:blip r:embed="rId3"/>
          <a:stretch>
            <a:fillRect/>
          </a:stretch>
        </p:blipFill>
        <p:spPr>
          <a:xfrm>
            <a:off x="2436385" y="2249488"/>
            <a:ext cx="7319230" cy="4324350"/>
          </a:xfrm>
          <a:prstGeom prst="rect">
            <a:avLst/>
          </a:prstGeom>
        </p:spPr>
      </p:pic>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6800"/>
          </a:xfrm>
        </p:spPr>
        <p:txBody>
          <a:bodyPr rtlCol="0" anchor="ctr">
            <a:normAutofit/>
          </a:bodyPr>
          <a:lstStyle/>
          <a:p>
            <a:pPr rtl="0"/>
            <a:r>
              <a:rPr lang="en-GB" dirty="0"/>
              <a:t>Economic Factors</a:t>
            </a:r>
          </a:p>
        </p:txBody>
      </p:sp>
      <p:sp>
        <p:nvSpPr>
          <p:cNvPr id="10" name="Content Placeholder 3">
            <a:extLst>
              <a:ext uri="{FF2B5EF4-FFF2-40B4-BE49-F238E27FC236}">
                <a16:creationId xmlns:a16="http://schemas.microsoft.com/office/drawing/2014/main" id="{742598B3-1349-06B0-51F4-8AB052D155F3}"/>
              </a:ext>
            </a:extLst>
          </p:cNvPr>
          <p:cNvSpPr>
            <a:spLocks noGrp="1"/>
          </p:cNvSpPr>
          <p:nvPr>
            <p:ph sz="half" idx="2"/>
          </p:nvPr>
        </p:nvSpPr>
        <p:spPr>
          <a:xfrm>
            <a:off x="6197600" y="2249425"/>
            <a:ext cx="5384800" cy="4341875"/>
          </a:xfrm>
        </p:spPr>
        <p:txBody>
          <a:bodyPr/>
          <a:lstStyle/>
          <a:p>
            <a:pPr marL="109728" indent="0">
              <a:buNone/>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109728" indent="0">
              <a:buNone/>
            </a:pP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109728"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Economic booms lead to higher demand for hotel services, requiring more staff.</a:t>
            </a:r>
          </a:p>
          <a:p>
            <a:pPr marL="109728" indent="0">
              <a:buNone/>
            </a:pP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109728"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Economic downturns can result in layoffs or furloughs. </a:t>
            </a:r>
            <a:endParaRPr lang="en-US" dirty="0"/>
          </a:p>
        </p:txBody>
      </p:sp>
    </p:spTree>
    <p:extLst>
      <p:ext uri="{BB962C8B-B14F-4D97-AF65-F5344CB8AC3E}">
        <p14:creationId xmlns:p14="http://schemas.microsoft.com/office/powerpoint/2010/main" val="38488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609600" y="1143000"/>
            <a:ext cx="10972800" cy="1066800"/>
          </a:xfrm>
        </p:spPr>
        <p:txBody>
          <a:bodyPr rtlCol="0" anchor="ctr">
            <a:normAutofit/>
          </a:bodyPr>
          <a:lstStyle/>
          <a:p>
            <a:pPr rtl="0"/>
            <a:r>
              <a:rPr lang="en-GB" dirty="0"/>
              <a:t>Sociocultural Factors</a:t>
            </a:r>
          </a:p>
        </p:txBody>
      </p:sp>
      <p:pic>
        <p:nvPicPr>
          <p:cNvPr id="11" name="Picture 10" descr="White arrows going to the red target">
            <a:extLst>
              <a:ext uri="{FF2B5EF4-FFF2-40B4-BE49-F238E27FC236}">
                <a16:creationId xmlns:a16="http://schemas.microsoft.com/office/drawing/2014/main" id="{0FEBD3E0-0964-AE07-882B-DF59308F571A}"/>
              </a:ext>
            </a:extLst>
          </p:cNvPr>
          <p:cNvPicPr>
            <a:picLocks noChangeAspect="1"/>
          </p:cNvPicPr>
          <p:nvPr/>
        </p:nvPicPr>
        <p:blipFill>
          <a:blip r:embed="rId3"/>
          <a:srcRect t="8950" b="31999"/>
          <a:stretch/>
        </p:blipFill>
        <p:spPr>
          <a:xfrm>
            <a:off x="609600" y="2249424"/>
            <a:ext cx="10972800" cy="4325112"/>
          </a:xfrm>
          <a:prstGeom prst="rect">
            <a:avLst/>
          </a:prstGeom>
          <a:noFill/>
        </p:spPr>
      </p:pic>
    </p:spTree>
    <p:extLst>
      <p:ext uri="{BB962C8B-B14F-4D97-AF65-F5344CB8AC3E}">
        <p14:creationId xmlns:p14="http://schemas.microsoft.com/office/powerpoint/2010/main" val="42370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6800"/>
          </a:xfrm>
        </p:spPr>
        <p:txBody>
          <a:bodyPr vert="horz" rtlCol="0" anchor="ctr">
            <a:normAutofit/>
          </a:bodyPr>
          <a:lstStyle/>
          <a:p>
            <a:r>
              <a:rPr kumimoji="0" lang="en-GB" kern="1200">
                <a:latin typeface="+mj-lt"/>
                <a:ea typeface="+mj-ea"/>
                <a:cs typeface="+mj-cs"/>
              </a:rPr>
              <a:t>Technological Factors	</a:t>
            </a:r>
          </a:p>
        </p:txBody>
      </p:sp>
      <p:graphicFrame>
        <p:nvGraphicFramePr>
          <p:cNvPr id="6" name="TextBox 3">
            <a:extLst>
              <a:ext uri="{FF2B5EF4-FFF2-40B4-BE49-F238E27FC236}">
                <a16:creationId xmlns:a16="http://schemas.microsoft.com/office/drawing/2014/main" id="{2A9BB81A-97A0-B4DD-2D2D-D4EB3C6B987D}"/>
              </a:ext>
            </a:extLst>
          </p:cNvPr>
          <p:cNvGraphicFramePr/>
          <p:nvPr>
            <p:extLst>
              <p:ext uri="{D42A27DB-BD31-4B8C-83A1-F6EECF244321}">
                <p14:modId xmlns:p14="http://schemas.microsoft.com/office/powerpoint/2010/main" val="2514308835"/>
              </p:ext>
            </p:extLst>
          </p:nvPr>
        </p:nvGraphicFramePr>
        <p:xfrm>
          <a:off x="609600" y="2249424"/>
          <a:ext cx="10972800" cy="4325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4341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6800"/>
          </a:xfrm>
        </p:spPr>
        <p:txBody>
          <a:bodyPr rtlCol="0" anchor="ctr">
            <a:normAutofit/>
          </a:bodyPr>
          <a:lstStyle/>
          <a:p>
            <a:pPr rtl="0"/>
            <a:r>
              <a:rPr lang="en-GB" dirty="0"/>
              <a:t>Legal Factors</a:t>
            </a:r>
          </a:p>
        </p:txBody>
      </p:sp>
      <p:pic>
        <p:nvPicPr>
          <p:cNvPr id="6" name="Picture 5" descr="High angle view of a rolled paper, brown notebook, and black notepad on a wooden table">
            <a:extLst>
              <a:ext uri="{FF2B5EF4-FFF2-40B4-BE49-F238E27FC236}">
                <a16:creationId xmlns:a16="http://schemas.microsoft.com/office/drawing/2014/main" id="{0C834406-0F2B-FF9C-8EF5-6A6D8F8BDF1F}"/>
              </a:ext>
            </a:extLst>
          </p:cNvPr>
          <p:cNvPicPr>
            <a:picLocks noChangeAspect="1"/>
          </p:cNvPicPr>
          <p:nvPr/>
        </p:nvPicPr>
        <p:blipFill>
          <a:blip r:embed="rId3"/>
          <a:srcRect l="8608" r="8610" b="2"/>
          <a:stretch/>
        </p:blipFill>
        <p:spPr>
          <a:xfrm>
            <a:off x="609600" y="2249425"/>
            <a:ext cx="5384800" cy="4341875"/>
          </a:xfrm>
          <a:prstGeom prst="rect">
            <a:avLst/>
          </a:prstGeom>
          <a:noFill/>
        </p:spPr>
      </p:pic>
      <p:sp>
        <p:nvSpPr>
          <p:cNvPr id="11" name="Content Placeholder 3">
            <a:extLst>
              <a:ext uri="{FF2B5EF4-FFF2-40B4-BE49-F238E27FC236}">
                <a16:creationId xmlns:a16="http://schemas.microsoft.com/office/drawing/2014/main" id="{A859C645-85F4-9E68-2904-4153457F24B7}"/>
              </a:ext>
            </a:extLst>
          </p:cNvPr>
          <p:cNvSpPr>
            <a:spLocks noGrp="1"/>
          </p:cNvSpPr>
          <p:nvPr>
            <p:ph sz="half" idx="2"/>
          </p:nvPr>
        </p:nvSpPr>
        <p:spPr>
          <a:xfrm>
            <a:off x="6197600" y="2249425"/>
            <a:ext cx="5384800" cy="4341875"/>
          </a:xfrm>
        </p:spPr>
        <p:txBody>
          <a:bodyPr/>
          <a:lstStyle/>
          <a:p>
            <a:pPr marL="109728" indent="0">
              <a:buNone/>
            </a:pPr>
            <a:r>
              <a:rPr lang="en-US" dirty="0" err="1"/>
              <a:t>Labour</a:t>
            </a:r>
            <a:r>
              <a:rPr lang="en-US" dirty="0"/>
              <a:t> regulations are fundamental to how Hilton structures its HR policies:</a:t>
            </a:r>
          </a:p>
          <a:p>
            <a:pPr marL="109728" indent="0">
              <a:buNone/>
            </a:pPr>
            <a:endParaRPr lang="en-US" dirty="0"/>
          </a:p>
          <a:p>
            <a:r>
              <a:rPr lang="en-US" dirty="0"/>
              <a:t>Deep Cleaning Protocols</a:t>
            </a:r>
          </a:p>
          <a:p>
            <a:r>
              <a:rPr lang="en-US" dirty="0"/>
              <a:t>PPE </a:t>
            </a:r>
          </a:p>
          <a:p>
            <a:r>
              <a:rPr lang="en-US" dirty="0"/>
              <a:t>Health Checks</a:t>
            </a:r>
          </a:p>
          <a:p>
            <a:r>
              <a:rPr lang="en-US" dirty="0"/>
              <a:t>Food Safety Regulations</a:t>
            </a:r>
          </a:p>
          <a:p>
            <a:r>
              <a:rPr lang="en-US" dirty="0"/>
              <a:t>GDPR Laws </a:t>
            </a:r>
          </a:p>
          <a:p>
            <a:endParaRPr lang="en-US" dirty="0"/>
          </a:p>
          <a:p>
            <a:endParaRPr lang="en-US" dirty="0"/>
          </a:p>
        </p:txBody>
      </p:sp>
    </p:spTree>
    <p:extLst>
      <p:ext uri="{BB962C8B-B14F-4D97-AF65-F5344CB8AC3E}">
        <p14:creationId xmlns:p14="http://schemas.microsoft.com/office/powerpoint/2010/main" val="304608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6800"/>
          </a:xfrm>
        </p:spPr>
        <p:txBody>
          <a:bodyPr rtlCol="0" anchor="ctr">
            <a:normAutofit/>
          </a:bodyPr>
          <a:lstStyle/>
          <a:p>
            <a:pPr rtl="0"/>
            <a:r>
              <a:rPr lang="en-GB" dirty="0"/>
              <a:t>Environmental Factors</a:t>
            </a:r>
          </a:p>
        </p:txBody>
      </p:sp>
      <p:pic>
        <p:nvPicPr>
          <p:cNvPr id="7" name="Picture 6" descr="Cornfields with bright sky">
            <a:extLst>
              <a:ext uri="{FF2B5EF4-FFF2-40B4-BE49-F238E27FC236}">
                <a16:creationId xmlns:a16="http://schemas.microsoft.com/office/drawing/2014/main" id="{989D1BA7-D75B-9080-9E26-527805A5D44A}"/>
              </a:ext>
            </a:extLst>
          </p:cNvPr>
          <p:cNvPicPr>
            <a:picLocks noChangeAspect="1"/>
          </p:cNvPicPr>
          <p:nvPr/>
        </p:nvPicPr>
        <p:blipFill>
          <a:blip r:embed="rId3"/>
          <a:srcRect t="36869" b="4079"/>
          <a:stretch/>
        </p:blipFill>
        <p:spPr>
          <a:xfrm>
            <a:off x="609600" y="2249424"/>
            <a:ext cx="10972800" cy="4325112"/>
          </a:xfrm>
          <a:prstGeom prst="rect">
            <a:avLst/>
          </a:prstGeom>
          <a:noFill/>
        </p:spPr>
      </p:pic>
    </p:spTree>
    <p:extLst>
      <p:ext uri="{BB962C8B-B14F-4D97-AF65-F5344CB8AC3E}">
        <p14:creationId xmlns:p14="http://schemas.microsoft.com/office/powerpoint/2010/main" val="41199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6800"/>
          </a:xfrm>
        </p:spPr>
        <p:txBody>
          <a:bodyPr rtlCol="0" anchor="ctr">
            <a:normAutofit/>
          </a:bodyPr>
          <a:lstStyle/>
          <a:p>
            <a:pPr rtl="0"/>
            <a:r>
              <a:rPr lang="en-GB" dirty="0"/>
              <a:t>Conclusion</a:t>
            </a:r>
          </a:p>
        </p:txBody>
      </p:sp>
      <p:graphicFrame>
        <p:nvGraphicFramePr>
          <p:cNvPr id="5" name="Text Placeholder 2">
            <a:extLst>
              <a:ext uri="{FF2B5EF4-FFF2-40B4-BE49-F238E27FC236}">
                <a16:creationId xmlns:a16="http://schemas.microsoft.com/office/drawing/2014/main" id="{A8A4074F-F49A-6DF7-4B7A-F9213AA54674}"/>
              </a:ext>
            </a:extLst>
          </p:cNvPr>
          <p:cNvGraphicFramePr>
            <a:graphicFrameLocks noGrp="1"/>
          </p:cNvGraphicFramePr>
          <p:nvPr>
            <p:ph idx="1"/>
            <p:extLst>
              <p:ext uri="{D42A27DB-BD31-4B8C-83A1-F6EECF244321}">
                <p14:modId xmlns:p14="http://schemas.microsoft.com/office/powerpoint/2010/main" val="4200243287"/>
              </p:ext>
            </p:extLst>
          </p:nvPr>
        </p:nvGraphicFramePr>
        <p:xfrm>
          <a:off x="609600" y="2249424"/>
          <a:ext cx="10972800" cy="4325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2598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References</a:t>
            </a:r>
          </a:p>
        </p:txBody>
      </p:sp>
      <p:sp>
        <p:nvSpPr>
          <p:cNvPr id="3" name="Content Placeholder 2"/>
          <p:cNvSpPr>
            <a:spLocks noGrp="1"/>
          </p:cNvSpPr>
          <p:nvPr>
            <p:ph idx="1"/>
          </p:nvPr>
        </p:nvSpPr>
        <p:spPr/>
        <p:txBody>
          <a:bodyPr rtlCol="0">
            <a:normAutofit fontScale="55000" lnSpcReduction="20000"/>
          </a:bodyPr>
          <a:lstStyle/>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Hilton. (2020). Hilton's Response to COVID-19: Health and Safety Protocols. [online] Available at: www.hilton.com/covid-response [Accessed 5 Nov. 2024].</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Hilton. (2021). Diversity and Inclusion at Hilton. [online] Available at: www.hilton.com/diversity [Accessed 5 Nov. 2024].</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Stark, M. (2021). AI and Automation in Hospitality Recruitment: A Hilton Case Study. Hospitality Technology Review. [online] Available at: www.hospitalitytechreview.com [Accessed 6 Nov. 2024].</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Freeman, J. (2022). Sociocultural Trends Shaping Employee Retention in Hotels. Journal of Hospitality Management. 31(2), pp. 45-60.</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Smith, R. (2021). The Hospitality Industry and Labor Shortages Post-COVID. Hotel Industry Report. [online] Available at: www.hotelindustryreport.com [Accessed 5 Nov. 2024].</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Glover, B. (2020). The Impact of Unionization on Hotel Staff Retention: A Case Study of Hilton. Labor Relations Journal. 43(1), pp. 120-135.</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Hilton. (2021). Hilton University and Employee Development Programs. [online] Available at: www.hilton.com/university [Accessed 6 Nov. 2024].</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HILMA. (2022). Staff Retention and Professional Development in the Hospitality Industry. [online] Available at: www.hilma.org/retention [Accessed 6 Nov. 2024].</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Stark, P. (2021). Technological Advancements in the Hospitality Industry and Their HR Impact. Hospitality Review Quarterly. 56(4), pp. 81-99.</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Jones, M. (2020). Economic Factors and Their Impact on Hotel Staffing. Global Hospitality Insights. 32(2), pp. 90-106.</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Hilton. (2020). Travel with Purpose: Hilton’s Sustainability Strategy. [online] Available at: www.hilton.com/travel-purpose [Accessed 5 Nov. 2024].</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Robinson, A. (2022). The Influence of Leadership Styles on Retention in Hotels*. *International Journal of HRM. 21(3), pp. 200-215.</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Fiedler, F. (2021). Management Strategies and Employee Retention in the Hospitality Sector. Hotel Management Review. 28(1), pp. 64-79.</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Hilton. (2021). Sustainability and Green Jobs at Hilton. [online] Available at: www.hilton.com/greenjobs [Accessed 8 Nov. 2024].</a:t>
            </a:r>
          </a:p>
          <a:p>
            <a:pPr marL="109728"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Davis, A. (2021). Understanding Employee Satisfaction and Retention at Hilton Hotels. Hospitality Management Review. 35(2), pp. 48-61.</a:t>
            </a:r>
          </a:p>
          <a:p>
            <a:pPr marL="109728" indent="0" rtl="0">
              <a:buNone/>
            </a:pPr>
            <a:endParaRPr lang="en-GB" dirty="0"/>
          </a:p>
        </p:txBody>
      </p:sp>
    </p:spTree>
    <p:extLst>
      <p:ext uri="{BB962C8B-B14F-4D97-AF65-F5344CB8AC3E}">
        <p14:creationId xmlns:p14="http://schemas.microsoft.com/office/powerpoint/2010/main" val="4155348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{1D2D39B5-9065-4C8B-B76F-40688B30D8FA}tf03460604_win32</Template>
  <TotalTime>161</TotalTime>
  <Words>1592</Words>
  <Application>Microsoft Office PowerPoint</Application>
  <PresentationFormat>Widescreen</PresentationFormat>
  <Paragraphs>84</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Calibri</vt:lpstr>
      <vt:lpstr>Georgia</vt:lpstr>
      <vt:lpstr>Wingdings 2</vt:lpstr>
      <vt:lpstr>Training presentation</vt:lpstr>
      <vt:lpstr>The Impacts of Macro Environment on HR and Personal Management at Hilton Hotels</vt:lpstr>
      <vt:lpstr>Introduction</vt:lpstr>
      <vt:lpstr>Political Factors</vt:lpstr>
      <vt:lpstr>Economic Factors</vt:lpstr>
      <vt:lpstr>Sociocultural Factors</vt:lpstr>
      <vt:lpstr>Technological Factors </vt:lpstr>
      <vt:lpstr>Legal Factors</vt:lpstr>
      <vt:lpstr>Environmental Factors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Jordan Soliman - 712462</dc:creator>
  <cp:lastModifiedBy>Jordan Soliman - 712462</cp:lastModifiedBy>
  <cp:revision>1</cp:revision>
  <dcterms:created xsi:type="dcterms:W3CDTF">2024-11-10T11:28:15Z</dcterms:created>
  <dcterms:modified xsi:type="dcterms:W3CDTF">2024-11-10T14:09:33Z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