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5"/>
  </p:notesMasterIdLst>
  <p:sldIdLst>
    <p:sldId id="256" r:id="rId2"/>
    <p:sldId id="257" r:id="rId3"/>
    <p:sldId id="258" r:id="rId4"/>
    <p:sldId id="259" r:id="rId5"/>
    <p:sldId id="260" r:id="rId6"/>
    <p:sldId id="262" r:id="rId7"/>
    <p:sldId id="263" r:id="rId8"/>
    <p:sldId id="264" r:id="rId9"/>
    <p:sldId id="261"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785" autoAdjust="0"/>
  </p:normalViewPr>
  <p:slideViewPr>
    <p:cSldViewPr>
      <p:cViewPr>
        <p:scale>
          <a:sx n="73" d="100"/>
          <a:sy n="73" d="100"/>
        </p:scale>
        <p:origin x="-1212"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A1B5F1-9B77-4B6C-A0AC-14F3D558195B}" type="datetimeFigureOut">
              <a:rPr lang="en-GB" smtClean="0"/>
              <a:pPr/>
              <a:t>27/07/2026</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A3E2C82-CCF6-4581-824F-8BC1F61BA084}"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0" marR="0" lvl="0" indent="0"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Genetic factors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Some epilepsies run in families or are linked to specific gene changes. These can affect how brain cells communicate</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(Shorvon, 2011).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Structural brain abnormalities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Anything that changes the brain’s structure can trigger seizures: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Stroke.</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tumours.</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Scarring from previous injury.</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R="0" lvl="0" indent="27305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Abnormal brain development.</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722313" marR="0" lvl="0" indent="-369888" algn="l" defTabSz="914400" rtl="0" eaLnBrk="1" fontAlgn="base" latinLnBrk="0" hangingPunct="1">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injury</a:t>
            </a:r>
          </a:p>
          <a:p>
            <a:pPr marL="722313" lvl="0" indent="-369888" eaLnBrk="0" fontAlgn="base" hangingPunct="0">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Head trauma from accidents, falls, or violence can lead to epilepsy months or years later</a:t>
            </a:r>
            <a:r>
              <a:rPr lang="en-GB" dirty="0" smtClean="0">
                <a:latin typeface="Arial" pitchFamily="34" charset="0"/>
                <a:cs typeface="Arial" pitchFamily="34" charset="0"/>
              </a:rPr>
              <a:t> (Thijs et al., 2019)</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infections</a:t>
            </a:r>
          </a:p>
          <a:p>
            <a:pPr marL="722313" lvl="0" indent="-369888" eaLnBrk="0" fontAlgn="base" hangingPunct="0">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Conditions such as meningitis, encephalitis, or neurocysticercosis can damage brain tissue</a:t>
            </a:r>
            <a:r>
              <a:rPr lang="en-GB" dirty="0" smtClean="0">
                <a:latin typeface="Arial" pitchFamily="34" charset="0"/>
                <a:cs typeface="Arial" pitchFamily="34" charset="0"/>
              </a:rPr>
              <a:t> (Balestrini et al., 2021)</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Metabolic or immune disorders</a:t>
            </a:r>
          </a:p>
          <a:p>
            <a:pPr marL="722313" marR="0" lvl="0" indent="-369888"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Problems with the body’s chemistry (e.g., very low sodium) or autoimmune conditions can cause seizures (CDC, 2024).</a:t>
            </a:r>
          </a:p>
          <a:p>
            <a:pPr marL="722313" marR="0" lvl="0" indent="-369888"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 typeface="Wingdings" pitchFamily="2" charset="2"/>
              <a:buChar char="q"/>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Prenatal causes</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babies, epilepsy may result from:</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Lack of oxygen at birth.</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722313" marR="0" lvl="0" indent="-369888"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Prematurity.</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722313" lvl="0" indent="-369888" eaLnBrk="0" fontAlgn="base" hangingPunct="0">
              <a:spcBef>
                <a:spcPct val="0"/>
              </a:spcBef>
              <a:spcAft>
                <a:spcPct val="0"/>
              </a:spcAft>
              <a:buFontTx/>
              <a:buChar char="•"/>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Brain malformations</a:t>
            </a:r>
            <a:r>
              <a:rPr lang="en-GB" dirty="0" smtClean="0">
                <a:latin typeface="Arial" pitchFamily="34" charset="0"/>
                <a:cs typeface="Arial" pitchFamily="34" charset="0"/>
              </a:rPr>
              <a:t> (Duncan et al., 2006</a:t>
            </a:r>
            <a:r>
              <a:rPr lang="en-GB" dirty="0" smtClean="0"/>
              <a:t>).</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5</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6</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Individuals with recurrent seizures experience higher rates of physical and psychiatric co morbidities, as well as increased reliance on healthcare services and elevated mortality rates (Steer et al., 2014).</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Calibri" pitchFamily="34"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Calibri" pitchFamily="34" charset="0"/>
                <a:cs typeface="Arial" pitchFamily="34" charset="0"/>
              </a:rPr>
              <a:t>Numerous studies estimate that the reported incidence of new epilepsy cases is lower in high-income countries compared to low-resource countries, which are more heavily affected</a:t>
            </a:r>
            <a:r>
              <a:rPr lang="en-GB" dirty="0" smtClean="0">
                <a:latin typeface="Arial" pitchFamily="34" charset="0"/>
                <a:cs typeface="Arial" pitchFamily="34" charset="0"/>
              </a:rPr>
              <a:t> (</a:t>
            </a:r>
            <a:r>
              <a:rPr lang="en-GB" dirty="0" err="1" smtClean="0">
                <a:latin typeface="Arial" pitchFamily="34" charset="0"/>
                <a:cs typeface="Arial" pitchFamily="34" charset="0"/>
              </a:rPr>
              <a:t>Yemadje</a:t>
            </a:r>
            <a:r>
              <a:rPr lang="en-GB" dirty="0" smtClean="0">
                <a:latin typeface="Arial" pitchFamily="34" charset="0"/>
                <a:cs typeface="Arial" pitchFamily="34" charset="0"/>
              </a:rPr>
              <a:t> et al., 2011)</a:t>
            </a:r>
            <a:r>
              <a:rPr lang="en-GB" dirty="0" smtClean="0">
                <a:latin typeface="Arial" pitchFamily="34" charset="0"/>
                <a:ea typeface="Calibri" pitchFamily="34" charset="0"/>
                <a:cs typeface="Arial" pitchFamily="34" charset="0"/>
              </a:rPr>
              <a:t>. </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Calibri" pitchFamily="34"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Calibri" pitchFamily="34" charset="0"/>
                <a:cs typeface="Arial" pitchFamily="34" charset="0"/>
              </a:rPr>
              <a:t>the incidence of new cases might be uniform worldwide, despite the greater impact on low-resource countries </a:t>
            </a:r>
            <a:r>
              <a:rPr lang="en-GB" dirty="0" smtClean="0">
                <a:latin typeface="Arial" pitchFamily="34" charset="0"/>
                <a:ea typeface="Times New Roman" pitchFamily="18" charset="0"/>
                <a:cs typeface="Arial" pitchFamily="34" charset="0"/>
              </a:rPr>
              <a:t>(Chen et al., 2023)</a:t>
            </a:r>
            <a:r>
              <a:rPr lang="en-GB" dirty="0" smtClean="0">
                <a:latin typeface="Arial" pitchFamily="34" charset="0"/>
                <a:ea typeface="Calibri" pitchFamily="34" charset="0"/>
                <a:cs typeface="Arial" pitchFamily="34" charset="0"/>
              </a:rPr>
              <a:t>.</a:t>
            </a:r>
            <a:r>
              <a:rPr lang="en-GB" dirty="0" smtClean="0">
                <a:latin typeface="Arial" pitchFamily="34" charset="0"/>
                <a:cs typeface="Arial" pitchFamily="34" charset="0"/>
              </a:rPr>
              <a:t> </a:t>
            </a:r>
            <a:endParaRPr lang="en-GB" dirty="0" smtClean="0"/>
          </a:p>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7</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protocol following an initial seizure necessitates immediate consultation with GP or emergency medical services. For adults, it is essential to seek the expertise of a neurologist, while children should be referred to a paediatrician with specialized knowledge in epilepsy. This approach ensures a thorough and reliable assessment of the condition, contributing to effective management and treatment strategies.</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the United Kingdom, the clinical assessment of epilepsy is performed by a medical specialist. This assessment is based on studies and strict protocols set by the National Institute for Health and Care Excellence (NICE), along with standard practices followed by the NHS (NICE, 2022).</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endParaRPr lang="en-GB" dirty="0"/>
          </a:p>
        </p:txBody>
      </p:sp>
      <p:sp>
        <p:nvSpPr>
          <p:cNvPr id="4" name="Slide Number Placeholder 3"/>
          <p:cNvSpPr>
            <a:spLocks noGrp="1"/>
          </p:cNvSpPr>
          <p:nvPr>
            <p:ph type="sldNum" sz="quarter" idx="10"/>
          </p:nvPr>
        </p:nvSpPr>
        <p:spPr/>
        <p:txBody>
          <a:bodyPr/>
          <a:lstStyle/>
          <a:p>
            <a:fld id="{FA3E2C82-CCF6-4581-824F-8BC1F61BA084}" type="slidenum">
              <a:rPr lang="en-GB" smtClean="0"/>
              <a:pPr/>
              <a:t>9</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1B2CEDB9-3431-46F1-81CF-7656876E4426}"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895C7D0-DD66-4809-8AF6-736DFDF5C865}" type="datetimeFigureOut">
              <a:rPr lang="en-GB" smtClean="0"/>
              <a:pPr/>
              <a:t>27/07/2026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B2CEDB9-3431-46F1-81CF-7656876E4426}"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895C7D0-DD66-4809-8AF6-736DFDF5C865}" type="datetimeFigureOut">
              <a:rPr lang="en-GB" smtClean="0"/>
              <a:pPr/>
              <a:t>27/07/2026</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B2CEDB9-3431-46F1-81CF-7656876E4426}"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neurotorium.org/article/psychiatric-comorbidities-in-epilepsy/" TargetMode="External"/><Relationship Id="rId2" Type="http://schemas.openxmlformats.org/officeDocument/2006/relationships/hyperlink" Target="https://epilepsy-institute.org.uk/eri/about-epilepsy/causes/" TargetMode="External"/><Relationship Id="rId1" Type="http://schemas.openxmlformats.org/officeDocument/2006/relationships/slideLayout" Target="../slideLayouts/slideLayout7.xml"/><Relationship Id="rId4" Type="http://schemas.openxmlformats.org/officeDocument/2006/relationships/hyperlink" Target="https://www.cdc.gov/epilepsy/about/index.html"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cprfirstaid.com.au/what-is-seizure/"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innovatecare.co.uk/living-safely-with-epilepsy-best-practice-seizure-management-at-home-and-in-the-community/" TargetMode="External"/><Relationship Id="rId2" Type="http://schemas.openxmlformats.org/officeDocument/2006/relationships/hyperlink" Target="https://www.ncbi.nlm.nih.gov/books/NBK430765/" TargetMode="External"/><Relationship Id="rId1" Type="http://schemas.openxmlformats.org/officeDocument/2006/relationships/slideLayout" Target="../slideLayouts/slideLayout7.xml"/><Relationship Id="rId5" Type="http://schemas.openxmlformats.org/officeDocument/2006/relationships/hyperlink" Target="https://www.nhs.uk/conditions/epilepsy/?utm_source=copilot.com" TargetMode="External"/><Relationship Id="rId4" Type="http://schemas.openxmlformats.org/officeDocument/2006/relationships/hyperlink" Target="https://x.com/MFT_CSSAHPs/status/1772632098651648469"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ncbi.nlm.nih.gov/books/NBK557645/"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media.market.us/epileptics-statistics/" TargetMode="External"/><Relationship Id="rId2" Type="http://schemas.openxmlformats.org/officeDocument/2006/relationships/hyperlink" Target="https://www.researchgate.net/figure/Examples-of-epilepsy-treatment-options_fig2_373105229"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who.int/news-room/fact-sheets/detail/epilepsy" TargetMode="External"/><Relationship Id="rId2" Type="http://schemas.openxmlformats.org/officeDocument/2006/relationships/hyperlink" Target="https://www.rcpch.ac.uk/resources/eqip-impact?utm_source=copilot.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EPILEPSY.jpg"/>
          <p:cNvPicPr>
            <a:picLocks noChangeAspect="1"/>
          </p:cNvPicPr>
          <p:nvPr/>
        </p:nvPicPr>
        <p:blipFill>
          <a:blip r:embed="rId2" cstate="print"/>
          <a:stretch>
            <a:fillRect/>
          </a:stretch>
        </p:blipFill>
        <p:spPr>
          <a:xfrm>
            <a:off x="5364088" y="3284984"/>
            <a:ext cx="3528392" cy="3190875"/>
          </a:xfrm>
          <a:prstGeom prst="rect">
            <a:avLst/>
          </a:prstGeom>
        </p:spPr>
      </p:pic>
      <p:sp>
        <p:nvSpPr>
          <p:cNvPr id="2" name="Title 1"/>
          <p:cNvSpPr>
            <a:spLocks noGrp="1"/>
          </p:cNvSpPr>
          <p:nvPr>
            <p:ph type="ctrTitle"/>
          </p:nvPr>
        </p:nvSpPr>
        <p:spPr>
          <a:xfrm>
            <a:off x="683568" y="3140968"/>
            <a:ext cx="7126560" cy="864096"/>
          </a:xfrm>
        </p:spPr>
        <p:txBody>
          <a:bodyPr>
            <a:normAutofit fontScale="90000"/>
          </a:bodyPr>
          <a:lstStyle/>
          <a:p>
            <a:pPr algn="l"/>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700" i="1" dirty="0" smtClean="0">
                <a:latin typeface="Arial" pitchFamily="34" charset="0"/>
                <a:cs typeface="Arial" pitchFamily="34" charset="0"/>
              </a:rPr>
              <a:t/>
            </a:r>
            <a:br>
              <a:rPr lang="en-GB" sz="2700" i="1" dirty="0" smtClean="0">
                <a:latin typeface="Arial" pitchFamily="34" charset="0"/>
                <a:cs typeface="Arial" pitchFamily="34" charset="0"/>
              </a:rPr>
            </a:br>
            <a:r>
              <a:rPr lang="en-GB" sz="2200" dirty="0" smtClean="0">
                <a:effectLst/>
                <a:latin typeface="Arial" pitchFamily="34" charset="0"/>
                <a:cs typeface="Arial" pitchFamily="34" charset="0"/>
              </a:rPr>
              <a:t>Module </a:t>
            </a:r>
            <a:r>
              <a:rPr lang="en-GB" sz="2200" dirty="0">
                <a:effectLst/>
                <a:latin typeface="Arial" pitchFamily="34" charset="0"/>
                <a:cs typeface="Arial" pitchFamily="34" charset="0"/>
              </a:rPr>
              <a:t>Leader:</a:t>
            </a:r>
            <a:r>
              <a:rPr lang="en-US" sz="2200" dirty="0">
                <a:effectLst/>
                <a:latin typeface="Arial" pitchFamily="34" charset="0"/>
                <a:cs typeface="Arial" pitchFamily="34" charset="0"/>
              </a:rPr>
              <a:t> Dr. Muhammed Khan</a:t>
            </a:r>
            <a:r>
              <a:rPr lang="en-GB" sz="2200" dirty="0">
                <a:effectLst/>
                <a:latin typeface="Arial" pitchFamily="34" charset="0"/>
                <a:cs typeface="Arial" pitchFamily="34" charset="0"/>
              </a:rPr>
              <a:t/>
            </a:r>
            <a:br>
              <a:rPr lang="en-GB" sz="2200" dirty="0">
                <a:effectLst/>
                <a:latin typeface="Arial" pitchFamily="34" charset="0"/>
                <a:cs typeface="Arial" pitchFamily="34" charset="0"/>
              </a:rPr>
            </a:br>
            <a:r>
              <a:rPr lang="en-US" sz="2200" dirty="0">
                <a:effectLst/>
                <a:latin typeface="Arial" pitchFamily="34" charset="0"/>
                <a:cs typeface="Arial" pitchFamily="34" charset="0"/>
              </a:rPr>
              <a:t>Student name: Maria Fatima Mangue Mbomio-2230098</a:t>
            </a:r>
            <a:r>
              <a:rPr lang="en-GB" dirty="0"/>
              <a:t/>
            </a:r>
            <a:br>
              <a:rPr lang="en-GB" dirty="0"/>
            </a:br>
            <a:endParaRPr lang="en-GB" dirty="0"/>
          </a:p>
        </p:txBody>
      </p:sp>
      <p:sp>
        <p:nvSpPr>
          <p:cNvPr id="3" name="Subtitle 2"/>
          <p:cNvSpPr>
            <a:spLocks noGrp="1"/>
          </p:cNvSpPr>
          <p:nvPr>
            <p:ph type="subTitle" idx="1"/>
          </p:nvPr>
        </p:nvSpPr>
        <p:spPr>
          <a:xfrm>
            <a:off x="323528" y="3284984"/>
            <a:ext cx="8568952" cy="3240360"/>
          </a:xfrm>
        </p:spPr>
        <p:txBody>
          <a:bodyPr>
            <a:normAutofit/>
          </a:bodyPr>
          <a:lstStyle/>
          <a:p>
            <a:pPr algn="l"/>
            <a:r>
              <a:rPr lang="en-GB" sz="1800" b="1" i="1" dirty="0" smtClean="0">
                <a:solidFill>
                  <a:schemeClr val="tx1">
                    <a:lumMod val="95000"/>
                    <a:lumOff val="5000"/>
                  </a:schemeClr>
                </a:solidFill>
                <a:latin typeface="Arial" pitchFamily="34" charset="0"/>
                <a:cs typeface="Arial" pitchFamily="34" charset="0"/>
              </a:rPr>
              <a:t> </a:t>
            </a:r>
            <a:endParaRPr lang="en-GB" sz="1800" b="1" i="1" dirty="0" smtClean="0">
              <a:solidFill>
                <a:schemeClr val="tx1">
                  <a:lumMod val="95000"/>
                  <a:lumOff val="5000"/>
                </a:schemeClr>
              </a:solidFill>
              <a:latin typeface="Arial" pitchFamily="34" charset="0"/>
              <a:cs typeface="Arial" pitchFamily="34" charset="0"/>
            </a:endParaRPr>
          </a:p>
          <a:p>
            <a:pPr algn="l"/>
            <a:r>
              <a:rPr lang="en-GB" sz="1800" b="1" i="1" dirty="0" smtClean="0">
                <a:solidFill>
                  <a:schemeClr val="tx1">
                    <a:lumMod val="95000"/>
                    <a:lumOff val="5000"/>
                  </a:schemeClr>
                </a:solidFill>
                <a:latin typeface="Arial" pitchFamily="34" charset="0"/>
                <a:cs typeface="Arial" pitchFamily="34" charset="0"/>
              </a:rPr>
              <a:t>LONG-TERM </a:t>
            </a:r>
            <a:r>
              <a:rPr lang="en-GB" sz="1800" b="1" i="1" dirty="0" smtClean="0">
                <a:solidFill>
                  <a:schemeClr val="tx1">
                    <a:lumMod val="95000"/>
                    <a:lumOff val="5000"/>
                  </a:schemeClr>
                </a:solidFill>
                <a:latin typeface="Arial" pitchFamily="34" charset="0"/>
                <a:cs typeface="Arial" pitchFamily="34" charset="0"/>
              </a:rPr>
              <a:t>CONDITION: EPILEPSY</a:t>
            </a:r>
          </a:p>
          <a:p>
            <a:pPr algn="l"/>
            <a:r>
              <a:rPr lang="en-GB" sz="1800" b="1" i="1" dirty="0" smtClean="0">
                <a:solidFill>
                  <a:schemeClr val="tx1">
                    <a:lumMod val="95000"/>
                    <a:lumOff val="5000"/>
                  </a:schemeClr>
                </a:solidFill>
                <a:latin typeface="Arial" pitchFamily="34" charset="0"/>
                <a:cs typeface="Arial" pitchFamily="34" charset="0"/>
              </a:rPr>
              <a:t>HEALTH PROFESSIONALS: Neurologist</a:t>
            </a:r>
            <a:endParaRPr lang="en-GB" sz="1800" b="1" i="1" dirty="0">
              <a:solidFill>
                <a:schemeClr val="tx1">
                  <a:lumMod val="95000"/>
                  <a:lumOff val="5000"/>
                </a:schemeClr>
              </a:solidFill>
              <a:latin typeface="Arial" pitchFamily="34" charset="0"/>
              <a:cs typeface="Arial" pitchFamily="34" charset="0"/>
            </a:endParaRPr>
          </a:p>
        </p:txBody>
      </p:sp>
      <p:sp>
        <p:nvSpPr>
          <p:cNvPr id="5" name="TextBox 4"/>
          <p:cNvSpPr txBox="1"/>
          <p:nvPr/>
        </p:nvSpPr>
        <p:spPr>
          <a:xfrm>
            <a:off x="1403648" y="1412776"/>
            <a:ext cx="6696744" cy="830997"/>
          </a:xfrm>
          <a:prstGeom prst="rect">
            <a:avLst/>
          </a:prstGeom>
          <a:noFill/>
        </p:spPr>
        <p:txBody>
          <a:bodyPr wrap="square" rtlCol="0">
            <a:spAutoFit/>
          </a:bodyPr>
          <a:lstStyle/>
          <a:p>
            <a:pPr algn="ctr"/>
            <a:r>
              <a:rPr lang="en-GB" sz="2400" b="1" i="1" dirty="0" smtClean="0">
                <a:latin typeface="Arial" pitchFamily="34" charset="0"/>
                <a:cs typeface="Arial" pitchFamily="34" charset="0"/>
              </a:rPr>
              <a:t>MSc. Community Care and Management of Longer-term Conditions</a:t>
            </a:r>
            <a:r>
              <a:rPr lang="en-GB" sz="2400" i="1" dirty="0" smtClean="0">
                <a:latin typeface="Arial" pitchFamily="34" charset="0"/>
                <a:cs typeface="Arial" pitchFamily="34" charset="0"/>
              </a:rPr>
              <a:t> (</a:t>
            </a:r>
            <a:r>
              <a:rPr lang="en-GB" sz="2400" b="1" i="1" dirty="0" smtClean="0">
                <a:latin typeface="Arial" pitchFamily="34" charset="0"/>
                <a:cs typeface="Arial" pitchFamily="34" charset="0"/>
              </a:rPr>
              <a:t>LCHS7003_LON)</a:t>
            </a:r>
            <a:endParaRPr lang="en-GB" sz="2400" dirty="0"/>
          </a:p>
        </p:txBody>
      </p:sp>
      <p:pic>
        <p:nvPicPr>
          <p:cNvPr id="6" name="Picture 5" descr="University of Wales Trinity Saint David">
            <a:extLst>
              <a:ext uri="{FF2B5EF4-FFF2-40B4-BE49-F238E27FC236}">
                <a16:creationId xmlns:lc="http://schemas.openxmlformats.org/drawingml/2006/lockedCanvas" xmlns:o="urn:schemas-microsoft-com:office:office" xmlns:v="urn:schemas-microsoft-com:vml" xmlns:w10="urn:schemas-microsoft-com:office:word" xmlns:w="http://schemas.openxmlformats.org/wordprocessingml/2006/main" xmlns:a16="http://schemas.microsoft.com/office/drawing/2014/main" xmlns="" xmlns:wne="http://schemas.microsoft.com/office/word/2006/wordml" xmlns:wp="http://schemas.openxmlformats.org/drawingml/2006/wordprocessingDrawing" xmlns:m="http://schemas.openxmlformats.org/officeDocument/2006/math" xmlns:ve="http://schemas.openxmlformats.org/markup-compatibility/2006" id="{A2AC4A84-07F7-501E-E5E2-B16D175BF497}"/>
              </a:ext>
            </a:extLst>
          </p:cNvPr>
          <p:cNvPicPr/>
          <p:nvPr/>
        </p:nvPicPr>
        <p:blipFill rotWithShape="1">
          <a:blip r:embed="rId3" cstate="print">
            <a:extLst>
              <a:ext uri="{28A0092B-C50C-407E-A947-70E740481C1C}">
                <a14:useLocalDpi xmlns:lc="http://schemas.openxmlformats.org/drawingml/2006/lockedCanvas" xmlns:pic="http://schemas.openxmlformats.org/drawingml/2006/picture" xmlns:o="urn:schemas-microsoft-com:office:office" xmlns:v="urn:schemas-microsoft-com:vml" xmlns:w10="urn:schemas-microsoft-com:office:word" xmlns:w="http://schemas.openxmlformats.org/wordprocessingml/2006/main" xmlns:a14="http://schemas.microsoft.com/office/drawing/2010/main" xmlns="" xmlns:wne="http://schemas.microsoft.com/office/word/2006/wordml" xmlns:wp="http://schemas.openxmlformats.org/drawingml/2006/wordprocessingDrawing" xmlns:m="http://schemas.openxmlformats.org/officeDocument/2006/math" xmlns:ve="http://schemas.openxmlformats.org/markup-compatibility/2006" val="0"/>
              </a:ext>
            </a:extLst>
          </a:blip>
          <a:srcRect l="5923" t="29904" r="5907" b="33238"/>
          <a:stretch/>
        </p:blipFill>
        <p:spPr bwMode="auto">
          <a:xfrm>
            <a:off x="179512" y="188640"/>
            <a:ext cx="3964305" cy="914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3648" y="1556792"/>
            <a:ext cx="5976664" cy="2585323"/>
          </a:xfrm>
          <a:prstGeom prst="rect">
            <a:avLst/>
          </a:prstGeom>
          <a:noFill/>
        </p:spPr>
        <p:txBody>
          <a:bodyPr wrap="square" rtlCol="0">
            <a:spAutoFit/>
          </a:bodyPr>
          <a:lstStyle/>
          <a:p>
            <a:pPr algn="ctr"/>
            <a:r>
              <a:rPr lang="en-GB" b="1" dirty="0">
                <a:latin typeface="Arial" pitchFamily="34" charset="0"/>
                <a:cs typeface="Arial" pitchFamily="34" charset="0"/>
              </a:rPr>
              <a:t>Acknowledgment</a:t>
            </a:r>
            <a:endParaRPr lang="en-GB" dirty="0">
              <a:latin typeface="Arial" pitchFamily="34" charset="0"/>
              <a:cs typeface="Arial" pitchFamily="34" charset="0"/>
            </a:endParaRPr>
          </a:p>
          <a:p>
            <a:r>
              <a:rPr lang="en-GB" dirty="0">
                <a:latin typeface="Arial" pitchFamily="34" charset="0"/>
                <a:cs typeface="Arial" pitchFamily="34" charset="0"/>
              </a:rPr>
              <a:t> </a:t>
            </a:r>
          </a:p>
          <a:p>
            <a:r>
              <a:rPr lang="en-US" dirty="0">
                <a:latin typeface="Arial" pitchFamily="34" charset="0"/>
                <a:cs typeface="Arial"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 </a:t>
            </a:r>
            <a:endParaRPr lang="en-GB" dirty="0">
              <a:latin typeface="Arial" pitchFamily="34" charset="0"/>
              <a:cs typeface="Arial" pitchFamily="34" charset="0"/>
            </a:endParaRP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PILEPSY what to do.jpg"/>
          <p:cNvPicPr>
            <a:picLocks noChangeAspect="1"/>
          </p:cNvPicPr>
          <p:nvPr/>
        </p:nvPicPr>
        <p:blipFill>
          <a:blip r:embed="rId2" cstate="print"/>
          <a:stretch>
            <a:fillRect/>
          </a:stretch>
        </p:blipFill>
        <p:spPr>
          <a:xfrm>
            <a:off x="179512" y="2348880"/>
            <a:ext cx="8712968" cy="1728192"/>
          </a:xfrm>
          <a:prstGeom prst="rect">
            <a:avLst/>
          </a:prstGeom>
        </p:spPr>
      </p:pic>
      <p:sp>
        <p:nvSpPr>
          <p:cNvPr id="2" name="TextBox 1"/>
          <p:cNvSpPr txBox="1"/>
          <p:nvPr/>
        </p:nvSpPr>
        <p:spPr>
          <a:xfrm>
            <a:off x="251520" y="476672"/>
            <a:ext cx="7488832" cy="400110"/>
          </a:xfrm>
          <a:prstGeom prst="rect">
            <a:avLst/>
          </a:prstGeom>
          <a:noFill/>
        </p:spPr>
        <p:txBody>
          <a:bodyPr wrap="square" rtlCol="0">
            <a:spAutoFit/>
          </a:bodyPr>
          <a:lstStyle/>
          <a:p>
            <a:r>
              <a:rPr lang="en-GB" sz="2000" b="1" dirty="0" smtClean="0">
                <a:solidFill>
                  <a:schemeClr val="accent3">
                    <a:lumMod val="50000"/>
                  </a:schemeClr>
                </a:solidFill>
                <a:latin typeface="Arial" pitchFamily="34" charset="0"/>
                <a:cs typeface="Arial" pitchFamily="34" charset="0"/>
              </a:rPr>
              <a:t>OVERVIEW</a:t>
            </a:r>
          </a:p>
        </p:txBody>
      </p:sp>
      <p:sp>
        <p:nvSpPr>
          <p:cNvPr id="2049" name="Rectangle 1"/>
          <p:cNvSpPr>
            <a:spLocks noChangeArrowheads="1"/>
          </p:cNvSpPr>
          <p:nvPr/>
        </p:nvSpPr>
        <p:spPr bwMode="auto">
          <a:xfrm>
            <a:off x="179512" y="836712"/>
            <a:ext cx="8712968" cy="1477328"/>
          </a:xfrm>
          <a:prstGeom prst="rect">
            <a:avLst/>
          </a:prstGeom>
          <a:ln>
            <a:headEnd/>
            <a:tailEnd/>
          </a:ln>
        </p:spPr>
        <p:style>
          <a:lnRef idx="0">
            <a:schemeClr val="accent3"/>
          </a:lnRef>
          <a:fillRef idx="3">
            <a:schemeClr val="accent3"/>
          </a:fillRef>
          <a:effectRef idx="3">
            <a:schemeClr val="accent3"/>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rgbClr val="000000"/>
                </a:solidFill>
                <a:effectLst/>
                <a:latin typeface="Arial" pitchFamily="34" charset="0"/>
                <a:ea typeface="Calibri" pitchFamily="34" charset="0"/>
                <a:cs typeface="Arial" pitchFamily="34" charset="0"/>
              </a:rPr>
              <a:t>Epilepsy is a chronic brain disorder that affects approximately 50 million individuals of all ages around the world, making it the most prevalent neurological condition globally. Alarmingly, nearly 80% of those living with epilepsy are in low-resource countries, highlighting the urgent need for increased awareness and support for those affected</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(Mayo Clinic , 2021)</a:t>
            </a:r>
            <a:r>
              <a:rPr kumimoji="0" lang="en-GB" b="0" i="0" u="none" strike="noStrike" cap="none" normalizeH="0" baseline="0" dirty="0" smtClean="0">
                <a:ln>
                  <a:noFill/>
                </a:ln>
                <a:solidFill>
                  <a:srgbClr val="000000"/>
                </a:solidFill>
                <a:effectLst/>
                <a:latin typeface="Arial" pitchFamily="34" charset="0"/>
                <a:ea typeface="Calibri" pitchFamily="34" charset="0"/>
                <a:cs typeface="Arial" pitchFamily="34" charset="0"/>
              </a:rPr>
              <a:t>. </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179512" y="4005064"/>
            <a:ext cx="8712968" cy="2585323"/>
          </a:xfrm>
          <a:prstGeom prst="rect">
            <a:avLst/>
          </a:prstGeom>
          <a:ln>
            <a:headEnd/>
            <a:tailEnd/>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According to WHO (2024) we can determinate that.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Epilepsy is recognized as a chronic neurological disorder characterised by the propensity to experience recurrent seizures that are not elicited by transient factors, such as fever, hypoglycaemia, or acute medical conditions.</a:t>
            </a:r>
          </a:p>
          <a:p>
            <a:pPr marL="0" marR="0" lvl="0" indent="0" algn="just"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Arial" pitchFamily="34" charset="0"/>
              </a:rPr>
              <a:t>The seizures involves a synchronized discharge of electrical activity, leading to a disturbances of a normal brain function (WHO, 2024).</a:t>
            </a: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seizure generalised type.jpg"/>
          <p:cNvPicPr>
            <a:picLocks noChangeAspect="1"/>
          </p:cNvPicPr>
          <p:nvPr/>
        </p:nvPicPr>
        <p:blipFill>
          <a:blip r:embed="rId2" cstate="print"/>
          <a:stretch>
            <a:fillRect/>
          </a:stretch>
        </p:blipFill>
        <p:spPr>
          <a:xfrm>
            <a:off x="5940152" y="1988840"/>
            <a:ext cx="2016224" cy="4320480"/>
          </a:xfrm>
          <a:prstGeom prst="rect">
            <a:avLst/>
          </a:prstGeom>
        </p:spPr>
      </p:pic>
      <p:sp>
        <p:nvSpPr>
          <p:cNvPr id="1025" name="Rectangle 1"/>
          <p:cNvSpPr>
            <a:spLocks noChangeArrowheads="1"/>
          </p:cNvSpPr>
          <p:nvPr/>
        </p:nvSpPr>
        <p:spPr bwMode="auto">
          <a:xfrm>
            <a:off x="179512" y="791986"/>
            <a:ext cx="6120680" cy="701730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GB" b="1" dirty="0" smtClean="0">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Focal seizures</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Start in one specific area of the brain</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a:t>
            </a:r>
            <a:r>
              <a:rPr lang="en-GB" dirty="0" smtClean="0"/>
              <a:t>(Ramakrishnan and Rayi, 2022).</a:t>
            </a:r>
          </a:p>
          <a:p>
            <a:pPr indent="273050">
              <a:buFont typeface="Arial" pitchFamily="34" charset="0"/>
              <a:buChar char="•"/>
            </a:pPr>
            <a:r>
              <a:rPr lang="en-GB" dirty="0" smtClean="0">
                <a:latin typeface="Arial" pitchFamily="34" charset="0"/>
                <a:cs typeface="Arial" pitchFamily="34" charset="0"/>
              </a:rPr>
              <a:t>Jerking of one limb.</a:t>
            </a:r>
          </a:p>
          <a:p>
            <a:pPr indent="273050">
              <a:buFont typeface="Arial" pitchFamily="34" charset="0"/>
              <a:buChar char="•"/>
            </a:pPr>
            <a:r>
              <a:rPr lang="en-GB" dirty="0" smtClean="0">
                <a:latin typeface="Arial" pitchFamily="34" charset="0"/>
                <a:cs typeface="Arial" pitchFamily="34" charset="0"/>
              </a:rPr>
              <a:t>Tingling, strange sensations, déjà vu.</a:t>
            </a:r>
          </a:p>
          <a:p>
            <a:pPr indent="273050">
              <a:buFont typeface="Arial" pitchFamily="34" charset="0"/>
              <a:buChar char="•"/>
            </a:pPr>
            <a:r>
              <a:rPr lang="en-GB" dirty="0" smtClean="0">
                <a:latin typeface="Arial" pitchFamily="34" charset="0"/>
                <a:cs typeface="Arial" pitchFamily="34" charset="0"/>
              </a:rPr>
              <a:t>Rising feeling in the stomach.</a:t>
            </a:r>
          </a:p>
          <a:p>
            <a:pPr indent="273050">
              <a:buFont typeface="Arial" pitchFamily="34" charset="0"/>
              <a:buChar char="•"/>
            </a:pPr>
            <a:r>
              <a:rPr lang="en-GB" dirty="0" smtClean="0">
                <a:latin typeface="Arial" pitchFamily="34" charset="0"/>
                <a:cs typeface="Arial" pitchFamily="34" charset="0"/>
              </a:rPr>
              <a:t>Staring, confusion, or repetitive movements.</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Generalised seizures</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Affect both sides of the brain from the start. Symptoms</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(Huff and Murr, 2023).</a:t>
            </a:r>
          </a:p>
          <a:p>
            <a:pPr marR="0" lvl="0" indent="273050" algn="l" defTabSz="914400" rtl="0" eaLnBrk="0" fontAlgn="base" latinLnBrk="0" hangingPunct="0">
              <a:lnSpc>
                <a:spcPct val="100000"/>
              </a:lnSpc>
              <a:spcBef>
                <a:spcPct val="0"/>
              </a:spcBef>
              <a:spcAft>
                <a:spcPct val="0"/>
              </a:spcAft>
              <a:buClrTx/>
              <a:buSzTx/>
              <a:buFont typeface="Arial" pitchFamily="34" charset="0"/>
              <a:buChar char="•"/>
              <a:tabLst>
                <a:tab pos="457200" algn="l"/>
              </a:tabLst>
            </a:pPr>
            <a:r>
              <a:rPr lang="en-GB" dirty="0" smtClean="0">
                <a:latin typeface="Arial" pitchFamily="34" charset="0"/>
                <a:ea typeface="Times New Roman" pitchFamily="18" charset="0"/>
                <a:cs typeface="Arial" pitchFamily="34" charset="0"/>
              </a:rPr>
              <a:t>Falling.</a:t>
            </a:r>
          </a:p>
          <a:p>
            <a:pPr marR="0" lvl="0" indent="273050" algn="l" defTabSz="914400" rtl="0" eaLnBrk="0" fontAlgn="base" latinLnBrk="0" hangingPunct="0">
              <a:lnSpc>
                <a:spcPct val="100000"/>
              </a:lnSpc>
              <a:spcBef>
                <a:spcPct val="0"/>
              </a:spcBef>
              <a:spcAft>
                <a:spcPct val="0"/>
              </a:spcAft>
              <a:buClrTx/>
              <a:buSzTx/>
              <a:buFont typeface="Arial" pitchFamily="34" charset="0"/>
              <a:buChar char="•"/>
              <a:tabLst>
                <a:tab pos="457200" algn="l"/>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Sudden</a:t>
            </a:r>
            <a:r>
              <a:rPr kumimoji="0" lang="en-GB" b="0" i="0" u="none" strike="noStrike" cap="none" normalizeH="0" dirty="0" smtClean="0">
                <a:ln>
                  <a:noFill/>
                </a:ln>
                <a:solidFill>
                  <a:schemeClr val="tx1"/>
                </a:solidFill>
                <a:effectLst/>
                <a:latin typeface="Arial" pitchFamily="34" charset="0"/>
                <a:ea typeface="Times New Roman" pitchFamily="18" charset="0"/>
                <a:cs typeface="Arial" pitchFamily="34" charset="0"/>
              </a:rPr>
              <a:t> loss of muscle tone</a:t>
            </a:r>
          </a:p>
          <a:p>
            <a:pPr marR="0" lvl="0" algn="l" defTabSz="914400" rtl="0" eaLnBrk="0" fontAlgn="base" latinLnBrk="0" hangingPunct="0">
              <a:lnSpc>
                <a:spcPct val="100000"/>
              </a:lnSpc>
              <a:spcBef>
                <a:spcPct val="0"/>
              </a:spcBef>
              <a:spcAft>
                <a:spcPct val="0"/>
              </a:spcAft>
              <a:buClrTx/>
              <a:buSzTx/>
              <a:tabLst>
                <a:tab pos="457200" algn="l"/>
              </a:tabLst>
            </a:pPr>
            <a:endParaRPr lang="en-GB" baseline="0" dirty="0" smtClean="0">
              <a:latin typeface="Arial" pitchFamily="34" charset="0"/>
              <a:ea typeface="Times New Roman" pitchFamily="18" charset="0"/>
              <a:cs typeface="Arial" pitchFamily="34" charset="0"/>
            </a:endParaRPr>
          </a:p>
          <a:p>
            <a:pPr marR="0" lvl="0" algn="l" defTabSz="914400" rtl="0" eaLnBrk="0" fontAlgn="base" latinLnBrk="0" hangingPunct="0">
              <a:lnSpc>
                <a:spcPct val="100000"/>
              </a:lnSpc>
              <a:spcBef>
                <a:spcPct val="0"/>
              </a:spcBef>
              <a:spcAft>
                <a:spcPct val="0"/>
              </a:spcAft>
              <a:buClrTx/>
              <a:buSzTx/>
              <a:tabLst>
                <a:tab pos="457200" algn="l"/>
              </a:tabLst>
            </a:pPr>
            <a:r>
              <a:rPr lang="en-GB" b="1" baseline="0" dirty="0" smtClean="0">
                <a:latin typeface="Arial" pitchFamily="34" charset="0"/>
                <a:ea typeface="Times New Roman" pitchFamily="18" charset="0"/>
                <a:cs typeface="Arial" pitchFamily="34" charset="0"/>
              </a:rPr>
              <a:t>Post- seizures</a:t>
            </a:r>
            <a:r>
              <a:rPr lang="en-GB" baseline="0" dirty="0" smtClean="0">
                <a:latin typeface="Arial" pitchFamily="34" charset="0"/>
                <a:ea typeface="Times New Roman" pitchFamily="18" charset="0"/>
                <a:cs typeface="Arial" pitchFamily="34" charset="0"/>
              </a:rPr>
              <a:t>: Individual often experience general confusion,</a:t>
            </a:r>
            <a:r>
              <a:rPr lang="en-GB" dirty="0" smtClean="0">
                <a:latin typeface="Arial" pitchFamily="34" charset="0"/>
                <a:ea typeface="Times New Roman" pitchFamily="18" charset="0"/>
                <a:cs typeface="Arial" pitchFamily="34" charset="0"/>
              </a:rPr>
              <a:t> fatigue and memory loss (Huff and Murr, 2023).</a:t>
            </a: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p:nvPr/>
        </p:nvSpPr>
        <p:spPr>
          <a:xfrm>
            <a:off x="323528" y="836712"/>
            <a:ext cx="7309320" cy="923330"/>
          </a:xfrm>
          <a:prstGeom prst="rect">
            <a:avLst/>
          </a:prstGeom>
        </p:spPr>
        <p:txBody>
          <a:bodyPr wrap="square">
            <a:spAutoFit/>
          </a:bodyPr>
          <a:lstStyle/>
          <a:p>
            <a:pPr algn="just"/>
            <a:r>
              <a:rPr lang="en-GB" dirty="0" smtClean="0">
                <a:latin typeface="Arial" pitchFamily="34" charset="0"/>
                <a:cs typeface="Arial" pitchFamily="34" charset="0"/>
              </a:rPr>
              <a:t>The initial signs an individual experiences are recurrent, unprovoked seizures resulting from an abnormality in the brain, the nature of which depends on the specific area of ​​the brain involved (NHS, 2025).</a:t>
            </a:r>
            <a:endParaRPr lang="en-GB" dirty="0">
              <a:latin typeface="Arial" pitchFamily="34" charset="0"/>
              <a:cs typeface="Arial" pitchFamily="34" charset="0"/>
            </a:endParaRPr>
          </a:p>
        </p:txBody>
      </p:sp>
      <p:sp>
        <p:nvSpPr>
          <p:cNvPr id="5" name="TextBox 4"/>
          <p:cNvSpPr txBox="1"/>
          <p:nvPr/>
        </p:nvSpPr>
        <p:spPr>
          <a:xfrm>
            <a:off x="179512" y="332656"/>
            <a:ext cx="5472608"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SIGN AND SYMPTOMS</a:t>
            </a:r>
            <a:endParaRPr lang="en-GB" sz="2000" b="1" dirty="0">
              <a:solidFill>
                <a:schemeClr val="accent6">
                  <a:lumMod val="75000"/>
                </a:schemeClr>
              </a:solidFill>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404664"/>
            <a:ext cx="2939592"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Aetiology </a:t>
            </a:r>
            <a:endParaRPr lang="en-GB" sz="2000" b="1" dirty="0">
              <a:solidFill>
                <a:schemeClr val="accent6">
                  <a:lumMod val="75000"/>
                </a:schemeClr>
              </a:solidFill>
              <a:latin typeface="Arial" pitchFamily="34" charset="0"/>
              <a:cs typeface="Arial" pitchFamily="34" charset="0"/>
            </a:endParaRPr>
          </a:p>
        </p:txBody>
      </p:sp>
      <p:sp>
        <p:nvSpPr>
          <p:cNvPr id="17409" name="Rectangle 1"/>
          <p:cNvSpPr>
            <a:spLocks noChangeArrowheads="1"/>
          </p:cNvSpPr>
          <p:nvPr/>
        </p:nvSpPr>
        <p:spPr bwMode="auto">
          <a:xfrm>
            <a:off x="323528" y="836712"/>
            <a:ext cx="7488832" cy="20313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is classified as a non-contagious neurological disorder. According to numerous studies, the underlying aetiology remains unidentified in over 50% of cases globally </a:t>
            </a:r>
            <a:r>
              <a:rPr lang="en-GB" dirty="0" smtClean="0"/>
              <a:t>(Admin, 2019)</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The potential causes of epilepsy encompass a range of factors, including genetic predispositions, infectious agents, immune-related mechanisms, metabolic disturbances, and instances where the cause is unknown</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(CDC, 2024).</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Causes of epilepsy.jpg"/>
          <p:cNvPicPr>
            <a:picLocks noChangeAspect="1"/>
          </p:cNvPicPr>
          <p:nvPr/>
        </p:nvPicPr>
        <p:blipFill>
          <a:blip r:embed="rId3" cstate="print"/>
          <a:stretch>
            <a:fillRect/>
          </a:stretch>
        </p:blipFill>
        <p:spPr>
          <a:xfrm>
            <a:off x="179512" y="3140968"/>
            <a:ext cx="4032448" cy="2448272"/>
          </a:xfrm>
          <a:prstGeom prst="rect">
            <a:avLst/>
          </a:prstGeom>
        </p:spPr>
      </p:pic>
      <p:sp>
        <p:nvSpPr>
          <p:cNvPr id="7" name="TextBox 6"/>
          <p:cNvSpPr txBox="1"/>
          <p:nvPr/>
        </p:nvSpPr>
        <p:spPr>
          <a:xfrm>
            <a:off x="4283968" y="3212976"/>
            <a:ext cx="3672407" cy="3416320"/>
          </a:xfrm>
          <a:prstGeom prst="rect">
            <a:avLst/>
          </a:prstGeom>
          <a:noFill/>
        </p:spPr>
        <p:txBody>
          <a:bodyPr wrap="square" rtlCol="0">
            <a:spAutoFit/>
          </a:bodyPr>
          <a:lstStyle/>
          <a:p>
            <a:pPr indent="180975">
              <a:buFont typeface="Arial" pitchFamily="34" charset="0"/>
              <a:buChar char="•"/>
            </a:pPr>
            <a:r>
              <a:rPr lang="en-GB" dirty="0" smtClean="0">
                <a:latin typeface="Arial" pitchFamily="34" charset="0"/>
                <a:cs typeface="Arial" pitchFamily="34" charset="0"/>
              </a:rPr>
              <a:t>Genetic</a:t>
            </a:r>
          </a:p>
          <a:p>
            <a:pPr indent="180975">
              <a:buFont typeface="Arial" pitchFamily="34" charset="0"/>
              <a:buChar char="•"/>
            </a:pPr>
            <a:r>
              <a:rPr lang="en-GB" dirty="0" smtClean="0">
                <a:latin typeface="Arial" pitchFamily="34" charset="0"/>
                <a:cs typeface="Arial" pitchFamily="34" charset="0"/>
              </a:rPr>
              <a:t>Brain injury</a:t>
            </a:r>
          </a:p>
          <a:p>
            <a:pPr indent="180975">
              <a:buFont typeface="Arial" pitchFamily="34" charset="0"/>
              <a:buChar char="•"/>
            </a:pPr>
            <a:r>
              <a:rPr lang="en-GB" dirty="0" smtClean="0">
                <a:latin typeface="Arial" pitchFamily="34" charset="0"/>
                <a:cs typeface="Arial" pitchFamily="34" charset="0"/>
              </a:rPr>
              <a:t>Stroke or brain tumour</a:t>
            </a:r>
          </a:p>
          <a:p>
            <a:pPr indent="180975">
              <a:buFont typeface="Arial" pitchFamily="34" charset="0"/>
              <a:buChar char="•"/>
            </a:pPr>
            <a:r>
              <a:rPr lang="en-GB" dirty="0" smtClean="0">
                <a:latin typeface="Arial" pitchFamily="34" charset="0"/>
                <a:cs typeface="Arial" pitchFamily="34" charset="0"/>
              </a:rPr>
              <a:t>Infections.</a:t>
            </a:r>
          </a:p>
          <a:p>
            <a:pPr indent="180975">
              <a:buFont typeface="Arial" pitchFamily="34" charset="0"/>
              <a:buChar char="•"/>
            </a:pPr>
            <a:r>
              <a:rPr lang="en-GB" dirty="0" smtClean="0">
                <a:latin typeface="Arial" pitchFamily="34" charset="0"/>
                <a:cs typeface="Arial" pitchFamily="34" charset="0"/>
              </a:rPr>
              <a:t>Lack of oxygen to the brain.</a:t>
            </a:r>
          </a:p>
          <a:p>
            <a:pPr indent="180975">
              <a:buFont typeface="Arial" pitchFamily="34" charset="0"/>
              <a:buChar char="•"/>
            </a:pPr>
            <a:r>
              <a:rPr lang="en-GB" dirty="0" smtClean="0">
                <a:latin typeface="Arial" pitchFamily="34" charset="0"/>
                <a:cs typeface="Arial" pitchFamily="34" charset="0"/>
              </a:rPr>
              <a:t>Prenatal causes</a:t>
            </a:r>
            <a:r>
              <a:rPr lang="en-GB" dirty="0" smtClean="0"/>
              <a:t>.</a:t>
            </a:r>
          </a:p>
          <a:p>
            <a:pPr indent="180975">
              <a:buFont typeface="Arial" pitchFamily="34" charset="0"/>
              <a:buChar char="•"/>
            </a:pPr>
            <a:endParaRPr lang="en-GB" dirty="0" smtClean="0">
              <a:latin typeface="Arial" pitchFamily="34" charset="0"/>
              <a:cs typeface="Arial" pitchFamily="34" charset="0"/>
            </a:endParaRPr>
          </a:p>
          <a:p>
            <a:pPr indent="180975"/>
            <a:endParaRPr lang="en-GB" dirty="0" smtClean="0">
              <a:latin typeface="Arial" pitchFamily="34" charset="0"/>
              <a:cs typeface="Arial" pitchFamily="34" charset="0"/>
            </a:endParaRPr>
          </a:p>
          <a:p>
            <a:endParaRPr lang="en-GB" dirty="0" smtClean="0"/>
          </a:p>
          <a:p>
            <a:endParaRPr lang="en-GB" dirty="0" smtClean="0"/>
          </a:p>
          <a:p>
            <a:endParaRPr lang="en-GB" dirty="0" smtClean="0"/>
          </a:p>
          <a:p>
            <a:endParaRPr lang="en-GB" dirty="0"/>
          </a:p>
        </p:txBody>
      </p:sp>
      <p:sp>
        <p:nvSpPr>
          <p:cNvPr id="14" name="TextBox 13"/>
          <p:cNvSpPr txBox="1"/>
          <p:nvPr/>
        </p:nvSpPr>
        <p:spPr>
          <a:xfrm>
            <a:off x="2483768" y="5517232"/>
            <a:ext cx="1512168" cy="261610"/>
          </a:xfrm>
          <a:prstGeom prst="rect">
            <a:avLst/>
          </a:prstGeom>
          <a:noFill/>
        </p:spPr>
        <p:txBody>
          <a:bodyPr wrap="square" rtlCol="0">
            <a:spAutoFit/>
          </a:bodyPr>
          <a:lstStyle/>
          <a:p>
            <a:pPr algn="r"/>
            <a:r>
              <a:rPr lang="en-GB" sz="1100" dirty="0" smtClean="0">
                <a:latin typeface="Arial" pitchFamily="34" charset="0"/>
                <a:cs typeface="Arial" pitchFamily="34" charset="0"/>
              </a:rPr>
              <a:t>(CPR, 2022)</a:t>
            </a:r>
            <a:endParaRPr lang="en-GB" sz="1100" dirty="0">
              <a:latin typeface="Arial" pitchFamily="34" charset="0"/>
              <a:cs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prevalence in the UK.png"/>
          <p:cNvPicPr>
            <a:picLocks noChangeAspect="1"/>
          </p:cNvPicPr>
          <p:nvPr/>
        </p:nvPicPr>
        <p:blipFill>
          <a:blip r:embed="rId3" cstate="print"/>
          <a:stretch>
            <a:fillRect/>
          </a:stretch>
        </p:blipFill>
        <p:spPr>
          <a:xfrm>
            <a:off x="5220073" y="1340768"/>
            <a:ext cx="2736304" cy="4247209"/>
          </a:xfrm>
          <a:prstGeom prst="rect">
            <a:avLst/>
          </a:prstGeom>
          <a:ln>
            <a:solidFill>
              <a:schemeClr val="accent6">
                <a:lumMod val="75000"/>
              </a:schemeClr>
            </a:solidFill>
          </a:ln>
          <a:effectLst>
            <a:outerShdw blurRad="63500" sx="102000" sy="102000" algn="ctr" rotWithShape="0">
              <a:prstClr val="black">
                <a:alpha val="40000"/>
              </a:prstClr>
            </a:outerShdw>
            <a:softEdge rad="31750"/>
          </a:effectLst>
        </p:spPr>
      </p:pic>
      <p:sp>
        <p:nvSpPr>
          <p:cNvPr id="3" name="Rectangle 2"/>
          <p:cNvSpPr/>
          <p:nvPr/>
        </p:nvSpPr>
        <p:spPr>
          <a:xfrm>
            <a:off x="251520" y="332656"/>
            <a:ext cx="4572000" cy="400110"/>
          </a:xfrm>
          <a:prstGeom prst="rect">
            <a:avLst/>
          </a:prstGeom>
        </p:spPr>
        <p:txBody>
          <a:bodyPr>
            <a:spAutoFit/>
          </a:bodyPr>
          <a:lstStyle/>
          <a:p>
            <a:r>
              <a:rPr lang="en-GB" sz="2000" b="1" dirty="0" smtClean="0">
                <a:solidFill>
                  <a:schemeClr val="accent6">
                    <a:lumMod val="75000"/>
                  </a:schemeClr>
                </a:solidFill>
                <a:latin typeface="Arial" pitchFamily="34" charset="0"/>
                <a:cs typeface="Arial" pitchFamily="34" charset="0"/>
              </a:rPr>
              <a:t> Prevalent  in the UK </a:t>
            </a:r>
            <a:endParaRPr lang="en-GB" sz="2000" dirty="0">
              <a:solidFill>
                <a:schemeClr val="accent6">
                  <a:lumMod val="75000"/>
                </a:schemeClr>
              </a:solidFill>
              <a:latin typeface="Arial" pitchFamily="34" charset="0"/>
              <a:cs typeface="Arial" pitchFamily="34" charset="0"/>
            </a:endParaRPr>
          </a:p>
        </p:txBody>
      </p:sp>
      <p:sp>
        <p:nvSpPr>
          <p:cNvPr id="4" name="Rectangle 3"/>
          <p:cNvSpPr/>
          <p:nvPr/>
        </p:nvSpPr>
        <p:spPr>
          <a:xfrm>
            <a:off x="395536" y="836712"/>
            <a:ext cx="4968552" cy="5493812"/>
          </a:xfrm>
          <a:prstGeom prst="rect">
            <a:avLst/>
          </a:prstGeom>
        </p:spPr>
        <p:txBody>
          <a:bodyPr wrap="square">
            <a:spAutoFit/>
          </a:bodyPr>
          <a:lstStyle/>
          <a:p>
            <a:pPr marL="268288" lvl="0" indent="-193675" fontAlgn="base">
              <a:lnSpc>
                <a:spcPct val="150000"/>
              </a:lnSpc>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The Epilepsy Society reports over 600,000 people living with epilepsy in the UK (Wigglesworth et al., 2023).</a:t>
            </a:r>
          </a:p>
          <a:p>
            <a:pPr marL="268288" lvl="0" indent="-193675" fontAlgn="base">
              <a:lnSpc>
                <a:spcPct val="150000"/>
              </a:lnSpc>
              <a:spcBef>
                <a:spcPct val="0"/>
              </a:spcBef>
              <a:spcAft>
                <a:spcPct val="0"/>
              </a:spcAft>
            </a:pPr>
            <a:endParaRPr lang="en-GB" dirty="0" smtClean="0">
              <a:latin typeface="Arial" pitchFamily="34" charset="0"/>
              <a:ea typeface="Times New Roman" pitchFamily="18" charset="0"/>
              <a:cs typeface="Arial" pitchFamily="34" charset="0"/>
            </a:endParaRPr>
          </a:p>
          <a:p>
            <a:pPr marL="268288" lvl="0" indent="-193675" eaLnBrk="0" fontAlgn="base" hangingPunct="0">
              <a:lnSpc>
                <a:spcPct val="150000"/>
              </a:lnSpc>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This equals 1 in every 100 people.</a:t>
            </a:r>
          </a:p>
          <a:p>
            <a:pPr marL="268288" indent="-193675" eaLnBrk="0" fontAlgn="base" hangingPunct="0">
              <a:lnSpc>
                <a:spcPct val="150000"/>
              </a:lnSpc>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Epilepsy can affect individuals of any age, but it is diagnosed more often in adults than in children. Among people over the age of 65, approximately</a:t>
            </a:r>
            <a:r>
              <a:rPr lang="en-GB" dirty="0" smtClean="0">
                <a:latin typeface="Arial" pitchFamily="34" charset="0"/>
                <a:cs typeface="Arial" pitchFamily="34" charset="0"/>
              </a:rPr>
              <a:t> (Ferro, 2011)</a:t>
            </a:r>
            <a:r>
              <a:rPr lang="en-GB" dirty="0" smtClean="0">
                <a:latin typeface="Arial" pitchFamily="34" charset="0"/>
                <a:ea typeface="Times New Roman" pitchFamily="18" charset="0"/>
                <a:cs typeface="Arial" pitchFamily="34" charset="0"/>
              </a:rPr>
              <a:t>.</a:t>
            </a:r>
          </a:p>
          <a:p>
            <a:pPr marL="268288" indent="-193675" eaLnBrk="0" fontAlgn="base" hangingPunct="0">
              <a:lnSpc>
                <a:spcPct val="150000"/>
              </a:lnSpc>
              <a:spcBef>
                <a:spcPct val="0"/>
              </a:spcBef>
              <a:spcAft>
                <a:spcPct val="0"/>
              </a:spcAft>
            </a:pPr>
            <a:endParaRPr lang="en-GB" dirty="0" smtClean="0">
              <a:latin typeface="Arial" pitchFamily="34" charset="0"/>
              <a:ea typeface="Times New Roman" pitchFamily="18" charset="0"/>
              <a:cs typeface="Arial" pitchFamily="34" charset="0"/>
            </a:endParaRPr>
          </a:p>
          <a:p>
            <a:pPr marL="268288" lvl="0" indent="-193675" eaLnBrk="0" fontAlgn="base" hangingPunct="0">
              <a:lnSpc>
                <a:spcPct val="150000"/>
              </a:lnSpc>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 1 in 67 is affected by epilepsy, and 1 in 4 diagnosed individuals falls within this older age group (Wigglesworth et al., 2023).</a:t>
            </a:r>
          </a:p>
        </p:txBody>
      </p:sp>
      <p:sp>
        <p:nvSpPr>
          <p:cNvPr id="6" name="TextBox 5"/>
          <p:cNvSpPr txBox="1"/>
          <p:nvPr/>
        </p:nvSpPr>
        <p:spPr>
          <a:xfrm>
            <a:off x="5724128" y="5517232"/>
            <a:ext cx="2304256" cy="369332"/>
          </a:xfrm>
          <a:prstGeom prst="rect">
            <a:avLst/>
          </a:prstGeom>
          <a:noFill/>
        </p:spPr>
        <p:txBody>
          <a:bodyPr wrap="square" rtlCol="0">
            <a:spAutoFit/>
          </a:bodyPr>
          <a:lstStyle/>
          <a:p>
            <a:pPr algn="r"/>
            <a:r>
              <a:rPr lang="en-GB" dirty="0" smtClean="0"/>
              <a:t>(</a:t>
            </a:r>
            <a:r>
              <a:rPr lang="en-GB" sz="1400" dirty="0" smtClean="0">
                <a:latin typeface="Arial" pitchFamily="34" charset="0"/>
                <a:cs typeface="Arial" pitchFamily="34" charset="0"/>
              </a:rPr>
              <a:t>Momentum, 2026)</a:t>
            </a:r>
            <a:endParaRPr lang="en-GB" sz="140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orldwide.png"/>
          <p:cNvPicPr>
            <a:picLocks noChangeAspect="1"/>
          </p:cNvPicPr>
          <p:nvPr/>
        </p:nvPicPr>
        <p:blipFill>
          <a:blip r:embed="rId3" cstate="print"/>
          <a:stretch>
            <a:fillRect/>
          </a:stretch>
        </p:blipFill>
        <p:spPr>
          <a:xfrm>
            <a:off x="323528" y="908720"/>
            <a:ext cx="5328592" cy="5400600"/>
          </a:xfrm>
          <a:prstGeom prst="rect">
            <a:avLst/>
          </a:prstGeom>
        </p:spPr>
      </p:pic>
      <p:sp>
        <p:nvSpPr>
          <p:cNvPr id="2" name="Rectangle 1"/>
          <p:cNvSpPr/>
          <p:nvPr/>
        </p:nvSpPr>
        <p:spPr>
          <a:xfrm>
            <a:off x="4067944" y="2924944"/>
            <a:ext cx="3744416" cy="3139321"/>
          </a:xfrm>
          <a:prstGeom prst="rect">
            <a:avLst/>
          </a:prstGeom>
        </p:spPr>
        <p:style>
          <a:lnRef idx="1">
            <a:schemeClr val="accent2"/>
          </a:lnRef>
          <a:fillRef idx="3">
            <a:schemeClr val="accent2"/>
          </a:fillRef>
          <a:effectRef idx="2">
            <a:schemeClr val="accent2"/>
          </a:effectRef>
          <a:fontRef idx="minor">
            <a:schemeClr val="lt1"/>
          </a:fontRef>
        </p:style>
        <p:txBody>
          <a:bodyPr wrap="square">
            <a:spAutoFit/>
          </a:bodyPr>
          <a:lstStyle/>
          <a:p>
            <a:pPr marL="449263" indent="-35242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This debilitating neurological disorder affects over 50 million people worldwide, regardless of demographic factors</a:t>
            </a:r>
            <a:r>
              <a:rPr lang="en-GB" dirty="0" smtClean="0"/>
              <a:t> </a:t>
            </a:r>
            <a:r>
              <a:rPr lang="en-GB" dirty="0" smtClean="0">
                <a:latin typeface="Arial" pitchFamily="34" charset="0"/>
                <a:cs typeface="Arial" pitchFamily="34" charset="0"/>
              </a:rPr>
              <a:t>(Behr et al., 2016)</a:t>
            </a:r>
            <a:r>
              <a:rPr lang="en-GB" dirty="0" smtClean="0">
                <a:latin typeface="Arial" pitchFamily="34" charset="0"/>
                <a:ea typeface="Times New Roman" pitchFamily="18" charset="0"/>
                <a:cs typeface="Arial" pitchFamily="34" charset="0"/>
              </a:rPr>
              <a:t>.</a:t>
            </a:r>
          </a:p>
          <a:p>
            <a:pPr marL="449263" lvl="0" indent="-352425" eaLnBrk="0" fontAlgn="base" hangingPunct="0">
              <a:spcBef>
                <a:spcPct val="0"/>
              </a:spcBef>
              <a:spcAft>
                <a:spcPct val="0"/>
              </a:spcAft>
              <a:buFont typeface="Arial" pitchFamily="34" charset="0"/>
              <a:buChar char="•"/>
            </a:pPr>
            <a:endParaRPr lang="en-GB" dirty="0" smtClean="0">
              <a:latin typeface="Arial" pitchFamily="34" charset="0"/>
              <a:ea typeface="Times New Roman" pitchFamily="18" charset="0"/>
              <a:cs typeface="Arial" pitchFamily="34" charset="0"/>
            </a:endParaRPr>
          </a:p>
          <a:p>
            <a:pPr marL="449263" lvl="0" indent="-352425" eaLnBrk="0" fontAlgn="base" hangingPunct="0">
              <a:spcBef>
                <a:spcPct val="0"/>
              </a:spcBef>
              <a:spcAft>
                <a:spcPct val="0"/>
              </a:spcAft>
              <a:buFont typeface="Arial" pitchFamily="34" charset="0"/>
              <a:buChar char="•"/>
            </a:pPr>
            <a:r>
              <a:rPr lang="en-GB" dirty="0" smtClean="0">
                <a:latin typeface="Arial" pitchFamily="34" charset="0"/>
                <a:ea typeface="Times New Roman" pitchFamily="18" charset="0"/>
                <a:cs typeface="Arial" pitchFamily="34" charset="0"/>
              </a:rPr>
              <a:t> Research indicates that new cases arise at a rate of 4 to 10 per 1,000 inhabitants (Steer et al., 2014).</a:t>
            </a:r>
          </a:p>
          <a:p>
            <a:pPr marL="449263" lvl="0" indent="-352425"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p:txBody>
      </p:sp>
      <p:sp>
        <p:nvSpPr>
          <p:cNvPr id="3" name="TextBox 2"/>
          <p:cNvSpPr txBox="1"/>
          <p:nvPr/>
        </p:nvSpPr>
        <p:spPr>
          <a:xfrm>
            <a:off x="539552" y="404664"/>
            <a:ext cx="1872208"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Worldwide</a:t>
            </a:r>
            <a:endParaRPr lang="en-GB" sz="2000" b="1" dirty="0">
              <a:solidFill>
                <a:schemeClr val="accent6">
                  <a:lumMod val="75000"/>
                </a:schemeClr>
              </a:solidFill>
              <a:latin typeface="Arial" pitchFamily="34" charset="0"/>
              <a:cs typeface="Arial" pitchFamily="34" charset="0"/>
            </a:endParaRPr>
          </a:p>
        </p:txBody>
      </p:sp>
      <p:sp>
        <p:nvSpPr>
          <p:cNvPr id="7" name="TextBox 6"/>
          <p:cNvSpPr txBox="1"/>
          <p:nvPr/>
        </p:nvSpPr>
        <p:spPr>
          <a:xfrm>
            <a:off x="1547664" y="6309320"/>
            <a:ext cx="1840825" cy="276999"/>
          </a:xfrm>
          <a:prstGeom prst="rect">
            <a:avLst/>
          </a:prstGeom>
          <a:noFill/>
        </p:spPr>
        <p:txBody>
          <a:bodyPr wrap="none" rtlCol="0">
            <a:spAutoFit/>
          </a:bodyPr>
          <a:lstStyle/>
          <a:p>
            <a:r>
              <a:rPr lang="en-GB" sz="1200" dirty="0" smtClean="0">
                <a:latin typeface="Arial" pitchFamily="34" charset="0"/>
                <a:cs typeface="Arial" pitchFamily="34" charset="0"/>
              </a:rPr>
              <a:t>(</a:t>
            </a:r>
            <a:r>
              <a:rPr lang="en-GB" sz="1200" dirty="0" err="1" smtClean="0">
                <a:latin typeface="Arial" pitchFamily="34" charset="0"/>
                <a:cs typeface="Arial" pitchFamily="34" charset="0"/>
              </a:rPr>
              <a:t>Samruddhi</a:t>
            </a:r>
            <a:r>
              <a:rPr lang="en-GB" sz="1200" dirty="0" smtClean="0">
                <a:latin typeface="Arial" pitchFamily="34" charset="0"/>
                <a:cs typeface="Arial" pitchFamily="34" charset="0"/>
              </a:rPr>
              <a:t> </a:t>
            </a:r>
            <a:r>
              <a:rPr lang="en-GB" sz="1200" dirty="0" err="1" smtClean="0">
                <a:latin typeface="Arial" pitchFamily="34" charset="0"/>
                <a:cs typeface="Arial" pitchFamily="34" charset="0"/>
              </a:rPr>
              <a:t>Yardi</a:t>
            </a:r>
            <a:r>
              <a:rPr lang="en-GB" sz="1200" dirty="0" smtClean="0">
                <a:latin typeface="Arial" pitchFamily="34" charset="0"/>
                <a:cs typeface="Arial" pitchFamily="34" charset="0"/>
              </a:rPr>
              <a:t>, 2024)</a:t>
            </a:r>
            <a:endParaRPr lang="en-GB" sz="120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404664"/>
            <a:ext cx="3704860" cy="400110"/>
          </a:xfrm>
          <a:prstGeom prst="rect">
            <a:avLst/>
          </a:prstGeom>
          <a:noFill/>
        </p:spPr>
        <p:txBody>
          <a:bodyPr wrap="none" rtlCol="0">
            <a:spAutoFit/>
          </a:bodyPr>
          <a:lstStyle/>
          <a:p>
            <a:r>
              <a:rPr lang="en-GB" sz="2000" b="1" dirty="0" smtClean="0">
                <a:solidFill>
                  <a:schemeClr val="accent6">
                    <a:lumMod val="75000"/>
                  </a:schemeClr>
                </a:solidFill>
                <a:latin typeface="Arial" pitchFamily="34" charset="0"/>
                <a:cs typeface="Arial" pitchFamily="34" charset="0"/>
              </a:rPr>
              <a:t>Economic and Social burden</a:t>
            </a:r>
            <a:endParaRPr lang="en-GB" sz="2000" b="1" dirty="0">
              <a:solidFill>
                <a:schemeClr val="accent6">
                  <a:lumMod val="75000"/>
                </a:schemeClr>
              </a:solidFill>
              <a:latin typeface="Arial" pitchFamily="34" charset="0"/>
              <a:cs typeface="Arial" pitchFamily="34" charset="0"/>
            </a:endParaRPr>
          </a:p>
        </p:txBody>
      </p:sp>
      <p:sp>
        <p:nvSpPr>
          <p:cNvPr id="3073" name="Rectangle 1"/>
          <p:cNvSpPr>
            <a:spLocks noChangeArrowheads="1"/>
          </p:cNvSpPr>
          <p:nvPr/>
        </p:nvSpPr>
        <p:spPr bwMode="auto">
          <a:xfrm>
            <a:off x="251520" y="1196752"/>
            <a:ext cx="7560840" cy="4247317"/>
          </a:xfrm>
          <a:prstGeom prst="rect">
            <a:avLst/>
          </a:prstGeom>
          <a:ln>
            <a:headEnd/>
            <a:tailEnd/>
          </a:ln>
        </p:spPr>
        <p:style>
          <a:lnRef idx="0">
            <a:schemeClr val="accent5"/>
          </a:lnRef>
          <a:fillRef idx="3">
            <a:schemeClr val="accent5"/>
          </a:fillRef>
          <a:effectRef idx="3">
            <a:schemeClr val="accent5"/>
          </a:effectRef>
          <a:fontRef idx="minor">
            <a:schemeClr val="lt1"/>
          </a:fontRef>
        </p:style>
        <p:txBody>
          <a:bodyPr vert="horz" wrap="square" lIns="91440" tIns="45720" rIns="91440" bIns="45720" numCol="1" anchor="ctr" anchorCtr="0" compatLnSpc="1">
            <a:prstTxWarp prst="textNoShape">
              <a:avLst/>
            </a:prstTxWarp>
            <a:spAutoFit/>
          </a:bodyPr>
          <a:lstStyle/>
          <a:p>
            <a:pPr marL="274638" marR="0" lvl="0" indent="-274638"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It is estimated that over 60,000 visits to emergency services in the UK each year are related to epileptic seizures. </a:t>
            </a:r>
          </a:p>
          <a:p>
            <a:pPr marL="274638" marR="0" lvl="0" indent="-274638" algn="l" defTabSz="914400" rtl="0" eaLnBrk="1" fontAlgn="base" latinLnBrk="0" hangingPunct="1">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Several interrelated factors contribute to the rising number of seizure admissions, including poor quality of life, mental health issues, social deprivation, and a lack of knowledge about seizure management. </a:t>
            </a:r>
          </a:p>
          <a:p>
            <a:pPr marL="274638" marR="0" lvl="0" indent="-274638"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healthcare cost associated with epilepsy in the UK amounts to £1.7 billion.</a:t>
            </a:r>
          </a:p>
          <a:p>
            <a:pPr marL="274638" marR="0" lvl="0" indent="-274638"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274638" marR="0" lvl="0" indent="-274638" algn="l" defTabSz="914400" rtl="0" eaLnBrk="0" fontAlgn="base" latinLnBrk="0" hangingPunct="0">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Stigma continues to affect individuals diagnosed with epilepsy and their families; therefore, raising public awareness is essential to alleviate the burden posed by this condition. It is crucial to implement strategies that address specific socioeconomic inequalities </a:t>
            </a:r>
          </a:p>
          <a:p>
            <a:pPr marL="274638" marR="0" lvl="0" indent="-274638" algn="r" defTabSz="914400" rtl="0" eaLnBrk="0" fontAlgn="base" latinLnBrk="0" hangingPunct="0">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(Hassiotis and Shankar, 2024).</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467544" y="3573016"/>
            <a:ext cx="7488832" cy="2862322"/>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444500" marR="0" lvl="0" indent="-44450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 the UK, diagnosing epilepsy involves a specialized assessment, typically conducted by a neurologist, following a first suspected seizure.</a:t>
            </a:r>
          </a:p>
          <a:p>
            <a:pPr marL="444500" marR="0" lvl="0" indent="-444500" algn="l" defTabSz="914400" rtl="0" eaLnBrk="1" fontAlgn="base" latinLnBrk="0" hangingPunct="1">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444500" marR="0" lvl="0" indent="-444500" algn="l" defTabSz="914400" rtl="0" eaLnBrk="1" fontAlgn="base" latinLnBrk="0" hangingPunct="1">
              <a:lnSpc>
                <a:spcPct val="100000"/>
              </a:lnSpc>
              <a:spcBef>
                <a:spcPct val="0"/>
              </a:spcBef>
              <a:spcAft>
                <a:spcPct val="0"/>
              </a:spcAft>
              <a:buClrTx/>
              <a:buSzTx/>
              <a:buFont typeface="Arial" pitchFamily="34" charset="0"/>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Assessment combines a detailed clinical history, eyewitness accounts, EEG tests, MRI or CT scans, and the exclusion of other potential causes. It is important to note that a single seizure is insufficient for a diagnosis unless tests indicate a high risk of recurrence</a:t>
            </a:r>
            <a:r>
              <a:rPr lang="en-GB" dirty="0" smtClean="0">
                <a:solidFill>
                  <a:schemeClr val="tx1"/>
                </a:solidFill>
                <a:latin typeface="Arial" pitchFamily="34" charset="0"/>
                <a:ea typeface="Times New Roman" pitchFamily="18" charset="0"/>
                <a:cs typeface="Arial" pitchFamily="34" charset="0"/>
              </a:rPr>
              <a:t>.</a:t>
            </a:r>
          </a:p>
          <a:p>
            <a:pPr marL="444500" marR="0" lvl="0" indent="-444500" algn="r" defTabSz="914400" rtl="0" eaLnBrk="1" fontAlgn="base" latinLnBrk="0" hangingPunct="1">
              <a:lnSpc>
                <a:spcPct val="100000"/>
              </a:lnSpc>
              <a:spcBef>
                <a:spcPct val="0"/>
              </a:spcBef>
              <a:spcAft>
                <a:spcPct val="0"/>
              </a:spcAft>
              <a:buClrTx/>
              <a:buSzTx/>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(NHS, 2017)</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Diagnosis of epilepsy.jpg"/>
          <p:cNvPicPr>
            <a:picLocks noChangeAspect="1"/>
          </p:cNvPicPr>
          <p:nvPr/>
        </p:nvPicPr>
        <p:blipFill>
          <a:blip r:embed="rId3" cstate="print">
            <a:lum bright="10000"/>
          </a:blip>
          <a:stretch>
            <a:fillRect/>
          </a:stretch>
        </p:blipFill>
        <p:spPr>
          <a:xfrm>
            <a:off x="467544" y="908720"/>
            <a:ext cx="7488832" cy="2304256"/>
          </a:xfrm>
          <a:prstGeom prst="rect">
            <a:avLst/>
          </a:prstGeom>
          <a:ln>
            <a:noFill/>
          </a:ln>
          <a:effectLst>
            <a:softEdge rad="112500"/>
          </a:effectLst>
        </p:spPr>
      </p:pic>
      <p:sp>
        <p:nvSpPr>
          <p:cNvPr id="8193" name="Rectangle 1"/>
          <p:cNvSpPr>
            <a:spLocks noChangeArrowheads="1"/>
          </p:cNvSpPr>
          <p:nvPr/>
        </p:nvSpPr>
        <p:spPr bwMode="auto">
          <a:xfrm>
            <a:off x="683568" y="332656"/>
            <a:ext cx="4248472" cy="36933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E36C0A"/>
                </a:solidFill>
                <a:effectLst/>
                <a:latin typeface="Arial" pitchFamily="34" charset="0"/>
                <a:ea typeface="Calibri" pitchFamily="34" charset="0"/>
                <a:cs typeface="Arial" pitchFamily="34" charset="0"/>
              </a:rPr>
              <a:t>Diagnosis and Initial Assessment </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395536" y="188640"/>
            <a:ext cx="2592288"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Management </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179512" y="830321"/>
            <a:ext cx="3816424" cy="4801314"/>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Management of seizure disorders is meticulously coordinated by specialists in the field, with the primary objective of achieving complete seizure freedom. Adhering to the updated NG217 guidelines (2025), this management approach emphasises personalised treatment strategies tailored to individual patient needs. Key components of this framework include ensuring patient safety, facilitating regular follow-up consultations, and providing comprehensive support to enhance overall quality of life (Dickson et al., 2018).</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067944" y="830176"/>
            <a:ext cx="4032448" cy="4831072"/>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100" b="1" i="0" u="none" strike="noStrike" cap="none" normalizeH="0" baseline="0" dirty="0" smtClean="0">
                <a:ln>
                  <a:noFill/>
                </a:ln>
                <a:solidFill>
                  <a:srgbClr val="E36C0A"/>
                </a:solidFill>
                <a:effectLst/>
                <a:latin typeface="Arial" pitchFamily="34" charset="0"/>
                <a:ea typeface="Times New Roman" pitchFamily="18" charset="0"/>
                <a:cs typeface="Arial" pitchFamily="34" charset="0"/>
              </a:rPr>
              <a:t>Models</a:t>
            </a:r>
            <a:endParaRPr kumimoji="0" lang="en-GB" sz="1100" b="0" i="0" u="none" strike="noStrike" cap="none" normalizeH="0" baseline="0" dirty="0" smtClean="0">
              <a:ln>
                <a:noFill/>
              </a:ln>
              <a:solidFill>
                <a:schemeClr val="tx1"/>
              </a:solidFill>
              <a:effectLst/>
              <a:latin typeface="Arial" pitchFamily="34" charset="0"/>
              <a:cs typeface="Arial" pitchFamily="34" charset="0"/>
            </a:endParaRPr>
          </a:p>
          <a:p>
            <a:pPr marL="92075" marR="0" lvl="0" indent="-92075"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epilepsy specialist nursing model is a highly effective framework in UK clinical practice for improving outcomes in individuals with epilepsy (Chaplin, 2022).</a:t>
            </a:r>
          </a:p>
          <a:p>
            <a:pPr marL="92075" marR="0" lvl="0" indent="-92075"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92075" marR="0" lvl="0" indent="-92075"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Chronic Disease Management (CDM) Model is widely used across the UK for long‑term conditions such as epilepsy. It provides a structured, proactive, and person‑</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centred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framework designed to improve long‑term outcomes, reduce emergency admissions, and empower patients to manage their condition effectively.</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23528" y="188640"/>
            <a:ext cx="6336704"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Treatment option available in the United Kingdom</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 name="Picture 2" descr="treatment diet.jpg"/>
          <p:cNvPicPr/>
          <p:nvPr/>
        </p:nvPicPr>
        <p:blipFill>
          <a:blip r:embed="rId2" cstate="print"/>
          <a:stretch>
            <a:fillRect/>
          </a:stretch>
        </p:blipFill>
        <p:spPr>
          <a:xfrm>
            <a:off x="539552" y="1196752"/>
            <a:ext cx="7128792" cy="4032448"/>
          </a:xfrm>
          <a:prstGeom prst="plaque">
            <a:avLst/>
          </a:prstGeom>
          <a:ln>
            <a:noFill/>
          </a:ln>
          <a:effectLst>
            <a:outerShdw blurRad="292100" dist="139700" dir="2700000" algn="tl" rotWithShape="0">
              <a:srgbClr val="333333">
                <a:alpha val="65000"/>
              </a:srgbClr>
            </a:outerShdw>
          </a:effectLst>
        </p:spPr>
      </p:pic>
      <p:sp>
        <p:nvSpPr>
          <p:cNvPr id="1026" name="Rectangle 2"/>
          <p:cNvSpPr>
            <a:spLocks noChangeArrowheads="1"/>
          </p:cNvSpPr>
          <p:nvPr/>
        </p:nvSpPr>
        <p:spPr bwMode="auto">
          <a:xfrm>
            <a:off x="5004048" y="5293514"/>
            <a:ext cx="2160240"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r>
              <a:rPr kumimoji="0" lang="en-GB" sz="1200"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ReasearchGate</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2024)</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8640"/>
            <a:ext cx="1835759" cy="400110"/>
          </a:xfrm>
          <a:prstGeom prst="rect">
            <a:avLst/>
          </a:prstGeom>
        </p:spPr>
        <p:txBody>
          <a:bodyPr wrap="none">
            <a:spAutoFit/>
          </a:bodyPr>
          <a:lstStyle/>
          <a:p>
            <a:r>
              <a:rPr lang="en-GB" sz="2000" b="1" dirty="0" smtClean="0">
                <a:solidFill>
                  <a:schemeClr val="accent6">
                    <a:lumMod val="75000"/>
                  </a:schemeClr>
                </a:solidFill>
                <a:latin typeface="Arial" pitchFamily="34" charset="0"/>
                <a:cs typeface="Arial" pitchFamily="34" charset="0"/>
              </a:rPr>
              <a:t>Co morbidity </a:t>
            </a:r>
            <a:endParaRPr lang="en-GB" sz="2000" dirty="0">
              <a:solidFill>
                <a:schemeClr val="accent6">
                  <a:lumMod val="75000"/>
                </a:schemeClr>
              </a:solidFill>
              <a:latin typeface="Arial" pitchFamily="34" charset="0"/>
              <a:cs typeface="Arial" pitchFamily="34" charset="0"/>
            </a:endParaRPr>
          </a:p>
        </p:txBody>
      </p:sp>
      <p:sp>
        <p:nvSpPr>
          <p:cNvPr id="29697" name="Rectangle 1"/>
          <p:cNvSpPr>
            <a:spLocks noChangeArrowheads="1"/>
          </p:cNvSpPr>
          <p:nvPr/>
        </p:nvSpPr>
        <p:spPr bwMode="auto">
          <a:xfrm>
            <a:off x="323528" y="980728"/>
            <a:ext cx="7776864" cy="4524315"/>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182563" marR="0" lvl="0" indent="-182563"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Times New Roman" pitchFamily="18" charset="0"/>
                <a:cs typeface="Arial" pitchFamily="34" charset="0"/>
              </a:rPr>
              <a:t>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Epilepsia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is often accompanied by various types of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comorbidities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that affect people with the condition, as well as their overall quality of life; these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comorbidities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can be categorised into four domains:</a:t>
            </a:r>
          </a:p>
          <a:p>
            <a:pPr marL="182563" marR="0" lvl="0" indent="-182563"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Psychiatric and psychological</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depression and anxiety, psychosis, and Attention Deficit Hyperactivity Disorder (ADHD)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Boye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2025)</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534988" marR="0" lvl="0" indent="-182563"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Cognitive and </a:t>
            </a:r>
            <a:r>
              <a:rPr kumimoji="0" lang="en-GB" b="1" i="0" u="none" strike="noStrike" cap="none" normalizeH="0" baseline="0" dirty="0" err="1" smtClean="0">
                <a:ln>
                  <a:noFill/>
                </a:ln>
                <a:solidFill>
                  <a:schemeClr val="tx1"/>
                </a:solidFill>
                <a:effectLst/>
                <a:latin typeface="Arial" pitchFamily="34" charset="0"/>
                <a:ea typeface="Calibri" pitchFamily="34" charset="0"/>
                <a:cs typeface="Arial" pitchFamily="34" charset="0"/>
              </a:rPr>
              <a:t>Neurodevelopmental</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Memory loss, autism, and intellectual disability (ID)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(Zhang, Li and Zhou, 2023)</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534988" marR="0" lvl="0" indent="-182563" algn="l" defTabSz="914400" rtl="0" eaLnBrk="0" fontAlgn="base" latinLnBrk="0" hangingPunct="0">
              <a:lnSpc>
                <a:spcPct val="100000"/>
              </a:lnSpc>
              <a:spcBef>
                <a:spcPct val="0"/>
              </a:spcBef>
              <a:spcAft>
                <a:spcPct val="0"/>
              </a:spcAft>
              <a:buClrTx/>
              <a:buSzTx/>
              <a:buFontTx/>
              <a:buChar char="•"/>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Neurological and Somatic: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Migraine, sleep disorder, dementia, and skeletal health issues (Feldman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Gidal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2013).</a:t>
            </a:r>
          </a:p>
          <a:p>
            <a:pPr marL="534988" marR="0" lvl="0" indent="-182563" algn="l"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534988" marR="0" lvl="0" indent="-182563" algn="l" defTabSz="914400" rtl="0" eaLnBrk="0" fontAlgn="base" latinLnBrk="0" hangingPunct="0">
              <a:lnSpc>
                <a:spcPct val="100000"/>
              </a:lnSpc>
              <a:spcBef>
                <a:spcPct val="0"/>
              </a:spcBef>
              <a:spcAft>
                <a:spcPct val="0"/>
              </a:spcAft>
              <a:buClrTx/>
              <a:buSzTx/>
              <a:buFontTx/>
              <a:buChar char="•"/>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Unexpected Death in Epilepsy</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This is most common in uncontrolled nocturnal generalised tonic-</a:t>
            </a:r>
            <a:r>
              <a:rPr kumimoji="0" lang="en-GB"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clonic</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seizures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(Watkins et al., 2022).</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889844"/>
            <a:ext cx="7416824" cy="46115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lnSpc>
                <a:spcPct val="150000"/>
              </a:lnSpc>
            </a:pPr>
            <a:r>
              <a:rPr lang="en-GB" dirty="0" smtClean="0">
                <a:latin typeface="Arial" pitchFamily="34" charset="0"/>
                <a:cs typeface="Arial" pitchFamily="34" charset="0"/>
              </a:rPr>
              <a:t> Epilepsy cannot always be prevented, but several public‑</a:t>
            </a:r>
            <a:r>
              <a:rPr lang="en-GB" dirty="0" err="1" smtClean="0">
                <a:latin typeface="Arial" pitchFamily="34" charset="0"/>
                <a:cs typeface="Arial" pitchFamily="34" charset="0"/>
              </a:rPr>
              <a:t>health</a:t>
            </a:r>
            <a:r>
              <a:rPr lang="en-GB" dirty="0" smtClean="0">
                <a:latin typeface="Arial" pitchFamily="34" charset="0"/>
                <a:cs typeface="Arial" pitchFamily="34" charset="0"/>
              </a:rPr>
              <a:t> and lifestyle measures can reduce the risk of secondary epilepsy. Preventing head injuries through seatbelts, helmets and fall‑</a:t>
            </a:r>
            <a:r>
              <a:rPr lang="en-GB" dirty="0" err="1" smtClean="0">
                <a:latin typeface="Arial" pitchFamily="34" charset="0"/>
                <a:cs typeface="Arial" pitchFamily="34" charset="0"/>
              </a:rPr>
              <a:t>prevention</a:t>
            </a:r>
            <a:r>
              <a:rPr lang="en-GB" dirty="0" smtClean="0">
                <a:latin typeface="Arial" pitchFamily="34" charset="0"/>
                <a:cs typeface="Arial" pitchFamily="34" charset="0"/>
              </a:rPr>
              <a:t> programmes lowers post‑</a:t>
            </a:r>
            <a:r>
              <a:rPr lang="en-GB" dirty="0" err="1" smtClean="0">
                <a:latin typeface="Arial" pitchFamily="34" charset="0"/>
                <a:cs typeface="Arial" pitchFamily="34" charset="0"/>
              </a:rPr>
              <a:t>traumatic</a:t>
            </a:r>
            <a:r>
              <a:rPr lang="en-GB" dirty="0" smtClean="0">
                <a:latin typeface="Arial" pitchFamily="34" charset="0"/>
                <a:cs typeface="Arial" pitchFamily="34" charset="0"/>
              </a:rPr>
              <a:t> epilepsy. Reducing stroke risk by managing blood pressure, diabetes, smoking and cholesterol helps prevent epilepsy in older adults</a:t>
            </a:r>
            <a:r>
              <a:rPr lang="en-GB" dirty="0" smtClean="0">
                <a:latin typeface="Arial" pitchFamily="34" charset="0"/>
                <a:cs typeface="Arial" pitchFamily="34" charset="0"/>
              </a:rPr>
              <a:t>. </a:t>
            </a:r>
            <a:r>
              <a:rPr lang="en-GB" dirty="0" smtClean="0">
                <a:latin typeface="Arial" pitchFamily="34" charset="0"/>
                <a:cs typeface="Arial" pitchFamily="34" charset="0"/>
              </a:rPr>
              <a:t>Vaccination and early treatment of infections reduce infection‑</a:t>
            </a:r>
            <a:r>
              <a:rPr lang="en-GB" dirty="0" err="1" smtClean="0">
                <a:latin typeface="Arial" pitchFamily="34" charset="0"/>
                <a:cs typeface="Arial" pitchFamily="34" charset="0"/>
              </a:rPr>
              <a:t>related</a:t>
            </a:r>
            <a:r>
              <a:rPr lang="en-GB" dirty="0" smtClean="0">
                <a:latin typeface="Arial" pitchFamily="34" charset="0"/>
                <a:cs typeface="Arial" pitchFamily="34" charset="0"/>
              </a:rPr>
              <a:t> epilepsy, while good antenatal care and safe delivery </a:t>
            </a:r>
            <a:r>
              <a:rPr lang="en-GB" dirty="0" smtClean="0">
                <a:latin typeface="Arial" pitchFamily="34" charset="0"/>
                <a:cs typeface="Arial" pitchFamily="34" charset="0"/>
              </a:rPr>
              <a:t>practices </a:t>
            </a:r>
            <a:r>
              <a:rPr lang="en-GB" dirty="0" smtClean="0">
                <a:latin typeface="Arial" pitchFamily="34" charset="0"/>
                <a:cs typeface="Arial" pitchFamily="34" charset="0"/>
              </a:rPr>
              <a:t>lower </a:t>
            </a:r>
            <a:r>
              <a:rPr lang="en-GB" dirty="0" err="1" smtClean="0">
                <a:latin typeface="Arial" pitchFamily="34" charset="0"/>
                <a:cs typeface="Arial" pitchFamily="34" charset="0"/>
              </a:rPr>
              <a:t>perinatal</a:t>
            </a:r>
            <a:r>
              <a:rPr lang="en-GB" dirty="0" smtClean="0">
                <a:latin typeface="Arial" pitchFamily="34" charset="0"/>
                <a:cs typeface="Arial" pitchFamily="34" charset="0"/>
              </a:rPr>
              <a:t> causes in children. Avoiding excessive alcohol, managing blood sugar and preventing exposure to toxins also reduce metabolic‑</a:t>
            </a:r>
            <a:r>
              <a:rPr lang="en-GB" dirty="0" err="1" smtClean="0">
                <a:latin typeface="Arial" pitchFamily="34" charset="0"/>
                <a:cs typeface="Arial" pitchFamily="34" charset="0"/>
              </a:rPr>
              <a:t>related</a:t>
            </a:r>
            <a:r>
              <a:rPr lang="en-GB" dirty="0" smtClean="0">
                <a:latin typeface="Arial" pitchFamily="34" charset="0"/>
                <a:cs typeface="Arial" pitchFamily="34" charset="0"/>
              </a:rPr>
              <a:t> </a:t>
            </a:r>
            <a:r>
              <a:rPr lang="en-GB" dirty="0" smtClean="0">
                <a:latin typeface="Arial" pitchFamily="34" charset="0"/>
                <a:cs typeface="Arial" pitchFamily="34" charset="0"/>
              </a:rPr>
              <a:t>seizures. 								(</a:t>
            </a:r>
            <a:r>
              <a:rPr lang="en-GB" dirty="0" smtClean="0">
                <a:latin typeface="Arial" pitchFamily="34" charset="0"/>
                <a:cs typeface="Arial" pitchFamily="34" charset="0"/>
              </a:rPr>
              <a:t>CDC, 2024</a:t>
            </a:r>
            <a:r>
              <a:rPr lang="en-GB" dirty="0" smtClean="0">
                <a:latin typeface="Arial" pitchFamily="34" charset="0"/>
                <a:cs typeface="Arial" pitchFamily="34" charset="0"/>
              </a:rPr>
              <a:t>)</a:t>
            </a:r>
            <a:endParaRPr lang="en-GB" dirty="0">
              <a:latin typeface="Arial" pitchFamily="34" charset="0"/>
              <a:cs typeface="Arial" pitchFamily="34" charset="0"/>
            </a:endParaRPr>
          </a:p>
        </p:txBody>
      </p:sp>
      <p:sp>
        <p:nvSpPr>
          <p:cNvPr id="4" name="TextBox 3"/>
          <p:cNvSpPr txBox="1"/>
          <p:nvPr/>
        </p:nvSpPr>
        <p:spPr>
          <a:xfrm>
            <a:off x="827584" y="260648"/>
            <a:ext cx="1872208" cy="400110"/>
          </a:xfrm>
          <a:prstGeom prst="rect">
            <a:avLst/>
          </a:prstGeom>
          <a:noFill/>
        </p:spPr>
        <p:txBody>
          <a:bodyPr wrap="square" rtlCol="0">
            <a:spAutoFit/>
          </a:bodyPr>
          <a:lstStyle/>
          <a:p>
            <a:r>
              <a:rPr lang="en-GB" sz="2000" dirty="0" smtClean="0">
                <a:solidFill>
                  <a:schemeClr val="accent6">
                    <a:lumMod val="75000"/>
                  </a:schemeClr>
                </a:solidFill>
                <a:latin typeface="Arial" pitchFamily="34" charset="0"/>
                <a:cs typeface="Arial" pitchFamily="34" charset="0"/>
              </a:rPr>
              <a:t>Prevention</a:t>
            </a:r>
            <a:endParaRPr lang="en-GB" sz="2000" dirty="0">
              <a:solidFill>
                <a:schemeClr val="accent6">
                  <a:lumMod val="75000"/>
                </a:schemeClr>
              </a:solidFill>
              <a:latin typeface="Arial" pitchFamily="34" charset="0"/>
              <a:cs typeface="Arial"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
          <p:cNvSpPr>
            <a:spLocks noChangeArrowheads="1"/>
          </p:cNvSpPr>
          <p:nvPr/>
        </p:nvSpPr>
        <p:spPr bwMode="auto">
          <a:xfrm>
            <a:off x="323528" y="260648"/>
            <a:ext cx="5616624" cy="9233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E36C0A"/>
                </a:solidFill>
                <a:effectLst/>
                <a:latin typeface="Arial" pitchFamily="34" charset="0"/>
                <a:ea typeface="Times New Roman" pitchFamily="18" charset="0"/>
                <a:cs typeface="Arial" pitchFamily="34" charset="0"/>
              </a:rPr>
              <a:t>Evaluation of skills, values and behaviours required to provide co-productive care to a person suffering from epilepsy</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Rectangle 3"/>
          <p:cNvSpPr/>
          <p:nvPr/>
        </p:nvSpPr>
        <p:spPr>
          <a:xfrm>
            <a:off x="251520" y="1412776"/>
            <a:ext cx="4572000" cy="1477328"/>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r>
              <a:rPr lang="en-GB" dirty="0" smtClean="0"/>
              <a:t>Neurologist  skills:</a:t>
            </a:r>
            <a:endParaRPr lang="en-GB" dirty="0" smtClean="0"/>
          </a:p>
          <a:p>
            <a:pPr marL="182563" indent="-182563">
              <a:buFont typeface="Arial" pitchFamily="34" charset="0"/>
              <a:buChar char="•"/>
            </a:pPr>
            <a:r>
              <a:rPr lang="en-GB" dirty="0" smtClean="0"/>
              <a:t> </a:t>
            </a:r>
            <a:r>
              <a:rPr lang="en-GB" dirty="0" smtClean="0"/>
              <a:t>Care Risk Communication  </a:t>
            </a:r>
          </a:p>
          <a:p>
            <a:pPr marL="182563" indent="-182563">
              <a:buFont typeface="Arial" pitchFamily="34" charset="0"/>
              <a:buChar char="•"/>
            </a:pPr>
            <a:r>
              <a:rPr lang="en-GB" dirty="0" smtClean="0"/>
              <a:t> </a:t>
            </a:r>
            <a:r>
              <a:rPr lang="en-GB" dirty="0" smtClean="0"/>
              <a:t>Empathetic Inquiry  </a:t>
            </a:r>
          </a:p>
          <a:p>
            <a:pPr marL="182563" indent="-182563">
              <a:buFont typeface="Arial" pitchFamily="34" charset="0"/>
              <a:buChar char="•"/>
            </a:pPr>
            <a:r>
              <a:rPr lang="en-GB" dirty="0" smtClean="0"/>
              <a:t>Plain </a:t>
            </a:r>
            <a:r>
              <a:rPr lang="en-GB" dirty="0" smtClean="0"/>
              <a:t>Language Translation  </a:t>
            </a:r>
          </a:p>
          <a:p>
            <a:pPr marL="182563" indent="-182563">
              <a:buFont typeface="Arial" pitchFamily="34" charset="0"/>
              <a:buChar char="•"/>
            </a:pPr>
            <a:r>
              <a:rPr lang="en-GB" dirty="0" smtClean="0"/>
              <a:t>Co-Designing </a:t>
            </a:r>
            <a:r>
              <a:rPr lang="en-GB" dirty="0" smtClean="0"/>
              <a:t>Action Plans</a:t>
            </a:r>
            <a:endParaRPr lang="en-GB" dirty="0"/>
          </a:p>
        </p:txBody>
      </p:sp>
      <p:sp>
        <p:nvSpPr>
          <p:cNvPr id="5" name="Rectangle 4"/>
          <p:cNvSpPr/>
          <p:nvPr/>
        </p:nvSpPr>
        <p:spPr>
          <a:xfrm>
            <a:off x="4139952" y="2420888"/>
            <a:ext cx="4572000" cy="20313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spAutoFit/>
          </a:bodyPr>
          <a:lstStyle/>
          <a:p>
            <a:r>
              <a:rPr lang="en-GB" dirty="0" smtClean="0"/>
              <a:t>Neurologist values</a:t>
            </a:r>
            <a:r>
              <a:rPr lang="en-GB" dirty="0" smtClean="0"/>
              <a:t>:</a:t>
            </a:r>
          </a:p>
          <a:p>
            <a:pPr marL="182563" indent="-182563">
              <a:buFont typeface="Arial" pitchFamily="34" charset="0"/>
              <a:buChar char="•"/>
            </a:pPr>
            <a:r>
              <a:rPr lang="en-GB" dirty="0" smtClean="0"/>
              <a:t> </a:t>
            </a:r>
            <a:r>
              <a:rPr lang="en-GB" dirty="0" smtClean="0"/>
              <a:t>Parity in Lived Experience</a:t>
            </a:r>
          </a:p>
          <a:p>
            <a:pPr marL="182563" indent="-182563">
              <a:buFont typeface="Arial" pitchFamily="34" charset="0"/>
              <a:buChar char="•"/>
            </a:pPr>
            <a:r>
              <a:rPr lang="en-GB" dirty="0" smtClean="0"/>
              <a:t> </a:t>
            </a:r>
            <a:r>
              <a:rPr lang="en-GB" dirty="0" smtClean="0"/>
              <a:t>Supported Autonomy</a:t>
            </a:r>
          </a:p>
          <a:p>
            <a:pPr marL="182563" indent="-182563">
              <a:buFont typeface="Arial" pitchFamily="34" charset="0"/>
              <a:buChar char="•"/>
            </a:pPr>
            <a:r>
              <a:rPr lang="en-GB" dirty="0" smtClean="0"/>
              <a:t>Holistic </a:t>
            </a:r>
            <a:r>
              <a:rPr lang="en-GB" dirty="0" smtClean="0"/>
              <a:t>Well-being</a:t>
            </a:r>
          </a:p>
          <a:p>
            <a:pPr marL="182563" indent="-182563">
              <a:buFont typeface="Arial" pitchFamily="34" charset="0"/>
              <a:buChar char="•"/>
            </a:pPr>
            <a:r>
              <a:rPr lang="en-GB" dirty="0" smtClean="0"/>
              <a:t>Cultural Humility</a:t>
            </a:r>
          </a:p>
          <a:p>
            <a:r>
              <a:rPr lang="en-GB" dirty="0" smtClean="0">
                <a:latin typeface="Arial" pitchFamily="34" charset="0"/>
                <a:ea typeface="Times New Roman" pitchFamily="18" charset="0"/>
                <a:cs typeface="Arial" pitchFamily="34" charset="0"/>
              </a:rPr>
              <a:t>		(</a:t>
            </a:r>
            <a:r>
              <a:rPr lang="en-GB" dirty="0" err="1" smtClean="0">
                <a:latin typeface="Arial" pitchFamily="34" charset="0"/>
                <a:ea typeface="Times New Roman" pitchFamily="18" charset="0"/>
                <a:cs typeface="Arial" pitchFamily="34" charset="0"/>
              </a:rPr>
              <a:t>Boele</a:t>
            </a:r>
            <a:r>
              <a:rPr lang="en-GB" dirty="0" smtClean="0">
                <a:latin typeface="Arial" pitchFamily="34" charset="0"/>
                <a:ea typeface="Times New Roman" pitchFamily="18" charset="0"/>
                <a:cs typeface="Arial" pitchFamily="34" charset="0"/>
              </a:rPr>
              <a:t> and et al., 2025</a:t>
            </a:r>
            <a:r>
              <a:rPr lang="en-GB" dirty="0" smtClean="0">
                <a:latin typeface="Arial" pitchFamily="34" charset="0"/>
                <a:ea typeface="Times New Roman" pitchFamily="18" charset="0"/>
                <a:cs typeface="Arial" pitchFamily="34" charset="0"/>
              </a:rPr>
              <a:t>)</a:t>
            </a:r>
            <a:endParaRPr lang="en-GB" dirty="0" smtClean="0">
              <a:latin typeface="Arial" pitchFamily="34" charset="0"/>
              <a:ea typeface="Calibri" pitchFamily="34" charset="0"/>
              <a:cs typeface="Arial" pitchFamily="34" charset="0"/>
            </a:endParaRPr>
          </a:p>
          <a:p>
            <a:endParaRPr lang="en-GB" dirty="0"/>
          </a:p>
        </p:txBody>
      </p:sp>
      <p:sp>
        <p:nvSpPr>
          <p:cNvPr id="6" name="Rectangle 5"/>
          <p:cNvSpPr/>
          <p:nvPr/>
        </p:nvSpPr>
        <p:spPr>
          <a:xfrm>
            <a:off x="2987824" y="5805264"/>
            <a:ext cx="4572000" cy="584775"/>
          </a:xfrm>
          <a:prstGeom prst="rect">
            <a:avLst/>
          </a:prstGeom>
        </p:spPr>
        <p:txBody>
          <a:bodyPr>
            <a:spAutoFit/>
          </a:bodyPr>
          <a:lstStyle/>
          <a:p>
            <a:r>
              <a:rPr lang="en-GB" sz="1600" dirty="0" smtClean="0">
                <a:latin typeface="Arial" pitchFamily="34" charset="0"/>
                <a:ea typeface="Times New Roman" pitchFamily="18" charset="0"/>
                <a:cs typeface="Arial" pitchFamily="34" charset="0"/>
              </a:rPr>
              <a:t>(The Royal College of Paediatrics and Child Health, 2024).</a:t>
            </a:r>
            <a:endParaRPr lang="en-GB" sz="1600" dirty="0"/>
          </a:p>
        </p:txBody>
      </p:sp>
      <p:sp>
        <p:nvSpPr>
          <p:cNvPr id="7" name="Rectangle 6"/>
          <p:cNvSpPr/>
          <p:nvPr/>
        </p:nvSpPr>
        <p:spPr>
          <a:xfrm>
            <a:off x="251520" y="4077072"/>
            <a:ext cx="4572000" cy="1477328"/>
          </a:xfrm>
          <a:prstGeom prst="rect">
            <a:avLst/>
          </a:prstGeom>
        </p:spPr>
        <p:style>
          <a:lnRef idx="0">
            <a:schemeClr val="accent2"/>
          </a:lnRef>
          <a:fillRef idx="3">
            <a:schemeClr val="accent2"/>
          </a:fillRef>
          <a:effectRef idx="3">
            <a:schemeClr val="accent2"/>
          </a:effectRef>
          <a:fontRef idx="minor">
            <a:schemeClr val="lt1"/>
          </a:fontRef>
        </p:style>
        <p:txBody>
          <a:bodyPr>
            <a:spAutoFit/>
          </a:bodyPr>
          <a:lstStyle/>
          <a:p>
            <a:r>
              <a:rPr lang="en-GB" dirty="0" smtClean="0"/>
              <a:t> </a:t>
            </a:r>
            <a:r>
              <a:rPr lang="en-GB" dirty="0" smtClean="0"/>
              <a:t>Neurologist behaviours:</a:t>
            </a:r>
            <a:endParaRPr lang="en-GB" dirty="0" smtClean="0"/>
          </a:p>
          <a:p>
            <a:pPr marL="274638" indent="-182563">
              <a:buFont typeface="Arial" pitchFamily="34" charset="0"/>
              <a:buChar char="•"/>
              <a:tabLst>
                <a:tab pos="182563" algn="l"/>
              </a:tabLst>
            </a:pPr>
            <a:r>
              <a:rPr lang="en-GB" dirty="0" smtClean="0"/>
              <a:t>Shared Agenda Setting</a:t>
            </a:r>
          </a:p>
          <a:p>
            <a:pPr marL="274638" indent="-182563">
              <a:buFont typeface="Arial" pitchFamily="34" charset="0"/>
              <a:buChar char="•"/>
              <a:tabLst>
                <a:tab pos="182563" algn="l"/>
              </a:tabLst>
            </a:pPr>
            <a:r>
              <a:rPr lang="en-GB" dirty="0" err="1" smtClean="0"/>
              <a:t>Biopsychosocial</a:t>
            </a:r>
            <a:r>
              <a:rPr lang="en-GB" dirty="0" smtClean="0"/>
              <a:t> Framing</a:t>
            </a:r>
          </a:p>
          <a:p>
            <a:pPr marL="274638" indent="-182563">
              <a:buFont typeface="Arial" pitchFamily="34" charset="0"/>
              <a:buChar char="•"/>
              <a:tabLst>
                <a:tab pos="182563" algn="l"/>
              </a:tabLst>
            </a:pPr>
            <a:r>
              <a:rPr lang="en-GB" dirty="0" smtClean="0"/>
              <a:t>Transparent Documenting</a:t>
            </a:r>
          </a:p>
          <a:p>
            <a:pPr marL="274638" indent="-182563">
              <a:buFont typeface="Arial" pitchFamily="34" charset="0"/>
              <a:buChar char="•"/>
              <a:tabLst>
                <a:tab pos="182563" algn="l"/>
              </a:tabLst>
            </a:pPr>
            <a:r>
              <a:rPr lang="en-GB" dirty="0" smtClean="0"/>
              <a:t>Flexible Consultation Management</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
          <p:cNvSpPr>
            <a:spLocks noChangeArrowheads="1"/>
          </p:cNvSpPr>
          <p:nvPr/>
        </p:nvSpPr>
        <p:spPr bwMode="auto">
          <a:xfrm>
            <a:off x="179512" y="260648"/>
            <a:ext cx="5580112" cy="70788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E36C0A"/>
                </a:solidFill>
                <a:effectLst/>
                <a:latin typeface="Arial" pitchFamily="34" charset="0"/>
                <a:ea typeface="Calibri" pitchFamily="34" charset="0"/>
                <a:cs typeface="Arial" pitchFamily="34" charset="0"/>
              </a:rPr>
              <a:t>Recommendation based on the six component of Personalised Care Model</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sp>
        <p:nvSpPr>
          <p:cNvPr id="32770" name="Rectangle 2"/>
          <p:cNvSpPr>
            <a:spLocks noChangeArrowheads="1"/>
          </p:cNvSpPr>
          <p:nvPr/>
        </p:nvSpPr>
        <p:spPr bwMode="auto">
          <a:xfrm>
            <a:off x="323528" y="1196752"/>
            <a:ext cx="8496944" cy="4247317"/>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anchor="ctr" anchorCtr="0" compatLnSpc="1">
            <a:prstTxWarp prst="textNoShape">
              <a:avLst/>
            </a:prstTxWarp>
            <a:spAutoFit/>
          </a:bodyPr>
          <a:lstStyle/>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Shared decision-making</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enhances epilepsy care by ensuring patients thoroughly understand their condition, treatment options, associated risks, and lifestyle implications. This approach leads to improved adherence, fewer misunderstandings, and greater confidence in managing seizures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Spanos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et al., 2024)</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p>
          <a:p>
            <a:pPr marL="342900" marR="0" lvl="0" indent="-342900" algn="l" defTabSz="914400" rtl="0" eaLnBrk="1" fontAlgn="base" latinLnBrk="0" hangingPunct="1">
              <a:lnSpc>
                <a:spcPct val="100000"/>
              </a:lnSpc>
              <a:spcBef>
                <a:spcPct val="0"/>
              </a:spcBef>
              <a:spcAft>
                <a:spcPct val="0"/>
              </a:spcAft>
              <a:buClrTx/>
              <a:buSzTx/>
              <a:buFont typeface="+mj-lt"/>
              <a:buAutoNum type="arabicPeriod"/>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Personalized care planning</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is a continuous, patient-</a:t>
            </a:r>
            <a:r>
              <a:rPr kumimoji="0" lang="en-GB"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centered</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process in which individuals with epilepsy, their clinicians, and, when appropriate, their family members or caregivers collaborate to develop a clear, written plan. This plan guides daily management, emergency responses, and long-term goals (Innovate Care Group, 2025).</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Arial" pitchFamily="34" charset="0"/>
              </a:rPr>
              <a:t>Supported self-management</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in epilepsy equips individuals with the knowledge, skills, confidence, and tools necessary to manage their condition on a day-to-day basis (NICE, 2022).</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
        <p:nvSpPr>
          <p:cNvPr id="4" name="Down Arrow 3"/>
          <p:cNvSpPr/>
          <p:nvPr/>
        </p:nvSpPr>
        <p:spPr>
          <a:xfrm>
            <a:off x="4283968" y="5517232"/>
            <a:ext cx="864096" cy="1152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751344"/>
            <a:ext cx="8568952"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342900" lvl="0" indent="-342900" eaLnBrk="0" fontAlgn="base" hangingPunct="0">
              <a:spcBef>
                <a:spcPct val="0"/>
              </a:spcBef>
              <a:spcAft>
                <a:spcPct val="0"/>
              </a:spcAft>
              <a:buFont typeface="+mj-lt"/>
              <a:buAutoNum type="arabicPeriod" startAt="4"/>
            </a:pPr>
            <a:r>
              <a:rPr lang="en-GB" b="1" dirty="0" smtClean="0">
                <a:latin typeface="Arial" pitchFamily="34" charset="0"/>
                <a:ea typeface="Calibri" pitchFamily="34" charset="0"/>
                <a:cs typeface="Arial" pitchFamily="34" charset="0"/>
              </a:rPr>
              <a:t>Social </a:t>
            </a:r>
            <a:r>
              <a:rPr lang="en-GB" b="1" dirty="0" smtClean="0">
                <a:latin typeface="Arial" pitchFamily="34" charset="0"/>
                <a:ea typeface="Calibri" pitchFamily="34" charset="0"/>
                <a:cs typeface="Arial" pitchFamily="34" charset="0"/>
              </a:rPr>
              <a:t>prescribing:</a:t>
            </a:r>
            <a:r>
              <a:rPr lang="en-GB" dirty="0" smtClean="0">
                <a:latin typeface="Arial" pitchFamily="34" charset="0"/>
                <a:ea typeface="Calibri" pitchFamily="34" charset="0"/>
                <a:cs typeface="Arial" pitchFamily="34" charset="0"/>
              </a:rPr>
              <a:t> </a:t>
            </a:r>
            <a:r>
              <a:rPr lang="en-GB" dirty="0" smtClean="0">
                <a:latin typeface="Arial" pitchFamily="34" charset="0"/>
                <a:ea typeface="Calibri" pitchFamily="34" charset="0"/>
                <a:cs typeface="Arial" pitchFamily="34" charset="0"/>
              </a:rPr>
              <a:t>enables GPs, epilepsy specialist nurses, and other clinicians to refer patients to community activities, support networks, and well-being services that address the social, emotional, and practical challenges of living with epilepsy (</a:t>
            </a:r>
            <a:r>
              <a:rPr lang="en-GB" dirty="0" err="1" smtClean="0">
                <a:latin typeface="Arial" pitchFamily="34" charset="0"/>
                <a:ea typeface="Calibri" pitchFamily="34" charset="0"/>
                <a:cs typeface="Arial" pitchFamily="34" charset="0"/>
              </a:rPr>
              <a:t>Spanos</a:t>
            </a:r>
            <a:r>
              <a:rPr lang="en-GB" dirty="0" smtClean="0">
                <a:latin typeface="Arial" pitchFamily="34" charset="0"/>
                <a:ea typeface="Calibri" pitchFamily="34" charset="0"/>
                <a:cs typeface="Arial" pitchFamily="34" charset="0"/>
              </a:rPr>
              <a:t> et al., 2024</a:t>
            </a:r>
            <a:r>
              <a:rPr lang="en-GB" dirty="0" smtClean="0">
                <a:latin typeface="Arial" pitchFamily="34" charset="0"/>
                <a:ea typeface="Calibri" pitchFamily="34" charset="0"/>
                <a:cs typeface="Arial" pitchFamily="34" charset="0"/>
              </a:rPr>
              <a:t>).</a:t>
            </a:r>
          </a:p>
          <a:p>
            <a:pPr marL="342900" lvl="0" indent="-342900" eaLnBrk="0" fontAlgn="base" hangingPunct="0">
              <a:spcBef>
                <a:spcPct val="0"/>
              </a:spcBef>
              <a:spcAft>
                <a:spcPct val="0"/>
              </a:spcAft>
              <a:buFont typeface="+mj-lt"/>
              <a:buAutoNum type="arabicPeriod" startAt="4"/>
            </a:pPr>
            <a:endParaRPr lang="en-GB" dirty="0" smtClean="0">
              <a:latin typeface="Arial" pitchFamily="34" charset="0"/>
              <a:cs typeface="Arial" pitchFamily="34" charset="0"/>
            </a:endParaRPr>
          </a:p>
          <a:p>
            <a:pPr marL="342900" lvl="0" indent="-342900" eaLnBrk="0" fontAlgn="base" hangingPunct="0">
              <a:spcBef>
                <a:spcPct val="0"/>
              </a:spcBef>
              <a:spcAft>
                <a:spcPct val="0"/>
              </a:spcAft>
              <a:buFont typeface="+mj-lt"/>
              <a:buAutoNum type="arabicPeriod" startAt="4"/>
            </a:pPr>
            <a:r>
              <a:rPr lang="en-GB" b="1" dirty="0" smtClean="0">
                <a:latin typeface="Arial" pitchFamily="34" charset="0"/>
                <a:ea typeface="Calibri" pitchFamily="34" charset="0"/>
                <a:cs typeface="Arial" pitchFamily="34" charset="0"/>
              </a:rPr>
              <a:t>Care coordination in </a:t>
            </a:r>
            <a:r>
              <a:rPr lang="en-GB" b="1" dirty="0" smtClean="0">
                <a:latin typeface="Arial" pitchFamily="34" charset="0"/>
                <a:ea typeface="Calibri" pitchFamily="34" charset="0"/>
                <a:cs typeface="Arial" pitchFamily="34" charset="0"/>
              </a:rPr>
              <a:t>epilepsy:</a:t>
            </a:r>
            <a:r>
              <a:rPr lang="en-GB" dirty="0" smtClean="0">
                <a:latin typeface="Arial" pitchFamily="34" charset="0"/>
                <a:ea typeface="Calibri" pitchFamily="34" charset="0"/>
                <a:cs typeface="Arial" pitchFamily="34" charset="0"/>
              </a:rPr>
              <a:t> </a:t>
            </a:r>
            <a:r>
              <a:rPr lang="en-GB" dirty="0" smtClean="0">
                <a:latin typeface="Arial" pitchFamily="34" charset="0"/>
                <a:ea typeface="Calibri" pitchFamily="34" charset="0"/>
                <a:cs typeface="Arial" pitchFamily="34" charset="0"/>
              </a:rPr>
              <a:t>ensures that all professionals involved—such as neurologists, epilepsy specialist nurses, GPs, mental health teams, social care, schools, and emergency services—work together to provide timely support (NICE, 2022) </a:t>
            </a:r>
            <a:r>
              <a:rPr lang="en-GB" dirty="0" smtClean="0">
                <a:latin typeface="Arial" pitchFamily="34" charset="0"/>
                <a:ea typeface="Calibri" pitchFamily="34" charset="0"/>
                <a:cs typeface="Arial" pitchFamily="34" charset="0"/>
              </a:rPr>
              <a:t>.</a:t>
            </a:r>
          </a:p>
          <a:p>
            <a:pPr marL="342900" lvl="0" indent="-342900" eaLnBrk="0" fontAlgn="base" hangingPunct="0">
              <a:spcBef>
                <a:spcPct val="0"/>
              </a:spcBef>
              <a:spcAft>
                <a:spcPct val="0"/>
              </a:spcAft>
              <a:buFont typeface="+mj-lt"/>
              <a:buAutoNum type="arabicPeriod" startAt="4"/>
            </a:pPr>
            <a:endParaRPr lang="en-GB" dirty="0" smtClean="0">
              <a:latin typeface="Arial" pitchFamily="34" charset="0"/>
              <a:cs typeface="Arial" pitchFamily="34" charset="0"/>
            </a:endParaRPr>
          </a:p>
          <a:p>
            <a:pPr marL="342900" lvl="0" indent="-342900" eaLnBrk="0" fontAlgn="base" hangingPunct="0">
              <a:spcBef>
                <a:spcPct val="0"/>
              </a:spcBef>
              <a:spcAft>
                <a:spcPct val="0"/>
              </a:spcAft>
              <a:buFont typeface="+mj-lt"/>
              <a:buAutoNum type="arabicPeriod" startAt="4"/>
            </a:pPr>
            <a:r>
              <a:rPr lang="en-GB" b="1" dirty="0" smtClean="0">
                <a:latin typeface="Arial" pitchFamily="34" charset="0"/>
                <a:ea typeface="Calibri" pitchFamily="34" charset="0"/>
                <a:cs typeface="Arial" pitchFamily="34" charset="0"/>
              </a:rPr>
              <a:t>Personal Health Budgets (</a:t>
            </a:r>
            <a:r>
              <a:rPr lang="en-GB" b="1" dirty="0" smtClean="0">
                <a:latin typeface="Arial" pitchFamily="34" charset="0"/>
                <a:ea typeface="Calibri" pitchFamily="34" charset="0"/>
                <a:cs typeface="Arial" pitchFamily="34" charset="0"/>
              </a:rPr>
              <a:t>PHBs)</a:t>
            </a:r>
            <a:r>
              <a:rPr lang="en-GB" dirty="0" smtClean="0">
                <a:latin typeface="Arial" pitchFamily="34" charset="0"/>
                <a:ea typeface="Calibri" pitchFamily="34" charset="0"/>
                <a:cs typeface="Arial" pitchFamily="34" charset="0"/>
              </a:rPr>
              <a:t>: offer </a:t>
            </a:r>
            <a:r>
              <a:rPr lang="en-GB" dirty="0" smtClean="0">
                <a:latin typeface="Arial" pitchFamily="34" charset="0"/>
                <a:ea typeface="Calibri" pitchFamily="34" charset="0"/>
                <a:cs typeface="Arial" pitchFamily="34" charset="0"/>
              </a:rPr>
              <a:t>individuals with epilepsy flexible, personalized funding to meet needs that traditional services may not fully address (NICE, 2022).</a:t>
            </a:r>
            <a:endParaRPr lang="en-GB" dirty="0" smtClean="0">
              <a:latin typeface="Arial" pitchFamily="34" charset="0"/>
              <a:cs typeface="Arial" pitchFamily="34" charset="0"/>
            </a:endParaRPr>
          </a:p>
        </p:txBody>
      </p:sp>
      <p:pic>
        <p:nvPicPr>
          <p:cNvPr id="34818" name="Picture 2" descr="How to Write Thank-You Letters to Nonprofit Volunteers"/>
          <p:cNvPicPr>
            <a:picLocks noChangeAspect="1" noChangeArrowheads="1"/>
          </p:cNvPicPr>
          <p:nvPr/>
        </p:nvPicPr>
        <p:blipFill>
          <a:blip r:embed="rId2" cstate="print"/>
          <a:srcRect/>
          <a:stretch>
            <a:fillRect/>
          </a:stretch>
        </p:blipFill>
        <p:spPr bwMode="auto">
          <a:xfrm>
            <a:off x="971600" y="4581128"/>
            <a:ext cx="6336704" cy="2054002"/>
          </a:xfrm>
          <a:prstGeom prst="rect">
            <a:avLst/>
          </a:prstGeom>
          <a:ln>
            <a:noFill/>
          </a:ln>
          <a:effectLst>
            <a:softEdge rad="112500"/>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359024" y="1196752"/>
            <a:ext cx="8784976" cy="5385944"/>
          </a:xfrm>
          <a:prstGeom prst="rect">
            <a:avLst/>
          </a:prstGeom>
          <a:noFill/>
          <a:ln w="9525">
            <a:noFill/>
            <a:miter lim="800000"/>
            <a:headEnd/>
            <a:tailEnd/>
          </a:ln>
          <a:effectLst/>
        </p:spPr>
        <p:txBody>
          <a:bodyPr vert="horz" wrap="square" lIns="91440" tIns="304704" rIns="91440" bIns="152352"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365F9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Admin, E. (2019).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Causes of Epilepsy | epilepsy research institute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epilepsy-institute.org.uk</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https://epilepsy-institute.org.uk/eri/about-epilepsy/causes/</a:t>
            </a:r>
            <a:r>
              <a:rPr lang="en-GB" dirty="0" smtClean="0">
                <a:latin typeface="Arial" pitchFamily="34" charset="0"/>
                <a:ea typeface="Times New Roman" pitchFamily="18" charset="0"/>
                <a:cs typeface="Arial" pitchFamily="34" charset="0"/>
              </a:rPr>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(Accessed 22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Balestrini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Arzimanoglou</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Blümcke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I.,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Scheffer</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I.E.,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Wiebe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Zelano</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J. and Walker, M.C. (2021). The aetiologies of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Epileptic disorders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23(1), pp.1–16. doi:10.1684/epd.2021.1255.</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Behr, C.,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Goltzene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M.A.,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Kosmalski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G., Hirsch, E.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Ryvlin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P. (2016). Epidemiology of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Revue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neurologique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172(1), pp.27–36. doi:10.1016/j.neurol.2015.11.003.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Boele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F. et al., (2025). Health-related quality of life and unmet needs of people with epilepsy and their family caregivers: A systematic scoping review.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&amp;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behavior</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lang="en-GB" dirty="0" smtClean="0">
                <a:latin typeface="Arial" pitchFamily="34" charset="0"/>
                <a:ea typeface="Times New Roman" pitchFamily="18" charset="0"/>
                <a:cs typeface="Arial" pitchFamily="34" charset="0"/>
              </a:rPr>
              <a:t>(</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online)171, p.110601. doi:10.1016/j.yebeh.2025.110601.</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Boye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 (2025).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Psychiatric co morbidities in Epilepsy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Neurotorium</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3"/>
              </a:rPr>
              <a:t>https://neurotorium.org/article/psychiatric-comorbidities-in-epilepsy/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19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CDC (2024).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Basics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Epilepsy.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4"/>
              </a:rPr>
              <a:t>https://www.cdc.gov/epilepsy/about/index.html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16 July 2026).</a:t>
            </a:r>
          </a:p>
        </p:txBody>
      </p:sp>
      <p:sp>
        <p:nvSpPr>
          <p:cNvPr id="4" name="TextBox 3"/>
          <p:cNvSpPr txBox="1"/>
          <p:nvPr/>
        </p:nvSpPr>
        <p:spPr>
          <a:xfrm>
            <a:off x="467544" y="1052736"/>
            <a:ext cx="2304256" cy="400110"/>
          </a:xfrm>
          <a:prstGeom prst="rect">
            <a:avLst/>
          </a:prstGeom>
          <a:noFill/>
        </p:spPr>
        <p:txBody>
          <a:bodyPr wrap="square" rtlCol="0">
            <a:spAutoFit/>
          </a:bodyPr>
          <a:lstStyle/>
          <a:p>
            <a:r>
              <a:rPr lang="en-GB" sz="2000" b="1" dirty="0" smtClean="0">
                <a:solidFill>
                  <a:schemeClr val="accent6">
                    <a:lumMod val="75000"/>
                  </a:schemeClr>
                </a:solidFill>
                <a:latin typeface="Arial" pitchFamily="34" charset="0"/>
                <a:cs typeface="Arial" pitchFamily="34" charset="0"/>
              </a:rPr>
              <a:t>References</a:t>
            </a:r>
            <a:endParaRPr lang="en-GB" sz="2000" b="1" dirty="0">
              <a:solidFill>
                <a:schemeClr val="accent6">
                  <a:lumMod val="75000"/>
                </a:schemeClr>
              </a:solidFill>
              <a:latin typeface="Arial" pitchFamily="34" charset="0"/>
              <a:cs typeface="Arial"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12776"/>
            <a:ext cx="8100392" cy="2585323"/>
          </a:xfrm>
          <a:prstGeom prst="rect">
            <a:avLst/>
          </a:prstGeom>
        </p:spPr>
        <p:txBody>
          <a:bodyPr wrap="square">
            <a:spAutoFit/>
          </a:bodyPr>
          <a:lstStyle/>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Chaplin</a:t>
            </a:r>
            <a:r>
              <a:rPr lang="en-GB" dirty="0" smtClean="0">
                <a:latin typeface="Arial" pitchFamily="34" charset="0"/>
                <a:ea typeface="Times New Roman" pitchFamily="18" charset="0"/>
                <a:cs typeface="Arial" pitchFamily="34" charset="0"/>
              </a:rPr>
              <a:t>, S. (2022). Updated guideline on diagnosing and managing epilepsies. </a:t>
            </a:r>
            <a:r>
              <a:rPr lang="en-GB" i="1" dirty="0" smtClean="0">
                <a:latin typeface="Arial" pitchFamily="34" charset="0"/>
                <a:ea typeface="Times New Roman" pitchFamily="18" charset="0"/>
                <a:cs typeface="Arial" pitchFamily="34" charset="0"/>
              </a:rPr>
              <a:t>Prescriber</a:t>
            </a:r>
            <a:r>
              <a:rPr lang="en-GB" dirty="0" smtClean="0">
                <a:latin typeface="Arial" pitchFamily="34" charset="0"/>
                <a:ea typeface="Times New Roman" pitchFamily="18" charset="0"/>
                <a:cs typeface="Arial" pitchFamily="34" charset="0"/>
              </a:rPr>
              <a:t>, 33(8–9), pp.28–30.doi:10.1002/psb.2010</a:t>
            </a:r>
            <a:r>
              <a:rPr lang="en-GB" dirty="0" smtClean="0">
                <a:latin typeface="Arial" pitchFamily="34" charset="0"/>
                <a:ea typeface="Times New Roman" pitchFamily="18" charset="0"/>
                <a:cs typeface="Arial" pitchFamily="34" charset="0"/>
              </a:rPr>
              <a:t>.</a:t>
            </a:r>
          </a:p>
          <a:p>
            <a:pPr lvl="0"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Chen, Z., </a:t>
            </a:r>
            <a:r>
              <a:rPr lang="en-GB" dirty="0" err="1" smtClean="0">
                <a:latin typeface="Arial" pitchFamily="34" charset="0"/>
                <a:ea typeface="Times New Roman" pitchFamily="18" charset="0"/>
                <a:cs typeface="Arial" pitchFamily="34" charset="0"/>
              </a:rPr>
              <a:t>Brodie</a:t>
            </a:r>
            <a:r>
              <a:rPr lang="en-GB" dirty="0" smtClean="0">
                <a:latin typeface="Arial" pitchFamily="34" charset="0"/>
                <a:ea typeface="Times New Roman" pitchFamily="18" charset="0"/>
                <a:cs typeface="Arial" pitchFamily="34" charset="0"/>
              </a:rPr>
              <a:t>, M.J., Ding, D. and Kwan, P. (2023). Editorial: Epidemiology of epilepsy and seizures. </a:t>
            </a:r>
            <a:r>
              <a:rPr lang="en-GB" i="1" dirty="0" smtClean="0">
                <a:latin typeface="Arial" pitchFamily="34" charset="0"/>
                <a:ea typeface="Times New Roman" pitchFamily="18" charset="0"/>
                <a:cs typeface="Arial" pitchFamily="34" charset="0"/>
              </a:rPr>
              <a:t>Frontiers in epidemiology</a:t>
            </a:r>
            <a:r>
              <a:rPr lang="en-GB" dirty="0" smtClean="0">
                <a:latin typeface="Arial" pitchFamily="34" charset="0"/>
                <a:ea typeface="Times New Roman" pitchFamily="18" charset="0"/>
                <a:cs typeface="Arial" pitchFamily="34" charset="0"/>
              </a:rPr>
              <a:t>, 3. doi:10.3389/fepid.2023.1273163</a:t>
            </a:r>
            <a:r>
              <a:rPr lang="en-GB" dirty="0" smtClean="0">
                <a:latin typeface="Arial" pitchFamily="34" charset="0"/>
                <a:ea typeface="Times New Roman" pitchFamily="18" charset="0"/>
                <a:cs typeface="Arial" pitchFamily="34" charset="0"/>
              </a:rPr>
              <a:t>.</a:t>
            </a:r>
          </a:p>
          <a:p>
            <a:pPr lvl="0" eaLnBrk="0" fontAlgn="base" hangingPunct="0">
              <a:spcBef>
                <a:spcPct val="0"/>
              </a:spcBef>
              <a:spcAft>
                <a:spcPct val="0"/>
              </a:spcAft>
            </a:pPr>
            <a:endParaRPr lang="en-GB" dirty="0" smtClean="0">
              <a:latin typeface="Arial" pitchFamily="34" charset="0"/>
              <a:ea typeface="Times New Roman" pitchFamily="18" charset="0"/>
              <a:cs typeface="Arial" pitchFamily="34" charset="0"/>
            </a:endParaRP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CPR (2022). </a:t>
            </a:r>
            <a:r>
              <a:rPr lang="en-GB" i="1" dirty="0" smtClean="0">
                <a:latin typeface="Arial" pitchFamily="34" charset="0"/>
                <a:ea typeface="Times New Roman" pitchFamily="18" charset="0"/>
                <a:cs typeface="Arial" pitchFamily="34" charset="0"/>
              </a:rPr>
              <a:t>What is seizure | CPR first aid</a:t>
            </a:r>
            <a:r>
              <a:rPr lang="en-GB" dirty="0" smtClean="0">
                <a:latin typeface="Arial" pitchFamily="34" charset="0"/>
                <a:ea typeface="Times New Roman" pitchFamily="18" charset="0"/>
                <a:cs typeface="Arial" pitchFamily="34" charset="0"/>
              </a:rPr>
              <a:t>. (online) Available at: </a:t>
            </a:r>
            <a:r>
              <a:rPr lang="en-GB" dirty="0" smtClean="0">
                <a:latin typeface="Arial" pitchFamily="34" charset="0"/>
                <a:ea typeface="Times New Roman" pitchFamily="18" charset="0"/>
                <a:cs typeface="Arial" pitchFamily="34" charset="0"/>
                <a:hlinkClick r:id="rId2"/>
              </a:rPr>
              <a:t>https://cprfirstaid.com.au/what-is-seizure/</a:t>
            </a:r>
            <a:r>
              <a:rPr lang="en-GB" dirty="0" smtClean="0">
                <a:latin typeface="Arial" pitchFamily="34" charset="0"/>
                <a:ea typeface="Times New Roman" pitchFamily="18" charset="0"/>
                <a:cs typeface="Arial" pitchFamily="34" charset="0"/>
              </a:rPr>
              <a:t> (Accessed 26 July 2026).</a:t>
            </a:r>
            <a:endParaRPr lang="en-GB" dirty="0" smtClean="0">
              <a:latin typeface="Arial" pitchFamily="34" charset="0"/>
              <a:cs typeface="Arial"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548680"/>
            <a:ext cx="8496944" cy="424731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Dickson, J.M. et al., (2018). Emergency hospital care for adults with suspected seizures in the NHS in England 2007–2013: A cross-sectional study.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BMJ open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8(10), p.e023352. doi:10.1136/bmjopen-2018-023352.</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Duncan, J.S., Sander, J.W.,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Sisodiya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S.M. and Walker, M.C. (2006). Adult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lancet</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367(9516), pp.1087–1100. doi:10.1016/s0140-6736(06)68477-8.</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Feldman, A.E.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Gidal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B.E. (2013).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QTc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prolongation by antiepileptic drugs and the risk of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torsade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de pointes in patients with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 &amp;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behavior</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26(3), pp.421–426. doi:10.1016/j.yebeh.2012.09.021.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Ferro, M.A. (2011). A population-based study of the prevalence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sociodemographic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risk factors of self-reported epilepsy among adults in the united kingdom.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Seizure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20(10), pp.784–788. doi:10.1016/j.seizure.2011.07.011.</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64704"/>
            <a:ext cx="8640960" cy="5632311"/>
          </a:xfrm>
          <a:prstGeom prst="rect">
            <a:avLst/>
          </a:prstGeom>
        </p:spPr>
        <p:txBody>
          <a:bodyPr wrap="square">
            <a:spAutoFit/>
          </a:bodyPr>
          <a:lstStyle/>
          <a:p>
            <a:pPr lvl="0" eaLnBrk="0" fontAlgn="base" hangingPunct="0">
              <a:spcBef>
                <a:spcPct val="0"/>
              </a:spcBef>
              <a:spcAft>
                <a:spcPct val="0"/>
              </a:spcAft>
            </a:pPr>
            <a:r>
              <a:rPr lang="en-GB" dirty="0" err="1" smtClean="0">
                <a:latin typeface="Arial" pitchFamily="34" charset="0"/>
                <a:ea typeface="Times New Roman" pitchFamily="18" charset="0"/>
                <a:cs typeface="Arial" pitchFamily="34" charset="0"/>
              </a:rPr>
              <a:t>Hassiotis</a:t>
            </a:r>
            <a:r>
              <a:rPr lang="en-GB" dirty="0" smtClean="0">
                <a:latin typeface="Arial" pitchFamily="34" charset="0"/>
                <a:ea typeface="Times New Roman" pitchFamily="18" charset="0"/>
                <a:cs typeface="Arial" pitchFamily="34" charset="0"/>
              </a:rPr>
              <a:t>, A. and Shankar, R. (2024). Inequalities in epilepsy in the UK: Action is needed now. </a:t>
            </a:r>
            <a:r>
              <a:rPr lang="en-GB" i="1" dirty="0" smtClean="0">
                <a:latin typeface="Arial" pitchFamily="34" charset="0"/>
                <a:ea typeface="Times New Roman" pitchFamily="18" charset="0"/>
                <a:cs typeface="Arial" pitchFamily="34" charset="0"/>
              </a:rPr>
              <a:t>The lancet public health</a:t>
            </a:r>
            <a:r>
              <a:rPr lang="en-GB" dirty="0" smtClean="0">
                <a:latin typeface="Arial" pitchFamily="34" charset="0"/>
                <a:ea typeface="Times New Roman" pitchFamily="18" charset="0"/>
                <a:cs typeface="Arial" pitchFamily="34" charset="0"/>
              </a:rPr>
              <a:t>, 9(8), pp.e536-e537. </a:t>
            </a:r>
            <a:r>
              <a:rPr lang="en-GB" dirty="0" smtClean="0">
                <a:latin typeface="Arial" pitchFamily="34" charset="0"/>
                <a:ea typeface="Times New Roman" pitchFamily="18" charset="0"/>
                <a:cs typeface="Arial" pitchFamily="34" charset="0"/>
              </a:rPr>
              <a:t>doi:10.1016/s2468-2667(24)00164-6</a:t>
            </a:r>
            <a:r>
              <a:rPr lang="en-GB" dirty="0" smtClean="0">
                <a:latin typeface="Arial" pitchFamily="34" charset="0"/>
                <a:ea typeface="Times New Roman" pitchFamily="18" charset="0"/>
                <a:cs typeface="Arial" pitchFamily="34" charset="0"/>
              </a:rPr>
              <a:t>.</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Huff, J.S. and </a:t>
            </a:r>
            <a:r>
              <a:rPr lang="en-GB" dirty="0" err="1" smtClean="0">
                <a:latin typeface="Arial" pitchFamily="34" charset="0"/>
                <a:ea typeface="Times New Roman" pitchFamily="18" charset="0"/>
                <a:cs typeface="Arial" pitchFamily="34" charset="0"/>
              </a:rPr>
              <a:t>Murr</a:t>
            </a:r>
            <a:r>
              <a:rPr lang="en-GB" dirty="0" smtClean="0">
                <a:latin typeface="Arial" pitchFamily="34" charset="0"/>
                <a:ea typeface="Times New Roman" pitchFamily="18" charset="0"/>
                <a:cs typeface="Arial" pitchFamily="34" charset="0"/>
              </a:rPr>
              <a:t>, N. (2023). </a:t>
            </a:r>
            <a:r>
              <a:rPr lang="en-GB" i="1" dirty="0" smtClean="0">
                <a:latin typeface="Arial" pitchFamily="34" charset="0"/>
                <a:ea typeface="Times New Roman" pitchFamily="18" charset="0"/>
                <a:cs typeface="Arial" pitchFamily="34" charset="0"/>
              </a:rPr>
              <a:t>Seizure</a:t>
            </a:r>
            <a:r>
              <a:rPr lang="en-GB" dirty="0" smtClean="0">
                <a:latin typeface="Arial" pitchFamily="34" charset="0"/>
                <a:ea typeface="Times New Roman" pitchFamily="18" charset="0"/>
                <a:cs typeface="Arial" pitchFamily="34" charset="0"/>
              </a:rPr>
              <a:t>. (online) </a:t>
            </a:r>
            <a:r>
              <a:rPr lang="en-GB" dirty="0" err="1" smtClean="0">
                <a:latin typeface="Arial" pitchFamily="34" charset="0"/>
                <a:ea typeface="Times New Roman" pitchFamily="18" charset="0"/>
                <a:cs typeface="Arial" pitchFamily="34" charset="0"/>
              </a:rPr>
              <a:t>PubMed</a:t>
            </a:r>
            <a:r>
              <a:rPr lang="en-GB" dirty="0" smtClean="0">
                <a:latin typeface="Arial" pitchFamily="34" charset="0"/>
                <a:ea typeface="Times New Roman" pitchFamily="18" charset="0"/>
                <a:cs typeface="Arial" pitchFamily="34" charset="0"/>
              </a:rPr>
              <a:t>. Available at: </a:t>
            </a:r>
            <a:r>
              <a:rPr lang="en-GB" dirty="0" smtClean="0">
                <a:latin typeface="Arial" pitchFamily="34" charset="0"/>
                <a:ea typeface="Times New Roman" pitchFamily="18" charset="0"/>
                <a:cs typeface="Arial" pitchFamily="34" charset="0"/>
                <a:hlinkClick r:id="rId2"/>
              </a:rPr>
              <a:t>https://www.ncbi.nlm.nih.gov/books/NBK430765/</a:t>
            </a:r>
            <a:r>
              <a:rPr lang="en-GB" dirty="0" smtClean="0">
                <a:latin typeface="Arial" pitchFamily="34" charset="0"/>
                <a:ea typeface="Times New Roman" pitchFamily="18" charset="0"/>
                <a:cs typeface="Arial" pitchFamily="34" charset="0"/>
              </a:rPr>
              <a:t> (Accessed 16 July 2026).</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Innovate Care Group (2025). </a:t>
            </a:r>
            <a:r>
              <a:rPr lang="en-GB" i="1" dirty="0" smtClean="0">
                <a:latin typeface="Arial" pitchFamily="34" charset="0"/>
                <a:ea typeface="Times New Roman" pitchFamily="18" charset="0"/>
                <a:cs typeface="Arial" pitchFamily="34" charset="0"/>
              </a:rPr>
              <a:t>Living safely with epilepsy: Best practice seizure management at Home and in the community</a:t>
            </a:r>
            <a:r>
              <a:rPr lang="en-GB" dirty="0" smtClean="0">
                <a:latin typeface="Arial" pitchFamily="34" charset="0"/>
                <a:ea typeface="Times New Roman" pitchFamily="18" charset="0"/>
                <a:cs typeface="Arial" pitchFamily="34" charset="0"/>
              </a:rPr>
              <a:t>. (online) Innovate care group. Available at: </a:t>
            </a:r>
            <a:r>
              <a:rPr lang="en-GB" dirty="0" smtClean="0">
                <a:latin typeface="Arial" pitchFamily="34" charset="0"/>
                <a:ea typeface="Times New Roman" pitchFamily="18" charset="0"/>
                <a:cs typeface="Arial" pitchFamily="34" charset="0"/>
                <a:hlinkClick r:id="rId3"/>
              </a:rPr>
              <a:t>https://innovatecare.co.uk/living-safely-with-epilepsy-best-practice-seizure-management-at-home-and-in-the-community/</a:t>
            </a:r>
            <a:r>
              <a:rPr lang="en-GB" dirty="0" smtClean="0">
                <a:latin typeface="Arial" pitchFamily="34" charset="0"/>
                <a:ea typeface="Times New Roman" pitchFamily="18" charset="0"/>
                <a:cs typeface="Arial" pitchFamily="34" charset="0"/>
              </a:rPr>
              <a:t> (Accessed 25 July 2026).</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Mayo Clinic (2021). </a:t>
            </a:r>
            <a:r>
              <a:rPr lang="en-GB" i="1" dirty="0" smtClean="0">
                <a:latin typeface="Arial" pitchFamily="34" charset="0"/>
                <a:ea typeface="Times New Roman" pitchFamily="18" charset="0"/>
                <a:cs typeface="Arial" pitchFamily="34" charset="0"/>
              </a:rPr>
              <a:t>Epilepsy - Symptoms and Causes</a:t>
            </a:r>
            <a:r>
              <a:rPr lang="en-GB" dirty="0" smtClean="0">
                <a:latin typeface="Arial" pitchFamily="34" charset="0"/>
                <a:ea typeface="Times New Roman" pitchFamily="18" charset="0"/>
                <a:cs typeface="Arial" pitchFamily="34" charset="0"/>
              </a:rPr>
              <a:t>. (online) Mayo Clinic. Available at: https://www.mayoclinic.org/diseases-conditions/epilepsy/symptoms-causes/syc-20350093 (Accessed 16 July 2026).</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momentum (2026). </a:t>
            </a:r>
            <a:r>
              <a:rPr lang="en-GB" i="1" dirty="0" smtClean="0">
                <a:latin typeface="Arial" pitchFamily="34" charset="0"/>
                <a:ea typeface="Times New Roman" pitchFamily="18" charset="0"/>
                <a:cs typeface="Arial" pitchFamily="34" charset="0"/>
              </a:rPr>
              <a:t>Epilepsy statistic</a:t>
            </a:r>
            <a:r>
              <a:rPr lang="en-GB" dirty="0" smtClean="0">
                <a:latin typeface="Arial" pitchFamily="34" charset="0"/>
                <a:ea typeface="Times New Roman" pitchFamily="18" charset="0"/>
                <a:cs typeface="Arial" pitchFamily="34" charset="0"/>
              </a:rPr>
              <a:t>. (online) </a:t>
            </a:r>
            <a:r>
              <a:rPr lang="en-GB" i="1" dirty="0" smtClean="0">
                <a:latin typeface="Arial" pitchFamily="34" charset="0"/>
                <a:ea typeface="Times New Roman" pitchFamily="18" charset="0"/>
                <a:cs typeface="Arial" pitchFamily="34" charset="0"/>
              </a:rPr>
              <a:t>X (formerly Twitter)</a:t>
            </a:r>
            <a:r>
              <a:rPr lang="en-GB" dirty="0" smtClean="0">
                <a:latin typeface="Arial" pitchFamily="34" charset="0"/>
                <a:ea typeface="Times New Roman" pitchFamily="18" charset="0"/>
                <a:cs typeface="Arial" pitchFamily="34" charset="0"/>
              </a:rPr>
              <a:t>. Available at: </a:t>
            </a:r>
            <a:r>
              <a:rPr lang="en-GB" dirty="0" smtClean="0">
                <a:latin typeface="Arial" pitchFamily="34" charset="0"/>
                <a:ea typeface="Times New Roman" pitchFamily="18" charset="0"/>
                <a:cs typeface="Arial" pitchFamily="34" charset="0"/>
                <a:hlinkClick r:id="rId4"/>
              </a:rPr>
              <a:t>https://x.com/MFT_CSSAHPs/status/1772632098651648469</a:t>
            </a:r>
            <a:r>
              <a:rPr lang="en-GB" dirty="0" smtClean="0">
                <a:latin typeface="Arial" pitchFamily="34" charset="0"/>
                <a:ea typeface="Times New Roman" pitchFamily="18" charset="0"/>
                <a:cs typeface="Arial" pitchFamily="34" charset="0"/>
              </a:rPr>
              <a:t> (Accessed 27 July 2026).</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NHS (2025). </a:t>
            </a:r>
            <a:r>
              <a:rPr lang="en-GB" i="1" dirty="0" smtClean="0">
                <a:latin typeface="Arial" pitchFamily="34" charset="0"/>
                <a:ea typeface="Times New Roman" pitchFamily="18" charset="0"/>
                <a:cs typeface="Arial" pitchFamily="34" charset="0"/>
              </a:rPr>
              <a:t>Epilepsy</a:t>
            </a:r>
            <a:r>
              <a:rPr lang="en-GB" dirty="0" smtClean="0">
                <a:latin typeface="Arial" pitchFamily="34" charset="0"/>
                <a:ea typeface="Times New Roman" pitchFamily="18" charset="0"/>
                <a:cs typeface="Arial" pitchFamily="34" charset="0"/>
              </a:rPr>
              <a:t>. (online) NHS. Available at: https://www.nhs.uk/conditions/epilepsy/ (Accessed 16 July 2026).</a:t>
            </a:r>
          </a:p>
          <a:p>
            <a:pPr lvl="0" eaLnBrk="0" fontAlgn="base" hangingPunct="0">
              <a:spcBef>
                <a:spcPct val="0"/>
              </a:spcBef>
              <a:spcAft>
                <a:spcPct val="0"/>
              </a:spcAft>
            </a:pPr>
            <a:r>
              <a:rPr lang="en-GB" dirty="0" smtClean="0">
                <a:latin typeface="Arial" pitchFamily="34" charset="0"/>
                <a:ea typeface="Times New Roman" pitchFamily="18" charset="0"/>
                <a:cs typeface="Arial" pitchFamily="34" charset="0"/>
              </a:rPr>
              <a:t>NHS website (2017). </a:t>
            </a:r>
            <a:r>
              <a:rPr lang="en-GB" i="1" dirty="0" smtClean="0">
                <a:latin typeface="Arial" pitchFamily="34" charset="0"/>
                <a:ea typeface="Times New Roman" pitchFamily="18" charset="0"/>
                <a:cs typeface="Arial" pitchFamily="34" charset="0"/>
              </a:rPr>
              <a:t>Epilepsy</a:t>
            </a:r>
            <a:r>
              <a:rPr lang="en-GB" dirty="0" smtClean="0">
                <a:latin typeface="Arial" pitchFamily="34" charset="0"/>
                <a:ea typeface="Times New Roman" pitchFamily="18" charset="0"/>
                <a:cs typeface="Arial" pitchFamily="34" charset="0"/>
              </a:rPr>
              <a:t>. (online) Nhs.uk. Available at: </a:t>
            </a:r>
            <a:r>
              <a:rPr lang="en-GB" dirty="0" smtClean="0">
                <a:latin typeface="Arial" pitchFamily="34" charset="0"/>
                <a:ea typeface="Times New Roman" pitchFamily="18" charset="0"/>
                <a:cs typeface="Arial" pitchFamily="34" charset="0"/>
                <a:hlinkClick r:id="rId5"/>
              </a:rPr>
              <a:t>https://www.nhs.uk/conditions/epilepsy/?utm_source=copilot.com</a:t>
            </a:r>
            <a:r>
              <a:rPr lang="en-GB" dirty="0" smtClean="0">
                <a:latin typeface="Arial" pitchFamily="34" charset="0"/>
                <a:ea typeface="Times New Roman" pitchFamily="18" charset="0"/>
                <a:cs typeface="Arial" pitchFamily="34" charset="0"/>
              </a:rPr>
              <a:t> (Accessed 18 July 2026).</a:t>
            </a:r>
            <a:endParaRPr lang="en-GB" dirty="0" smtClean="0">
              <a:latin typeface="Arial" pitchFamily="34" charset="0"/>
              <a:cs typeface="Arial"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1"/>
          <p:cNvSpPr>
            <a:spLocks noChangeArrowheads="1"/>
          </p:cNvSpPr>
          <p:nvPr/>
        </p:nvSpPr>
        <p:spPr bwMode="auto">
          <a:xfrm>
            <a:off x="323528" y="287651"/>
            <a:ext cx="8352928" cy="341632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NICE (2022).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Diagnosis and assessment of epilepsy | epilepsies in children, young people and adults | guidance | NICE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Www.nice.org.uk. Available at: https://www.nice.org.uk/guidance/ng217/chapter/1-Diagnosis-and-assessment-of-epilepsy (Accessed 19 July 2026).</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Patil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V. (2025). Psychosocial interventions for the caregivers of patients with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European psychiatry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68(S1), pp.S734-S735.  doi:10.1192/j.eurpsy.2025.1491.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Ramakrishnan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Rayi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 (2022).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EEG localization related epilepsies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PubMed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Treasure Island (FL):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StatPearls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Publishing.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https://www.ncbi.nlm.nih.gov/books/NBK557645/</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20 July 2026).</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
          <p:cNvSpPr>
            <a:spLocks noChangeArrowheads="1"/>
          </p:cNvSpPr>
          <p:nvPr/>
        </p:nvSpPr>
        <p:spPr bwMode="auto">
          <a:xfrm>
            <a:off x="323528" y="494672"/>
            <a:ext cx="8568952" cy="59093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ReasearchGate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(2024).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Fig. 3. Examples of epilepsy treatment options.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ResearchGate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https://www.researchgate.net/figure/Examples-of-epilepsy-treatment-options_fig2_373105229</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19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Samanta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Ostendorf</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A.P., Singh, R.,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Gedela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Elumalai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V., Hoyt, M.L., Perry, M.S.,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Bartolini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L. and Curran, G.M. (2022). Physicians’ perspectives on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presurgical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discussion and shared Decision-Making in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Pediatric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epilepsy surgery.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Journal of Child neurology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37(5), pp.416–425. doi:10.1177/08830738221089472.</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Samruddhi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Yardi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(2024).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Epileptics statistics 2024 by gender, cures, treatments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Market.us</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Media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3"/>
              </a:rPr>
              <a:t>https://media.market.us/epileptics-statistics/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27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Shorvon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S.D. (2011). The causes of epilepsy: Changing concepts of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etiology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of epilepsy over the past 150 years.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Epilepsia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52(6), pp.1033–1044. doi:10.1111/j.1528-1167.2011.03051.x.</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Spanos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S., Hutchinson, K., Ryder, T., Rapport, F., Goodwin, N.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Zurynski</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Y. (2024). Integrated care in Epilepsy management: A scoping review of the models and components of Health and social care delivery.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International journal of integrated care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24(1), p.18. doi:10.5334/ijic.7659.</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Steer, 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Pickrell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W.O., Kerr, M.P. and Thomas, R.H. (2014). Epilepsy prevalence and socioeconomic deprivation in England.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Epilepsia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55(10), pp.1634–1641. doi:10.1111/epi.12763.</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1"/>
          <p:cNvSpPr>
            <a:spLocks noChangeArrowheads="1"/>
          </p:cNvSpPr>
          <p:nvPr/>
        </p:nvSpPr>
        <p:spPr bwMode="auto">
          <a:xfrm>
            <a:off x="179512" y="638592"/>
            <a:ext cx="8784976" cy="59093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Royal College of Paediatrics and Child Health (2024).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royal college of Paediatrics and child health</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Rcpch</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2"/>
              </a:rPr>
              <a:t>https://www.rcpch.ac.uk/resources/eqip-impact?utm_source=copilot.com</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20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Thijs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R. D, Surges, R., O’Brien, T.J. and Sander, J.W. (2019). Epilepsy in adults.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The lancet</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393(10172), pp.689–701. doi:10.1016/s0140-6736(18)32596-0.</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Watkins, L.V. et al., (2022). Epilepsy in adults with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neurodevelopmental</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disability - what every neurologist should know.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Epileptic disorders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24(1), pp.9–25. doi:10.1684/epd.2021.1366.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WHO (2024).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Epilepsy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World Health Organization. Available at: </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hlinkClick r:id="rId3"/>
              </a:rPr>
              <a:t>https://www.who.int/news-room/fact-sheets/detail/epilepsy</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(Accessed 16 July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Wigglesworth, S.,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Neligan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A., Dickson, J., Pullen, A.,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Yelland</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Anjuman</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T.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Reuber</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 (2023). The Incidence and Prevalence of Epilepsy in the United Kingdom 2013-2018: A retrospective cohort study of UK primary care data.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Seizure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(online) 105(37–42). doi:10.1016/j.seizure.2023.01.003.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Yemadje</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L.P.,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Houinato</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Quet</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F.,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Druet</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Cambria Math" pitchFamily="18" charset="0"/>
              </a:rPr>
              <a:t>‐</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Cabanac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M. and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Preux</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P.M. (2011). Understanding the differences in prevalence of epilepsy in tropical regions. </a:t>
            </a:r>
            <a:r>
              <a:rPr kumimoji="0" lang="en-GB" b="0" i="1"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Epilepsia</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52(8), pp.1376–1381. doi:10.1111/j.1528-1167.2011.03099.x.</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Zhang, S., Li, J. and Zhou, D. (2023). A comparison of co morbid headache between patients with temporal lobe epilepsy and juvenile </a:t>
            </a:r>
            <a:r>
              <a:rPr kumimoji="0" lang="en-GB" b="0" i="0" u="none" strike="noStrike" cap="none" normalizeH="0" baseline="0" dirty="0" err="1" smtClean="0">
                <a:ln>
                  <a:noFill/>
                </a:ln>
                <a:solidFill>
                  <a:schemeClr val="tx1"/>
                </a:solidFill>
                <a:effectLst/>
                <a:latin typeface="Arial" pitchFamily="34" charset="0"/>
                <a:ea typeface="Times New Roman" pitchFamily="18" charset="0"/>
                <a:cs typeface="Arial" pitchFamily="34" charset="0"/>
              </a:rPr>
              <a:t>myoclonic</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epilepsy. </a:t>
            </a:r>
            <a:r>
              <a:rPr kumimoji="0" lang="en-GB"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Scientific reports</a:t>
            </a:r>
            <a:r>
              <a:rPr kumimoji="0" lang="en-GB"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13(1). doi:10.1038/s41598-023-43705-7.</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1170</TotalTime>
  <Words>2918</Words>
  <Application>Microsoft Office PowerPoint</Application>
  <PresentationFormat>On-screen Show (4:3)</PresentationFormat>
  <Paragraphs>204</Paragraphs>
  <Slides>23</Slides>
  <Notes>4</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Flow</vt:lpstr>
      <vt:lpstr>    Module Leader: Dr. Muhammed Khan Student name: Maria Fatima Mangue Mbomio-2230098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Leader: Dr. Muhammed Khan Student name: Maria Fatima Mangue Mbomio-2230098 </dc:title>
  <dc:creator>Oumar Souu</dc:creator>
  <cp:lastModifiedBy>Oumar Souu</cp:lastModifiedBy>
  <cp:revision>37</cp:revision>
  <dcterms:created xsi:type="dcterms:W3CDTF">2026-07-13T10:18:06Z</dcterms:created>
  <dcterms:modified xsi:type="dcterms:W3CDTF">2026-07-28T00:31:29Z</dcterms:modified>
</cp:coreProperties>
</file>