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380" r:id="rId4"/>
    <p:sldId id="370" r:id="rId5"/>
    <p:sldId id="584" r:id="rId6"/>
    <p:sldId id="586" r:id="rId7"/>
    <p:sldId id="386" r:id="rId8"/>
    <p:sldId id="371" r:id="rId9"/>
    <p:sldId id="587" r:id="rId10"/>
    <p:sldId id="372" r:id="rId11"/>
    <p:sldId id="373" r:id="rId12"/>
    <p:sldId id="374" r:id="rId13"/>
    <p:sldId id="382" r:id="rId14"/>
    <p:sldId id="376" r:id="rId15"/>
    <p:sldId id="381" r:id="rId16"/>
    <p:sldId id="375" r:id="rId17"/>
    <p:sldId id="377" r:id="rId18"/>
    <p:sldId id="378" r:id="rId19"/>
    <p:sldId id="383" r:id="rId20"/>
    <p:sldId id="384" r:id="rId21"/>
    <p:sldId id="58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792" autoAdjust="0"/>
  </p:normalViewPr>
  <p:slideViewPr>
    <p:cSldViewPr snapToGrid="0">
      <p:cViewPr varScale="1">
        <p:scale>
          <a:sx n="83" d="100"/>
          <a:sy n="83" d="100"/>
        </p:scale>
        <p:origin x="114"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AA466-9688-4E2D-8C2D-976F6F34C05A}" type="datetimeFigureOut">
              <a:rPr lang="en-GB" smtClean="0"/>
              <a:t>29/04/2026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2AF46C-0484-48D3-86D7-DD92EB1D990A}" type="slidenum">
              <a:rPr lang="en-GB" smtClean="0"/>
              <a:t>‹#›</a:t>
            </a:fld>
            <a:endParaRPr lang="en-GB"/>
          </a:p>
        </p:txBody>
      </p:sp>
    </p:spTree>
    <p:extLst>
      <p:ext uri="{BB962C8B-B14F-4D97-AF65-F5344CB8AC3E}">
        <p14:creationId xmlns:p14="http://schemas.microsoft.com/office/powerpoint/2010/main" val="3906980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7</a:t>
            </a:fld>
            <a:endParaRPr lang="en-GB"/>
          </a:p>
        </p:txBody>
      </p:sp>
    </p:spTree>
    <p:extLst>
      <p:ext uri="{BB962C8B-B14F-4D97-AF65-F5344CB8AC3E}">
        <p14:creationId xmlns:p14="http://schemas.microsoft.com/office/powerpoint/2010/main" val="3987621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9</a:t>
            </a:fld>
            <a:endParaRPr lang="en-GB"/>
          </a:p>
        </p:txBody>
      </p:sp>
    </p:spTree>
    <p:extLst>
      <p:ext uri="{BB962C8B-B14F-4D97-AF65-F5344CB8AC3E}">
        <p14:creationId xmlns:p14="http://schemas.microsoft.com/office/powerpoint/2010/main" val="1992447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29/04/2026</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29/04/2026</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drhXyfD5Kj0?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inkwithgoogle.com/marketing-strategies/app-and-mobile/marketing-metrics-statistics/"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oHGG5jJPHQ?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jvdPM6RZ3Xc&amp;t=61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marketingweek.com/marketers-roi-key-metric/"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arketingweek.com/growing-market-most-important-job/" TargetMode="External"/><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hyperlink" Target="https://offers.hubspot.com/customer-service-metrics?hubs_post-cta=anchor&amp;hsCtaTracking=e24dc302-9dc2-466f-a5ca-ab4e08633c0f%7C5b77f5a2-d8cb-4de3-a66b-79f344865937"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ebfx.com/tools/ctr-calculator/"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indeed.com/career-advice/career-development/marketing-metrics-and-kpis" TargetMode="External"/><Relationship Id="rId2" Type="http://schemas.openxmlformats.org/officeDocument/2006/relationships/hyperlink" Target="https://www.wrike.com/blog/the-key-marketing-metrics-your-cmo-actually-cares-about/#Examples-of-key-marketing-metric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BIfq-HNReuY" TargetMode="External"/><Relationship Id="rId2" Type="http://schemas.openxmlformats.org/officeDocument/2006/relationships/hyperlink" Target="https://www.youtube.com/watch?v=ZdTw3BjJM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chart graphics">
            <a:extLst>
              <a:ext uri="{FF2B5EF4-FFF2-40B4-BE49-F238E27FC236}">
                <a16:creationId xmlns:a16="http://schemas.microsoft.com/office/drawing/2014/main" id="{5E662A56-99A7-A02C-6B56-F514F0C67928}"/>
              </a:ext>
            </a:extLst>
          </p:cNvPr>
          <p:cNvPicPr>
            <a:picLocks noChangeAspect="1"/>
          </p:cNvPicPr>
          <p:nvPr/>
        </p:nvPicPr>
        <p:blipFill>
          <a:blip r:embed="rId2">
            <a:extLst>
              <a:ext uri="{28A0092B-C50C-407E-A947-70E740481C1C}">
                <a14:useLocalDpi xmlns:a14="http://schemas.microsoft.com/office/drawing/2010/main" val="0"/>
              </a:ext>
            </a:extLst>
          </a:blip>
          <a:srcRect l="1637" t="6484" r="23894"/>
          <a:stretch>
            <a:fillRect/>
          </a:stretch>
        </p:blipFill>
        <p:spPr>
          <a:xfrm>
            <a:off x="3523488" y="10"/>
            <a:ext cx="8668512" cy="6857990"/>
          </a:xfrm>
          <a:prstGeom prst="rect">
            <a:avLst/>
          </a:prstGeom>
        </p:spPr>
      </p:pic>
      <p:sp>
        <p:nvSpPr>
          <p:cNvPr id="55" name="Rectangle 5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477981" y="1122363"/>
            <a:ext cx="6270060" cy="2187996"/>
          </a:xfrm>
        </p:spPr>
        <p:txBody>
          <a:bodyPr anchor="b">
            <a:normAutofit/>
          </a:bodyPr>
          <a:lstStyle/>
          <a:p>
            <a:pPr algn="l"/>
            <a:r>
              <a:rPr lang="en-GB" sz="4800" b="1" dirty="0">
                <a:solidFill>
                  <a:schemeClr val="bg1"/>
                </a:solidFill>
              </a:rPr>
              <a:t>BMBM6016</a:t>
            </a:r>
            <a:br>
              <a:rPr lang="en-GB" sz="4800" b="1" dirty="0">
                <a:solidFill>
                  <a:schemeClr val="bg1"/>
                </a:solidFill>
              </a:rPr>
            </a:br>
            <a:r>
              <a:rPr lang="en-GB" sz="4800" b="1" dirty="0">
                <a:solidFill>
                  <a:schemeClr val="bg1"/>
                </a:solidFill>
              </a:rPr>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477980" y="4120588"/>
            <a:ext cx="5077868" cy="1960476"/>
          </a:xfrm>
        </p:spPr>
        <p:txBody>
          <a:bodyPr>
            <a:normAutofit/>
          </a:bodyPr>
          <a:lstStyle/>
          <a:p>
            <a:pPr algn="l"/>
            <a:r>
              <a:rPr lang="en-GB" sz="3600" b="1" dirty="0">
                <a:solidFill>
                  <a:schemeClr val="bg1"/>
                </a:solidFill>
              </a:rPr>
              <a:t>Lecture 10</a:t>
            </a:r>
          </a:p>
          <a:p>
            <a:pPr algn="l"/>
            <a:r>
              <a:rPr lang="en-GB" sz="3600" b="1" dirty="0" err="1">
                <a:solidFill>
                  <a:schemeClr val="bg1"/>
                </a:solidFill>
              </a:rPr>
              <a:t>SOSTAC</a:t>
            </a:r>
            <a:r>
              <a:rPr lang="en-GB" sz="3600" b="1" dirty="0">
                <a:solidFill>
                  <a:schemeClr val="bg1"/>
                </a:solidFill>
              </a:rPr>
              <a:t> – Action and Control Stages</a:t>
            </a:r>
          </a:p>
        </p:txBody>
      </p:sp>
      <p:sp>
        <p:nvSpPr>
          <p:cNvPr id="57" name="Rectangle 5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9" name="Rectangle 5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566057" y="365760"/>
            <a:ext cx="5074249" cy="809897"/>
          </a:xfrm>
        </p:spPr>
        <p:txBody>
          <a:bodyPr>
            <a:normAutofit/>
          </a:bodyPr>
          <a:lstStyle/>
          <a:p>
            <a:r>
              <a:rPr lang="en-GB" sz="4000" b="1" u="sng"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Today’s Lecture</a:t>
            </a:r>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555025" y="1534886"/>
            <a:ext cx="6030832" cy="4645251"/>
          </a:xfrm>
        </p:spPr>
        <p:txBody>
          <a:bodyPr>
            <a:normAutofit lnSpcReduction="10000"/>
          </a:bodyPr>
          <a:lstStyle/>
          <a:p>
            <a:r>
              <a:rPr lang="en-GB" dirty="0">
                <a:latin typeface="Calibri" panose="020F0502020204030204" pitchFamily="34" charset="0"/>
                <a:cs typeface="Calibri" panose="020F0502020204030204" pitchFamily="34" charset="0"/>
              </a:rPr>
              <a:t>The ‘</a:t>
            </a:r>
            <a:r>
              <a:rPr lang="en-GB" b="1" dirty="0">
                <a:latin typeface="Calibri" panose="020F0502020204030204" pitchFamily="34" charset="0"/>
                <a:cs typeface="Calibri" panose="020F0502020204030204" pitchFamily="34" charset="0"/>
              </a:rPr>
              <a:t>Action</a:t>
            </a:r>
            <a:r>
              <a:rPr lang="en-GB" dirty="0">
                <a:latin typeface="Calibri" panose="020F0502020204030204" pitchFamily="34" charset="0"/>
                <a:cs typeface="Calibri" panose="020F0502020204030204" pitchFamily="34" charset="0"/>
              </a:rPr>
              <a:t>’ element of SOSTAC  </a:t>
            </a:r>
          </a:p>
          <a:p>
            <a:pPr lvl="1"/>
            <a:r>
              <a:rPr lang="en-GB" sz="2800" dirty="0">
                <a:latin typeface="Calibri" panose="020F0502020204030204" pitchFamily="34" charset="0"/>
                <a:cs typeface="Calibri" panose="020F0502020204030204" pitchFamily="34" charset="0"/>
              </a:rPr>
              <a:t>Task allocation and scheduling using a GANTT Chart</a:t>
            </a:r>
          </a:p>
          <a:p>
            <a:pPr marL="457200" lvl="1" indent="0">
              <a:buNone/>
            </a:pPr>
            <a:endParaRPr lang="en-GB" sz="28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The ‘</a:t>
            </a:r>
            <a:r>
              <a:rPr lang="en-GB" b="1" dirty="0">
                <a:latin typeface="Calibri" panose="020F0502020204030204" pitchFamily="34" charset="0"/>
                <a:cs typeface="Calibri" panose="020F0502020204030204" pitchFamily="34" charset="0"/>
              </a:rPr>
              <a:t>Control</a:t>
            </a:r>
            <a:r>
              <a:rPr lang="en-GB" dirty="0">
                <a:latin typeface="Calibri" panose="020F0502020204030204" pitchFamily="34" charset="0"/>
                <a:cs typeface="Calibri" panose="020F0502020204030204" pitchFamily="34" charset="0"/>
              </a:rPr>
              <a:t>’ element of SOSTAC – Marketing Metrics for Monitoring and Controlling the Implementation of the Marketing Plan </a:t>
            </a:r>
          </a:p>
          <a:p>
            <a:pPr marL="0" indent="0">
              <a:buNone/>
            </a:pPr>
            <a:endParaRPr lang="en-GB" sz="800" dirty="0">
              <a:latin typeface="Calibri" panose="020F0502020204030204" pitchFamily="34" charset="0"/>
              <a:cs typeface="Calibri" panose="020F0502020204030204" pitchFamily="34" charset="0"/>
            </a:endParaRPr>
          </a:p>
          <a:p>
            <a:pPr lvl="1"/>
            <a:r>
              <a:rPr lang="en-GB" sz="2600" b="1" i="0" dirty="0">
                <a:effectLst/>
                <a:latin typeface="Calibri" panose="020F0502020204030204" pitchFamily="34" charset="0"/>
                <a:cs typeface="Calibri" panose="020F0502020204030204" pitchFamily="34" charset="0"/>
              </a:rPr>
              <a:t>Marketing Metrics </a:t>
            </a:r>
            <a:r>
              <a:rPr lang="en-GB" sz="2600" dirty="0">
                <a:latin typeface="Calibri" panose="020F0502020204030204" pitchFamily="34" charset="0"/>
                <a:cs typeface="Calibri" panose="020F0502020204030204" pitchFamily="34" charset="0"/>
              </a:rPr>
              <a:t>- the</a:t>
            </a:r>
            <a:r>
              <a:rPr lang="en-GB" sz="2600" b="0" i="0" dirty="0">
                <a:effectLst/>
                <a:latin typeface="Calibri" panose="020F0502020204030204" pitchFamily="34" charset="0"/>
                <a:cs typeface="Calibri" panose="020F0502020204030204" pitchFamily="34" charset="0"/>
              </a:rPr>
              <a:t> things we measure to see if our plan is working effectively.</a:t>
            </a:r>
          </a:p>
          <a:p>
            <a:endParaRPr lang="en-GB" dirty="0">
              <a:latin typeface="Calibri" panose="020F0502020204030204" pitchFamily="34" charset="0"/>
              <a:cs typeface="Calibri" panose="020F0502020204030204" pitchFamily="34" charset="0"/>
            </a:endParaRPr>
          </a:p>
          <a:p>
            <a:endParaRPr lang="en-GB" dirty="0"/>
          </a:p>
        </p:txBody>
      </p:sp>
      <p:pic>
        <p:nvPicPr>
          <p:cNvPr id="1028" name="Picture 4" descr="How to Use a Gantt Chart for Project Management- Venngage">
            <a:extLst>
              <a:ext uri="{FF2B5EF4-FFF2-40B4-BE49-F238E27FC236}">
                <a16:creationId xmlns:a16="http://schemas.microsoft.com/office/drawing/2014/main" id="{2133692F-F30F-9D87-C8E2-653D513D61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867" r="8664" b="18263"/>
          <a:stretch/>
        </p:blipFill>
        <p:spPr bwMode="auto">
          <a:xfrm>
            <a:off x="6948966" y="11"/>
            <a:ext cx="5243034" cy="297430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agnifying glass showing decling performance">
            <a:extLst>
              <a:ext uri="{FF2B5EF4-FFF2-40B4-BE49-F238E27FC236}">
                <a16:creationId xmlns:a16="http://schemas.microsoft.com/office/drawing/2014/main" id="{FFE14A22-6739-2F6D-E70B-6C4C7B798B14}"/>
              </a:ext>
            </a:extLst>
          </p:cNvPr>
          <p:cNvPicPr>
            <a:picLocks noChangeAspect="1"/>
          </p:cNvPicPr>
          <p:nvPr/>
        </p:nvPicPr>
        <p:blipFill rotWithShape="1">
          <a:blip r:embed="rId3"/>
          <a:srcRect r="-1" b="187"/>
          <a:stretch/>
        </p:blipFill>
        <p:spPr>
          <a:xfrm>
            <a:off x="6937934" y="2974313"/>
            <a:ext cx="5243034" cy="3883688"/>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9E6B-D046-DEA2-5804-0D89A750DEC7}"/>
              </a:ext>
            </a:extLst>
          </p:cNvPr>
          <p:cNvSpPr>
            <a:spLocks noGrp="1"/>
          </p:cNvSpPr>
          <p:nvPr>
            <p:ph type="title"/>
          </p:nvPr>
        </p:nvSpPr>
        <p:spPr/>
        <p:txBody>
          <a:bodyPr/>
          <a:lstStyle/>
          <a:p>
            <a:endParaRPr lang="en-GB"/>
          </a:p>
        </p:txBody>
      </p:sp>
      <p:pic>
        <p:nvPicPr>
          <p:cNvPr id="1026" name="Picture 2" descr="PR Smith's SOSTAC Marketing Model - Top Ranked Planning System">
            <a:extLst>
              <a:ext uri="{FF2B5EF4-FFF2-40B4-BE49-F238E27FC236}">
                <a16:creationId xmlns:a16="http://schemas.microsoft.com/office/drawing/2014/main" id="{EBA1D6A1-A246-42A2-50A8-A8B0B2F346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5744"/>
            <a:ext cx="11251096" cy="678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640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‘Action’ Stage of SOSTAC</a:t>
            </a:r>
          </a:p>
        </p:txBody>
      </p:sp>
      <p:sp>
        <p:nvSpPr>
          <p:cNvPr id="6" name="Content Placeholder 5">
            <a:extLst>
              <a:ext uri="{FF2B5EF4-FFF2-40B4-BE49-F238E27FC236}">
                <a16:creationId xmlns:a16="http://schemas.microsoft.com/office/drawing/2014/main" id="{21813CC7-75DD-9904-F0CD-C5D072B44F3A}"/>
              </a:ext>
            </a:extLst>
          </p:cNvPr>
          <p:cNvSpPr>
            <a:spLocks noGrp="1"/>
          </p:cNvSpPr>
          <p:nvPr>
            <p:ph idx="1"/>
          </p:nvPr>
        </p:nvSpPr>
        <p:spPr>
          <a:xfrm>
            <a:off x="4134809" y="381000"/>
            <a:ext cx="7861247" cy="6085114"/>
          </a:xfrm>
        </p:spPr>
        <p:txBody>
          <a:bodyPr anchor="ctr">
            <a:normAutofit lnSpcReduction="10000"/>
          </a:bodyPr>
          <a:lstStyle/>
          <a:p>
            <a:r>
              <a:rPr lang="en-GB" sz="2200" b="0" i="0" dirty="0">
                <a:effectLst/>
                <a:latin typeface="Calibri" panose="020F0502020204030204" pitchFamily="34" charset="0"/>
                <a:cs typeface="Calibri" panose="020F0502020204030204" pitchFamily="34" charset="0"/>
              </a:rPr>
              <a:t>The ‘Action’ stage covers responsibilities and scheduling of the tasks detailed in the ‘Tactics’ of the plan.</a:t>
            </a:r>
          </a:p>
          <a:p>
            <a:pPr lvl="1"/>
            <a:r>
              <a:rPr lang="en-GB" sz="2200" dirty="0">
                <a:latin typeface="Calibri" panose="020F0502020204030204" pitchFamily="34" charset="0"/>
                <a:cs typeface="Calibri" panose="020F0502020204030204" pitchFamily="34" charset="0"/>
              </a:rPr>
              <a:t>Who does what?</a:t>
            </a:r>
          </a:p>
          <a:p>
            <a:pPr lvl="1"/>
            <a:r>
              <a:rPr lang="en-GB" sz="2200" b="0" i="0" dirty="0">
                <a:effectLst/>
                <a:latin typeface="Calibri" panose="020F0502020204030204" pitchFamily="34" charset="0"/>
                <a:cs typeface="Calibri" panose="020F0502020204030204" pitchFamily="34" charset="0"/>
              </a:rPr>
              <a:t>When does it happen?</a:t>
            </a:r>
          </a:p>
          <a:p>
            <a:pPr marL="274320" lvl="1" indent="0">
              <a:buNone/>
            </a:pPr>
            <a:endParaRPr lang="en-GB" sz="2000" b="0" i="0" dirty="0">
              <a:effectLst/>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Tasks can be clearly and effectively scheduled using a GANTT CHART</a:t>
            </a:r>
          </a:p>
          <a:p>
            <a:r>
              <a:rPr lang="en-GB" sz="2200" b="0" i="0" u="none" strike="noStrike" dirty="0">
                <a:effectLst/>
                <a:latin typeface="Calibri" panose="020F0502020204030204" pitchFamily="34" charset="0"/>
                <a:ea typeface="Calibri" panose="020F0502020204030204" pitchFamily="34" charset="0"/>
                <a:cs typeface="Calibri" panose="020F0502020204030204" pitchFamily="34" charset="0"/>
              </a:rPr>
              <a:t>A Gantt chart</a:t>
            </a:r>
            <a:r>
              <a:rPr lang="en-GB" sz="2200" b="0" i="0" dirty="0">
                <a:effectLst/>
                <a:latin typeface="Calibri" panose="020F0502020204030204" pitchFamily="34" charset="0"/>
                <a:ea typeface="Calibri" panose="020F0502020204030204" pitchFamily="34" charset="0"/>
                <a:cs typeface="Calibri" panose="020F0502020204030204" pitchFamily="34" charset="0"/>
              </a:rPr>
              <a:t> is a visual presentation which breaks down project tasks over a time period using coloured bars . </a:t>
            </a:r>
          </a:p>
          <a:p>
            <a:pPr lvl="1"/>
            <a:r>
              <a:rPr lang="en-GB" sz="2200" b="0" i="0" dirty="0">
                <a:effectLst/>
                <a:latin typeface="Calibri" panose="020F0502020204030204" pitchFamily="34" charset="0"/>
                <a:ea typeface="Calibri" panose="020F0502020204030204" pitchFamily="34" charset="0"/>
                <a:cs typeface="Calibri" panose="020F0502020204030204" pitchFamily="34" charset="0"/>
              </a:rPr>
              <a:t>The horizontal axis represents the total time span and task sequence based on daily, weekly or monthly frequency.</a:t>
            </a:r>
          </a:p>
          <a:p>
            <a:pPr lvl="1"/>
            <a:r>
              <a:rPr lang="en-GB" sz="2200" b="0" i="0" dirty="0">
                <a:effectLst/>
                <a:latin typeface="Calibri" panose="020F0502020204030204" pitchFamily="34" charset="0"/>
                <a:ea typeface="Calibri" panose="020F0502020204030204" pitchFamily="34" charset="0"/>
                <a:cs typeface="Calibri" panose="020F0502020204030204" pitchFamily="34" charset="0"/>
              </a:rPr>
              <a:t>The vertical axis shows the specific tasks that need to be completed. </a:t>
            </a:r>
          </a:p>
          <a:p>
            <a:pPr lvl="1"/>
            <a:r>
              <a:rPr lang="en-GB" sz="2200" b="0" i="0" dirty="0">
                <a:effectLst/>
                <a:latin typeface="Calibri" panose="020F0502020204030204" pitchFamily="34" charset="0"/>
                <a:ea typeface="Calibri" panose="020F0502020204030204" pitchFamily="34" charset="0"/>
                <a:cs typeface="Calibri" panose="020F0502020204030204" pitchFamily="34" charset="0"/>
              </a:rPr>
              <a:t>Project managers use such charts to update and monitor resources and team members along the way to achieve the final goal.</a:t>
            </a:r>
          </a:p>
          <a:p>
            <a:r>
              <a:rPr lang="en-GB" sz="2200" dirty="0">
                <a:latin typeface="Calibri" panose="020F0502020204030204" pitchFamily="34" charset="0"/>
                <a:cs typeface="Calibri" panose="020F0502020204030204" pitchFamily="34" charset="0"/>
              </a:rPr>
              <a:t>This can be easily designed in Microsoft Excel or using a Gantt Chart template.</a:t>
            </a:r>
            <a:endParaRPr lang="en-GB" sz="2200" b="0" i="0" dirty="0">
              <a:effectLst/>
              <a:latin typeface="Calibri" panose="020F0502020204030204" pitchFamily="34" charset="0"/>
              <a:cs typeface="Calibri" panose="020F0502020204030204" pitchFamily="34" charset="0"/>
            </a:endParaRPr>
          </a:p>
          <a:p>
            <a:endParaRPr lang="en-GB" sz="1700" dirty="0"/>
          </a:p>
        </p:txBody>
      </p:sp>
    </p:spTree>
    <p:extLst>
      <p:ext uri="{BB962C8B-B14F-4D97-AF65-F5344CB8AC3E}">
        <p14:creationId xmlns:p14="http://schemas.microsoft.com/office/powerpoint/2010/main" val="3081804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979B-64D6-ABE5-E54A-B7C15BE08E4D}"/>
              </a:ext>
            </a:extLst>
          </p:cNvPr>
          <p:cNvSpPr>
            <a:spLocks noGrp="1"/>
          </p:cNvSpPr>
          <p:nvPr>
            <p:ph type="title"/>
          </p:nvPr>
        </p:nvSpPr>
        <p:spPr/>
        <p:txBody>
          <a:bodyPr/>
          <a:lstStyle/>
          <a:p>
            <a:endParaRPr lang="en-GB"/>
          </a:p>
        </p:txBody>
      </p:sp>
      <p:pic>
        <p:nvPicPr>
          <p:cNvPr id="4" name="Online Media 3" title="Gantt Chart View &amp; Widget | monday.com tutorials">
            <a:hlinkClick r:id="" action="ppaction://media"/>
            <a:extLst>
              <a:ext uri="{FF2B5EF4-FFF2-40B4-BE49-F238E27FC236}">
                <a16:creationId xmlns:a16="http://schemas.microsoft.com/office/drawing/2014/main" id="{4BD46EFA-0A7D-729D-33E9-62C4A811E993}"/>
              </a:ext>
            </a:extLst>
          </p:cNvPr>
          <p:cNvPicPr>
            <a:picLocks noGrp="1" noRot="1" noChangeAspect="1"/>
          </p:cNvPicPr>
          <p:nvPr>
            <p:ph idx="1"/>
            <a:videoFile r:link="rId1"/>
          </p:nvPr>
        </p:nvPicPr>
        <p:blipFill>
          <a:blip r:embed="rId3"/>
          <a:stretch>
            <a:fillRect/>
          </a:stretch>
        </p:blipFill>
        <p:spPr>
          <a:xfrm>
            <a:off x="0" y="-17786"/>
            <a:ext cx="12192000" cy="6888945"/>
          </a:xfrm>
          <a:prstGeom prst="rect">
            <a:avLst/>
          </a:prstGeom>
        </p:spPr>
      </p:pic>
    </p:spTree>
    <p:extLst>
      <p:ext uri="{BB962C8B-B14F-4D97-AF65-F5344CB8AC3E}">
        <p14:creationId xmlns:p14="http://schemas.microsoft.com/office/powerpoint/2010/main" val="319518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66722" y="586855"/>
            <a:ext cx="3201366" cy="3387497"/>
          </a:xfrm>
        </p:spPr>
        <p:txBody>
          <a:bodyPr anchor="b">
            <a:normAutofit/>
          </a:bodyPr>
          <a:lstStyle/>
          <a:p>
            <a:pPr algn="ctr"/>
            <a:r>
              <a:rPr lang="en-GB" sz="4000" b="1" u="sng" dirty="0">
                <a:solidFill>
                  <a:srgbClr val="FFFFFF"/>
                </a:solidFill>
                <a:latin typeface="Calibri" panose="020F0502020204030204" pitchFamily="34" charset="0"/>
                <a:ea typeface="Calibri" panose="020F0502020204030204" pitchFamily="34" charset="0"/>
                <a:cs typeface="Calibri" panose="020F0502020204030204" pitchFamily="34" charset="0"/>
              </a:rPr>
              <a:t>Benefits of GANTT Charts</a:t>
            </a:r>
          </a:p>
        </p:txBody>
      </p:sp>
      <p:sp>
        <p:nvSpPr>
          <p:cNvPr id="6" name="Content Placeholder 5">
            <a:extLst>
              <a:ext uri="{FF2B5EF4-FFF2-40B4-BE49-F238E27FC236}">
                <a16:creationId xmlns:a16="http://schemas.microsoft.com/office/drawing/2014/main" id="{21813CC7-75DD-9904-F0CD-C5D072B44F3A}"/>
              </a:ext>
            </a:extLst>
          </p:cNvPr>
          <p:cNvSpPr>
            <a:spLocks noGrp="1"/>
          </p:cNvSpPr>
          <p:nvPr>
            <p:ph idx="1"/>
          </p:nvPr>
        </p:nvSpPr>
        <p:spPr>
          <a:xfrm>
            <a:off x="4134809" y="381000"/>
            <a:ext cx="7861247" cy="6085114"/>
          </a:xfrm>
        </p:spPr>
        <p:txBody>
          <a:bodyPr anchor="ctr">
            <a:normAutofit/>
          </a:bodyPr>
          <a:lstStyle/>
          <a:p>
            <a:pPr algn="l"/>
            <a:r>
              <a:rPr lang="en-GB" b="0" i="0" dirty="0">
                <a:solidFill>
                  <a:srgbClr val="333637"/>
                </a:solidFill>
                <a:effectLst/>
                <a:latin typeface="Calibri  "/>
              </a:rPr>
              <a:t>A Gantt chart simplifies the planning process in several ways, including:</a:t>
            </a:r>
          </a:p>
          <a:p>
            <a:pPr algn="l"/>
            <a:endParaRPr lang="en-GB" sz="800" b="0" i="0" dirty="0">
              <a:solidFill>
                <a:srgbClr val="333637"/>
              </a:solidFill>
              <a:effectLst/>
              <a:latin typeface="Calibri  "/>
            </a:endParaRPr>
          </a:p>
          <a:p>
            <a:pPr lvl="1"/>
            <a:r>
              <a:rPr lang="en-GB" sz="2600" b="0" i="0" dirty="0">
                <a:solidFill>
                  <a:srgbClr val="333637"/>
                </a:solidFill>
                <a:effectLst/>
                <a:latin typeface="Calibri  "/>
              </a:rPr>
              <a:t>Prioritising and sequencing tasks</a:t>
            </a:r>
          </a:p>
          <a:p>
            <a:pPr lvl="1"/>
            <a:endParaRPr lang="en-GB" sz="800" b="0" i="0" dirty="0">
              <a:solidFill>
                <a:srgbClr val="333637"/>
              </a:solidFill>
              <a:effectLst/>
              <a:latin typeface="Calibri  "/>
            </a:endParaRPr>
          </a:p>
          <a:p>
            <a:pPr lvl="1"/>
            <a:r>
              <a:rPr lang="en-GB" sz="2600" b="0" i="0" dirty="0">
                <a:solidFill>
                  <a:srgbClr val="333637"/>
                </a:solidFill>
                <a:effectLst/>
                <a:latin typeface="Calibri  "/>
              </a:rPr>
              <a:t>Breaking down large tasks into more manageable subtasks</a:t>
            </a:r>
          </a:p>
          <a:p>
            <a:pPr lvl="1"/>
            <a:endParaRPr lang="en-GB" sz="800" b="0" i="0" dirty="0">
              <a:solidFill>
                <a:srgbClr val="333637"/>
              </a:solidFill>
              <a:effectLst/>
              <a:latin typeface="Calibri  "/>
            </a:endParaRPr>
          </a:p>
          <a:p>
            <a:pPr lvl="1"/>
            <a:r>
              <a:rPr lang="en-GB" sz="2600" b="0" i="0" dirty="0">
                <a:solidFill>
                  <a:srgbClr val="333637"/>
                </a:solidFill>
                <a:effectLst/>
                <a:latin typeface="Calibri  "/>
              </a:rPr>
              <a:t>Linking dependent tasks</a:t>
            </a:r>
          </a:p>
          <a:p>
            <a:pPr lvl="1"/>
            <a:endParaRPr lang="en-GB" sz="800" b="0" i="0" dirty="0">
              <a:solidFill>
                <a:srgbClr val="333637"/>
              </a:solidFill>
              <a:effectLst/>
              <a:latin typeface="Calibri  "/>
            </a:endParaRPr>
          </a:p>
          <a:p>
            <a:pPr lvl="1"/>
            <a:r>
              <a:rPr lang="en-GB" sz="2600" b="0" i="0" dirty="0">
                <a:solidFill>
                  <a:srgbClr val="333637"/>
                </a:solidFill>
                <a:effectLst/>
                <a:latin typeface="Calibri  "/>
              </a:rPr>
              <a:t>Identifying the project’s critical path and key milestones</a:t>
            </a:r>
          </a:p>
          <a:p>
            <a:pPr lvl="1"/>
            <a:endParaRPr lang="en-GB" sz="800" b="0" i="0" dirty="0">
              <a:solidFill>
                <a:srgbClr val="333637"/>
              </a:solidFill>
              <a:effectLst/>
              <a:latin typeface="Calibri  "/>
            </a:endParaRPr>
          </a:p>
          <a:p>
            <a:pPr marL="0" indent="0">
              <a:buNone/>
            </a:pPr>
            <a:endParaRPr lang="en-GB" sz="1700" dirty="0"/>
          </a:p>
        </p:txBody>
      </p:sp>
    </p:spTree>
    <p:extLst>
      <p:ext uri="{BB962C8B-B14F-4D97-AF65-F5344CB8AC3E}">
        <p14:creationId xmlns:p14="http://schemas.microsoft.com/office/powerpoint/2010/main" val="3776725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566057" y="365760"/>
            <a:ext cx="6660653" cy="690154"/>
          </a:xfrm>
        </p:spPr>
        <p:txBody>
          <a:bodyPr>
            <a:normAutofit fontScale="90000"/>
          </a:bodyPr>
          <a:lstStyle/>
          <a:p>
            <a:r>
              <a:rPr lang="en-GB" b="1" u="sng" dirty="0">
                <a:latin typeface="Calibri" panose="020F0502020204030204" pitchFamily="34" charset="0"/>
                <a:ea typeface="Calibri" panose="020F0502020204030204" pitchFamily="34" charset="0"/>
                <a:cs typeface="Calibri" panose="020F0502020204030204" pitchFamily="34" charset="0"/>
              </a:rPr>
              <a:t>‘Control’ Stage of SOSTAC</a:t>
            </a:r>
          </a:p>
        </p:txBody>
      </p:sp>
      <p:sp>
        <p:nvSpPr>
          <p:cNvPr id="6" name="Content Placeholder 5">
            <a:extLst>
              <a:ext uri="{FF2B5EF4-FFF2-40B4-BE49-F238E27FC236}">
                <a16:creationId xmlns:a16="http://schemas.microsoft.com/office/drawing/2014/main" id="{21813CC7-75DD-9904-F0CD-C5D072B44F3A}"/>
              </a:ext>
            </a:extLst>
          </p:cNvPr>
          <p:cNvSpPr>
            <a:spLocks noGrp="1"/>
          </p:cNvSpPr>
          <p:nvPr>
            <p:ph idx="1"/>
          </p:nvPr>
        </p:nvSpPr>
        <p:spPr>
          <a:xfrm>
            <a:off x="566057" y="1251857"/>
            <a:ext cx="8305800" cy="4928280"/>
          </a:xfrm>
        </p:spPr>
        <p:txBody>
          <a:bodyPr>
            <a:normAutofit/>
          </a:bodyPr>
          <a:lstStyle/>
          <a:p>
            <a:r>
              <a:rPr lang="en-GB" sz="2200" b="0" i="0" dirty="0">
                <a:effectLst/>
                <a:latin typeface="Calibri" panose="020F0502020204030204" pitchFamily="34" charset="0"/>
                <a:cs typeface="Calibri" panose="020F0502020204030204" pitchFamily="34" charset="0"/>
              </a:rPr>
              <a:t>You should </a:t>
            </a:r>
            <a:r>
              <a:rPr lang="en-GB" sz="2200" b="1" i="0" dirty="0">
                <a:effectLst/>
                <a:latin typeface="Calibri" panose="020F0502020204030204" pitchFamily="34" charset="0"/>
                <a:cs typeface="Calibri" panose="020F0502020204030204" pitchFamily="34" charset="0"/>
              </a:rPr>
              <a:t>NEVER</a:t>
            </a:r>
            <a:r>
              <a:rPr lang="en-GB" sz="2200" b="0" i="0" dirty="0">
                <a:effectLst/>
                <a:latin typeface="Calibri" panose="020F0502020204030204" pitchFamily="34" charset="0"/>
                <a:cs typeface="Calibri" panose="020F0502020204030204" pitchFamily="34" charset="0"/>
              </a:rPr>
              <a:t> run a marketing campaign without </a:t>
            </a:r>
            <a:r>
              <a:rPr lang="en-GB" sz="2200" dirty="0">
                <a:latin typeface="Calibri" panose="020F0502020204030204" pitchFamily="34" charset="0"/>
                <a:cs typeface="Calibri" panose="020F0502020204030204" pitchFamily="34" charset="0"/>
              </a:rPr>
              <a:t>track</a:t>
            </a:r>
            <a:r>
              <a:rPr lang="en-GB" sz="2200" b="0" i="0" dirty="0">
                <a:effectLst/>
                <a:latin typeface="Calibri" panose="020F0502020204030204" pitchFamily="34" charset="0"/>
                <a:cs typeface="Calibri" panose="020F0502020204030204" pitchFamily="34" charset="0"/>
              </a:rPr>
              <a:t>ing progress along the duration of the plan.</a:t>
            </a:r>
          </a:p>
          <a:p>
            <a:endParaRPr lang="en-GB" sz="800" b="0" i="0" dirty="0">
              <a:effectLst/>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The ‘Control’ element of SOSTAC </a:t>
            </a:r>
            <a:r>
              <a:rPr lang="en-GB" sz="2200" dirty="0">
                <a:latin typeface="Calibri" panose="020F0502020204030204" pitchFamily="34" charset="0"/>
                <a:cs typeface="Calibri" panose="020F0502020204030204" pitchFamily="34" charset="0"/>
              </a:rPr>
              <a:t>covers</a:t>
            </a:r>
            <a:r>
              <a:rPr lang="en-GB" sz="2200" b="0" i="0" dirty="0">
                <a:effectLst/>
                <a:latin typeface="Calibri" panose="020F0502020204030204" pitchFamily="34" charset="0"/>
                <a:cs typeface="Calibri" panose="020F0502020204030204" pitchFamily="34" charset="0"/>
              </a:rPr>
              <a:t> what you are going to measure to track the implementation of your plan against objectives.</a:t>
            </a:r>
          </a:p>
          <a:p>
            <a:endParaRPr lang="en-GB" sz="800" b="0" i="0" dirty="0">
              <a:effectLst/>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Marketers use ‘</a:t>
            </a:r>
            <a:r>
              <a:rPr lang="en-GB" sz="2200" dirty="0">
                <a:latin typeface="Calibri" panose="020F0502020204030204" pitchFamily="34" charset="0"/>
                <a:cs typeface="Calibri" panose="020F0502020204030204" pitchFamily="34" charset="0"/>
              </a:rPr>
              <a:t>M</a:t>
            </a:r>
            <a:r>
              <a:rPr lang="en-GB" sz="2200" b="0" i="0" dirty="0">
                <a:effectLst/>
                <a:latin typeface="Calibri" panose="020F0502020204030204" pitchFamily="34" charset="0"/>
                <a:cs typeface="Calibri" panose="020F0502020204030204" pitchFamily="34" charset="0"/>
              </a:rPr>
              <a:t>arketing </a:t>
            </a:r>
            <a:r>
              <a:rPr lang="en-GB" sz="2200" dirty="0">
                <a:latin typeface="Calibri" panose="020F0502020204030204" pitchFamily="34" charset="0"/>
                <a:cs typeface="Calibri" panose="020F0502020204030204" pitchFamily="34" charset="0"/>
              </a:rPr>
              <a:t>M</a:t>
            </a:r>
            <a:r>
              <a:rPr lang="en-GB" sz="2200" b="0" i="0" dirty="0">
                <a:effectLst/>
                <a:latin typeface="Calibri" panose="020F0502020204030204" pitchFamily="34" charset="0"/>
                <a:cs typeface="Calibri" panose="020F0502020204030204" pitchFamily="34" charset="0"/>
              </a:rPr>
              <a:t>etrics’ to monitor, record, and measure progress over time. The metrics themselves are varied and can change from campaign to campaign and across different platforms.</a:t>
            </a:r>
          </a:p>
          <a:p>
            <a:r>
              <a:rPr lang="en-GB" sz="800" b="0" i="0" dirty="0">
                <a:effectLst/>
                <a:latin typeface="Calibri" panose="020F0502020204030204" pitchFamily="34" charset="0"/>
                <a:cs typeface="Calibri" panose="020F0502020204030204" pitchFamily="34" charset="0"/>
              </a:rPr>
              <a:t> </a:t>
            </a:r>
          </a:p>
          <a:p>
            <a:r>
              <a:rPr lang="en-GB" sz="2200" b="0" i="0" dirty="0">
                <a:effectLst/>
                <a:latin typeface="Calibri" panose="020F0502020204030204" pitchFamily="34" charset="0"/>
                <a:cs typeface="Calibri" panose="020F0502020204030204" pitchFamily="34" charset="0"/>
              </a:rPr>
              <a:t>Marketers must </a:t>
            </a:r>
            <a:r>
              <a:rPr lang="en-GB" sz="2200" dirty="0">
                <a:latin typeface="Calibri" panose="020F0502020204030204" pitchFamily="34" charset="0"/>
                <a:cs typeface="Calibri" panose="020F0502020204030204" pitchFamily="34" charset="0"/>
              </a:rPr>
              <a:t>focus</a:t>
            </a:r>
            <a:r>
              <a:rPr lang="en-GB" sz="2200" b="0" i="0" dirty="0">
                <a:effectLst/>
                <a:latin typeface="Calibri" panose="020F0502020204030204" pitchFamily="34" charset="0"/>
                <a:cs typeface="Calibri" panose="020F0502020204030204" pitchFamily="34" charset="0"/>
              </a:rPr>
              <a:t> on their objectives and choose the metrics that will track their successes and failures. Although there are many working metrics you could keep track of, you need to select specific metrics for key elements of each campaign. </a:t>
            </a:r>
          </a:p>
          <a:p>
            <a:endParaRPr lang="en-GB" sz="1700" b="0" i="0" dirty="0">
              <a:effectLst/>
              <a:latin typeface="Calibri" panose="020F0502020204030204" pitchFamily="34" charset="0"/>
              <a:cs typeface="Calibri" panose="020F0502020204030204" pitchFamily="34" charset="0"/>
            </a:endParaRPr>
          </a:p>
          <a:p>
            <a:endParaRPr lang="en-GB" sz="1700" dirty="0"/>
          </a:p>
        </p:txBody>
      </p:sp>
      <p:pic>
        <p:nvPicPr>
          <p:cNvPr id="10" name="Picture 9" descr="Graph on document with pen">
            <a:extLst>
              <a:ext uri="{FF2B5EF4-FFF2-40B4-BE49-F238E27FC236}">
                <a16:creationId xmlns:a16="http://schemas.microsoft.com/office/drawing/2014/main" id="{ED98C460-3D77-2D87-CEE8-563AB1C3A85C}"/>
              </a:ext>
            </a:extLst>
          </p:cNvPr>
          <p:cNvPicPr>
            <a:picLocks noChangeAspect="1"/>
          </p:cNvPicPr>
          <p:nvPr/>
        </p:nvPicPr>
        <p:blipFill rotWithShape="1">
          <a:blip r:embed="rId3"/>
          <a:srcRect l="34215" r="20493" b="-1"/>
          <a:stretch/>
        </p:blipFill>
        <p:spPr>
          <a:xfrm>
            <a:off x="9186489" y="10"/>
            <a:ext cx="3037114" cy="6857990"/>
          </a:xfrm>
          <a:prstGeom prst="rect">
            <a:avLst/>
          </a:prstGeom>
        </p:spPr>
      </p:pic>
    </p:spTree>
    <p:extLst>
      <p:ext uri="{BB962C8B-B14F-4D97-AF65-F5344CB8AC3E}">
        <p14:creationId xmlns:p14="http://schemas.microsoft.com/office/powerpoint/2010/main" val="1396431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3777344" y="402771"/>
            <a:ext cx="7177168" cy="664029"/>
          </a:xfrm>
        </p:spPr>
        <p:txBody>
          <a:bodyPr>
            <a:normAutofit fontScale="90000"/>
          </a:bodyPr>
          <a:lstStyle/>
          <a:p>
            <a:r>
              <a:rPr lang="en-GB" b="1" u="sng" dirty="0">
                <a:latin typeface="Calibri" panose="020F0502020204030204" pitchFamily="34" charset="0"/>
                <a:cs typeface="Calibri" panose="020F0502020204030204" pitchFamily="34" charset="0"/>
              </a:rPr>
              <a:t>What Should You Track?</a:t>
            </a:r>
          </a:p>
        </p:txBody>
      </p:sp>
      <p:pic>
        <p:nvPicPr>
          <p:cNvPr id="5" name="Picture 4" descr="Magnifying glass showing decling performance">
            <a:extLst>
              <a:ext uri="{FF2B5EF4-FFF2-40B4-BE49-F238E27FC236}">
                <a16:creationId xmlns:a16="http://schemas.microsoft.com/office/drawing/2014/main" id="{BFE35239-296D-D570-B038-C4345631ED1F}"/>
              </a:ext>
            </a:extLst>
          </p:cNvPr>
          <p:cNvPicPr>
            <a:picLocks noChangeAspect="1"/>
          </p:cNvPicPr>
          <p:nvPr/>
        </p:nvPicPr>
        <p:blipFill rotWithShape="1">
          <a:blip r:embed="rId2"/>
          <a:srcRect l="5057" r="35620" b="-1"/>
          <a:stretch/>
        </p:blipFill>
        <p:spPr>
          <a:xfrm>
            <a:off x="21" y="10"/>
            <a:ext cx="3494294" cy="6857990"/>
          </a:xfrm>
          <a:prstGeom prst="rect">
            <a:avLst/>
          </a:prstGeom>
        </p:spPr>
      </p:pic>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3657600" y="1262743"/>
            <a:ext cx="8038214" cy="5192486"/>
          </a:xfrm>
        </p:spPr>
        <p:txBody>
          <a:bodyPr>
            <a:normAutofit fontScale="92500" lnSpcReduction="10000"/>
          </a:bodyPr>
          <a:lstStyle/>
          <a:p>
            <a:r>
              <a:rPr lang="en-GB" sz="2400" b="0" i="0" dirty="0">
                <a:effectLst/>
                <a:latin typeface="Calibri" panose="020F0502020204030204" pitchFamily="34" charset="0"/>
                <a:cs typeface="Calibri" panose="020F0502020204030204" pitchFamily="34" charset="0"/>
              </a:rPr>
              <a:t>According to a Google study in partnership with MIT, </a:t>
            </a:r>
            <a:r>
              <a:rPr lang="en-GB" sz="2400" b="0" i="0" u="none" strike="noStrike" dirty="0">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89%</a:t>
            </a:r>
            <a:r>
              <a:rPr lang="en-GB" sz="2400" b="0" i="0" dirty="0">
                <a:effectLst/>
                <a:latin typeface="Calibri" panose="020F0502020204030204" pitchFamily="34" charset="0"/>
                <a:cs typeface="Calibri" panose="020F0502020204030204" pitchFamily="34" charset="0"/>
              </a:rPr>
              <a:t> of leading marketers use strategic metrics, like gross revenue, market share, or CLV, to measure the effectiveness of their campaigns. Some of the benefits of using these and other metrics include: </a:t>
            </a:r>
          </a:p>
          <a:p>
            <a:endParaRPr lang="en-GB" sz="2400" b="0" i="0" dirty="0">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Having data to support informed decision making</a:t>
            </a:r>
          </a:p>
          <a:p>
            <a:pPr lvl="1">
              <a:buFont typeface="Arial" panose="020B0604020202020204" pitchFamily="34" charset="0"/>
              <a:buChar char="•"/>
            </a:pPr>
            <a:endParaRPr lang="en-GB" sz="2400" b="0" i="0" dirty="0">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Knowing which channels provide the highest ROI (Return on Investment)</a:t>
            </a:r>
          </a:p>
          <a:p>
            <a:pPr lvl="1">
              <a:buFont typeface="Arial" panose="020B0604020202020204" pitchFamily="34" charset="0"/>
              <a:buChar char="•"/>
            </a:pPr>
            <a:endParaRPr lang="en-GB" sz="2400" b="0" i="0" dirty="0">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Justifying marketing spend and overall budget allocations</a:t>
            </a:r>
          </a:p>
          <a:p>
            <a:pPr lvl="1">
              <a:buFont typeface="Arial" panose="020B0604020202020204" pitchFamily="34" charset="0"/>
              <a:buChar char="•"/>
            </a:pPr>
            <a:endParaRPr lang="en-GB" sz="2400" b="0" i="0" dirty="0">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Improving results </a:t>
            </a:r>
            <a:r>
              <a:rPr lang="en-GB" dirty="0">
                <a:latin typeface="Calibri" panose="020F0502020204030204" pitchFamily="34" charset="0"/>
                <a:cs typeface="Calibri" panose="020F0502020204030204" pitchFamily="34" charset="0"/>
              </a:rPr>
              <a:t>of the marketing effort</a:t>
            </a:r>
            <a:endParaRPr lang="en-GB" sz="2400" b="0" i="0" dirty="0">
              <a:effectLst/>
              <a:latin typeface="Calibri" panose="020F0502020204030204" pitchFamily="34" charset="0"/>
              <a:cs typeface="Calibri" panose="020F0502020204030204" pitchFamily="34" charset="0"/>
            </a:endParaRPr>
          </a:p>
          <a:p>
            <a:pPr lvl="1">
              <a:buFont typeface="Arial" panose="020B0604020202020204" pitchFamily="34" charset="0"/>
              <a:buChar char="•"/>
            </a:pPr>
            <a:endParaRPr lang="en-GB" sz="2400" b="0" i="0" dirty="0">
              <a:effectLst/>
              <a:latin typeface="Calibri" panose="020F0502020204030204" pitchFamily="34" charset="0"/>
              <a:cs typeface="Calibri" panose="020F0502020204030204" pitchFamily="34" charset="0"/>
            </a:endParaRPr>
          </a:p>
          <a:p>
            <a:pPr lvl="1">
              <a:buFont typeface="Arial" panose="020B0604020202020204" pitchFamily="34" charset="0"/>
              <a:buChar char="•"/>
            </a:pPr>
            <a:r>
              <a:rPr lang="en-GB" sz="2400" dirty="0">
                <a:latin typeface="Calibri" panose="020F0502020204030204" pitchFamily="34" charset="0"/>
                <a:cs typeface="Calibri" panose="020F0502020204030204" pitchFamily="34" charset="0"/>
              </a:rPr>
              <a:t>Identifying</a:t>
            </a:r>
            <a:r>
              <a:rPr lang="en-GB" sz="2400" b="0" i="0" dirty="0">
                <a:effectLst/>
                <a:latin typeface="Calibri" panose="020F0502020204030204" pitchFamily="34" charset="0"/>
                <a:cs typeface="Calibri" panose="020F0502020204030204" pitchFamily="34" charset="0"/>
              </a:rPr>
              <a:t> where and how to optimise conversion rates</a:t>
            </a:r>
          </a:p>
          <a:p>
            <a:endParaRPr lang="en-GB" sz="1400" dirty="0"/>
          </a:p>
        </p:txBody>
      </p:sp>
    </p:spTree>
    <p:extLst>
      <p:ext uri="{BB962C8B-B14F-4D97-AF65-F5344CB8AC3E}">
        <p14:creationId xmlns:p14="http://schemas.microsoft.com/office/powerpoint/2010/main" val="2719128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BD9E-455C-D0F7-1524-9ED3B5DC9F8D}"/>
              </a:ext>
            </a:extLst>
          </p:cNvPr>
          <p:cNvSpPr>
            <a:spLocks noGrp="1"/>
          </p:cNvSpPr>
          <p:nvPr>
            <p:ph type="title"/>
          </p:nvPr>
        </p:nvSpPr>
        <p:spPr/>
        <p:txBody>
          <a:bodyPr/>
          <a:lstStyle/>
          <a:p>
            <a:endParaRPr lang="en-GB"/>
          </a:p>
        </p:txBody>
      </p:sp>
      <p:pic>
        <p:nvPicPr>
          <p:cNvPr id="4" name="Online Media 3" title="What Is Marketing Analytics and Why It Matters – The SAS Point of View">
            <a:hlinkClick r:id="" action="ppaction://media"/>
            <a:extLst>
              <a:ext uri="{FF2B5EF4-FFF2-40B4-BE49-F238E27FC236}">
                <a16:creationId xmlns:a16="http://schemas.microsoft.com/office/drawing/2014/main" id="{2C2F5C07-A2E0-D293-4268-570074B7F785}"/>
              </a:ext>
            </a:extLst>
          </p:cNvPr>
          <p:cNvPicPr>
            <a:picLocks noGrp="1" noRot="1" noChangeAspect="1"/>
          </p:cNvPicPr>
          <p:nvPr>
            <p:ph idx="1"/>
            <a:videoFile r:link="rId1"/>
          </p:nvPr>
        </p:nvPicPr>
        <p:blipFill>
          <a:blip r:embed="rId4"/>
          <a:stretch>
            <a:fillRect/>
          </a:stretch>
        </p:blipFill>
        <p:spPr>
          <a:xfrm>
            <a:off x="0" y="-24424"/>
            <a:ext cx="12174861" cy="6879261"/>
          </a:xfrm>
          <a:prstGeom prst="rect">
            <a:avLst/>
          </a:prstGeom>
        </p:spPr>
      </p:pic>
    </p:spTree>
    <p:extLst>
      <p:ext uri="{BB962C8B-B14F-4D97-AF65-F5344CB8AC3E}">
        <p14:creationId xmlns:p14="http://schemas.microsoft.com/office/powerpoint/2010/main" val="28572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701749" y="365760"/>
            <a:ext cx="7876193" cy="679269"/>
          </a:xfrm>
        </p:spPr>
        <p:txBody>
          <a:bodyPr>
            <a:normAutofit fontScale="90000"/>
          </a:bodyPr>
          <a:lstStyle/>
          <a:p>
            <a:r>
              <a:rPr lang="en-GB" b="1" u="sng" dirty="0">
                <a:latin typeface="Calibri" panose="020F0502020204030204" pitchFamily="34" charset="0"/>
                <a:cs typeface="Calibri" panose="020F0502020204030204" pitchFamily="34" charset="0"/>
              </a:rPr>
              <a:t>What Should You Measure?</a:t>
            </a:r>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595423" y="1349829"/>
            <a:ext cx="8200234" cy="4912748"/>
          </a:xfrm>
        </p:spPr>
        <p:txBody>
          <a:bodyPr>
            <a:normAutofit lnSpcReduction="10000"/>
          </a:bodyPr>
          <a:lstStyle/>
          <a:p>
            <a:r>
              <a:rPr lang="en-GB" sz="2400" dirty="0">
                <a:latin typeface="Calibri" panose="020F0502020204030204" pitchFamily="34" charset="0"/>
                <a:cs typeface="Calibri" panose="020F0502020204030204" pitchFamily="34" charset="0"/>
              </a:rPr>
              <a:t>What you measure will </a:t>
            </a:r>
            <a:r>
              <a:rPr lang="en-GB" sz="2400" b="1" dirty="0">
                <a:latin typeface="Calibri" panose="020F0502020204030204" pitchFamily="34" charset="0"/>
                <a:cs typeface="Calibri" panose="020F0502020204030204" pitchFamily="34" charset="0"/>
              </a:rPr>
              <a:t>relate directly to the objective </a:t>
            </a:r>
            <a:r>
              <a:rPr lang="en-GB" sz="2400" dirty="0">
                <a:latin typeface="Calibri" panose="020F0502020204030204" pitchFamily="34" charset="0"/>
                <a:cs typeface="Calibri" panose="020F0502020204030204" pitchFamily="34" charset="0"/>
              </a:rPr>
              <a:t>of your marketing plan.</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specify </a:t>
            </a:r>
            <a:r>
              <a:rPr lang="en-GB" sz="2400" b="1" dirty="0">
                <a:latin typeface="Calibri" panose="020F0502020204030204" pitchFamily="34" charset="0"/>
                <a:cs typeface="Calibri" panose="020F0502020204030204" pitchFamily="34" charset="0"/>
              </a:rPr>
              <a:t>exactly what metric </a:t>
            </a:r>
            <a:r>
              <a:rPr lang="en-GB" sz="2400" dirty="0">
                <a:latin typeface="Calibri" panose="020F0502020204030204" pitchFamily="34" charset="0"/>
                <a:cs typeface="Calibri" panose="020F0502020204030204" pitchFamily="34" charset="0"/>
              </a:rPr>
              <a:t>you will measure</a:t>
            </a:r>
          </a:p>
          <a:p>
            <a:endParaRPr lang="en-GB" sz="900" b="1"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When you will measure </a:t>
            </a:r>
            <a:r>
              <a:rPr lang="en-GB" sz="2400" dirty="0">
                <a:latin typeface="Calibri" panose="020F0502020204030204" pitchFamily="34" charset="0"/>
                <a:cs typeface="Calibri" panose="020F0502020204030204" pitchFamily="34" charset="0"/>
              </a:rPr>
              <a:t>it e.g. weekly, monthly etc</a:t>
            </a:r>
          </a:p>
          <a:p>
            <a:endParaRPr lang="en-GB" sz="900" b="1"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Who is responsible </a:t>
            </a:r>
            <a:r>
              <a:rPr lang="en-GB" sz="2400" dirty="0">
                <a:latin typeface="Calibri" panose="020F0502020204030204" pitchFamily="34" charset="0"/>
                <a:cs typeface="Calibri" panose="020F0502020204030204" pitchFamily="34" charset="0"/>
              </a:rPr>
              <a:t>for measuring and reporting each metric</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What will you do with the information? </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will you report it? </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will it change decisions?</a:t>
            </a:r>
          </a:p>
          <a:p>
            <a:pPr marL="0" indent="0">
              <a:buNone/>
            </a:pPr>
            <a:endParaRPr lang="en-GB" dirty="0"/>
          </a:p>
        </p:txBody>
      </p:sp>
      <p:pic>
        <p:nvPicPr>
          <p:cNvPr id="5" name="Picture 4" descr="Close up of ruler">
            <a:extLst>
              <a:ext uri="{FF2B5EF4-FFF2-40B4-BE49-F238E27FC236}">
                <a16:creationId xmlns:a16="http://schemas.microsoft.com/office/drawing/2014/main" id="{7EFA9F0F-8462-8B9C-D6A7-805B33C528C3}"/>
              </a:ext>
            </a:extLst>
          </p:cNvPr>
          <p:cNvPicPr>
            <a:picLocks noChangeAspect="1"/>
          </p:cNvPicPr>
          <p:nvPr/>
        </p:nvPicPr>
        <p:blipFill rotWithShape="1">
          <a:blip r:embed="rId2"/>
          <a:srcRect l="24660" r="30048" b="-1"/>
          <a:stretch/>
        </p:blipFill>
        <p:spPr>
          <a:xfrm>
            <a:off x="8795657" y="10"/>
            <a:ext cx="3396343" cy="6857990"/>
          </a:xfrm>
          <a:prstGeom prst="rect">
            <a:avLst/>
          </a:prstGeom>
        </p:spPr>
      </p:pic>
    </p:spTree>
    <p:extLst>
      <p:ext uri="{BB962C8B-B14F-4D97-AF65-F5344CB8AC3E}">
        <p14:creationId xmlns:p14="http://schemas.microsoft.com/office/powerpoint/2010/main" val="2715288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522513" y="365761"/>
            <a:ext cx="8207827" cy="635726"/>
          </a:xfrm>
        </p:spPr>
        <p:txBody>
          <a:bodyPr>
            <a:normAutofit fontScale="90000"/>
          </a:bodyPr>
          <a:lstStyle/>
          <a:p>
            <a:r>
              <a:rPr lang="en-GB" b="1" u="sng" dirty="0">
                <a:latin typeface="Calibri" panose="020F0502020204030204" pitchFamily="34" charset="0"/>
                <a:cs typeface="Calibri" panose="020F0502020204030204" pitchFamily="34" charset="0"/>
              </a:rPr>
              <a:t>Selecting Your Key Metrics</a:t>
            </a:r>
          </a:p>
        </p:txBody>
      </p:sp>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435429" y="1328057"/>
            <a:ext cx="8207827" cy="4852080"/>
          </a:xfrm>
        </p:spPr>
        <p:txBody>
          <a:bodyPr>
            <a:normAutofit lnSpcReduction="10000"/>
          </a:bodyPr>
          <a:lstStyle/>
          <a:p>
            <a:r>
              <a:rPr lang="en-GB" sz="2200" dirty="0">
                <a:latin typeface="Calibri" panose="020F0502020204030204" pitchFamily="34" charset="0"/>
                <a:cs typeface="Calibri" panose="020F0502020204030204" pitchFamily="34" charset="0"/>
              </a:rPr>
              <a:t>You should choose metrics that are directly connected to:</a:t>
            </a:r>
          </a:p>
          <a:p>
            <a:pPr lvl="1"/>
            <a:r>
              <a:rPr lang="en-GB" sz="2200" dirty="0">
                <a:latin typeface="Calibri" panose="020F0502020204030204" pitchFamily="34" charset="0"/>
                <a:cs typeface="Calibri" panose="020F0502020204030204" pitchFamily="34" charset="0"/>
              </a:rPr>
              <a:t> Your marketing plan objectives</a:t>
            </a:r>
          </a:p>
          <a:p>
            <a:pPr lvl="1"/>
            <a:r>
              <a:rPr lang="en-GB" sz="2200" dirty="0">
                <a:latin typeface="Calibri" panose="020F0502020204030204" pitchFamily="34" charset="0"/>
                <a:cs typeface="Calibri" panose="020F0502020204030204" pitchFamily="34" charset="0"/>
              </a:rPr>
              <a:t> Your desired outcomes</a:t>
            </a:r>
          </a:p>
          <a:p>
            <a:pPr lvl="1"/>
            <a:r>
              <a:rPr lang="en-GB" sz="2200" dirty="0">
                <a:latin typeface="Calibri" panose="020F0502020204030204" pitchFamily="34" charset="0"/>
                <a:cs typeface="Calibri" panose="020F0502020204030204" pitchFamily="34" charset="0"/>
              </a:rPr>
              <a:t> Your chosen strategy</a:t>
            </a:r>
          </a:p>
          <a:p>
            <a:pPr marL="457200" lvl="1" indent="0">
              <a:buNone/>
            </a:pPr>
            <a:endParaRPr lang="en-GB" sz="8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It is often time consuming and counter productive to chase every metric, so choose your metrics carefully and </a:t>
            </a:r>
            <a:r>
              <a:rPr lang="en-GB" sz="2200" b="1" dirty="0">
                <a:latin typeface="Calibri" panose="020F0502020204030204" pitchFamily="34" charset="0"/>
                <a:cs typeface="Calibri" panose="020F0502020204030204" pitchFamily="34" charset="0"/>
              </a:rPr>
              <a:t>justify</a:t>
            </a:r>
            <a:r>
              <a:rPr lang="en-GB" sz="2200" dirty="0">
                <a:latin typeface="Calibri" panose="020F0502020204030204" pitchFamily="34" charset="0"/>
                <a:cs typeface="Calibri" panose="020F0502020204030204" pitchFamily="34" charset="0"/>
              </a:rPr>
              <a:t> why they are critical to success.</a:t>
            </a:r>
          </a:p>
          <a:p>
            <a:endParaRPr lang="en-GB" sz="8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KPIs (Key Performance Indicators) can be used to measure </a:t>
            </a:r>
            <a:r>
              <a:rPr lang="en-GB" sz="2200" b="0" i="0" dirty="0">
                <a:effectLst/>
                <a:latin typeface="Calibri" panose="020F0502020204030204" pitchFamily="34" charset="0"/>
                <a:cs typeface="Calibri" panose="020F0502020204030204" pitchFamily="34" charset="0"/>
              </a:rPr>
              <a:t>progress toward an intended result. </a:t>
            </a:r>
          </a:p>
          <a:p>
            <a:endParaRPr lang="en-GB" sz="900" b="0" i="0" dirty="0">
              <a:effectLst/>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KPIs provide a focus for strategic and operational improvement, create an analytical basis for decision making and help focus attention on what matters most.</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https://www.youtube.com/watch?v=jvdPM6RZ3Xc&amp;t=61s</a:t>
            </a:r>
            <a:endParaRPr lang="en-GB" sz="22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lvl="1"/>
            <a:endParaRPr lang="en-GB" sz="1700" dirty="0"/>
          </a:p>
        </p:txBody>
      </p:sp>
      <p:pic>
        <p:nvPicPr>
          <p:cNvPr id="5" name="Picture 4" descr="Angled shot of pen on a graph">
            <a:extLst>
              <a:ext uri="{FF2B5EF4-FFF2-40B4-BE49-F238E27FC236}">
                <a16:creationId xmlns:a16="http://schemas.microsoft.com/office/drawing/2014/main" id="{57CA62BC-0AE6-2680-B055-553CDBC589FF}"/>
              </a:ext>
            </a:extLst>
          </p:cNvPr>
          <p:cNvPicPr>
            <a:picLocks noChangeAspect="1"/>
          </p:cNvPicPr>
          <p:nvPr/>
        </p:nvPicPr>
        <p:blipFill rotWithShape="1">
          <a:blip r:embed="rId3"/>
          <a:srcRect l="13965" r="51431" b="-1"/>
          <a:stretch/>
        </p:blipFill>
        <p:spPr>
          <a:xfrm>
            <a:off x="9100457" y="10"/>
            <a:ext cx="3091543" cy="6857990"/>
          </a:xfrm>
          <a:prstGeom prst="rect">
            <a:avLst/>
          </a:prstGeom>
        </p:spPr>
      </p:pic>
    </p:spTree>
    <p:extLst>
      <p:ext uri="{BB962C8B-B14F-4D97-AF65-F5344CB8AC3E}">
        <p14:creationId xmlns:p14="http://schemas.microsoft.com/office/powerpoint/2010/main" val="1651243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659219" y="365760"/>
            <a:ext cx="6567491" cy="1325562"/>
          </a:xfrm>
        </p:spPr>
        <p:txBody>
          <a:bodyPr>
            <a:normAutofit/>
          </a:bodyPr>
          <a:lstStyle/>
          <a:p>
            <a:r>
              <a:rPr lang="en-GB" b="1" u="sng"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59219" y="2005739"/>
            <a:ext cx="6567491" cy="4174398"/>
          </a:xfrm>
        </p:spPr>
        <p:txBody>
          <a:bodyPr>
            <a:normAutofit fontScale="92500"/>
          </a:bodyPr>
          <a:lstStyle/>
          <a:p>
            <a:r>
              <a:rPr lang="en-GB" sz="22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endParaRPr lang="en-GB" sz="800" b="0" i="0" dirty="0">
              <a:effectLst/>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a:t>
            </a:r>
          </a:p>
          <a:p>
            <a:endParaRPr lang="en-GB" sz="800" b="0" i="0" dirty="0">
              <a:effectLst/>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For instance, a high ROI can indicate that a brand spending a lot of money marketing is also receiving a lot of money in return.</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hlinkClick r:id="rId2"/>
              </a:rPr>
              <a:t>https://www.marketingweek.com/marketers-roi-key-metric/</a:t>
            </a:r>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pic>
        <p:nvPicPr>
          <p:cNvPr id="5" name="Picture 4" descr="Graph">
            <a:extLst>
              <a:ext uri="{FF2B5EF4-FFF2-40B4-BE49-F238E27FC236}">
                <a16:creationId xmlns:a16="http://schemas.microsoft.com/office/drawing/2014/main" id="{D5141587-BF2D-239C-65B3-D927545E3BAC}"/>
              </a:ext>
            </a:extLst>
          </p:cNvPr>
          <p:cNvPicPr>
            <a:picLocks noChangeAspect="1"/>
          </p:cNvPicPr>
          <p:nvPr/>
        </p:nvPicPr>
        <p:blipFill rotWithShape="1">
          <a:blip r:embed="rId3"/>
          <a:srcRect l="23163" r="34429"/>
          <a:stretch/>
        </p:blipFill>
        <p:spPr>
          <a:xfrm>
            <a:off x="7538689" y="10"/>
            <a:ext cx="4653311" cy="6857990"/>
          </a:xfrm>
          <a:prstGeom prst="rect">
            <a:avLst/>
          </a:prstGeom>
        </p:spPr>
      </p:pic>
    </p:spTree>
    <p:extLst>
      <p:ext uri="{BB962C8B-B14F-4D97-AF65-F5344CB8AC3E}">
        <p14:creationId xmlns:p14="http://schemas.microsoft.com/office/powerpoint/2010/main" val="2269239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253366"/>
            <a:ext cx="10820400" cy="899574"/>
          </a:xfrm>
        </p:spPr>
        <p:txBody>
          <a:bodyPr/>
          <a:lstStyle/>
          <a:p>
            <a:r>
              <a:rPr lang="en-GB" b="1" u="sng" dirty="0">
                <a:latin typeface="Calibri" panose="020F0502020204030204" pitchFamily="34" charset="0"/>
                <a:cs typeface="Calibri" panose="020F0502020204030204" pitchFamily="34" charset="0"/>
              </a:rPr>
              <a:t>Key Metrics – Market Share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85800" y="1286540"/>
            <a:ext cx="10668000" cy="4643725"/>
          </a:xfrm>
        </p:spPr>
        <p:txBody>
          <a:bodyPr>
            <a:normAutofit fontScale="92500" lnSpcReduction="10000"/>
          </a:bodyPr>
          <a:lstStyle/>
          <a:p>
            <a:r>
              <a:rPr lang="en-GB" sz="2400" b="0" i="0" dirty="0">
                <a:effectLst/>
                <a:latin typeface="Calibri" panose="020F0502020204030204" pitchFamily="34" charset="0"/>
                <a:cs typeface="Calibri" panose="020F0502020204030204" pitchFamily="34" charset="0"/>
              </a:rPr>
              <a:t>Market share is the percentage of an industry's sales that a particular company owns</a:t>
            </a:r>
          </a:p>
          <a:p>
            <a:r>
              <a:rPr lang="en-GB" sz="2400" b="0" i="0" dirty="0">
                <a:effectLst/>
                <a:latin typeface="Calibri" panose="020F0502020204030204" pitchFamily="34" charset="0"/>
                <a:cs typeface="Calibri" panose="020F0502020204030204" pitchFamily="34" charset="0"/>
              </a:rPr>
              <a:t>Market share is typically calculated for a specific period, e.g. yearly or quarterly sales, and is sometimes separated by region. It can be calculated by value (£ sold) or volume (units sold)</a:t>
            </a:r>
          </a:p>
          <a:p>
            <a:endParaRPr lang="en-GB" sz="2400" dirty="0">
              <a:solidFill>
                <a:srgbClr val="2E475D"/>
              </a:solidFill>
              <a:latin typeface="Lexend Deca"/>
              <a:hlinkClick r:id="" action="ppaction://noaction"/>
            </a:endParaRPr>
          </a:p>
          <a:p>
            <a:endParaRPr lang="en-GB" sz="2400" dirty="0">
              <a:solidFill>
                <a:srgbClr val="2E475D"/>
              </a:solidFill>
              <a:latin typeface="Lexend Deca"/>
              <a:hlinkClick r:id="" action="ppaction://noaction"/>
            </a:endParaRPr>
          </a:p>
          <a:p>
            <a:endParaRPr lang="en-GB" sz="2400" dirty="0">
              <a:solidFill>
                <a:srgbClr val="2E475D"/>
              </a:solidFill>
              <a:latin typeface="Lexend Deca"/>
              <a:hlinkClick r:id="" action="ppaction://noaction"/>
            </a:endParaRPr>
          </a:p>
          <a:p>
            <a:endParaRPr lang="en-GB" sz="2400" dirty="0">
              <a:solidFill>
                <a:srgbClr val="2E475D"/>
              </a:solidFill>
              <a:latin typeface="Lexend Deca"/>
              <a:hlinkClick r:id="" action="ppaction://noaction"/>
            </a:endParaRPr>
          </a:p>
          <a:p>
            <a:endParaRPr lang="en-GB" sz="2400" dirty="0">
              <a:hlinkClick r:id="rId2"/>
            </a:endParaRPr>
          </a:p>
          <a:p>
            <a:r>
              <a:rPr lang="en-GB" sz="2400" dirty="0">
                <a:hlinkClick r:id="rId2"/>
              </a:rPr>
              <a:t>What Is Market Share &amp; How Do You Calculate It? (hubspot.com)</a:t>
            </a:r>
            <a:endParaRPr lang="en-GB" sz="2400" dirty="0"/>
          </a:p>
          <a:p>
            <a:pPr marL="0" indent="0">
              <a:buNone/>
            </a:pPr>
            <a:endParaRPr lang="en-GB" sz="2400" dirty="0"/>
          </a:p>
          <a:p>
            <a:r>
              <a:rPr lang="en-GB" sz="2400" dirty="0">
                <a:latin typeface="Calibri" panose="020F0502020204030204" pitchFamily="34" charset="0"/>
                <a:cs typeface="Calibri" panose="020F0502020204030204" pitchFamily="34" charset="0"/>
                <a:hlinkClick r:id="rId3"/>
              </a:rPr>
              <a:t>https://www.marketingweek.com/growing-market-most-important-job/</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1041" y="2466754"/>
            <a:ext cx="6454041" cy="1903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3668486" y="365760"/>
            <a:ext cx="7294482" cy="1325562"/>
          </a:xfrm>
        </p:spPr>
        <p:txBody>
          <a:bodyPr>
            <a:normAutofit/>
          </a:bodyPr>
          <a:lstStyle/>
          <a:p>
            <a:r>
              <a:rPr lang="en-GB" b="1" u="sng" dirty="0">
                <a:latin typeface="Calibri" panose="020F0502020204030204" pitchFamily="34" charset="0"/>
                <a:cs typeface="Calibri" panose="020F0502020204030204" pitchFamily="34" charset="0"/>
              </a:rPr>
              <a:t>Key Metrics – Customer Lifetime Value (CLC)</a:t>
            </a:r>
          </a:p>
        </p:txBody>
      </p:sp>
      <p:pic>
        <p:nvPicPr>
          <p:cNvPr id="5" name="Picture 4" descr="Desk with productivity items">
            <a:extLst>
              <a:ext uri="{FF2B5EF4-FFF2-40B4-BE49-F238E27FC236}">
                <a16:creationId xmlns:a16="http://schemas.microsoft.com/office/drawing/2014/main" id="{772B333A-D517-B83E-5EA5-17D5E7E5E7DF}"/>
              </a:ext>
            </a:extLst>
          </p:cNvPr>
          <p:cNvPicPr>
            <a:picLocks noChangeAspect="1"/>
          </p:cNvPicPr>
          <p:nvPr/>
        </p:nvPicPr>
        <p:blipFill rotWithShape="1">
          <a:blip r:embed="rId2"/>
          <a:srcRect l="34979" r="19729" b="-1"/>
          <a:stretch/>
        </p:blipFill>
        <p:spPr>
          <a:xfrm>
            <a:off x="21" y="10"/>
            <a:ext cx="3352780" cy="6857990"/>
          </a:xfrm>
          <a:prstGeom prst="rect">
            <a:avLst/>
          </a:prstGeom>
        </p:spPr>
      </p:pic>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3668486" y="1839686"/>
            <a:ext cx="7312375" cy="4898571"/>
          </a:xfrm>
        </p:spPr>
        <p:txBody>
          <a:bodyPr>
            <a:normAutofit/>
          </a:bodyPr>
          <a:lstStyle/>
          <a:p>
            <a:r>
              <a:rPr lang="en-GB" sz="2200" b="0" i="0" dirty="0">
                <a:effectLst/>
                <a:latin typeface="Calibri" panose="020F0502020204030204" pitchFamily="34" charset="0"/>
                <a:cs typeface="Calibri" panose="020F0502020204030204" pitchFamily="34" charset="0"/>
              </a:rPr>
              <a:t>Customer lifetime value (CLV) is the total £ amount a single account or person is projected to spend on your business from their very first purchase all the way to their last. This calculation is based on your </a:t>
            </a:r>
            <a:r>
              <a:rPr lang="en-GB" sz="2200" dirty="0">
                <a:latin typeface="Calibri" panose="020F0502020204030204" pitchFamily="34" charset="0"/>
                <a:cs typeface="Calibri" panose="020F0502020204030204" pitchFamily="34" charset="0"/>
              </a:rPr>
              <a:t>pricing</a:t>
            </a:r>
            <a:r>
              <a:rPr lang="en-GB" sz="2200" b="0" i="0" dirty="0">
                <a:effectLst/>
                <a:latin typeface="Calibri" panose="020F0502020204030204" pitchFamily="34" charset="0"/>
                <a:cs typeface="Calibri" panose="020F0502020204030204" pitchFamily="34" charset="0"/>
              </a:rPr>
              <a:t>, any potential upsells on the horizon, and important forecasting data, such as historical records for similar customers. </a:t>
            </a:r>
          </a:p>
          <a:p>
            <a:r>
              <a:rPr lang="en-GB" sz="2200" b="0" i="0" dirty="0">
                <a:effectLst/>
                <a:latin typeface="Calibri" panose="020F0502020204030204" pitchFamily="34" charset="0"/>
                <a:cs typeface="Calibri" panose="020F0502020204030204" pitchFamily="34" charset="0"/>
              </a:rPr>
              <a:t>CLV proves that quality is often better than quantity, so there should be some campaigns aimed at existing customers to retain them long term. </a:t>
            </a: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a:t>
            </a:r>
            <a:r>
              <a:rPr lang="en-GB" sz="2200" b="0" i="0" u="none" strike="noStrike" dirty="0" err="1">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Hubspot</a:t>
            </a:r>
            <a:r>
              <a:rPr lang="en-GB" sz="2200" b="0" i="0" dirty="0">
                <a:effectLst/>
                <a:latin typeface="Calibri" panose="020F0502020204030204" pitchFamily="34" charset="0"/>
                <a:cs typeface="Calibri" panose="020F0502020204030204" pitchFamily="34" charset="0"/>
              </a:rPr>
              <a:t> has a great calculator you can use, </a:t>
            </a:r>
            <a:r>
              <a:rPr lang="en-GB" sz="2200" dirty="0">
                <a:latin typeface="Calibri" panose="020F0502020204030204" pitchFamily="34" charset="0"/>
                <a:cs typeface="Calibri" panose="020F0502020204030204" pitchFamily="34" charset="0"/>
              </a:rPr>
              <a:t>or you can use</a:t>
            </a:r>
            <a:r>
              <a:rPr lang="en-GB" sz="2200" b="0" i="0" dirty="0">
                <a:effectLst/>
                <a:latin typeface="Calibri" panose="020F0502020204030204" pitchFamily="34" charset="0"/>
                <a:cs typeface="Calibri" panose="020F0502020204030204" pitchFamily="34" charset="0"/>
              </a:rPr>
              <a:t> this formula: </a:t>
            </a:r>
          </a:p>
          <a:p>
            <a:pPr marL="274320" lvl="1" indent="0">
              <a:buNone/>
            </a:pPr>
            <a:endParaRPr lang="en-GB" sz="2200" dirty="0">
              <a:latin typeface="Calibri" panose="020F0502020204030204" pitchFamily="34" charset="0"/>
              <a:cs typeface="Calibri" panose="020F0502020204030204" pitchFamily="34" charset="0"/>
            </a:endParaRPr>
          </a:p>
          <a:p>
            <a:pPr marL="274320" lvl="1" indent="0">
              <a:buNone/>
            </a:pPr>
            <a:r>
              <a:rPr lang="en-GB" sz="2200" b="1" i="0" dirty="0">
                <a:effectLst/>
                <a:latin typeface="Calibri" panose="020F0502020204030204" pitchFamily="34" charset="0"/>
                <a:cs typeface="Calibri" panose="020F0502020204030204" pitchFamily="34" charset="0"/>
              </a:rPr>
              <a:t>CLV = Average Customer Value x Average Customer Lifespan. </a:t>
            </a:r>
          </a:p>
          <a:p>
            <a:endParaRPr lang="en-GB" dirty="0"/>
          </a:p>
        </p:txBody>
      </p:sp>
    </p:spTree>
    <p:extLst>
      <p:ext uri="{BB962C8B-B14F-4D97-AF65-F5344CB8AC3E}">
        <p14:creationId xmlns:p14="http://schemas.microsoft.com/office/powerpoint/2010/main" val="1899390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3995058" y="239487"/>
            <a:ext cx="6959454" cy="740227"/>
          </a:xfrm>
        </p:spPr>
        <p:txBody>
          <a:bodyPr>
            <a:normAutofit/>
          </a:bodyPr>
          <a:lstStyle/>
          <a:p>
            <a:r>
              <a:rPr lang="en-GB" sz="3200" b="1" u="sng">
                <a:latin typeface="Calibri" panose="020F0502020204030204" pitchFamily="34" charset="0"/>
                <a:cs typeface="Calibri" panose="020F0502020204030204" pitchFamily="34" charset="0"/>
              </a:rPr>
              <a:t>Key Metrics – Cost Per Acquisition (CPA)</a:t>
            </a:r>
            <a:endParaRPr lang="en-GB" sz="3200" b="1" u="sng" dirty="0">
              <a:latin typeface="Calibri" panose="020F0502020204030204" pitchFamily="34" charset="0"/>
              <a:cs typeface="Calibri" panose="020F050202020403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56812432-A691-FA04-422B-31F129E497EE}"/>
              </a:ext>
            </a:extLst>
          </p:cNvPr>
          <p:cNvPicPr>
            <a:picLocks noChangeAspect="1"/>
          </p:cNvPicPr>
          <p:nvPr/>
        </p:nvPicPr>
        <p:blipFill rotWithShape="1">
          <a:blip r:embed="rId2"/>
          <a:srcRect l="25339" r="21116" b="-1"/>
          <a:stretch/>
        </p:blipFill>
        <p:spPr>
          <a:xfrm>
            <a:off x="20" y="10"/>
            <a:ext cx="3853523" cy="6857990"/>
          </a:xfrm>
          <a:prstGeom prst="rect">
            <a:avLst/>
          </a:prstGeom>
        </p:spPr>
      </p:pic>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995057" y="1338943"/>
            <a:ext cx="6997408" cy="4979970"/>
          </a:xfrm>
        </p:spPr>
        <p:txBody>
          <a:bodyPr>
            <a:normAutofit/>
          </a:bodyPr>
          <a:lstStyle/>
          <a:p>
            <a:pPr marL="0" indent="0">
              <a:buNone/>
            </a:pPr>
            <a:r>
              <a:rPr lang="en-GB" sz="2400" dirty="0">
                <a:latin typeface="Calibri" panose="020F0502020204030204" pitchFamily="34" charset="0"/>
                <a:cs typeface="Calibri" panose="020F0502020204030204" pitchFamily="34" charset="0"/>
              </a:rPr>
              <a:t>Cost per Acquisition – How much you spend to gain each new customer</a:t>
            </a:r>
          </a:p>
          <a:p>
            <a:pPr marL="457200" lvl="1" indent="0">
              <a:buNone/>
            </a:pPr>
            <a:endParaRPr lang="en-GB" sz="2400" dirty="0">
              <a:latin typeface="Calibri" panose="020F0502020204030204" pitchFamily="34" charset="0"/>
              <a:cs typeface="Calibri" panose="020F0502020204030204" pitchFamily="34" charset="0"/>
            </a:endParaRPr>
          </a:p>
          <a:p>
            <a:pPr marL="457200" lvl="1" indent="0">
              <a:buNone/>
            </a:pPr>
            <a:r>
              <a:rPr lang="en-GB" sz="2400" dirty="0">
                <a:latin typeface="Calibri" panose="020F0502020204030204" pitchFamily="34" charset="0"/>
                <a:cs typeface="Calibri" panose="020F0502020204030204" pitchFamily="34" charset="0"/>
              </a:rPr>
              <a:t>CPA = Campaign Cost / Number of conversions</a:t>
            </a:r>
          </a:p>
          <a:p>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8556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3247821" y="365760"/>
            <a:ext cx="7715147" cy="788126"/>
          </a:xfrm>
        </p:spPr>
        <p:txBody>
          <a:bodyPr>
            <a:normAutofit fontScale="90000"/>
          </a:bodyPr>
          <a:lstStyle/>
          <a:p>
            <a:r>
              <a:rPr lang="en-GB" b="1" u="sng" dirty="0">
                <a:latin typeface="Calibri" panose="020F0502020204030204" pitchFamily="34" charset="0"/>
                <a:cs typeface="Calibri" panose="020F0502020204030204" pitchFamily="34" charset="0"/>
              </a:rPr>
              <a:t>Key Metrics -  Cost per Lead (CPL)</a:t>
            </a:r>
          </a:p>
        </p:txBody>
      </p:sp>
      <p:pic>
        <p:nvPicPr>
          <p:cNvPr id="5" name="Picture 4" descr="Graph on document with pen">
            <a:extLst>
              <a:ext uri="{FF2B5EF4-FFF2-40B4-BE49-F238E27FC236}">
                <a16:creationId xmlns:a16="http://schemas.microsoft.com/office/drawing/2014/main" id="{4B82D7D4-F7D7-9707-C2B5-3C3586DE49F4}"/>
              </a:ext>
            </a:extLst>
          </p:cNvPr>
          <p:cNvPicPr>
            <a:picLocks noChangeAspect="1"/>
          </p:cNvPicPr>
          <p:nvPr/>
        </p:nvPicPr>
        <p:blipFill rotWithShape="1">
          <a:blip r:embed="rId2"/>
          <a:srcRect l="34215" r="20493" b="-1"/>
          <a:stretch/>
        </p:blipFill>
        <p:spPr>
          <a:xfrm>
            <a:off x="20" y="10"/>
            <a:ext cx="2797609" cy="6857990"/>
          </a:xfrm>
          <a:prstGeom prst="rect">
            <a:avLst/>
          </a:prstGeom>
        </p:spPr>
      </p:pic>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3265714" y="1404257"/>
            <a:ext cx="7715147" cy="4775880"/>
          </a:xfrm>
        </p:spPr>
        <p:txBody>
          <a:bodyPr>
            <a:normAutofit/>
          </a:bodyPr>
          <a:lstStyle/>
          <a:p>
            <a:r>
              <a:rPr lang="en-GB" sz="24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endParaRPr lang="en-GB" sz="24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endParaRPr lang="en-GB" dirty="0"/>
          </a:p>
        </p:txBody>
      </p:sp>
    </p:spTree>
    <p:extLst>
      <p:ext uri="{BB962C8B-B14F-4D97-AF65-F5344CB8AC3E}">
        <p14:creationId xmlns:p14="http://schemas.microsoft.com/office/powerpoint/2010/main" val="3444087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3200400" y="365760"/>
            <a:ext cx="7762568" cy="1325562"/>
          </a:xfrm>
        </p:spPr>
        <p:txBody>
          <a:bodyPr>
            <a:normAutofit/>
          </a:bodyPr>
          <a:lstStyle/>
          <a:p>
            <a:r>
              <a:rPr lang="en-GB" b="1" u="sng" dirty="0">
                <a:latin typeface="Calibri" panose="020F0502020204030204" pitchFamily="34" charset="0"/>
                <a:cs typeface="Calibri" panose="020F0502020204030204" pitchFamily="34" charset="0"/>
              </a:rPr>
              <a:t>Key Metrics – Click Through Rate (CTR)</a:t>
            </a:r>
          </a:p>
        </p:txBody>
      </p:sp>
      <p:pic>
        <p:nvPicPr>
          <p:cNvPr id="5" name="Picture 4" descr="Close up photo of colourful graph data">
            <a:extLst>
              <a:ext uri="{FF2B5EF4-FFF2-40B4-BE49-F238E27FC236}">
                <a16:creationId xmlns:a16="http://schemas.microsoft.com/office/drawing/2014/main" id="{9A5F2956-D0B7-171B-97B0-52E837D672DC}"/>
              </a:ext>
            </a:extLst>
          </p:cNvPr>
          <p:cNvPicPr>
            <a:picLocks noChangeAspect="1"/>
          </p:cNvPicPr>
          <p:nvPr/>
        </p:nvPicPr>
        <p:blipFill rotWithShape="1">
          <a:blip r:embed="rId2"/>
          <a:srcRect l="46192" r="8516" b="-1"/>
          <a:stretch/>
        </p:blipFill>
        <p:spPr>
          <a:xfrm>
            <a:off x="20" y="10"/>
            <a:ext cx="2928237" cy="6857990"/>
          </a:xfrm>
          <a:prstGeom prst="rect">
            <a:avLst/>
          </a:prstGeom>
        </p:spPr>
      </p:pic>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3200400" y="2005739"/>
            <a:ext cx="7780461" cy="4174398"/>
          </a:xfrm>
        </p:spPr>
        <p:txBody>
          <a:bodyPr>
            <a:normAutofit/>
          </a:bodyPr>
          <a:lstStyle/>
          <a:p>
            <a:r>
              <a:rPr lang="en-GB" sz="2200" b="0" i="0" dirty="0">
                <a:effectLst/>
                <a:latin typeface="Calibri" panose="020F0502020204030204" pitchFamily="34" charset="0"/>
                <a:cs typeface="Calibri" panose="020F0502020204030204" pitchFamily="34" charset="0"/>
              </a:rPr>
              <a:t>Click-through rate (CTR) is the number of times an ad, link, or website is clicked on, compared to the number of impressions. </a:t>
            </a:r>
          </a:p>
          <a:p>
            <a:r>
              <a:rPr lang="en-GB" sz="22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200" dirty="0">
                <a:latin typeface="Calibri" panose="020F0502020204030204" pitchFamily="34" charset="0"/>
                <a:cs typeface="Calibri" panose="020F0502020204030204" pitchFamily="34" charset="0"/>
              </a:rPr>
              <a:t>Y</a:t>
            </a:r>
            <a:r>
              <a:rPr lang="en-GB" sz="2200" b="0" i="0" dirty="0">
                <a:effectLst/>
                <a:latin typeface="Calibri" panose="020F0502020204030204" pitchFamily="34" charset="0"/>
                <a:cs typeface="Calibri" panose="020F0502020204030204" pitchFamily="34" charset="0"/>
              </a:rPr>
              <a:t>ou can use a calculator like the one created by </a:t>
            </a:r>
            <a:r>
              <a:rPr lang="en-GB" sz="2200" b="0" i="0" u="none" strike="noStrike" dirty="0" err="1">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WebFX</a:t>
            </a:r>
            <a:r>
              <a:rPr lang="en-GB" sz="2200" b="0" i="0" dirty="0">
                <a:effectLst/>
                <a:latin typeface="Calibri" panose="020F0502020204030204" pitchFamily="34" charset="0"/>
                <a:cs typeface="Calibri" panose="020F0502020204030204" pitchFamily="34" charset="0"/>
              </a:rPr>
              <a:t> by manually entering your total number of clicks and impressions. </a:t>
            </a:r>
          </a:p>
          <a:p>
            <a:endParaRPr lang="en-GB" dirty="0"/>
          </a:p>
        </p:txBody>
      </p:sp>
    </p:spTree>
    <p:extLst>
      <p:ext uri="{BB962C8B-B14F-4D97-AF65-F5344CB8AC3E}">
        <p14:creationId xmlns:p14="http://schemas.microsoft.com/office/powerpoint/2010/main" val="1838649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9B32-AD8C-14BD-3B1F-CA19E9E1E821}"/>
              </a:ext>
            </a:extLst>
          </p:cNvPr>
          <p:cNvSpPr>
            <a:spLocks noGrp="1"/>
          </p:cNvSpPr>
          <p:nvPr>
            <p:ph type="title"/>
          </p:nvPr>
        </p:nvSpPr>
        <p:spPr>
          <a:xfrm>
            <a:off x="437322" y="365760"/>
            <a:ext cx="10517190" cy="1767840"/>
          </a:xfrm>
        </p:spPr>
        <p:txBody>
          <a:bodyPr>
            <a:normAutofit fontScale="90000"/>
          </a:bodyPr>
          <a:lstStyle/>
          <a:p>
            <a:r>
              <a:rPr lang="en-GB" b="1" u="sng" dirty="0">
                <a:latin typeface="Calibri" panose="020F0502020204030204" pitchFamily="34" charset="0"/>
                <a:cs typeface="Calibri" panose="020F0502020204030204" pitchFamily="34" charset="0"/>
              </a:rPr>
              <a:t>There are many more metrics you could select depending on the objective and strategy you have selected for your marketing plan</a:t>
            </a:r>
          </a:p>
        </p:txBody>
      </p:sp>
      <p:sp>
        <p:nvSpPr>
          <p:cNvPr id="3" name="Content Placeholder 2">
            <a:extLst>
              <a:ext uri="{FF2B5EF4-FFF2-40B4-BE49-F238E27FC236}">
                <a16:creationId xmlns:a16="http://schemas.microsoft.com/office/drawing/2014/main" id="{FE0B26C0-58FE-1721-93DF-F78A93582DD9}"/>
              </a:ext>
            </a:extLst>
          </p:cNvPr>
          <p:cNvSpPr>
            <a:spLocks noGrp="1"/>
          </p:cNvSpPr>
          <p:nvPr>
            <p:ph idx="1"/>
          </p:nvPr>
        </p:nvSpPr>
        <p:spPr>
          <a:xfrm>
            <a:off x="437321" y="2425148"/>
            <a:ext cx="10310191" cy="3754989"/>
          </a:xfrm>
        </p:spPr>
        <p:txBody>
          <a:bodyPr/>
          <a:lstStyle/>
          <a:p>
            <a:r>
              <a:rPr lang="en-GB" dirty="0">
                <a:solidFill>
                  <a:srgbClr val="FF0000"/>
                </a:solidFill>
                <a:hlinkClick r:id="rId2">
                  <a:extLst>
                    <a:ext uri="{A12FA001-AC4F-418D-AE19-62706E023703}">
                      <ahyp:hlinkClr xmlns:ahyp="http://schemas.microsoft.com/office/drawing/2018/hyperlinkcolor" val="tx"/>
                    </a:ext>
                  </a:extLst>
                </a:hlinkClick>
              </a:rPr>
              <a:t>A Complete Guide to Marketing Metrics | Wrike</a:t>
            </a:r>
            <a:endParaRPr lang="en-GB" dirty="0">
              <a:solidFill>
                <a:srgbClr val="FF0000"/>
              </a:solidFill>
            </a:endParaRPr>
          </a:p>
          <a:p>
            <a:endParaRPr lang="en-GB" dirty="0"/>
          </a:p>
          <a:p>
            <a:r>
              <a:rPr lang="en-GB" dirty="0">
                <a:solidFill>
                  <a:srgbClr val="FF0000"/>
                </a:solidFill>
                <a:hlinkClick r:id="rId3">
                  <a:extLst>
                    <a:ext uri="{A12FA001-AC4F-418D-AE19-62706E023703}">
                      <ahyp:hlinkClr xmlns:ahyp="http://schemas.microsoft.com/office/drawing/2018/hyperlinkcolor" val="tx"/>
                    </a:ext>
                  </a:extLst>
                </a:hlinkClick>
              </a:rPr>
              <a:t>20 Examples of Marketing Metrics and KPIs (With Definitions) | Indeed.com</a:t>
            </a:r>
            <a:endParaRPr lang="en-GB" dirty="0">
              <a:solidFill>
                <a:srgbClr val="FF0000"/>
              </a:solidFill>
            </a:endParaRPr>
          </a:p>
          <a:p>
            <a:endParaRPr lang="en-GB" dirty="0"/>
          </a:p>
          <a:p>
            <a:endParaRPr lang="en-GB" dirty="0"/>
          </a:p>
          <a:p>
            <a:endParaRPr lang="en-GB" dirty="0"/>
          </a:p>
        </p:txBody>
      </p:sp>
    </p:spTree>
    <p:extLst>
      <p:ext uri="{BB962C8B-B14F-4D97-AF65-F5344CB8AC3E}">
        <p14:creationId xmlns:p14="http://schemas.microsoft.com/office/powerpoint/2010/main" val="3033153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2D334-E75A-0F12-174A-1C093AB35B13}"/>
              </a:ext>
            </a:extLst>
          </p:cNvPr>
          <p:cNvSpPr>
            <a:spLocks noGrp="1"/>
          </p:cNvSpPr>
          <p:nvPr>
            <p:ph type="title"/>
          </p:nvPr>
        </p:nvSpPr>
        <p:spPr>
          <a:xfrm>
            <a:off x="348343" y="365760"/>
            <a:ext cx="7004957" cy="799011"/>
          </a:xfrm>
        </p:spPr>
        <p:txBody>
          <a:bodyPr>
            <a:normAutofit/>
          </a:bodyPr>
          <a:lstStyle/>
          <a:p>
            <a:r>
              <a:rPr lang="en-GB" b="1" u="sng"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1FAD94CB-86AD-209B-9EDF-823F58EA4CC9}"/>
              </a:ext>
            </a:extLst>
          </p:cNvPr>
          <p:cNvSpPr>
            <a:spLocks noGrp="1"/>
          </p:cNvSpPr>
          <p:nvPr>
            <p:ph idx="1"/>
          </p:nvPr>
        </p:nvSpPr>
        <p:spPr>
          <a:xfrm>
            <a:off x="348343" y="1164772"/>
            <a:ext cx="7004957" cy="5015366"/>
          </a:xfrm>
        </p:spPr>
        <p:txBody>
          <a:bodyPr>
            <a:normAutofit/>
          </a:bodyPr>
          <a:lstStyle/>
          <a:p>
            <a:r>
              <a:rPr lang="en-GB" sz="2400" dirty="0">
                <a:latin typeface="Calibri" panose="020F0502020204030204" pitchFamily="34" charset="0"/>
                <a:cs typeface="Calibri" panose="020F0502020204030204" pitchFamily="34" charset="0"/>
              </a:rPr>
              <a:t>Assignment 2 is a continuation of the marketing plan you started in assignment 1</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select the same UK Fast Food Company </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follow the format given in ‘Assignment 2 Guidance’ on Moodle</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select ONE key issue that you identified in assignment 1 – This will be used as the basis of your marketing plan in assignment 2</a:t>
            </a:r>
          </a:p>
          <a:p>
            <a:endParaRPr lang="en-GB" sz="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follow the SOSTAC framework in your assignment</a:t>
            </a:r>
          </a:p>
          <a:p>
            <a:endParaRPr lang="en-GB" dirty="0">
              <a:latin typeface="Calibri" panose="020F0502020204030204" pitchFamily="34" charset="0"/>
              <a:cs typeface="Calibri" panose="020F0502020204030204" pitchFamily="34" charset="0"/>
            </a:endParaRPr>
          </a:p>
        </p:txBody>
      </p:sp>
      <p:pic>
        <p:nvPicPr>
          <p:cNvPr id="5" name="Picture 4" descr="Pen placed on top of a signature line">
            <a:extLst>
              <a:ext uri="{FF2B5EF4-FFF2-40B4-BE49-F238E27FC236}">
                <a16:creationId xmlns:a16="http://schemas.microsoft.com/office/drawing/2014/main" id="{619EB83D-3C88-0141-6934-7448C02B6816}"/>
              </a:ext>
            </a:extLst>
          </p:cNvPr>
          <p:cNvPicPr>
            <a:picLocks noChangeAspect="1"/>
          </p:cNvPicPr>
          <p:nvPr/>
        </p:nvPicPr>
        <p:blipFill rotWithShape="1">
          <a:blip r:embed="rId2"/>
          <a:srcRect l="57645" r="7751" b="-1"/>
          <a:stretch/>
        </p:blipFill>
        <p:spPr>
          <a:xfrm>
            <a:off x="7737169" y="10"/>
            <a:ext cx="3555205" cy="6857990"/>
          </a:xfrm>
          <a:prstGeom prst="rect">
            <a:avLst/>
          </a:prstGeom>
        </p:spPr>
      </p:pic>
    </p:spTree>
    <p:extLst>
      <p:ext uri="{BB962C8B-B14F-4D97-AF65-F5344CB8AC3E}">
        <p14:creationId xmlns:p14="http://schemas.microsoft.com/office/powerpoint/2010/main" val="2874036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2D334-E75A-0F12-174A-1C093AB35B13}"/>
              </a:ext>
            </a:extLst>
          </p:cNvPr>
          <p:cNvSpPr>
            <a:spLocks noGrp="1"/>
          </p:cNvSpPr>
          <p:nvPr>
            <p:ph type="title"/>
          </p:nvPr>
        </p:nvSpPr>
        <p:spPr>
          <a:xfrm>
            <a:off x="543339" y="365760"/>
            <a:ext cx="10411173" cy="959457"/>
          </a:xfrm>
        </p:spPr>
        <p:txBody>
          <a:bodyPr/>
          <a:lstStyle/>
          <a:p>
            <a:r>
              <a:rPr lang="en-GB" b="1"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1FAD94CB-86AD-209B-9EDF-823F58EA4CC9}"/>
              </a:ext>
            </a:extLst>
          </p:cNvPr>
          <p:cNvSpPr>
            <a:spLocks noGrp="1"/>
          </p:cNvSpPr>
          <p:nvPr>
            <p:ph idx="1"/>
          </p:nvPr>
        </p:nvSpPr>
        <p:spPr>
          <a:xfrm>
            <a:off x="543339" y="1444488"/>
            <a:ext cx="10411173" cy="4735650"/>
          </a:xfrm>
        </p:spPr>
        <p:txBody>
          <a:bodyPr>
            <a:normAutofit lnSpcReduction="10000"/>
          </a:bodyPr>
          <a:lstStyle/>
          <a:p>
            <a:r>
              <a:rPr lang="en-GB" sz="2400" dirty="0">
                <a:latin typeface="Calibri" panose="020F0502020204030204" pitchFamily="34" charset="0"/>
                <a:cs typeface="Calibri" panose="020F0502020204030204" pitchFamily="34" charset="0"/>
              </a:rPr>
              <a:t>You should explain and critically evaluate marketing planning theory and </a:t>
            </a:r>
            <a:r>
              <a:rPr lang="en-GB" sz="2400" b="1" dirty="0">
                <a:latin typeface="Calibri" panose="020F0502020204030204" pitchFamily="34" charset="0"/>
                <a:cs typeface="Calibri" panose="020F0502020204030204" pitchFamily="34" charset="0"/>
              </a:rPr>
              <a:t>apply</a:t>
            </a:r>
            <a:r>
              <a:rPr lang="en-GB" sz="2400"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rPr>
              <a:t>this to your chosen organisation</a:t>
            </a:r>
            <a:r>
              <a:rPr lang="en-GB" sz="2400" dirty="0">
                <a:latin typeface="Calibri" panose="020F0502020204030204" pitchFamily="34" charset="0"/>
                <a:cs typeface="Calibri" panose="020F0502020204030204" pitchFamily="34" charset="0"/>
              </a:rPr>
              <a:t>.</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Your work should be supported with quality academic references throughout – a minimum of 20 references are required.</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use market research data to support your marketing decisions.</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show evidence of critical evaluation throughout your work</a:t>
            </a:r>
          </a:p>
          <a:p>
            <a:endParaRPr lang="en-GB" sz="9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 should </a:t>
            </a:r>
            <a:r>
              <a:rPr lang="en-GB" sz="2400" b="1" dirty="0">
                <a:solidFill>
                  <a:srgbClr val="FF0000"/>
                </a:solidFill>
                <a:latin typeface="Calibri" panose="020F0502020204030204" pitchFamily="34" charset="0"/>
                <a:cs typeface="Calibri" panose="020F0502020204030204" pitchFamily="34" charset="0"/>
              </a:rPr>
              <a:t>justify the decisions </a:t>
            </a:r>
            <a:r>
              <a:rPr lang="en-GB" sz="2400" b="1" dirty="0">
                <a:latin typeface="Calibri" panose="020F0502020204030204" pitchFamily="34" charset="0"/>
                <a:cs typeface="Calibri" panose="020F0502020204030204" pitchFamily="34" charset="0"/>
              </a:rPr>
              <a:t>you make in your marketing plan. </a:t>
            </a:r>
          </a:p>
          <a:p>
            <a:pPr lvl="1"/>
            <a:r>
              <a:rPr lang="en-GB" sz="2200" dirty="0">
                <a:latin typeface="Calibri" panose="020F0502020204030204" pitchFamily="34" charset="0"/>
                <a:cs typeface="Calibri" panose="020F0502020204030204" pitchFamily="34" charset="0"/>
              </a:rPr>
              <a:t>E.g. Why will this be effective? </a:t>
            </a:r>
          </a:p>
          <a:p>
            <a:pPr lvl="1"/>
            <a:r>
              <a:rPr lang="en-GB" sz="2200" dirty="0">
                <a:latin typeface="Calibri" panose="020F0502020204030204" pitchFamily="34" charset="0"/>
                <a:cs typeface="Calibri" panose="020F0502020204030204" pitchFamily="34" charset="0"/>
              </a:rPr>
              <a:t>How will it enhance organisational performance? </a:t>
            </a:r>
          </a:p>
          <a:p>
            <a:pPr lvl="1"/>
            <a:r>
              <a:rPr lang="en-GB" sz="2200" dirty="0">
                <a:latin typeface="Calibri" panose="020F0502020204030204" pitchFamily="34" charset="0"/>
                <a:cs typeface="Calibri" panose="020F0502020204030204" pitchFamily="34" charset="0"/>
              </a:rPr>
              <a:t>What academic / research support can you give to justify your decisions?</a:t>
            </a:r>
          </a:p>
        </p:txBody>
      </p:sp>
    </p:spTree>
    <p:extLst>
      <p:ext uri="{BB962C8B-B14F-4D97-AF65-F5344CB8AC3E}">
        <p14:creationId xmlns:p14="http://schemas.microsoft.com/office/powerpoint/2010/main" val="383660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dirty="0">
                <a:latin typeface="Calibri" panose="020F0502020204030204" pitchFamily="34" charset="0"/>
                <a:cs typeface="Calibri" panose="020F0502020204030204" pitchFamily="34" charset="0"/>
              </a:rPr>
              <a:t>P. R. Smith - SOSTAC</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https://www.youtube.com/watch?v</a:t>
            </a:r>
            <a:r>
              <a:rPr lang="en-GB">
                <a:latin typeface="Calibri" panose="020F0502020204030204" pitchFamily="34" charset="0"/>
                <a:ea typeface="Calibri" panose="020F0502020204030204" pitchFamily="34" charset="0"/>
                <a:cs typeface="Calibri" panose="020F0502020204030204" pitchFamily="34" charset="0"/>
                <a:hlinkClick r:id="rId2"/>
              </a:rPr>
              <a:t>=ZdTw3BjJMIc</a:t>
            </a:r>
            <a:endParaRPr lang="en-GB">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https://www.youtube.com/watch?v=BIfq-HNReuY</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3996425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578EC53-304F-4F31-8D6B-A2C7F92DE7D0}">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1509</Words>
  <Application>Microsoft Office PowerPoint</Application>
  <PresentationFormat>Widescreen</PresentationFormat>
  <Paragraphs>151</Paragraphs>
  <Slides>21</Slides>
  <Notes>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Calibri  </vt:lpstr>
      <vt:lpstr>Lexend Deca</vt:lpstr>
      <vt:lpstr>Arial</vt:lpstr>
      <vt:lpstr>Calibri</vt:lpstr>
      <vt:lpstr>Calibri Light</vt:lpstr>
      <vt:lpstr>Office Theme</vt:lpstr>
      <vt:lpstr>BMBM6016 Strategic Marketing</vt:lpstr>
      <vt:lpstr>Today’s Lecture</vt:lpstr>
      <vt:lpstr>PowerPoint Presentation</vt:lpstr>
      <vt:lpstr>‘Action’ Stage of SOSTAC</vt:lpstr>
      <vt:lpstr>PowerPoint Presentation</vt:lpstr>
      <vt:lpstr>Benefits of GANTT Charts</vt:lpstr>
      <vt:lpstr>‘Control’ Stage of SOSTAC</vt:lpstr>
      <vt:lpstr>What Should You Track?</vt:lpstr>
      <vt:lpstr>PowerPoint Presentation</vt:lpstr>
      <vt:lpstr>What Should You Measure?</vt:lpstr>
      <vt:lpstr>Selecting Your Key Metrics</vt:lpstr>
      <vt:lpstr>Key Metrics – Return on Investment (ROI)</vt:lpstr>
      <vt:lpstr>Key Metrics – Market Share</vt:lpstr>
      <vt:lpstr>Key Metrics – Customer Lifetime Value (CLC)</vt:lpstr>
      <vt:lpstr>Key Metrics – Cost Per Acquisition (CPA)</vt:lpstr>
      <vt:lpstr>Key Metrics -  Cost per Lead (CPL)</vt:lpstr>
      <vt:lpstr>Key Metrics – Click Through Rate (CTR)</vt:lpstr>
      <vt:lpstr>There are many more metrics you could select depending on the objective and strategy you have selected for your marketing plan</vt:lpstr>
      <vt:lpstr>Assignment 2</vt:lpstr>
      <vt:lpstr>Assignment 2</vt:lpstr>
      <vt:lpstr>P. R. Smith - SOSTAC</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60</cp:revision>
  <dcterms:created xsi:type="dcterms:W3CDTF">2023-02-25T23:09:55Z</dcterms:created>
  <dcterms:modified xsi:type="dcterms:W3CDTF">2026-04-29T10:53:23Z</dcterms:modified>
</cp:coreProperties>
</file>