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D9BCAA-6A50-4688-A8C2-87FD570910AC}" v="2" dt="2026-07-12T17:45:46.1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una Silva" userId="c5aebfab7433c2fc" providerId="LiveId" clId="{E931D3B3-5C4A-418E-B705-4AC263BD06F4}"/>
    <pc:docChg chg="custSel addSld modSld">
      <pc:chgData name="Bruna Silva" userId="c5aebfab7433c2fc" providerId="LiveId" clId="{E931D3B3-5C4A-418E-B705-4AC263BD06F4}" dt="2026-07-12T17:47:13.151" v="3343" actId="20577"/>
      <pc:docMkLst>
        <pc:docMk/>
      </pc:docMkLst>
      <pc:sldChg chg="modSp mod">
        <pc:chgData name="Bruna Silva" userId="c5aebfab7433c2fc" providerId="LiveId" clId="{E931D3B3-5C4A-418E-B705-4AC263BD06F4}" dt="2026-07-12T17:01:51.615" v="657" actId="20577"/>
        <pc:sldMkLst>
          <pc:docMk/>
          <pc:sldMk cId="3747776045" sldId="259"/>
        </pc:sldMkLst>
        <pc:spChg chg="mod">
          <ac:chgData name="Bruna Silva" userId="c5aebfab7433c2fc" providerId="LiveId" clId="{E931D3B3-5C4A-418E-B705-4AC263BD06F4}" dt="2026-07-12T17:01:51.615" v="657" actId="20577"/>
          <ac:spMkLst>
            <pc:docMk/>
            <pc:sldMk cId="3747776045" sldId="259"/>
            <ac:spMk id="2" creationId="{2B7C5406-BB9C-FD57-9ABB-5566351BA26D}"/>
          </ac:spMkLst>
        </pc:spChg>
        <pc:graphicFrameChg chg="mod modGraphic">
          <ac:chgData name="Bruna Silva" userId="c5aebfab7433c2fc" providerId="LiveId" clId="{E931D3B3-5C4A-418E-B705-4AC263BD06F4}" dt="2026-07-12T16:59:19.631" v="472" actId="20577"/>
          <ac:graphicFrameMkLst>
            <pc:docMk/>
            <pc:sldMk cId="3747776045" sldId="259"/>
            <ac:graphicFrameMk id="5" creationId="{23CF594D-9618-0881-FA11-E5B13BB47134}"/>
          </ac:graphicFrameMkLst>
        </pc:graphicFrameChg>
      </pc:sldChg>
      <pc:sldChg chg="addSp delSp modSp new mod">
        <pc:chgData name="Bruna Silva" userId="c5aebfab7433c2fc" providerId="LiveId" clId="{E931D3B3-5C4A-418E-B705-4AC263BD06F4}" dt="2026-07-12T17:14:13.685" v="1441" actId="20577"/>
        <pc:sldMkLst>
          <pc:docMk/>
          <pc:sldMk cId="3792397558" sldId="260"/>
        </pc:sldMkLst>
        <pc:spChg chg="mod">
          <ac:chgData name="Bruna Silva" userId="c5aebfab7433c2fc" providerId="LiveId" clId="{E931D3B3-5C4A-418E-B705-4AC263BD06F4}" dt="2026-07-12T17:14:13.685" v="1441" actId="20577"/>
          <ac:spMkLst>
            <pc:docMk/>
            <pc:sldMk cId="3792397558" sldId="260"/>
            <ac:spMk id="2" creationId="{884F6E26-1B61-4489-6721-EEA8EC5849F0}"/>
          </ac:spMkLst>
        </pc:spChg>
        <pc:spChg chg="del">
          <ac:chgData name="Bruna Silva" userId="c5aebfab7433c2fc" providerId="LiveId" clId="{E931D3B3-5C4A-418E-B705-4AC263BD06F4}" dt="2026-07-12T17:02:55.236" v="659" actId="3680"/>
          <ac:spMkLst>
            <pc:docMk/>
            <pc:sldMk cId="3792397558" sldId="260"/>
            <ac:spMk id="3" creationId="{FB1FC9FE-DD3B-B027-E183-19AD419BFC2B}"/>
          </ac:spMkLst>
        </pc:spChg>
        <pc:graphicFrameChg chg="add mod ord modGraphic">
          <ac:chgData name="Bruna Silva" userId="c5aebfab7433c2fc" providerId="LiveId" clId="{E931D3B3-5C4A-418E-B705-4AC263BD06F4}" dt="2026-07-12T17:10:33.028" v="1175" actId="20577"/>
          <ac:graphicFrameMkLst>
            <pc:docMk/>
            <pc:sldMk cId="3792397558" sldId="260"/>
            <ac:graphicFrameMk id="4" creationId="{F6D33B46-6C53-6E59-5936-E3EF476A5FDB}"/>
          </ac:graphicFrameMkLst>
        </pc:graphicFrameChg>
      </pc:sldChg>
      <pc:sldChg chg="addSp delSp modSp new mod modClrScheme chgLayout">
        <pc:chgData name="Bruna Silva" userId="c5aebfab7433c2fc" providerId="LiveId" clId="{E931D3B3-5C4A-418E-B705-4AC263BD06F4}" dt="2026-07-12T17:47:13.151" v="3343" actId="20577"/>
        <pc:sldMkLst>
          <pc:docMk/>
          <pc:sldMk cId="3688859400" sldId="261"/>
        </pc:sldMkLst>
        <pc:spChg chg="del mod ord">
          <ac:chgData name="Bruna Silva" userId="c5aebfab7433c2fc" providerId="LiveId" clId="{E931D3B3-5C4A-418E-B705-4AC263BD06F4}" dt="2026-07-12T17:16:14.355" v="1443" actId="700"/>
          <ac:spMkLst>
            <pc:docMk/>
            <pc:sldMk cId="3688859400" sldId="261"/>
            <ac:spMk id="2" creationId="{79BA7D47-0483-AE6E-C3A9-BD75274F5C30}"/>
          </ac:spMkLst>
        </pc:spChg>
        <pc:spChg chg="del mod ord">
          <ac:chgData name="Bruna Silva" userId="c5aebfab7433c2fc" providerId="LiveId" clId="{E931D3B3-5C4A-418E-B705-4AC263BD06F4}" dt="2026-07-12T17:16:14.355" v="1443" actId="700"/>
          <ac:spMkLst>
            <pc:docMk/>
            <pc:sldMk cId="3688859400" sldId="261"/>
            <ac:spMk id="3" creationId="{9E6C96ED-85A3-BF89-F504-E06A8FFC8C9E}"/>
          </ac:spMkLst>
        </pc:spChg>
        <pc:spChg chg="add mod ord">
          <ac:chgData name="Bruna Silva" userId="c5aebfab7433c2fc" providerId="LiveId" clId="{E931D3B3-5C4A-418E-B705-4AC263BD06F4}" dt="2026-07-12T17:39:08.579" v="2949" actId="20577"/>
          <ac:spMkLst>
            <pc:docMk/>
            <pc:sldMk cId="3688859400" sldId="261"/>
            <ac:spMk id="4" creationId="{26CD50A0-4679-C87C-3A06-F337D8A06B05}"/>
          </ac:spMkLst>
        </pc:spChg>
        <pc:spChg chg="add del mod ord">
          <ac:chgData name="Bruna Silva" userId="c5aebfab7433c2fc" providerId="LiveId" clId="{E931D3B3-5C4A-418E-B705-4AC263BD06F4}" dt="2026-07-12T17:39:53.960" v="2950" actId="3680"/>
          <ac:spMkLst>
            <pc:docMk/>
            <pc:sldMk cId="3688859400" sldId="261"/>
            <ac:spMk id="5" creationId="{0BB0499D-E899-FCCA-7BF4-E5804B803D82}"/>
          </ac:spMkLst>
        </pc:spChg>
        <pc:spChg chg="add mod ord">
          <ac:chgData name="Bruna Silva" userId="c5aebfab7433c2fc" providerId="LiveId" clId="{E931D3B3-5C4A-418E-B705-4AC263BD06F4}" dt="2026-07-12T17:38:16.815" v="2903" actId="20577"/>
          <ac:spMkLst>
            <pc:docMk/>
            <pc:sldMk cId="3688859400" sldId="261"/>
            <ac:spMk id="6" creationId="{735318CC-AA19-3CB8-D665-71EDE95512B4}"/>
          </ac:spMkLst>
        </pc:spChg>
        <pc:spChg chg="add mod">
          <ac:chgData name="Bruna Silva" userId="c5aebfab7433c2fc" providerId="LiveId" clId="{E931D3B3-5C4A-418E-B705-4AC263BD06F4}" dt="2026-07-12T17:47:13.151" v="3343" actId="20577"/>
          <ac:spMkLst>
            <pc:docMk/>
            <pc:sldMk cId="3688859400" sldId="261"/>
            <ac:spMk id="8" creationId="{BB187D19-F4C3-DA81-0534-731EFF14CE1D}"/>
          </ac:spMkLst>
        </pc:spChg>
        <pc:graphicFrameChg chg="add mod ord modGraphic">
          <ac:chgData name="Bruna Silva" userId="c5aebfab7433c2fc" providerId="LiveId" clId="{E931D3B3-5C4A-418E-B705-4AC263BD06F4}" dt="2026-07-12T17:45:22.731" v="3256" actId="20577"/>
          <ac:graphicFrameMkLst>
            <pc:docMk/>
            <pc:sldMk cId="3688859400" sldId="261"/>
            <ac:graphicFrameMk id="7" creationId="{B43D550E-15BF-B809-2F8A-8365C6C708C9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E887B33-F141-32F5-1306-C7EDFE0CB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7480" y="624110"/>
            <a:ext cx="8807132" cy="1040098"/>
          </a:xfrm>
        </p:spPr>
        <p:txBody>
          <a:bodyPr>
            <a:normAutofit fontScale="90000"/>
          </a:bodyPr>
          <a:lstStyle/>
          <a:p>
            <a:r>
              <a:rPr lang="en-GB" dirty="0"/>
              <a:t>Basil’s Bakery </a:t>
            </a:r>
            <a:br>
              <a:rPr lang="en-GB" dirty="0"/>
            </a:b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D2E53A2-5BB2-F910-FA31-8CFD9E8D2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316480"/>
            <a:ext cx="8915400" cy="3777622"/>
          </a:xfrm>
        </p:spPr>
        <p:txBody>
          <a:bodyPr/>
          <a:lstStyle/>
          <a:p>
            <a:r>
              <a:rPr lang="en-GB" dirty="0"/>
              <a:t>Student Name: Bruna Cristina Calixto Da Silva</a:t>
            </a:r>
          </a:p>
          <a:p>
            <a:r>
              <a:rPr lang="en-GB" dirty="0"/>
              <a:t>Student Number: 2531554</a:t>
            </a:r>
          </a:p>
          <a:p>
            <a:r>
              <a:rPr lang="en-GB" dirty="0"/>
              <a:t>Module Code: LCLM4004</a:t>
            </a:r>
          </a:p>
          <a:p>
            <a:r>
              <a:rPr lang="en-GB" dirty="0"/>
              <a:t>Lecturer: Annamarie Dufficy / Anita Nan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8A16A4-D2DA-4F79-CF24-064AE0CD3EF7}"/>
              </a:ext>
            </a:extLst>
          </p:cNvPr>
          <p:cNvSpPr txBox="1"/>
          <p:nvPr/>
        </p:nvSpPr>
        <p:spPr>
          <a:xfrm>
            <a:off x="2697480" y="1621012"/>
            <a:ext cx="571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Problem solving and Decision Making - LCLM4004</a:t>
            </a:r>
          </a:p>
        </p:txBody>
      </p:sp>
    </p:spTree>
    <p:extLst>
      <p:ext uri="{BB962C8B-B14F-4D97-AF65-F5344CB8AC3E}">
        <p14:creationId xmlns:p14="http://schemas.microsoft.com/office/powerpoint/2010/main" val="4089127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23020-C803-12F8-0513-28D2034A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4268" y="132602"/>
            <a:ext cx="8911687" cy="1280890"/>
          </a:xfrm>
        </p:spPr>
        <p:txBody>
          <a:bodyPr>
            <a:normAutofit/>
          </a:bodyPr>
          <a:lstStyle/>
          <a:p>
            <a:r>
              <a:rPr lang="en-GB" dirty="0"/>
              <a:t>Case Overview &amp; Key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85B7D-4D63-E3EE-BC44-9FE23ED7AE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5365" y="1885522"/>
            <a:ext cx="4313864" cy="377762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Reduced Footfall                      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Retail park quitter since 2020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Shops closing – units left empty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Loyal customers lost their jobs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Office workers WFH 2-3 days/week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920AA37-E9AB-F38E-5980-F0C1D13C8F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30404" y="1885522"/>
            <a:ext cx="4313864" cy="377762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Operational Gaps 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No delivery service available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Pre-order system unreliable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Basil must be on site to bake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Cannot always answer the phone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99733F-2EF0-0B6C-5440-A7CFED29FC55}"/>
              </a:ext>
            </a:extLst>
          </p:cNvPr>
          <p:cNvSpPr txBox="1"/>
          <p:nvPr/>
        </p:nvSpPr>
        <p:spPr>
          <a:xfrm>
            <a:off x="1894268" y="870794"/>
            <a:ext cx="91608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Basil’s Bakery is a small artisan bakery in a retail park in Coventry, UK (est. 2015). Sales have stagnated at 25% below 2019 levels since 2023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A506133-0AD5-B9DF-52B8-49BF6775052B}"/>
              </a:ext>
            </a:extLst>
          </p:cNvPr>
          <p:cNvCxnSpPr>
            <a:cxnSpLocks/>
          </p:cNvCxnSpPr>
          <p:nvPr/>
        </p:nvCxnSpPr>
        <p:spPr>
          <a:xfrm>
            <a:off x="4407408" y="672998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506C064B-ECDB-E76B-6928-9773101C91DF}"/>
              </a:ext>
            </a:extLst>
          </p:cNvPr>
          <p:cNvSpPr txBox="1"/>
          <p:nvPr/>
        </p:nvSpPr>
        <p:spPr>
          <a:xfrm>
            <a:off x="12479307" y="4816651"/>
            <a:ext cx="457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577A99-BAB9-55BB-7F02-D7C2CD3379CD}"/>
              </a:ext>
            </a:extLst>
          </p:cNvPr>
          <p:cNvSpPr txBox="1"/>
          <p:nvPr/>
        </p:nvSpPr>
        <p:spPr>
          <a:xfrm>
            <a:off x="8083296" y="1885522"/>
            <a:ext cx="39867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Rising Overheads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Higher rent &amp; utility bills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Business rates &amp; insurance up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Organic ingredients unpredictable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Stock costs hard to budget</a:t>
            </a:r>
          </a:p>
        </p:txBody>
      </p:sp>
    </p:spTree>
    <p:extLst>
      <p:ext uri="{BB962C8B-B14F-4D97-AF65-F5344CB8AC3E}">
        <p14:creationId xmlns:p14="http://schemas.microsoft.com/office/powerpoint/2010/main" val="1339244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58A31-126B-08A9-AC30-CCB67BFE9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8565" y="496094"/>
            <a:ext cx="8911687" cy="564610"/>
          </a:xfrm>
        </p:spPr>
        <p:txBody>
          <a:bodyPr>
            <a:normAutofit fontScale="90000"/>
          </a:bodyPr>
          <a:lstStyle/>
          <a:p>
            <a:r>
              <a:rPr lang="en-GB" dirty="0"/>
              <a:t>5W2H Model- Basil’s Bakery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143D936-80D3-D13C-1391-DC201ED1F3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0650909"/>
              </p:ext>
            </p:extLst>
          </p:nvPr>
        </p:nvGraphicFramePr>
        <p:xfrm>
          <a:off x="2103120" y="1822704"/>
          <a:ext cx="9564624" cy="489813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648058">
                  <a:extLst>
                    <a:ext uri="{9D8B030D-6E8A-4147-A177-3AD203B41FA5}">
                      <a16:colId xmlns:a16="http://schemas.microsoft.com/office/drawing/2014/main" val="2994536652"/>
                    </a:ext>
                  </a:extLst>
                </a:gridCol>
                <a:gridCol w="2256430">
                  <a:extLst>
                    <a:ext uri="{9D8B030D-6E8A-4147-A177-3AD203B41FA5}">
                      <a16:colId xmlns:a16="http://schemas.microsoft.com/office/drawing/2014/main" val="3831688342"/>
                    </a:ext>
                  </a:extLst>
                </a:gridCol>
                <a:gridCol w="5660136">
                  <a:extLst>
                    <a:ext uri="{9D8B030D-6E8A-4147-A177-3AD203B41FA5}">
                      <a16:colId xmlns:a16="http://schemas.microsoft.com/office/drawing/2014/main" val="2734419107"/>
                    </a:ext>
                  </a:extLst>
                </a:gridCol>
              </a:tblGrid>
              <a:tr h="612267">
                <a:tc>
                  <a:txBody>
                    <a:bodyPr/>
                    <a:lstStyle/>
                    <a:p>
                      <a:r>
                        <a:rPr lang="en-GB" dirty="0"/>
                        <a:t>Question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Basil’s Bakery Answer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1405339"/>
                  </a:ext>
                </a:extLst>
              </a:tr>
              <a:tr h="612267">
                <a:tc>
                  <a:txBody>
                    <a:bodyPr/>
                    <a:lstStyle/>
                    <a:p>
                      <a:r>
                        <a:rPr lang="en-GB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Problem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Sales stagnated at 25% below 2019 levels (2023-2025)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6703507"/>
                  </a:ext>
                </a:extLst>
              </a:tr>
              <a:tr h="612267"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Root Cause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Reduced Footfall, WFH shift, no delivery, rising costs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7125579"/>
                  </a:ext>
                </a:extLst>
              </a:tr>
              <a:tr h="612267">
                <a:tc>
                  <a:txBody>
                    <a:bodyPr/>
                    <a:lstStyle/>
                    <a:p>
                      <a:r>
                        <a:rPr lang="en-GB" dirty="0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Affected Parties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Basil, loyal customers, retail park &amp; office 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6304309"/>
                  </a:ext>
                </a:extLst>
              </a:tr>
              <a:tr h="612267">
                <a:tc>
                  <a:txBody>
                    <a:bodyPr/>
                    <a:lstStyle/>
                    <a:p>
                      <a:r>
                        <a:rPr lang="en-GB" dirty="0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Retail parks, Coventry – a struggling physical retail 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9399680"/>
                  </a:ext>
                </a:extLst>
              </a:tr>
              <a:tr h="612267">
                <a:tc>
                  <a:txBody>
                    <a:bodyPr/>
                    <a:lstStyle/>
                    <a:p>
                      <a:r>
                        <a:rPr lang="en-GB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Timeline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Decline began 2020 (Covid); stagnation confirmed 2023-2025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5727103"/>
                  </a:ext>
                </a:extLst>
              </a:tr>
              <a:tr h="612267">
                <a:tc>
                  <a:txBody>
                    <a:bodyPr/>
                    <a:lstStyle/>
                    <a:p>
                      <a:r>
                        <a:rPr lang="en-GB" dirty="0"/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Mechanism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Fewer visits, empty units nearby, customer base has stunk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1250809"/>
                  </a:ext>
                </a:extLst>
              </a:tr>
              <a:tr h="612267">
                <a:tc>
                  <a:txBody>
                    <a:bodyPr/>
                    <a:lstStyle/>
                    <a:p>
                      <a:r>
                        <a:rPr lang="en-GB" dirty="0"/>
                        <a:t>How much?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Financial Impact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Overheads risen; organic stock costs unpredictable; revenue flat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03700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CF9BC16-90AD-EFF2-3484-5B93D4BA6EEB}"/>
              </a:ext>
            </a:extLst>
          </p:cNvPr>
          <p:cNvSpPr txBox="1"/>
          <p:nvPr/>
        </p:nvSpPr>
        <p:spPr>
          <a:xfrm>
            <a:off x="2103120" y="1161288"/>
            <a:ext cx="9646920" cy="310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5W2H framework structure problem analysis by answering seven key questions (Ohno, 1988, Serrant, 2017</a:t>
            </a:r>
          </a:p>
        </p:txBody>
      </p:sp>
    </p:spTree>
    <p:extLst>
      <p:ext uri="{BB962C8B-B14F-4D97-AF65-F5344CB8AC3E}">
        <p14:creationId xmlns:p14="http://schemas.microsoft.com/office/powerpoint/2010/main" val="3744368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5406-BB9C-FD57-9ABB-5566351BA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1407" y="624110"/>
            <a:ext cx="9383206" cy="1280890"/>
          </a:xfrm>
        </p:spPr>
        <p:txBody>
          <a:bodyPr/>
          <a:lstStyle/>
          <a:p>
            <a:r>
              <a:rPr lang="en-GB" dirty="0"/>
              <a:t>PESTEL Analysis – Basil’s Bakery </a:t>
            </a:r>
            <a:br>
              <a:rPr lang="en-GB" dirty="0"/>
            </a:br>
            <a:r>
              <a:rPr lang="en-GB" sz="1400" dirty="0">
                <a:solidFill>
                  <a:schemeClr val="tx1"/>
                </a:solidFill>
              </a:rPr>
              <a:t>PESTEL examines macro environmental factors that affect a business (Johnson et al, 2017)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3CF594D-9618-0881-FA11-E5B13BB471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3643408"/>
              </p:ext>
            </p:extLst>
          </p:nvPr>
        </p:nvGraphicFramePr>
        <p:xfrm>
          <a:off x="758952" y="2133600"/>
          <a:ext cx="10745662" cy="359257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372831">
                  <a:extLst>
                    <a:ext uri="{9D8B030D-6E8A-4147-A177-3AD203B41FA5}">
                      <a16:colId xmlns:a16="http://schemas.microsoft.com/office/drawing/2014/main" val="4020467956"/>
                    </a:ext>
                  </a:extLst>
                </a:gridCol>
                <a:gridCol w="5372831">
                  <a:extLst>
                    <a:ext uri="{9D8B030D-6E8A-4147-A177-3AD203B41FA5}">
                      <a16:colId xmlns:a16="http://schemas.microsoft.com/office/drawing/2014/main" val="40468705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P- 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E-Economic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2022427"/>
                  </a:ext>
                </a:extLst>
              </a:tr>
              <a:tr h="766064">
                <a:tc>
                  <a:txBody>
                    <a:bodyPr/>
                    <a:lstStyle/>
                    <a:p>
                      <a:r>
                        <a:rPr lang="en-GB" sz="1600" dirty="0"/>
                        <a:t>Covid lockdowns disrupted trading (2020). Government WFH guidance permanently changed worker behaviour (HM government, 2021).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UK inflation hit 11.1% ( ONS, 202). Higher rent, utilities business rates squeeze Basil’s  margins (FSB, 2023)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836849"/>
                  </a:ext>
                </a:extLst>
              </a:tr>
              <a:tr h="392176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S- Social 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T- Technological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3346830"/>
                  </a:ext>
                </a:extLst>
              </a:tr>
              <a:tr h="766064">
                <a:tc>
                  <a:txBody>
                    <a:bodyPr/>
                    <a:lstStyle/>
                    <a:p>
                      <a:r>
                        <a:rPr lang="en-GB" sz="1400" dirty="0"/>
                        <a:t>WFH culture reduced daily commuters. Consumers now prefer delivery apps and online convenience(McKinsey, 2022)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No delivery platform or pre-order app. Competitors use Uber Eats/ Just Eat. Social media understand (Statista, 2024).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6961690"/>
                  </a:ext>
                </a:extLst>
              </a:tr>
              <a:tr h="34950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E- Environmental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L- Legal 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8475873"/>
                  </a:ext>
                </a:extLst>
              </a:tr>
              <a:tr h="766064">
                <a:tc>
                  <a:txBody>
                    <a:bodyPr/>
                    <a:lstStyle/>
                    <a:p>
                      <a:r>
                        <a:rPr lang="en-GB" sz="1600" dirty="0"/>
                        <a:t>Climate change causes organic crop failures, making Basil’s ingredient costs unpredictable (DEFRA,2023)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Food hygiene regulations, business licensing and employment law all add to operational costs (FSA, 2023)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54309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7776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F6E26-1B61-4489-6721-EEA8EC584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3" y="624110"/>
            <a:ext cx="9831260" cy="1280890"/>
          </a:xfrm>
        </p:spPr>
        <p:txBody>
          <a:bodyPr/>
          <a:lstStyle/>
          <a:p>
            <a:r>
              <a:rPr lang="en-GB" dirty="0"/>
              <a:t>Fishbone Diagram – Basil’s Bakery </a:t>
            </a:r>
            <a:br>
              <a:rPr lang="en-GB" dirty="0"/>
            </a:br>
            <a:r>
              <a:rPr lang="en-GB" sz="1400" dirty="0">
                <a:solidFill>
                  <a:schemeClr val="tx1"/>
                </a:solidFill>
              </a:rPr>
              <a:t>The Fishbone (Ishikawa, 19680 diagram identifies root causes of a problem by category – each ‘bone’ feeds into the central problem: Sales Stagnation -25% 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6D33B46-6C53-6E59-5936-E3EF476A5F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3459408"/>
              </p:ext>
            </p:extLst>
          </p:nvPr>
        </p:nvGraphicFramePr>
        <p:xfrm>
          <a:off x="1673353" y="2133600"/>
          <a:ext cx="9831261" cy="360060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277087">
                  <a:extLst>
                    <a:ext uri="{9D8B030D-6E8A-4147-A177-3AD203B41FA5}">
                      <a16:colId xmlns:a16="http://schemas.microsoft.com/office/drawing/2014/main" val="2806261865"/>
                    </a:ext>
                  </a:extLst>
                </a:gridCol>
                <a:gridCol w="3277087">
                  <a:extLst>
                    <a:ext uri="{9D8B030D-6E8A-4147-A177-3AD203B41FA5}">
                      <a16:colId xmlns:a16="http://schemas.microsoft.com/office/drawing/2014/main" val="4038676045"/>
                    </a:ext>
                  </a:extLst>
                </a:gridCol>
                <a:gridCol w="3277087">
                  <a:extLst>
                    <a:ext uri="{9D8B030D-6E8A-4147-A177-3AD203B41FA5}">
                      <a16:colId xmlns:a16="http://schemas.microsoft.com/office/drawing/2014/main" val="1532293588"/>
                    </a:ext>
                  </a:extLst>
                </a:gridCol>
              </a:tblGrid>
              <a:tr h="362712">
                <a:tc>
                  <a:txBody>
                    <a:bodyPr/>
                    <a:lstStyle/>
                    <a:p>
                      <a:r>
                        <a:rPr lang="en-GB" dirty="0"/>
                        <a:t>People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Money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Materials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4856343"/>
                  </a:ext>
                </a:extLst>
              </a:tr>
              <a:tr h="143454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Loyal customers lost jobs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Office workers WFH 2-3 days/weeks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Rising rent &amp; utility bills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Higher business rates &amp; insurance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Organic ingredient price volatility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crop failures due to climate change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291833"/>
                  </a:ext>
                </a:extLst>
              </a:tr>
              <a:tr h="300228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Market 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Process 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Management 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0809975"/>
                  </a:ext>
                </a:extLst>
              </a:tr>
              <a:tr h="143454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Retail park footfall declining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Rise of online shopping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No delivery service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Unreliable pre-order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No technology adoption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Basil works alone- cannot scale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2766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2397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CD50A0-4679-C87C-3A06-F337D8A06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9909" y="46101"/>
            <a:ext cx="5181600" cy="976312"/>
          </a:xfrm>
        </p:spPr>
        <p:txBody>
          <a:bodyPr>
            <a:normAutofit/>
          </a:bodyPr>
          <a:lstStyle/>
          <a:p>
            <a:r>
              <a:rPr lang="en-GB" sz="2800" dirty="0"/>
              <a:t>Key findings &amp; Reference List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43D550E-15BF-B809-2F8A-8365C6C708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7938167"/>
              </p:ext>
            </p:extLst>
          </p:nvPr>
        </p:nvGraphicFramePr>
        <p:xfrm>
          <a:off x="1799909" y="1095565"/>
          <a:ext cx="5181600" cy="511413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181600">
                  <a:extLst>
                    <a:ext uri="{9D8B030D-6E8A-4147-A177-3AD203B41FA5}">
                      <a16:colId xmlns:a16="http://schemas.microsoft.com/office/drawing/2014/main" val="275198477"/>
                    </a:ext>
                  </a:extLst>
                </a:gridCol>
              </a:tblGrid>
              <a:tr h="266891">
                <a:tc>
                  <a:txBody>
                    <a:bodyPr/>
                    <a:lstStyle/>
                    <a:p>
                      <a:r>
                        <a:rPr lang="en-GB" dirty="0"/>
                        <a:t>Key findings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2725482"/>
                  </a:ext>
                </a:extLst>
              </a:tr>
              <a:tr h="94967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Sales 25% below 2019 – business model not sustainable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9441458"/>
                  </a:ext>
                </a:extLst>
              </a:tr>
              <a:tr h="94967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WFH &amp; shop closures permanently reduced footfall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726577"/>
                  </a:ext>
                </a:extLst>
              </a:tr>
              <a:tr h="94967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No delivery or pre-order = losing customers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4862726"/>
                  </a:ext>
                </a:extLst>
              </a:tr>
              <a:tr h="94967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Rising costs are squeezing profitability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6376702"/>
                  </a:ext>
                </a:extLst>
              </a:tr>
              <a:tr h="94967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Competitors using delivery apps are winning market share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2102863"/>
                  </a:ext>
                </a:extLst>
              </a:tr>
            </a:tbl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35318CC-AA19-3CB8-D665-71EDE95512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88644" y="530353"/>
            <a:ext cx="5003356" cy="6263258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chemeClr val="accent3"/>
                </a:solidFill>
              </a:rPr>
              <a:t>Reference List (Harvard)</a:t>
            </a:r>
          </a:p>
          <a:p>
            <a:r>
              <a:rPr lang="en-GB" dirty="0">
                <a:solidFill>
                  <a:schemeClr val="tx1"/>
                </a:solidFill>
              </a:rPr>
              <a:t>DEFRA (2023) Agriculture in the UK 2022. London: DEFRA</a:t>
            </a:r>
          </a:p>
          <a:p>
            <a:r>
              <a:rPr lang="en-GB" dirty="0">
                <a:solidFill>
                  <a:schemeClr val="tx1"/>
                </a:solidFill>
              </a:rPr>
              <a:t>Federation of Small Businesses (2023) Small Businesses and Rising Costs. London: FSB</a:t>
            </a:r>
          </a:p>
          <a:p>
            <a:r>
              <a:rPr lang="en-GB" dirty="0">
                <a:solidFill>
                  <a:schemeClr val="tx1"/>
                </a:solidFill>
              </a:rPr>
              <a:t>Food Standards Agency (2023) Food hygiene rating Scheme, food.gov.uk [Accessed: June 2026]</a:t>
            </a:r>
          </a:p>
          <a:p>
            <a:r>
              <a:rPr lang="en-GB" dirty="0">
                <a:solidFill>
                  <a:schemeClr val="tx1"/>
                </a:solidFill>
              </a:rPr>
              <a:t>HM government (2021) COVID-19 Response: Summer 2021. London: Cabinet office </a:t>
            </a:r>
          </a:p>
          <a:p>
            <a:r>
              <a:rPr lang="en-GB" dirty="0">
                <a:solidFill>
                  <a:schemeClr val="tx1"/>
                </a:solidFill>
              </a:rPr>
              <a:t>Ishikawa, k. (1968) Guide to quality Control. Tokyo: Asian Productivity Organisation.</a:t>
            </a:r>
          </a:p>
          <a:p>
            <a:r>
              <a:rPr lang="en-GB" dirty="0">
                <a:solidFill>
                  <a:schemeClr val="tx1"/>
                </a:solidFill>
              </a:rPr>
              <a:t>Jonhson, G. et al. (2017) Exploring Strategy. 11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edn</a:t>
            </a:r>
            <a:r>
              <a:rPr lang="en-GB" dirty="0">
                <a:solidFill>
                  <a:schemeClr val="tx1"/>
                </a:solidFill>
              </a:rPr>
              <a:t>. Harlow; Pearson.</a:t>
            </a:r>
          </a:p>
          <a:p>
            <a:r>
              <a:rPr lang="en-GB" dirty="0">
                <a:solidFill>
                  <a:schemeClr val="tx1"/>
                </a:solidFill>
              </a:rPr>
              <a:t>McKinsey &amp; company (2022) The Future of work After COVID-19. New York: MGI.</a:t>
            </a:r>
          </a:p>
          <a:p>
            <a:r>
              <a:rPr lang="en-GB" dirty="0">
                <a:solidFill>
                  <a:schemeClr val="tx1"/>
                </a:solidFill>
              </a:rPr>
              <a:t>Ohno, T. (1988) Toyota Production System, New York: Productivity Press</a:t>
            </a:r>
          </a:p>
          <a:p>
            <a:r>
              <a:rPr lang="en-GB" dirty="0">
                <a:solidFill>
                  <a:schemeClr val="tx1"/>
                </a:solidFill>
              </a:rPr>
              <a:t>ONS (2022) Consumer Price Inflation UK: Oct 2022 Newport: ONS.</a:t>
            </a:r>
          </a:p>
          <a:p>
            <a:r>
              <a:rPr lang="en-GB" dirty="0">
                <a:solidFill>
                  <a:schemeClr val="tx1"/>
                </a:solidFill>
              </a:rPr>
              <a:t>Serrat, o. (2017) ‘The five whys technique’, Knowledge Solutions. Springer, pp.307-310.</a:t>
            </a:r>
          </a:p>
          <a:p>
            <a:r>
              <a:rPr lang="en-GB" dirty="0">
                <a:solidFill>
                  <a:schemeClr val="tx1"/>
                </a:solidFill>
              </a:rPr>
              <a:t>Stack, N. et al. (2019) Operations Management. 9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edn</a:t>
            </a:r>
            <a:r>
              <a:rPr lang="en-GB" dirty="0">
                <a:solidFill>
                  <a:schemeClr val="tx1"/>
                </a:solidFill>
              </a:rPr>
              <a:t>. Harlow: Pearson.</a:t>
            </a:r>
          </a:p>
          <a:p>
            <a:r>
              <a:rPr lang="en-GB" dirty="0">
                <a:solidFill>
                  <a:schemeClr val="tx1"/>
                </a:solidFill>
              </a:rPr>
              <a:t>Statista (2024) Online Food Delivery UK. statista.com [Accessed: June 2026]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187D19-F4C3-DA81-0534-731EFF14CE1D}"/>
              </a:ext>
            </a:extLst>
          </p:cNvPr>
          <p:cNvSpPr txBox="1"/>
          <p:nvPr/>
        </p:nvSpPr>
        <p:spPr>
          <a:xfrm>
            <a:off x="1799909" y="6325862"/>
            <a:ext cx="518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 </a:t>
            </a:r>
            <a:r>
              <a:rPr lang="en-GB" sz="1400" dirty="0" err="1"/>
              <a:t>Recommed</a:t>
            </a:r>
            <a:r>
              <a:rPr lang="en-GB" sz="1400" dirty="0"/>
              <a:t>: online ordering, delivery </a:t>
            </a:r>
            <a:r>
              <a:rPr lang="en-GB" sz="1400"/>
              <a:t>&amp; partnership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8885940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290</TotalTime>
  <Words>783</Words>
  <Application>Microsoft Office PowerPoint</Application>
  <PresentationFormat>Widescreen</PresentationFormat>
  <Paragraphs>111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Century Gothic</vt:lpstr>
      <vt:lpstr>Wingdings</vt:lpstr>
      <vt:lpstr>Wingdings 3</vt:lpstr>
      <vt:lpstr>Wisp</vt:lpstr>
      <vt:lpstr>Basil’s Bakery  </vt:lpstr>
      <vt:lpstr>Case Overview &amp; Key Issues</vt:lpstr>
      <vt:lpstr>5W2H Model- Basil’s Bakery</vt:lpstr>
      <vt:lpstr>PESTEL Analysis – Basil’s Bakery  PESTEL examines macro environmental factors that affect a business (Johnson et al, 2017)</vt:lpstr>
      <vt:lpstr>Fishbone Diagram – Basil’s Bakery  The Fishbone (Ishikawa, 19680 diagram identifies root causes of a problem by category – each ‘bone’ feeds into the central problem: Sales Stagnation -25% </vt:lpstr>
      <vt:lpstr>Key findings &amp;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Bruna Silva</dc:creator>
  <cp:lastModifiedBy>Bruna Silva</cp:lastModifiedBy>
  <cp:revision>1</cp:revision>
  <dcterms:created xsi:type="dcterms:W3CDTF">2026-07-12T12:54:15Z</dcterms:created>
  <dcterms:modified xsi:type="dcterms:W3CDTF">2026-07-12T17:47:18Z</dcterms:modified>
</cp:coreProperties>
</file>