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3"/>
  </p:notesMasterIdLst>
  <p:sldIdLst>
    <p:sldId id="256" r:id="rId2"/>
    <p:sldId id="257" r:id="rId3"/>
    <p:sldId id="261" r:id="rId4"/>
    <p:sldId id="258" r:id="rId5"/>
    <p:sldId id="259" r:id="rId6"/>
    <p:sldId id="260"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A0EDF1-D629-4CF6-957A-D29C62DD0287}" type="datetimeFigureOut">
              <a:rPr lang="en-IN" smtClean="0"/>
              <a:t>17-02-2025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14C788-0DEA-4634-9129-55C3787E4FB2}" type="slidenum">
              <a:rPr lang="en-IN" smtClean="0"/>
              <a:t>‹#›</a:t>
            </a:fld>
            <a:endParaRPr lang="en-IN"/>
          </a:p>
        </p:txBody>
      </p:sp>
    </p:spTree>
    <p:extLst>
      <p:ext uri="{BB962C8B-B14F-4D97-AF65-F5344CB8AC3E}">
        <p14:creationId xmlns:p14="http://schemas.microsoft.com/office/powerpoint/2010/main" val="3074135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4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40000"/>
              </a:lnSpc>
            </a:pPr>
            <a:r>
              <a:rPr lang="en-GB" sz="1800" dirty="0">
                <a:effectLst/>
                <a:latin typeface="Times New Roman" panose="02020603050405020304" pitchFamily="18" charset="0"/>
                <a:ea typeface="Times New Roman" panose="02020603050405020304" pitchFamily="18" charset="0"/>
              </a:rPr>
              <a:t>Artificial Intelligence (AI) is one of the latest trends in business dynamics which plays a crucial role in accelerating business operations and optimising various services. This presentation will deal with the theme of AI in the hospitality and tourism industry for the reason of increasing AI trends in the industry. The first part of this study has provided an overview of AI in the industry and conducted a literature review for concise illustration. In the review, aspects such as AI-driven personalisation, its impact and theoretical analysis have been included. The study has also talked about the PEST factor impacting this trend. This presentation will conduct concise research on the topic and provide several deep insights into the topic. </a:t>
            </a:r>
          </a:p>
          <a:p>
            <a:endParaRPr lang="en-GB" dirty="0"/>
          </a:p>
        </p:txBody>
      </p:sp>
      <p:sp>
        <p:nvSpPr>
          <p:cNvPr id="4" name="Slide Number Placeholder 3"/>
          <p:cNvSpPr>
            <a:spLocks noGrp="1"/>
          </p:cNvSpPr>
          <p:nvPr>
            <p:ph type="sldNum" sz="quarter" idx="5"/>
          </p:nvPr>
        </p:nvSpPr>
        <p:spPr/>
        <p:txBody>
          <a:bodyPr/>
          <a:lstStyle/>
          <a:p>
            <a:fld id="{4214C788-0DEA-4634-9129-55C3787E4FB2}" type="slidenum">
              <a:rPr lang="en-IN" smtClean="0"/>
              <a:t>3</a:t>
            </a:fld>
            <a:endParaRPr lang="en-IN"/>
          </a:p>
        </p:txBody>
      </p:sp>
    </p:spTree>
    <p:extLst>
      <p:ext uri="{BB962C8B-B14F-4D97-AF65-F5344CB8AC3E}">
        <p14:creationId xmlns:p14="http://schemas.microsoft.com/office/powerpoint/2010/main" val="1324317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p>
          <a:p>
            <a:pPr algn="just">
              <a:lnSpc>
                <a:spcPct val="200000"/>
              </a:lnSpc>
            </a:pPr>
            <a:r>
              <a:rPr lang="en-GB" sz="1800" b="1" dirty="0">
                <a:effectLst/>
                <a:latin typeface="Times New Roman" panose="02020603050405020304" pitchFamily="18" charset="0"/>
                <a:ea typeface="Times New Roman" panose="02020603050405020304" pitchFamily="18" charset="0"/>
              </a:rPr>
              <a:t>Specific area: AI-driven personalization in improving guest experience </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dirty="0">
                <a:effectLst/>
                <a:latin typeface="Times New Roman" panose="02020603050405020304" pitchFamily="18" charset="0"/>
                <a:ea typeface="Times New Roman" panose="02020603050405020304" pitchFamily="18" charset="0"/>
              </a:rPr>
              <a:t>Description of AI-enabled personalisation</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The growth of the tourism and hospitality industry is reliant on guest satisfaction and loyalty. Hospitality organisations are focused on integrating personalisation features in the customer service process. As stated by </a:t>
            </a:r>
            <a:r>
              <a:rPr lang="en-GB" sz="1800" dirty="0" err="1">
                <a:effectLst/>
                <a:latin typeface="Times New Roman" panose="02020603050405020304" pitchFamily="18" charset="0"/>
                <a:ea typeface="Times New Roman" panose="02020603050405020304" pitchFamily="18" charset="0"/>
              </a:rPr>
              <a:t>Lytras</a:t>
            </a:r>
            <a:r>
              <a:rPr lang="en-GB" sz="1800" dirty="0">
                <a:effectLst/>
                <a:latin typeface="Times New Roman" panose="02020603050405020304" pitchFamily="18" charset="0"/>
                <a:ea typeface="Times New Roman" panose="02020603050405020304" pitchFamily="18" charset="0"/>
              </a:rPr>
              <a:t> and </a:t>
            </a:r>
            <a:r>
              <a:rPr lang="en-GB" sz="1800" dirty="0" err="1">
                <a:effectLst/>
                <a:latin typeface="Times New Roman" panose="02020603050405020304" pitchFamily="18" charset="0"/>
                <a:ea typeface="Times New Roman" panose="02020603050405020304" pitchFamily="18" charset="0"/>
              </a:rPr>
              <a:t>Visvizi</a:t>
            </a:r>
            <a:r>
              <a:rPr lang="en-GB" sz="1800" dirty="0">
                <a:effectLst/>
                <a:latin typeface="Times New Roman" panose="02020603050405020304" pitchFamily="18" charset="0"/>
                <a:ea typeface="Times New Roman" panose="02020603050405020304" pitchFamily="18" charset="0"/>
              </a:rPr>
              <a:t> (2021), hotels use different AI-powered technologies such as natural language processing, data analytics and machine learning. The successful adoption of AI tools enables modern hotels and resorts to predict consumer demands and modify the offerings of services. For instance, Hilton Hotel has implemented an AI-driven virtual assistant named Connie to improve the guest service process. It offers tailored recommendations to the guests regarding the dining facilities, local tour options and other services. The implementation of AI enables hotels to eliminate repetitive tasks and enhance scalability while introducing cost-cutting measures. The use of smart tools like AI-powered customer assistance can enable the organisation to attract a wide range of guests and satisfy them as well. </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4214C788-0DEA-4634-9129-55C3787E4FB2}" type="slidenum">
              <a:rPr lang="en-IN" smtClean="0"/>
              <a:t>4</a:t>
            </a:fld>
            <a:endParaRPr lang="en-IN"/>
          </a:p>
        </p:txBody>
      </p:sp>
    </p:spTree>
    <p:extLst>
      <p:ext uri="{BB962C8B-B14F-4D97-AF65-F5344CB8AC3E}">
        <p14:creationId xmlns:p14="http://schemas.microsoft.com/office/powerpoint/2010/main" val="29097555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p>
          <a:p>
            <a:pPr algn="just">
              <a:lnSpc>
                <a:spcPct val="200000"/>
              </a:lnSpc>
            </a:pPr>
            <a:r>
              <a:rPr lang="en-GB" sz="1800" b="1" dirty="0">
                <a:effectLst/>
                <a:latin typeface="Times New Roman" panose="02020603050405020304" pitchFamily="18" charset="0"/>
                <a:ea typeface="Times New Roman" panose="02020603050405020304" pitchFamily="18" charset="0"/>
              </a:rPr>
              <a:t>Assessing different areas of AI-based personalisation</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i="1" dirty="0">
                <a:effectLst/>
                <a:latin typeface="Times New Roman" panose="02020603050405020304" pitchFamily="18" charset="0"/>
                <a:ea typeface="Times New Roman" panose="02020603050405020304" pitchFamily="18" charset="0"/>
              </a:rPr>
              <a:t>Improving marketing capacities: </a:t>
            </a:r>
            <a:r>
              <a:rPr lang="en-GB" sz="1800" dirty="0">
                <a:effectLst/>
                <a:latin typeface="Times New Roman" panose="02020603050405020304" pitchFamily="18" charset="0"/>
                <a:ea typeface="Times New Roman" panose="02020603050405020304" pitchFamily="18" charset="0"/>
              </a:rPr>
              <a:t>According to </a:t>
            </a:r>
            <a:r>
              <a:rPr lang="en-GB" sz="1800" dirty="0" err="1">
                <a:effectLst/>
                <a:latin typeface="Times New Roman" panose="02020603050405020304" pitchFamily="18" charset="0"/>
                <a:ea typeface="Times New Roman" panose="02020603050405020304" pitchFamily="18" charset="0"/>
              </a:rPr>
              <a:t>Iyelolu</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et al.</a:t>
            </a:r>
            <a:r>
              <a:rPr lang="en-GB" sz="1800" dirty="0">
                <a:effectLst/>
                <a:latin typeface="Times New Roman" panose="02020603050405020304" pitchFamily="18" charset="0"/>
                <a:ea typeface="Times New Roman" panose="02020603050405020304" pitchFamily="18" charset="0"/>
              </a:rPr>
              <a:t> (2024), marketers use AI-driven algorithms for gathering real-time insights from customer data. It is helpful for marketers to introduce the right marketing strategies and pricing policies as well. AI-enabled tools guide marketing managers to optimise revenue by analysing the market demands and pricing strategies of competitors. </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i="1" dirty="0">
                <a:effectLst/>
                <a:latin typeface="Times New Roman" panose="02020603050405020304" pitchFamily="18" charset="0"/>
                <a:ea typeface="Times New Roman" panose="02020603050405020304" pitchFamily="18" charset="0"/>
              </a:rPr>
              <a:t>Consumer loyalty using AI: </a:t>
            </a:r>
            <a:r>
              <a:rPr lang="en-GB" sz="1800" dirty="0">
                <a:effectLst/>
                <a:latin typeface="Times New Roman" panose="02020603050405020304" pitchFamily="18" charset="0"/>
                <a:ea typeface="Times New Roman" panose="02020603050405020304" pitchFamily="18" charset="0"/>
              </a:rPr>
              <a:t>The hotels in the industry can improve customer satisfaction scores by introducing AI-enabled room services, accommodation and other services. For example, InterContinental Group introduces different loyalty programs for improving guest engagement rates and accelerating repeat purchases. </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i="1" dirty="0">
                <a:effectLst/>
                <a:latin typeface="Times New Roman" panose="02020603050405020304" pitchFamily="18" charset="0"/>
                <a:ea typeface="Times New Roman" panose="02020603050405020304" pitchFamily="18" charset="0"/>
              </a:rPr>
              <a:t>Customer feedback and sentiment analysis: </a:t>
            </a:r>
            <a:r>
              <a:rPr lang="en-GB" sz="1800" dirty="0">
                <a:effectLst/>
                <a:latin typeface="Times New Roman" panose="02020603050405020304" pitchFamily="18" charset="0"/>
                <a:ea typeface="Times New Roman" panose="02020603050405020304" pitchFamily="18" charset="0"/>
              </a:rPr>
              <a:t>One of the major AI trends in the hospitality industry is an analysis of consumer sentiments by assessing complaints and queries regarding service quality. As per the opinion of </a:t>
            </a:r>
            <a:r>
              <a:rPr lang="en-GB" sz="1800" dirty="0" err="1">
                <a:effectLst/>
                <a:latin typeface="Times New Roman" panose="02020603050405020304" pitchFamily="18" charset="0"/>
                <a:ea typeface="Times New Roman" panose="02020603050405020304" pitchFamily="18" charset="0"/>
              </a:rPr>
              <a:t>Lytras</a:t>
            </a:r>
            <a:r>
              <a:rPr lang="en-GB" sz="1800" dirty="0">
                <a:effectLst/>
                <a:latin typeface="Times New Roman" panose="02020603050405020304" pitchFamily="18" charset="0"/>
                <a:ea typeface="Times New Roman" panose="02020603050405020304" pitchFamily="18" charset="0"/>
              </a:rPr>
              <a:t> and </a:t>
            </a:r>
            <a:r>
              <a:rPr lang="en-GB" sz="1800" dirty="0" err="1">
                <a:effectLst/>
                <a:latin typeface="Times New Roman" panose="02020603050405020304" pitchFamily="18" charset="0"/>
                <a:ea typeface="Times New Roman" panose="02020603050405020304" pitchFamily="18" charset="0"/>
              </a:rPr>
              <a:t>Visvizi</a:t>
            </a:r>
            <a:r>
              <a:rPr lang="en-GB" sz="1800" dirty="0">
                <a:effectLst/>
                <a:latin typeface="Times New Roman" panose="02020603050405020304" pitchFamily="18" charset="0"/>
                <a:ea typeface="Times New Roman" panose="02020603050405020304" pitchFamily="18" charset="0"/>
              </a:rPr>
              <a:t> (2021), the delivery of quality hospitality services depends on AI-powered sentiment analysis. Different large hotels like Marriott are focused on using AI algorithms for addressing customer complaints and minimising their waiting times. The customer service providers can resolve customer queries and improve conversation rates as well through using AI-driven insights.</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4214C788-0DEA-4634-9129-55C3787E4FB2}" type="slidenum">
              <a:rPr lang="en-IN" smtClean="0"/>
              <a:t>5</a:t>
            </a:fld>
            <a:endParaRPr lang="en-IN"/>
          </a:p>
        </p:txBody>
      </p:sp>
    </p:spTree>
    <p:extLst>
      <p:ext uri="{BB962C8B-B14F-4D97-AF65-F5344CB8AC3E}">
        <p14:creationId xmlns:p14="http://schemas.microsoft.com/office/powerpoint/2010/main" val="3178303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C0359-B139-5A1C-87B7-1C8F5FF4EC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BA45BF-D311-0273-5A6A-C7942FC407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47D15B-7895-0645-04C5-866DC900B510}"/>
              </a:ext>
            </a:extLst>
          </p:cNvPr>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p>
          <a:p>
            <a:pPr algn="just">
              <a:lnSpc>
                <a:spcPct val="200000"/>
              </a:lnSpc>
            </a:pPr>
            <a:r>
              <a:rPr lang="en-GB" sz="1800" b="1" dirty="0">
                <a:effectLst/>
                <a:latin typeface="Times New Roman" panose="02020603050405020304" pitchFamily="18" charset="0"/>
                <a:ea typeface="Times New Roman" panose="02020603050405020304" pitchFamily="18" charset="0"/>
              </a:rPr>
              <a:t>Strategies to enhance AI-directed personalisation </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i="1" dirty="0">
                <a:effectLst/>
                <a:latin typeface="Times New Roman" panose="02020603050405020304" pitchFamily="18" charset="0"/>
                <a:ea typeface="Times New Roman" panose="02020603050405020304" pitchFamily="18" charset="0"/>
              </a:rPr>
              <a:t>Providing training: </a:t>
            </a:r>
            <a:r>
              <a:rPr lang="en-GB" sz="1800" dirty="0">
                <a:effectLst/>
                <a:latin typeface="Times New Roman" panose="02020603050405020304" pitchFamily="18" charset="0"/>
                <a:ea typeface="Times New Roman" panose="02020603050405020304" pitchFamily="18" charset="0"/>
              </a:rPr>
              <a:t>Hotels must deliver mentorships and ongoing training programs to the marketing managers to enhance their knowledge and skills. The management team should design and implement suitable training courses for the improvement of the technical knowledge of staff. </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i="1" dirty="0">
                <a:effectLst/>
                <a:latin typeface="Times New Roman" panose="02020603050405020304" pitchFamily="18" charset="0"/>
                <a:ea typeface="Times New Roman" panose="02020603050405020304" pitchFamily="18" charset="0"/>
              </a:rPr>
              <a:t>The application of the TAM Model: </a:t>
            </a:r>
            <a:r>
              <a:rPr lang="en-GB" sz="1800" dirty="0">
                <a:effectLst/>
                <a:latin typeface="Times New Roman" panose="02020603050405020304" pitchFamily="18" charset="0"/>
                <a:ea typeface="Times New Roman" panose="02020603050405020304" pitchFamily="18" charset="0"/>
              </a:rPr>
              <a:t>According to Na </a:t>
            </a:r>
            <a:r>
              <a:rPr lang="en-GB" sz="1800" i="1" dirty="0">
                <a:effectLst/>
                <a:latin typeface="Times New Roman" panose="02020603050405020304" pitchFamily="18" charset="0"/>
                <a:ea typeface="Times New Roman" panose="02020603050405020304" pitchFamily="18" charset="0"/>
              </a:rPr>
              <a:t>et al.</a:t>
            </a:r>
            <a:r>
              <a:rPr lang="en-GB" sz="1800" dirty="0">
                <a:effectLst/>
                <a:latin typeface="Times New Roman" panose="02020603050405020304" pitchFamily="18" charset="0"/>
                <a:ea typeface="Times New Roman" panose="02020603050405020304" pitchFamily="18" charset="0"/>
              </a:rPr>
              <a:t> (2021), the professionals of hotels must focus on adhering to the principles of the Technology Acceptance Model for managing guest services. Through using this model, hotel managers can understand the perceived usefulness of targeted guests. </a:t>
            </a:r>
            <a:endParaRPr lang="en-IN" sz="1800" dirty="0">
              <a:effectLst/>
              <a:latin typeface="Times New Roman" panose="02020603050405020304" pitchFamily="18" charset="0"/>
              <a:ea typeface="Times New Roman" panose="02020603050405020304" pitchFamily="18" charset="0"/>
            </a:endParaRPr>
          </a:p>
          <a:p>
            <a:pPr algn="just">
              <a:lnSpc>
                <a:spcPct val="200000"/>
              </a:lnSpc>
            </a:pPr>
            <a:r>
              <a:rPr lang="en-GB" sz="1800" b="1" i="1" dirty="0">
                <a:effectLst/>
                <a:latin typeface="Times New Roman" panose="02020603050405020304" pitchFamily="18" charset="0"/>
                <a:ea typeface="Times New Roman" panose="02020603050405020304" pitchFamily="18" charset="0"/>
              </a:rPr>
              <a:t>The use of a Resource-based view: </a:t>
            </a:r>
            <a:r>
              <a:rPr lang="en-GB" sz="1800" dirty="0">
                <a:effectLst/>
                <a:latin typeface="Times New Roman" panose="02020603050405020304" pitchFamily="18" charset="0"/>
                <a:ea typeface="Times New Roman" panose="02020603050405020304" pitchFamily="18" charset="0"/>
              </a:rPr>
              <a:t>According to Gerhart and Feng (2022), the managers of the hospitality organisation may improve their strategic capabilities by implementing resource-based views. This theory can be helpful for hotels to differentiate their services and products considering the competitor's performances. The application of this model can guide the hotels to improve operational capabilities and business efficiency. The right use of resources on the AI implementation can enable the organisation to foster innovation and improve the market position of the brand. </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a:extLst>
              <a:ext uri="{FF2B5EF4-FFF2-40B4-BE49-F238E27FC236}">
                <a16:creationId xmlns:a16="http://schemas.microsoft.com/office/drawing/2014/main" id="{0E95818D-287A-C5DE-3D32-5E17E7D829A6}"/>
              </a:ext>
            </a:extLst>
          </p:cNvPr>
          <p:cNvSpPr>
            <a:spLocks noGrp="1"/>
          </p:cNvSpPr>
          <p:nvPr>
            <p:ph type="sldNum" sz="quarter" idx="5"/>
          </p:nvPr>
        </p:nvSpPr>
        <p:spPr/>
        <p:txBody>
          <a:bodyPr/>
          <a:lstStyle/>
          <a:p>
            <a:fld id="{4214C788-0DEA-4634-9129-55C3787E4FB2}" type="slidenum">
              <a:rPr lang="en-IN" smtClean="0"/>
              <a:t>6</a:t>
            </a:fld>
            <a:endParaRPr lang="en-IN"/>
          </a:p>
        </p:txBody>
      </p:sp>
    </p:spTree>
    <p:extLst>
      <p:ext uri="{BB962C8B-B14F-4D97-AF65-F5344CB8AC3E}">
        <p14:creationId xmlns:p14="http://schemas.microsoft.com/office/powerpoint/2010/main" val="670363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F36A0-DAA5-D05F-3B5C-D961A87D4A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8779A-8185-B5C2-DB4C-91460E6120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1D8BBE-24A2-F6B0-AD20-0FEED31C909B}"/>
              </a:ext>
            </a:extLst>
          </p:cNvPr>
          <p:cNvSpPr>
            <a:spLocks noGrp="1"/>
          </p:cNvSpPr>
          <p:nvPr>
            <p:ph type="body" idx="1"/>
          </p:nvPr>
        </p:nvSpPr>
        <p:spPr/>
        <p:txBody>
          <a:bodyPr/>
          <a:lstStyle/>
          <a:p>
            <a:pPr algn="just">
              <a:lnSpc>
                <a:spcPct val="240000"/>
              </a:lnSpc>
            </a:pPr>
            <a:r>
              <a:rPr lang="en-GB" sz="1800" b="1" dirty="0">
                <a:effectLst/>
                <a:latin typeface="Times New Roman" panose="02020603050405020304" pitchFamily="18" charset="0"/>
                <a:ea typeface="Times New Roman" panose="02020603050405020304" pitchFamily="18" charset="0"/>
              </a:rPr>
              <a:t>Notes </a:t>
            </a:r>
            <a:endParaRPr lang="en-GB" sz="1800" dirty="0">
              <a:effectLst/>
              <a:latin typeface="Times New Roman" panose="02020603050405020304" pitchFamily="18" charset="0"/>
              <a:ea typeface="Times New Roman" panose="02020603050405020304" pitchFamily="18" charset="0"/>
            </a:endParaRPr>
          </a:p>
          <a:p>
            <a:pPr algn="just">
              <a:lnSpc>
                <a:spcPct val="240000"/>
              </a:lnSpc>
            </a:pPr>
            <a:r>
              <a:rPr lang="en-GB" sz="1800" b="1" dirty="0">
                <a:effectLst/>
                <a:latin typeface="Times New Roman" panose="02020603050405020304" pitchFamily="18" charset="0"/>
                <a:ea typeface="Times New Roman" panose="02020603050405020304" pitchFamily="18" charset="0"/>
              </a:rPr>
              <a:t>Political Factor</a:t>
            </a:r>
            <a:r>
              <a:rPr lang="en-GB" sz="1800" dirty="0">
                <a:effectLst/>
                <a:latin typeface="Times New Roman" panose="02020603050405020304" pitchFamily="18" charset="0"/>
                <a:ea typeface="Times New Roman" panose="02020603050405020304" pitchFamily="18" charset="0"/>
              </a:rPr>
              <a:t>: Political factors underpin the strategies and initiatives adopted by the UK government affecting business operations of businesses in the hospitality industry. For instance, the UK government has leveraged data protection activities and laws such as GDPR in order to enhance business practices and stability. It emphasises data protection and security in the hospitality industry which helps maintain transparency and accountability. Considering these regulations and laws, Hilton Hotels has adopted a security framework to ensure data security. The company uses AI and robotics including Chatbots and other AI-enabled solutions to enhance customer support. It benefits the business by enabling real-time threat detection and identifying suspicious activities. However, the threat of data breaches and biases also increases because of AI and other AI-driven tools. </a:t>
            </a:r>
          </a:p>
          <a:p>
            <a:pPr algn="just">
              <a:lnSpc>
                <a:spcPct val="240000"/>
              </a:lnSpc>
            </a:pPr>
            <a:r>
              <a:rPr lang="en-GB" sz="1800" b="1" dirty="0">
                <a:effectLst/>
                <a:latin typeface="Times New Roman" panose="02020603050405020304" pitchFamily="18" charset="0"/>
                <a:ea typeface="Times New Roman" panose="02020603050405020304" pitchFamily="18" charset="0"/>
              </a:rPr>
              <a:t>Economic Factor</a:t>
            </a:r>
            <a:r>
              <a:rPr lang="en-GB" sz="1800" dirty="0">
                <a:effectLst/>
                <a:latin typeface="Times New Roman" panose="02020603050405020304" pitchFamily="18" charset="0"/>
                <a:ea typeface="Times New Roman" panose="02020603050405020304" pitchFamily="18" charset="0"/>
              </a:rPr>
              <a:t>: Economic factors are those elements which impact the financial aspects of hospitality businesses. Inflation and corporate tax are some of the crucial elements. The inflation rate has significantly increased in the past few years and challenged business profitability. Hospitality businesses such as TUI Group have integrated various AI-driven tools and technology to optimise their operational cost and enhance the experience of customers. For instance, TUI Group has employed AI tools in order to streamline customer service. This has helped the company increase the efficiency and productivity of employees and boost the overall customer experience (</a:t>
            </a:r>
            <a:r>
              <a:rPr lang="en-GB" sz="1800" dirty="0" err="1">
                <a:effectLst/>
                <a:latin typeface="Times New Roman" panose="02020603050405020304" pitchFamily="18" charset="0"/>
                <a:ea typeface="Times New Roman" panose="02020603050405020304" pitchFamily="18" charset="0"/>
              </a:rPr>
              <a:t>tuigroup</a:t>
            </a:r>
            <a:r>
              <a:rPr lang="en-GB" sz="1800" dirty="0">
                <a:effectLst/>
                <a:latin typeface="Times New Roman" panose="02020603050405020304" pitchFamily="18" charset="0"/>
                <a:ea typeface="Times New Roman" panose="02020603050405020304" pitchFamily="18" charset="0"/>
              </a:rPr>
              <a:t>, 2024). However, because of technical complexity, the company also faces issues in its operations. </a:t>
            </a:r>
          </a:p>
          <a:p>
            <a:pPr algn="just">
              <a:lnSpc>
                <a:spcPct val="240000"/>
              </a:lnSpc>
            </a:pPr>
            <a:r>
              <a:rPr lang="en-GB" sz="1800" b="1" dirty="0">
                <a:effectLst/>
                <a:latin typeface="Times New Roman" panose="02020603050405020304" pitchFamily="18" charset="0"/>
                <a:ea typeface="Times New Roman" panose="02020603050405020304" pitchFamily="18" charset="0"/>
              </a:rPr>
              <a:t>Social Factor</a:t>
            </a:r>
            <a:r>
              <a:rPr lang="en-GB" sz="1800" dirty="0">
                <a:effectLst/>
                <a:latin typeface="Times New Roman" panose="02020603050405020304" pitchFamily="18" charset="0"/>
                <a:ea typeface="Times New Roman" panose="02020603050405020304" pitchFamily="18" charset="0"/>
              </a:rPr>
              <a:t>: Social factors cater to socio-cultural elements affecting the business operations of the hospitality industry. Sustainability is one of the major industrial trends in hospitality and consumers prefer accessing sustainable and eco-friendly services. In order to cater to this demand, Hilton Hotels has incorporated an AI-enabled platform, named ‘Connie’. This platform promotes automated management facilities and enhances the guest experience (</a:t>
            </a:r>
            <a:r>
              <a:rPr lang="en-GB" sz="1800" dirty="0" err="1">
                <a:effectLst/>
                <a:latin typeface="Times New Roman" panose="02020603050405020304" pitchFamily="18" charset="0"/>
                <a:ea typeface="Times New Roman" panose="02020603050405020304" pitchFamily="18" charset="0"/>
              </a:rPr>
              <a:t>Grandey</a:t>
            </a:r>
            <a:r>
              <a:rPr lang="en-GB" sz="1800" dirty="0">
                <a:effectLst/>
                <a:latin typeface="Times New Roman" panose="02020603050405020304" pitchFamily="18" charset="0"/>
                <a:ea typeface="Times New Roman" panose="02020603050405020304" pitchFamily="18" charset="0"/>
              </a:rPr>
              <a:t> &amp; Morris, 2023). Yotel Hotels has also integrated a tool called ‘</a:t>
            </a:r>
            <a:r>
              <a:rPr lang="en-GB" sz="1800" dirty="0" err="1">
                <a:effectLst/>
                <a:latin typeface="Times New Roman" panose="02020603050405020304" pitchFamily="18" charset="0"/>
                <a:ea typeface="Times New Roman" panose="02020603050405020304" pitchFamily="18" charset="0"/>
              </a:rPr>
              <a:t>Yobot</a:t>
            </a:r>
            <a:r>
              <a:rPr lang="en-GB" sz="1800" dirty="0">
                <a:effectLst/>
                <a:latin typeface="Times New Roman" panose="02020603050405020304" pitchFamily="18" charset="0"/>
                <a:ea typeface="Times New Roman" panose="02020603050405020304" pitchFamily="18" charset="0"/>
              </a:rPr>
              <a:t>’ which also streamlines the service of the business and enhances guest experience. However, these applications and tools have security concerns which adversely impact the experience of customers and challenge their ethical demand for ethical operations. </a:t>
            </a:r>
          </a:p>
        </p:txBody>
      </p:sp>
      <p:sp>
        <p:nvSpPr>
          <p:cNvPr id="4" name="Slide Number Placeholder 3">
            <a:extLst>
              <a:ext uri="{FF2B5EF4-FFF2-40B4-BE49-F238E27FC236}">
                <a16:creationId xmlns:a16="http://schemas.microsoft.com/office/drawing/2014/main" id="{BFC7A588-9EDD-BF71-C5C2-90AB23CF6F86}"/>
              </a:ext>
            </a:extLst>
          </p:cNvPr>
          <p:cNvSpPr>
            <a:spLocks noGrp="1"/>
          </p:cNvSpPr>
          <p:nvPr>
            <p:ph type="sldNum" sz="quarter" idx="5"/>
          </p:nvPr>
        </p:nvSpPr>
        <p:spPr/>
        <p:txBody>
          <a:bodyPr/>
          <a:lstStyle/>
          <a:p>
            <a:fld id="{4214C788-0DEA-4634-9129-55C3787E4FB2}" type="slidenum">
              <a:rPr lang="en-IN" smtClean="0"/>
              <a:t>7</a:t>
            </a:fld>
            <a:endParaRPr lang="en-IN"/>
          </a:p>
        </p:txBody>
      </p:sp>
    </p:spTree>
    <p:extLst>
      <p:ext uri="{BB962C8B-B14F-4D97-AF65-F5344CB8AC3E}">
        <p14:creationId xmlns:p14="http://schemas.microsoft.com/office/powerpoint/2010/main" val="930649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13B43-8C61-F9B8-6080-B6E6A262A3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EED2D8-CB0D-905B-6741-A38ED412E9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8E04DA-0918-307A-464F-8009257B6022}"/>
              </a:ext>
            </a:extLst>
          </p:cNvPr>
          <p:cNvSpPr>
            <a:spLocks noGrp="1"/>
          </p:cNvSpPr>
          <p:nvPr>
            <p:ph type="body" idx="1"/>
          </p:nvPr>
        </p:nvSpPr>
        <p:spPr/>
        <p:txBody>
          <a:bodyPr/>
          <a:lstStyle/>
          <a:p>
            <a:pPr algn="just">
              <a:lnSpc>
                <a:spcPct val="240000"/>
              </a:lnSpc>
            </a:pPr>
            <a:r>
              <a:rPr lang="en-GB" sz="1800" b="1" dirty="0">
                <a:effectLst/>
                <a:latin typeface="Times New Roman" panose="02020603050405020304" pitchFamily="18" charset="0"/>
                <a:ea typeface="Times New Roman" panose="02020603050405020304" pitchFamily="18" charset="0"/>
              </a:rPr>
              <a:t>Notes </a:t>
            </a:r>
            <a:endParaRPr lang="en-GB" sz="1800" dirty="0">
              <a:effectLst/>
              <a:latin typeface="Times New Roman" panose="02020603050405020304" pitchFamily="18" charset="0"/>
              <a:ea typeface="Times New Roman" panose="02020603050405020304" pitchFamily="18" charset="0"/>
            </a:endParaRPr>
          </a:p>
          <a:p>
            <a:pPr algn="just">
              <a:lnSpc>
                <a:spcPct val="240000"/>
              </a:lnSpc>
            </a:pPr>
            <a:r>
              <a:rPr lang="en-GB" sz="1800" b="1" dirty="0">
                <a:effectLst/>
                <a:latin typeface="Times New Roman" panose="02020603050405020304" pitchFamily="18" charset="0"/>
                <a:ea typeface="Times New Roman" panose="02020603050405020304" pitchFamily="18" charset="0"/>
              </a:rPr>
              <a:t>Technological Factor</a:t>
            </a:r>
            <a:r>
              <a:rPr lang="en-GB" sz="1800" dirty="0">
                <a:effectLst/>
                <a:latin typeface="Times New Roman" panose="02020603050405020304" pitchFamily="18" charset="0"/>
                <a:ea typeface="Times New Roman" panose="02020603050405020304" pitchFamily="18" charset="0"/>
              </a:rPr>
              <a:t>: Technological factors are some of the most driving tools in the hospitality industry. Tools such as artificial intelligence, robotics, cloud computing and big data are broadly impacting the industry and businesses are integrating these technologies to boost tourists' experience. For instance, Trafalgar has effectively integrated modern technologies such as Nano needle pod, AI-driven contactless services and robotics to execute many operational tasks. It streamlines the operational process and benefits the company collectively. However, as the integration of these technologies has benefited the company, it also poses various challenges. The high integration costs and maintenance complexities are issues impacting the overall experience of the company as well as customers (Sunde-Brown, 2020). </a:t>
            </a:r>
          </a:p>
          <a:p>
            <a:pPr algn="just">
              <a:lnSpc>
                <a:spcPct val="240000"/>
              </a:lnSpc>
            </a:pPr>
            <a:r>
              <a:rPr lang="en-GB" sz="1800" b="1" dirty="0">
                <a:effectLst/>
                <a:latin typeface="Times New Roman" panose="02020603050405020304" pitchFamily="18" charset="0"/>
                <a:ea typeface="Times New Roman" panose="02020603050405020304" pitchFamily="18" charset="0"/>
              </a:rPr>
              <a:t>Environmental Factor</a:t>
            </a:r>
            <a:r>
              <a:rPr lang="en-GB" sz="1800" dirty="0">
                <a:effectLst/>
                <a:latin typeface="Times New Roman" panose="02020603050405020304" pitchFamily="18" charset="0"/>
                <a:ea typeface="Times New Roman" panose="02020603050405020304" pitchFamily="18" charset="0"/>
              </a:rPr>
              <a:t>: Environmental factors broadly impact the operations of businesses operating in the hospitality industry. These factors cause negative consequences such as climate change and global warming which impacts businesses as well as different stakeholders. Artificial intelligence and AI-powered tools can have potential impacts on the mitigation of environmental concerns. For instance, these technologies can help streamline operations and provide a seamless experience for both guests and staff. Moreover, businesses can also increase their operation efficiency which leads to reduced carbon emissions. For instance, British Airways has integrated AI tools, ML and automation which helps the business minimise its carbon emissions by streamlining its operation (</a:t>
            </a:r>
            <a:r>
              <a:rPr lang="en-GB" sz="1800" dirty="0" err="1">
                <a:effectLst/>
                <a:latin typeface="Times New Roman" panose="02020603050405020304" pitchFamily="18" charset="0"/>
                <a:ea typeface="Times New Roman" panose="02020603050405020304" pitchFamily="18" charset="0"/>
              </a:rPr>
              <a:t>britishairways</a:t>
            </a:r>
            <a:r>
              <a:rPr lang="en-GB" sz="1800" dirty="0">
                <a:effectLst/>
                <a:latin typeface="Times New Roman" panose="02020603050405020304" pitchFamily="18" charset="0"/>
                <a:ea typeface="Times New Roman" panose="02020603050405020304" pitchFamily="18" charset="0"/>
              </a:rPr>
              <a:t>, 2024). Regardless of this, the business faces issues because of outdated infrastructure and poor data quality which reduce its effectiveness. </a:t>
            </a:r>
          </a:p>
          <a:p>
            <a:pPr algn="just">
              <a:lnSpc>
                <a:spcPct val="240000"/>
              </a:lnSpc>
            </a:pPr>
            <a:r>
              <a:rPr lang="en-GB" sz="1800" b="1" dirty="0">
                <a:effectLst/>
                <a:latin typeface="Times New Roman" panose="02020603050405020304" pitchFamily="18" charset="0"/>
                <a:ea typeface="Times New Roman" panose="02020603050405020304" pitchFamily="18" charset="0"/>
              </a:rPr>
              <a:t>Legal Factor</a:t>
            </a:r>
            <a:r>
              <a:rPr lang="en-GB" sz="1800" dirty="0">
                <a:effectLst/>
                <a:latin typeface="Times New Roman" panose="02020603050405020304" pitchFamily="18" charset="0"/>
                <a:ea typeface="Times New Roman" panose="02020603050405020304" pitchFamily="18" charset="0"/>
              </a:rPr>
              <a:t>: Legal factors imply rules and regulations that businesses have to comply with that are determined for them. For instance, the UK government has implemented the Data Protection Act of 2018 which encourages businesses to safeguard data privacy. Hospitality businesses are required to follow the guidelines mentioned in the act, especially while leveraging AI technologies in their operations. It can provide legal benefits to businesses and ensure business ethics. However, in case businesses fail to comply with the rules, they may face legal lawsuits. As an example, in 2018, British Airways faced legal trouble because it failed to secure the personal data of its customers and suffered a cyberattack (bbc, 2020). </a:t>
            </a:r>
          </a:p>
        </p:txBody>
      </p:sp>
      <p:sp>
        <p:nvSpPr>
          <p:cNvPr id="4" name="Slide Number Placeholder 3">
            <a:extLst>
              <a:ext uri="{FF2B5EF4-FFF2-40B4-BE49-F238E27FC236}">
                <a16:creationId xmlns:a16="http://schemas.microsoft.com/office/drawing/2014/main" id="{E4B9F300-9E6C-834E-423F-B940D8A9B451}"/>
              </a:ext>
            </a:extLst>
          </p:cNvPr>
          <p:cNvSpPr>
            <a:spLocks noGrp="1"/>
          </p:cNvSpPr>
          <p:nvPr>
            <p:ph type="sldNum" sz="quarter" idx="5"/>
          </p:nvPr>
        </p:nvSpPr>
        <p:spPr/>
        <p:txBody>
          <a:bodyPr/>
          <a:lstStyle/>
          <a:p>
            <a:fld id="{4214C788-0DEA-4634-9129-55C3787E4FB2}" type="slidenum">
              <a:rPr lang="en-IN" smtClean="0"/>
              <a:t>8</a:t>
            </a:fld>
            <a:endParaRPr lang="en-IN"/>
          </a:p>
        </p:txBody>
      </p:sp>
    </p:spTree>
    <p:extLst>
      <p:ext uri="{BB962C8B-B14F-4D97-AF65-F5344CB8AC3E}">
        <p14:creationId xmlns:p14="http://schemas.microsoft.com/office/powerpoint/2010/main" val="416589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66472-EB8A-23CB-F67B-C0C08D6A3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721A9-518E-3999-4A3E-1526C85D5B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B57DAD-51B6-460F-F97D-E0730EB4A6F6}"/>
              </a:ext>
            </a:extLst>
          </p:cNvPr>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Concluding the discussion, it has been observed that AI and AI-powered have been a key driving force in the hospitality and tourism industry. They impact the internal and external factors of a business. In this context, this presentation has evaluated various literature sources to gain a deep insight into the subject. Moreover, conducting PESTEL analysis, the theme of AI in tourism and hospitality has been critically evaluated in which various factors such as political, economic and social factors have been considered. </a:t>
            </a:r>
            <a:endParaRPr lang="en-GB" dirty="0"/>
          </a:p>
        </p:txBody>
      </p:sp>
      <p:sp>
        <p:nvSpPr>
          <p:cNvPr id="4" name="Slide Number Placeholder 3">
            <a:extLst>
              <a:ext uri="{FF2B5EF4-FFF2-40B4-BE49-F238E27FC236}">
                <a16:creationId xmlns:a16="http://schemas.microsoft.com/office/drawing/2014/main" id="{BCE2FC97-DF52-2D93-3D28-4A7AAFFE886D}"/>
              </a:ext>
            </a:extLst>
          </p:cNvPr>
          <p:cNvSpPr>
            <a:spLocks noGrp="1"/>
          </p:cNvSpPr>
          <p:nvPr>
            <p:ph type="sldNum" sz="quarter" idx="5"/>
          </p:nvPr>
        </p:nvSpPr>
        <p:spPr/>
        <p:txBody>
          <a:bodyPr/>
          <a:lstStyle/>
          <a:p>
            <a:fld id="{4214C788-0DEA-4634-9129-55C3787E4FB2}" type="slidenum">
              <a:rPr lang="en-IN" smtClean="0"/>
              <a:t>9</a:t>
            </a:fld>
            <a:endParaRPr lang="en-IN"/>
          </a:p>
        </p:txBody>
      </p:sp>
    </p:spTree>
    <p:extLst>
      <p:ext uri="{BB962C8B-B14F-4D97-AF65-F5344CB8AC3E}">
        <p14:creationId xmlns:p14="http://schemas.microsoft.com/office/powerpoint/2010/main" val="1765256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17044-795B-519D-3832-B50D8ED40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E2A611-AC7E-2FE9-E383-2B1AC1F1DC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638DE5-81F1-EEF6-C208-AB7F3DBA941A}"/>
              </a:ext>
            </a:extLst>
          </p:cNvPr>
          <p:cNvSpPr>
            <a:spLocks noGrp="1"/>
          </p:cNvSpPr>
          <p:nvPr>
            <p:ph type="body" idx="1"/>
          </p:nvPr>
        </p:nvSpPr>
        <p:spPr/>
        <p:txBody>
          <a:bodyPr/>
          <a:lstStyle/>
          <a:p>
            <a:pPr algn="just">
              <a:lnSpc>
                <a:spcPct val="24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Based on the above findings, it has been found that data security and privacy concerns are some of the major challenges that can adversely impact the use of AI in hospitality and tourism. It is important for businesses to make effective strategies to negate this issue. However, it can be recommended that the industry put efforts into integrating multilayered security while leveraging AI. They can consider multiple encryptions including network security, data protection and cloud security. It can ensure a comprehensive strategy to protect and preserve data while implementing AI-powered tools and technologies (Alles, 2024). </a:t>
            </a:r>
          </a:p>
        </p:txBody>
      </p:sp>
      <p:sp>
        <p:nvSpPr>
          <p:cNvPr id="4" name="Slide Number Placeholder 3">
            <a:extLst>
              <a:ext uri="{FF2B5EF4-FFF2-40B4-BE49-F238E27FC236}">
                <a16:creationId xmlns:a16="http://schemas.microsoft.com/office/drawing/2014/main" id="{225FD926-280B-6B3A-4241-E98DE10AB9CF}"/>
              </a:ext>
            </a:extLst>
          </p:cNvPr>
          <p:cNvSpPr>
            <a:spLocks noGrp="1"/>
          </p:cNvSpPr>
          <p:nvPr>
            <p:ph type="sldNum" sz="quarter" idx="5"/>
          </p:nvPr>
        </p:nvSpPr>
        <p:spPr/>
        <p:txBody>
          <a:bodyPr/>
          <a:lstStyle/>
          <a:p>
            <a:fld id="{4214C788-0DEA-4634-9129-55C3787E4FB2}" type="slidenum">
              <a:rPr lang="en-IN" smtClean="0"/>
              <a:t>10</a:t>
            </a:fld>
            <a:endParaRPr lang="en-IN"/>
          </a:p>
        </p:txBody>
      </p:sp>
    </p:spTree>
    <p:extLst>
      <p:ext uri="{BB962C8B-B14F-4D97-AF65-F5344CB8AC3E}">
        <p14:creationId xmlns:p14="http://schemas.microsoft.com/office/powerpoint/2010/main" val="3666257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B3ED3-8110-142D-B515-069A583C8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8E3140-63FB-D046-BE21-D3A21EC580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7C414E-26A9-B494-8B9F-90E24B45C542}"/>
              </a:ext>
            </a:extLst>
          </p:cNvPr>
          <p:cNvSpPr>
            <a:spLocks noGrp="1"/>
          </p:cNvSpPr>
          <p:nvPr>
            <p:ph type="body" idx="1"/>
          </p:nvPr>
        </p:nvSpPr>
        <p:spPr/>
        <p:txBody>
          <a:bodyPr/>
          <a:lstStyle/>
          <a:p>
            <a:pPr algn="just">
              <a:lnSpc>
                <a:spcPct val="200000"/>
              </a:lnSpc>
            </a:pPr>
            <a:r>
              <a:rPr lang="en-GB" sz="1800" b="1" dirty="0">
                <a:effectLst/>
                <a:latin typeface="Times New Roman" panose="02020603050405020304" pitchFamily="18" charset="0"/>
                <a:ea typeface="Times New Roman" panose="02020603050405020304" pitchFamily="18" charset="0"/>
              </a:rPr>
              <a:t>Notes</a:t>
            </a:r>
            <a:endParaRPr lang="en-GB" sz="1800" dirty="0">
              <a:effectLst/>
              <a:latin typeface="Times New Roman" panose="02020603050405020304" pitchFamily="18" charset="0"/>
              <a:ea typeface="Times New Roman" panose="02020603050405020304" pitchFamily="18" charset="0"/>
            </a:endParaRPr>
          </a:p>
          <a:p>
            <a:pPr algn="just">
              <a:lnSpc>
                <a:spcPct val="200000"/>
              </a:lnSpc>
            </a:pPr>
            <a:r>
              <a:rPr lang="en-GB" sz="1800" dirty="0">
                <a:effectLst/>
                <a:latin typeface="Times New Roman" panose="02020603050405020304" pitchFamily="18" charset="0"/>
                <a:ea typeface="Times New Roman" panose="02020603050405020304" pitchFamily="18" charset="0"/>
              </a:rPr>
              <a:t>Alles, M., (2024). </a:t>
            </a:r>
            <a:r>
              <a:rPr lang="en-GB" sz="1800" i="1" dirty="0">
                <a:effectLst/>
                <a:latin typeface="Times New Roman" panose="02020603050405020304" pitchFamily="18" charset="0"/>
                <a:ea typeface="Times New Roman" panose="02020603050405020304" pitchFamily="18" charset="0"/>
              </a:rPr>
              <a:t>Cybersecurity In The Aftermath: Rethinking Strategies After The Global IT Outage. </a:t>
            </a:r>
            <a:r>
              <a:rPr lang="en-GB" sz="1800" dirty="0">
                <a:effectLst/>
                <a:latin typeface="Times New Roman" panose="02020603050405020304" pitchFamily="18" charset="0"/>
                <a:ea typeface="Times New Roman" panose="02020603050405020304" pitchFamily="18" charset="0"/>
              </a:rPr>
              <a:t>[Online] Available at: https://www.forbes.com/councils/forbesbusinesscouncil/2024/09/17/cybersecurity-in-the-aftermath-rethinking-strategies-after-the-global-it-outage/ [Accessed 12 February 2025].</a:t>
            </a:r>
          </a:p>
          <a:p>
            <a:pPr algn="just">
              <a:lnSpc>
                <a:spcPct val="200000"/>
              </a:lnSpc>
            </a:pPr>
            <a:r>
              <a:rPr lang="en-GB" sz="1800" dirty="0">
                <a:effectLst/>
                <a:latin typeface="Times New Roman" panose="02020603050405020304" pitchFamily="18" charset="0"/>
                <a:ea typeface="Times New Roman" panose="02020603050405020304" pitchFamily="18" charset="0"/>
              </a:rPr>
              <a:t>bbc, (2020). </a:t>
            </a:r>
            <a:r>
              <a:rPr lang="en-GB" sz="1800" i="1" dirty="0">
                <a:effectLst/>
                <a:latin typeface="Times New Roman" panose="02020603050405020304" pitchFamily="18" charset="0"/>
                <a:ea typeface="Times New Roman" panose="02020603050405020304" pitchFamily="18" charset="0"/>
              </a:rPr>
              <a:t>British Airways fined £20m over data breach. </a:t>
            </a:r>
            <a:r>
              <a:rPr lang="en-GB" sz="1800" dirty="0">
                <a:effectLst/>
                <a:latin typeface="Times New Roman" panose="02020603050405020304" pitchFamily="18" charset="0"/>
                <a:ea typeface="Times New Roman" panose="02020603050405020304" pitchFamily="18" charset="0"/>
              </a:rPr>
              <a:t>[Online] Available at: https://www.bbc.com/news/technology-54568784 [Accessed 12 February 2025].</a:t>
            </a:r>
          </a:p>
          <a:p>
            <a:pPr algn="just">
              <a:lnSpc>
                <a:spcPct val="200000"/>
              </a:lnSpc>
            </a:pPr>
            <a:r>
              <a:rPr lang="en-GB" sz="1800" dirty="0" err="1">
                <a:effectLst/>
                <a:latin typeface="Times New Roman" panose="02020603050405020304" pitchFamily="18" charset="0"/>
                <a:ea typeface="Times New Roman" panose="02020603050405020304" pitchFamily="18" charset="0"/>
              </a:rPr>
              <a:t>britishairways</a:t>
            </a:r>
            <a:r>
              <a:rPr lang="en-GB" sz="1800" dirty="0">
                <a:effectLst/>
                <a:latin typeface="Times New Roman" panose="02020603050405020304" pitchFamily="18" charset="0"/>
                <a:ea typeface="Times New Roman" panose="02020603050405020304" pitchFamily="18" charset="0"/>
              </a:rPr>
              <a:t>, (2024). </a:t>
            </a:r>
            <a:r>
              <a:rPr lang="en-GB" sz="1800" i="1" dirty="0">
                <a:effectLst/>
                <a:latin typeface="Times New Roman" panose="02020603050405020304" pitchFamily="18" charset="0"/>
                <a:ea typeface="Times New Roman" panose="02020603050405020304" pitchFamily="18" charset="0"/>
              </a:rPr>
              <a:t>British Airways unveils new website and app as part of its £7bn transformation plan. </a:t>
            </a:r>
            <a:r>
              <a:rPr lang="en-GB" sz="1800" dirty="0">
                <a:effectLst/>
                <a:latin typeface="Times New Roman" panose="02020603050405020304" pitchFamily="18" charset="0"/>
                <a:ea typeface="Times New Roman" panose="02020603050405020304" pitchFamily="18" charset="0"/>
              </a:rPr>
              <a:t>[Online] Available at: https://mediacentre.britishairways.com/pressrelease/details/19166#:~:text=The%20airline%20is%20investing%20%C2%A3,departures%20and%20respond%20to%20disruption. [Accessed 12 February 2025].</a:t>
            </a:r>
          </a:p>
          <a:p>
            <a:pPr algn="just">
              <a:lnSpc>
                <a:spcPct val="200000"/>
              </a:lnSpc>
            </a:pPr>
            <a:r>
              <a:rPr lang="en-GB" sz="1800" dirty="0">
                <a:effectLst/>
                <a:latin typeface="Times New Roman" panose="02020603050405020304" pitchFamily="18" charset="0"/>
                <a:ea typeface="Times New Roman" panose="02020603050405020304" pitchFamily="18" charset="0"/>
              </a:rPr>
              <a:t>Gerhart, B. and Feng, J., (2021). The resource-based view of the firm, human resources, and human capital: Progress and prospects. </a:t>
            </a:r>
            <a:r>
              <a:rPr lang="en-GB" sz="1800" i="1" dirty="0">
                <a:effectLst/>
                <a:latin typeface="Times New Roman" panose="02020603050405020304" pitchFamily="18" charset="0"/>
                <a:ea typeface="Times New Roman" panose="02020603050405020304" pitchFamily="18" charset="0"/>
              </a:rPr>
              <a:t>Journal of management</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47</a:t>
            </a:r>
            <a:r>
              <a:rPr lang="en-GB" sz="1800" dirty="0">
                <a:effectLst/>
                <a:latin typeface="Times New Roman" panose="02020603050405020304" pitchFamily="18" charset="0"/>
                <a:ea typeface="Times New Roman" panose="02020603050405020304" pitchFamily="18" charset="0"/>
              </a:rPr>
              <a:t>(7), pp.1796-1819.</a:t>
            </a:r>
          </a:p>
          <a:p>
            <a:pPr algn="just">
              <a:lnSpc>
                <a:spcPct val="200000"/>
              </a:lnSpc>
            </a:pPr>
            <a:r>
              <a:rPr lang="en-GB" sz="1800" dirty="0" err="1">
                <a:effectLst/>
                <a:latin typeface="Times New Roman" panose="02020603050405020304" pitchFamily="18" charset="0"/>
                <a:ea typeface="Times New Roman" panose="02020603050405020304" pitchFamily="18" charset="0"/>
              </a:rPr>
              <a:t>Grandey</a:t>
            </a:r>
            <a:r>
              <a:rPr lang="en-GB" sz="1800" dirty="0">
                <a:effectLst/>
                <a:latin typeface="Times New Roman" panose="02020603050405020304" pitchFamily="18" charset="0"/>
                <a:ea typeface="Times New Roman" panose="02020603050405020304" pitchFamily="18" charset="0"/>
              </a:rPr>
              <a:t>, A. A. &amp; Morris, K., (2023). </a:t>
            </a:r>
            <a:r>
              <a:rPr lang="en-GB" sz="1800" i="1" dirty="0">
                <a:effectLst/>
                <a:latin typeface="Times New Roman" panose="02020603050405020304" pitchFamily="18" charset="0"/>
                <a:ea typeface="Times New Roman" panose="02020603050405020304" pitchFamily="18" charset="0"/>
              </a:rPr>
              <a:t>Robots Are Changing the Face of Customer Service. </a:t>
            </a:r>
            <a:r>
              <a:rPr lang="en-GB" sz="1800" dirty="0">
                <a:effectLst/>
                <a:latin typeface="Times New Roman" panose="02020603050405020304" pitchFamily="18" charset="0"/>
                <a:ea typeface="Times New Roman" panose="02020603050405020304" pitchFamily="18" charset="0"/>
              </a:rPr>
              <a:t>[Online] Available at: https://hbr.org/2023/03/robots-are-changing-the-face-of-customer-service [Accessed 12 February 2025].</a:t>
            </a:r>
          </a:p>
          <a:p>
            <a:pPr algn="just">
              <a:lnSpc>
                <a:spcPct val="200000"/>
              </a:lnSpc>
            </a:pPr>
            <a:r>
              <a:rPr lang="en-GB" sz="1800" dirty="0" err="1">
                <a:effectLst/>
                <a:latin typeface="Times New Roman" panose="02020603050405020304" pitchFamily="18" charset="0"/>
                <a:ea typeface="Times New Roman" panose="02020603050405020304" pitchFamily="18" charset="0"/>
              </a:rPr>
              <a:t>Iyelolu</a:t>
            </a:r>
            <a:r>
              <a:rPr lang="en-GB" sz="1800" dirty="0">
                <a:effectLst/>
                <a:latin typeface="Times New Roman" panose="02020603050405020304" pitchFamily="18" charset="0"/>
                <a:ea typeface="Times New Roman" panose="02020603050405020304" pitchFamily="18" charset="0"/>
              </a:rPr>
              <a:t>, T.V., Agu, E.E., </a:t>
            </a:r>
            <a:r>
              <a:rPr lang="en-GB" sz="1800" dirty="0" err="1">
                <a:effectLst/>
                <a:latin typeface="Times New Roman" panose="02020603050405020304" pitchFamily="18" charset="0"/>
                <a:ea typeface="Times New Roman" panose="02020603050405020304" pitchFamily="18" charset="0"/>
              </a:rPr>
              <a:t>Idemudia</a:t>
            </a:r>
            <a:r>
              <a:rPr lang="en-GB" sz="1800" dirty="0">
                <a:effectLst/>
                <a:latin typeface="Times New Roman" panose="02020603050405020304" pitchFamily="18" charset="0"/>
                <a:ea typeface="Times New Roman" panose="02020603050405020304" pitchFamily="18" charset="0"/>
              </a:rPr>
              <a:t>, C. and </a:t>
            </a:r>
            <a:r>
              <a:rPr lang="en-GB" sz="1800" dirty="0" err="1">
                <a:effectLst/>
                <a:latin typeface="Times New Roman" panose="02020603050405020304" pitchFamily="18" charset="0"/>
                <a:ea typeface="Times New Roman" panose="02020603050405020304" pitchFamily="18" charset="0"/>
              </a:rPr>
              <a:t>Ijomah</a:t>
            </a:r>
            <a:r>
              <a:rPr lang="en-GB" sz="1800" dirty="0">
                <a:effectLst/>
                <a:latin typeface="Times New Roman" panose="02020603050405020304" pitchFamily="18" charset="0"/>
                <a:ea typeface="Times New Roman" panose="02020603050405020304" pitchFamily="18" charset="0"/>
              </a:rPr>
              <a:t>, T.I., (2024). Leveraging artificial intelligence for personalized marketing campaigns to improve conversion rates. </a:t>
            </a:r>
            <a:r>
              <a:rPr lang="en-GB" sz="1800" i="1" dirty="0">
                <a:effectLst/>
                <a:latin typeface="Times New Roman" panose="02020603050405020304" pitchFamily="18" charset="0"/>
                <a:ea typeface="Times New Roman" panose="02020603050405020304" pitchFamily="18" charset="0"/>
              </a:rPr>
              <a:t>International Journal of Engineering Research and Development</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20</a:t>
            </a:r>
            <a:r>
              <a:rPr lang="en-GB" sz="1800" dirty="0">
                <a:effectLst/>
                <a:latin typeface="Times New Roman" panose="02020603050405020304" pitchFamily="18" charset="0"/>
                <a:ea typeface="Times New Roman" panose="02020603050405020304" pitchFamily="18" charset="0"/>
              </a:rPr>
              <a:t>(8), pp.253-270. </a:t>
            </a:r>
          </a:p>
        </p:txBody>
      </p:sp>
      <p:sp>
        <p:nvSpPr>
          <p:cNvPr id="4" name="Slide Number Placeholder 3">
            <a:extLst>
              <a:ext uri="{FF2B5EF4-FFF2-40B4-BE49-F238E27FC236}">
                <a16:creationId xmlns:a16="http://schemas.microsoft.com/office/drawing/2014/main" id="{765E2579-7E3C-BE54-8FCA-4A03FBF397D6}"/>
              </a:ext>
            </a:extLst>
          </p:cNvPr>
          <p:cNvSpPr>
            <a:spLocks noGrp="1"/>
          </p:cNvSpPr>
          <p:nvPr>
            <p:ph type="sldNum" sz="quarter" idx="5"/>
          </p:nvPr>
        </p:nvSpPr>
        <p:spPr/>
        <p:txBody>
          <a:bodyPr/>
          <a:lstStyle/>
          <a:p>
            <a:fld id="{4214C788-0DEA-4634-9129-55C3787E4FB2}" type="slidenum">
              <a:rPr lang="en-IN" smtClean="0"/>
              <a:t>11</a:t>
            </a:fld>
            <a:endParaRPr lang="en-IN"/>
          </a:p>
        </p:txBody>
      </p:sp>
    </p:spTree>
    <p:extLst>
      <p:ext uri="{BB962C8B-B14F-4D97-AF65-F5344CB8AC3E}">
        <p14:creationId xmlns:p14="http://schemas.microsoft.com/office/powerpoint/2010/main" val="2197819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D381E-31CA-A56F-6A3E-34288F457E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48A5253A-ED09-FC5E-7CC7-D316DB638E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9D47ABEE-7BB3-F352-BE29-E9F4406B7B5C}"/>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5" name="Footer Placeholder 4">
            <a:extLst>
              <a:ext uri="{FF2B5EF4-FFF2-40B4-BE49-F238E27FC236}">
                <a16:creationId xmlns:a16="http://schemas.microsoft.com/office/drawing/2014/main" id="{C89230C0-73C4-95EF-F882-E466FB4EB38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89AC32D-A74C-FFC1-8010-3140704637A9}"/>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2592709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062DF-1EE4-7B92-EB6E-334A8D67171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C724CCC-C841-83A9-F7BB-FB821E495D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0DBF56A-69E6-B0BE-8841-334372539061}"/>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5" name="Footer Placeholder 4">
            <a:extLst>
              <a:ext uri="{FF2B5EF4-FFF2-40B4-BE49-F238E27FC236}">
                <a16:creationId xmlns:a16="http://schemas.microsoft.com/office/drawing/2014/main" id="{1A4DE4AC-A3D4-ABDE-FF59-BC49C623672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8ADE73E-3935-4593-8BEF-7A7AC44C420D}"/>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2388481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AB43D-E1CF-D1A7-0655-5B71AE7532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E24950EC-18C2-F72E-8042-C4ACEE3644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D0126D-4AA8-29FD-8C50-C36E91A35019}"/>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5" name="Footer Placeholder 4">
            <a:extLst>
              <a:ext uri="{FF2B5EF4-FFF2-40B4-BE49-F238E27FC236}">
                <a16:creationId xmlns:a16="http://schemas.microsoft.com/office/drawing/2014/main" id="{286CED98-5837-8DCE-1F46-60760A4125E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88166FF-5ED1-2191-E5AD-D136F7566D48}"/>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1880240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6034D-3897-6DB6-8F42-1C2EC80FF7A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7A5FCD4-2988-62BA-6BD5-9A838B40C5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AA87D9D-DB5A-925A-547B-0E85CB4B27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CF6BA328-53AB-B252-6848-9630063140ED}"/>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6" name="Footer Placeholder 5">
            <a:extLst>
              <a:ext uri="{FF2B5EF4-FFF2-40B4-BE49-F238E27FC236}">
                <a16:creationId xmlns:a16="http://schemas.microsoft.com/office/drawing/2014/main" id="{7CA9977C-2DC2-419A-26F8-43AE610F0C6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25B2E42-1E5C-7272-4B5C-AD0E6107BAB5}"/>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3785908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A5304-87C3-0B34-CE29-012888DFC83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C1FBD59-B0FA-D2BF-2EB0-84CC18B62D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326319A-9DC0-CCD7-B27B-FA9D05B59D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C19A233-6F6B-4A4F-AED2-9E37A06F70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CA4108-9D57-21FD-121E-CC5B05F225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7F5EB996-8133-8CD3-9F4A-F60F0521D975}"/>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8" name="Footer Placeholder 7">
            <a:extLst>
              <a:ext uri="{FF2B5EF4-FFF2-40B4-BE49-F238E27FC236}">
                <a16:creationId xmlns:a16="http://schemas.microsoft.com/office/drawing/2014/main" id="{B2572200-D901-4A7E-13AC-8ADEDF2073D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D44A3362-1435-FAEE-E39C-4C4C461A3B95}"/>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1380110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EFE19-611C-E6ED-055C-1E563CBA1DC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614C049C-D0A3-5357-EE4A-C4F5C0FEDF8B}"/>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4" name="Footer Placeholder 3">
            <a:extLst>
              <a:ext uri="{FF2B5EF4-FFF2-40B4-BE49-F238E27FC236}">
                <a16:creationId xmlns:a16="http://schemas.microsoft.com/office/drawing/2014/main" id="{A76B410C-51BB-8137-6CEE-94708700008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1F0F5EB-1830-031F-AA20-88A51EF57C1C}"/>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1409615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2B5014-12EE-3B5E-43FA-ED7E39E2D9F9}"/>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3" name="Footer Placeholder 2">
            <a:extLst>
              <a:ext uri="{FF2B5EF4-FFF2-40B4-BE49-F238E27FC236}">
                <a16:creationId xmlns:a16="http://schemas.microsoft.com/office/drawing/2014/main" id="{02904609-ACE2-7C23-5A4A-BECD7CD5B881}"/>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4E0C1F53-522C-A596-C43E-DCC09FEB4414}"/>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2452925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76D3F-867E-A114-8757-CE12A6BDD3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070D082-7E40-7C50-57AC-68EE339A3B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ED8E44E7-D106-3171-8361-B8404E5B0C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C40701-C4BF-6F8D-DBB2-F1ED4DA33DA0}"/>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6" name="Footer Placeholder 5">
            <a:extLst>
              <a:ext uri="{FF2B5EF4-FFF2-40B4-BE49-F238E27FC236}">
                <a16:creationId xmlns:a16="http://schemas.microsoft.com/office/drawing/2014/main" id="{2B4DEE53-299D-FCCA-11DA-60D6CEC9AAC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472A930-6907-B97F-A54B-A7E908124EF6}"/>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675278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B81CA-E4C1-4271-1CBE-DA65318C00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CEAEA84-B8E7-E610-F6C7-DA13B24824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25937F7D-E95B-B72A-BBD1-0EBFD698F1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CEB3BA-64CD-F143-AEBA-E2F97A9C1F6A}"/>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6" name="Footer Placeholder 5">
            <a:extLst>
              <a:ext uri="{FF2B5EF4-FFF2-40B4-BE49-F238E27FC236}">
                <a16:creationId xmlns:a16="http://schemas.microsoft.com/office/drawing/2014/main" id="{395BE0B1-68CC-1477-1D22-9A754361033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6B964ED-76D7-2721-36BE-A38DF44B376F}"/>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49164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D1B05-CD45-C1B5-9FBA-2BDC4BBB5D8D}"/>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69427A2-735B-2149-C349-26DB7116B3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066AE6C-70EC-C8CC-45B6-201AFF16D13F}"/>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5" name="Footer Placeholder 4">
            <a:extLst>
              <a:ext uri="{FF2B5EF4-FFF2-40B4-BE49-F238E27FC236}">
                <a16:creationId xmlns:a16="http://schemas.microsoft.com/office/drawing/2014/main" id="{104856A1-2BFF-2930-67C5-C1239603E4D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62B1664-62CA-CA82-D792-3EF50D935207}"/>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2631554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F83781-4EA8-4A57-D582-14B75FD9B9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0F0B6C0-5FE7-3513-6C5A-13F1DB8C58D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BE6E46A-97EA-99C8-EA20-20430FEE2B3D}"/>
              </a:ext>
            </a:extLst>
          </p:cNvPr>
          <p:cNvSpPr>
            <a:spLocks noGrp="1"/>
          </p:cNvSpPr>
          <p:nvPr>
            <p:ph type="dt" sz="half" idx="10"/>
          </p:nvPr>
        </p:nvSpPr>
        <p:spPr/>
        <p:txBody>
          <a:bodyPr/>
          <a:lstStyle/>
          <a:p>
            <a:fld id="{B410A9CB-6DC5-4478-B17E-D1399480E1B8}" type="datetimeFigureOut">
              <a:rPr lang="en-IN" smtClean="0"/>
              <a:t>17-02-2025</a:t>
            </a:fld>
            <a:endParaRPr lang="en-IN"/>
          </a:p>
        </p:txBody>
      </p:sp>
      <p:sp>
        <p:nvSpPr>
          <p:cNvPr id="5" name="Footer Placeholder 4">
            <a:extLst>
              <a:ext uri="{FF2B5EF4-FFF2-40B4-BE49-F238E27FC236}">
                <a16:creationId xmlns:a16="http://schemas.microsoft.com/office/drawing/2014/main" id="{66DB3A2F-BBB2-316F-F6DF-E25B680055D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EE63818-0DAD-3324-D066-69AF033F7F9B}"/>
              </a:ext>
            </a:extLst>
          </p:cNvPr>
          <p:cNvSpPr>
            <a:spLocks noGrp="1"/>
          </p:cNvSpPr>
          <p:nvPr>
            <p:ph type="sldNum" sz="quarter" idx="12"/>
          </p:nvPr>
        </p:nvSpPr>
        <p:spPr/>
        <p:txBody>
          <a:bodyPr/>
          <a:lstStyle/>
          <a:p>
            <a:fld id="{A88DCFF9-44B9-4EF5-AA0E-BF405365A12B}" type="slidenum">
              <a:rPr lang="en-IN" smtClean="0"/>
              <a:t>‹#›</a:t>
            </a:fld>
            <a:endParaRPr lang="en-IN"/>
          </a:p>
        </p:txBody>
      </p:sp>
    </p:spTree>
    <p:extLst>
      <p:ext uri="{BB962C8B-B14F-4D97-AF65-F5344CB8AC3E}">
        <p14:creationId xmlns:p14="http://schemas.microsoft.com/office/powerpoint/2010/main" val="4244777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5000"/>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64028E-B733-A7E7-CE3F-2AA6FB9476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4FFF934-60F7-9C5E-CF04-549E2124F2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873B080-CEE0-7883-4D7B-CCF457F3B2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10A9CB-6DC5-4478-B17E-D1399480E1B8}" type="datetimeFigureOut">
              <a:rPr lang="en-IN" smtClean="0"/>
              <a:t>17-02-2025</a:t>
            </a:fld>
            <a:endParaRPr lang="en-IN"/>
          </a:p>
        </p:txBody>
      </p:sp>
      <p:sp>
        <p:nvSpPr>
          <p:cNvPr id="5" name="Footer Placeholder 4">
            <a:extLst>
              <a:ext uri="{FF2B5EF4-FFF2-40B4-BE49-F238E27FC236}">
                <a16:creationId xmlns:a16="http://schemas.microsoft.com/office/drawing/2014/main" id="{2897E376-6127-F3B7-0AAC-28188CC003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3AA962C-56EE-703B-FF9E-1E0FA4FF95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8DCFF9-44B9-4EF5-AA0E-BF405365A12B}" type="slidenum">
              <a:rPr lang="en-IN" smtClean="0"/>
              <a:t>‹#›</a:t>
            </a:fld>
            <a:endParaRPr lang="en-IN"/>
          </a:p>
        </p:txBody>
      </p:sp>
    </p:spTree>
    <p:extLst>
      <p:ext uri="{BB962C8B-B14F-4D97-AF65-F5344CB8AC3E}">
        <p14:creationId xmlns:p14="http://schemas.microsoft.com/office/powerpoint/2010/main" val="2537408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C3C173-736A-7E6F-16C7-8DAAD13AE75B}"/>
              </a:ext>
            </a:extLst>
          </p:cNvPr>
          <p:cNvSpPr txBox="1"/>
          <p:nvPr/>
        </p:nvSpPr>
        <p:spPr>
          <a:xfrm>
            <a:off x="1976283" y="613419"/>
            <a:ext cx="7944465" cy="5150449"/>
          </a:xfrm>
          <a:prstGeom prst="rect">
            <a:avLst/>
          </a:prstGeom>
          <a:noFill/>
        </p:spPr>
        <p:txBody>
          <a:bodyPr wrap="square">
            <a:spAutoFit/>
          </a:bodyPr>
          <a:lstStyle/>
          <a:p>
            <a:pPr algn="ctr">
              <a:lnSpc>
                <a:spcPct val="200000"/>
              </a:lnSpc>
            </a:pPr>
            <a:r>
              <a:rPr lang="en-GB" sz="2400" b="1" dirty="0">
                <a:effectLst/>
                <a:latin typeface="Times New Roman" panose="02020603050405020304" pitchFamily="18" charset="0"/>
                <a:ea typeface="Times New Roman" panose="02020603050405020304" pitchFamily="18" charset="0"/>
              </a:rPr>
              <a:t>Module Name: Contemporary Themes in the Hotel and Hospitality Sector</a:t>
            </a:r>
            <a:endParaRPr lang="en-IN" sz="2400" dirty="0">
              <a:effectLst/>
              <a:latin typeface="Times New Roman" panose="02020603050405020304" pitchFamily="18" charset="0"/>
              <a:ea typeface="Times New Roman" panose="02020603050405020304" pitchFamily="18" charset="0"/>
            </a:endParaRPr>
          </a:p>
          <a:p>
            <a:pPr algn="ctr">
              <a:lnSpc>
                <a:spcPct val="200000"/>
              </a:lnSpc>
            </a:pPr>
            <a:r>
              <a:rPr lang="en-GB" sz="2400" b="1" dirty="0">
                <a:effectLst/>
                <a:latin typeface="Times New Roman" panose="02020603050405020304" pitchFamily="18" charset="0"/>
                <a:ea typeface="Times New Roman" panose="02020603050405020304" pitchFamily="18" charset="0"/>
              </a:rPr>
              <a:t>Module Code: BMIH6001</a:t>
            </a:r>
            <a:endParaRPr lang="en-IN" sz="2400" dirty="0">
              <a:effectLst/>
              <a:latin typeface="Times New Roman" panose="02020603050405020304" pitchFamily="18" charset="0"/>
              <a:ea typeface="Times New Roman" panose="02020603050405020304" pitchFamily="18" charset="0"/>
            </a:endParaRPr>
          </a:p>
          <a:p>
            <a:pPr algn="ctr">
              <a:lnSpc>
                <a:spcPct val="200000"/>
              </a:lnSpc>
            </a:pPr>
            <a:r>
              <a:rPr lang="en-GB" sz="2400" b="1" dirty="0">
                <a:effectLst/>
                <a:latin typeface="Times New Roman" panose="02020603050405020304" pitchFamily="18" charset="0"/>
                <a:ea typeface="Times New Roman" panose="02020603050405020304" pitchFamily="18" charset="0"/>
              </a:rPr>
              <a:t>Assignment Title: Presentation</a:t>
            </a:r>
            <a:endParaRPr lang="en-IN" sz="2400" dirty="0">
              <a:effectLst/>
              <a:latin typeface="Times New Roman" panose="02020603050405020304" pitchFamily="18" charset="0"/>
              <a:ea typeface="Times New Roman" panose="02020603050405020304" pitchFamily="18" charset="0"/>
            </a:endParaRPr>
          </a:p>
          <a:p>
            <a:pPr algn="ctr">
              <a:lnSpc>
                <a:spcPct val="200000"/>
              </a:lnSpc>
            </a:pPr>
            <a:r>
              <a:rPr lang="en-GB" sz="2400" b="1" dirty="0">
                <a:effectLst/>
                <a:latin typeface="Times New Roman" panose="02020603050405020304" pitchFamily="18" charset="0"/>
                <a:ea typeface="Times New Roman" panose="02020603050405020304" pitchFamily="18" charset="0"/>
              </a:rPr>
              <a:t>Student Name: </a:t>
            </a:r>
            <a:r>
              <a:rPr lang="en-GB" sz="2400" b="1" dirty="0">
                <a:effectLst/>
                <a:highlight>
                  <a:srgbClr val="FFFFFF"/>
                </a:highlight>
                <a:latin typeface="Times New Roman" panose="02020603050405020304" pitchFamily="18" charset="0"/>
                <a:ea typeface="Roboto" panose="02000000000000000000" pitchFamily="2" charset="0"/>
              </a:rPr>
              <a:t>Ana Nica</a:t>
            </a:r>
            <a:endParaRPr lang="en-IN" sz="2400" dirty="0">
              <a:effectLst/>
              <a:latin typeface="Times New Roman" panose="02020603050405020304" pitchFamily="18" charset="0"/>
              <a:ea typeface="Times New Roman" panose="02020603050405020304" pitchFamily="18" charset="0"/>
            </a:endParaRPr>
          </a:p>
          <a:p>
            <a:pPr algn="ctr">
              <a:lnSpc>
                <a:spcPct val="200000"/>
              </a:lnSpc>
            </a:pPr>
            <a:r>
              <a:rPr lang="en-GB" sz="2400" b="1" dirty="0">
                <a:effectLst/>
                <a:latin typeface="Times New Roman" panose="02020603050405020304" pitchFamily="18" charset="0"/>
                <a:ea typeface="Times New Roman" panose="02020603050405020304" pitchFamily="18" charset="0"/>
              </a:rPr>
              <a:t>Student ID:</a:t>
            </a:r>
            <a:endParaRPr lang="en-IN" sz="2400" dirty="0">
              <a:effectLst/>
              <a:latin typeface="Times New Roman" panose="02020603050405020304" pitchFamily="18" charset="0"/>
              <a:ea typeface="Times New Roman" panose="02020603050405020304" pitchFamily="18" charset="0"/>
            </a:endParaRPr>
          </a:p>
          <a:p>
            <a:pPr algn="ctr">
              <a:lnSpc>
                <a:spcPct val="200000"/>
              </a:lnSpc>
            </a:pPr>
            <a:r>
              <a:rPr lang="en-GB" sz="2400" b="1" dirty="0">
                <a:effectLst/>
                <a:latin typeface="Times New Roman" panose="02020603050405020304" pitchFamily="18" charset="0"/>
                <a:ea typeface="Times New Roman" panose="02020603050405020304" pitchFamily="18" charset="0"/>
              </a:rPr>
              <a:t>Component 2</a:t>
            </a:r>
            <a:endParaRPr lang="en-IN"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0673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3D207-8110-1E91-2DD0-C90F5E2A0997}"/>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Table of Contents</a:t>
            </a:r>
            <a:endParaRPr lang="en-IN" sz="4000"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1052ABA5-D604-D4E4-14A3-DCC164A84B3E}"/>
              </a:ext>
            </a:extLst>
          </p:cNvPr>
          <p:cNvSpPr>
            <a:spLocks noGrp="1"/>
          </p:cNvSpPr>
          <p:nvPr>
            <p:ph idx="1"/>
          </p:nvPr>
        </p:nvSpPr>
        <p:spPr/>
        <p:txBody>
          <a:bodyPr>
            <a:normAutofit lnSpcReduction="10000"/>
          </a:bodyPr>
          <a:lstStyle/>
          <a:p>
            <a:pPr>
              <a:lnSpc>
                <a:spcPct val="150000"/>
              </a:lnSpc>
            </a:pPr>
            <a:r>
              <a:rPr lang="en-US" dirty="0"/>
              <a:t>Introduction	…………………………………………………………………………..3</a:t>
            </a:r>
          </a:p>
          <a:p>
            <a:pPr>
              <a:lnSpc>
                <a:spcPct val="150000"/>
              </a:lnSpc>
            </a:pPr>
            <a:r>
              <a:rPr lang="en-US" dirty="0"/>
              <a:t>Literature Review	…………………………………………………………………4</a:t>
            </a:r>
          </a:p>
          <a:p>
            <a:pPr>
              <a:lnSpc>
                <a:spcPct val="150000"/>
              </a:lnSpc>
            </a:pPr>
            <a:r>
              <a:rPr lang="en-US" dirty="0"/>
              <a:t>Method and Theme Impact Analysis	……………………………………………..7</a:t>
            </a:r>
          </a:p>
          <a:p>
            <a:pPr>
              <a:lnSpc>
                <a:spcPct val="150000"/>
              </a:lnSpc>
            </a:pPr>
            <a:r>
              <a:rPr lang="en-US" dirty="0"/>
              <a:t>Conclusion	……………………………………………………………………………………..9</a:t>
            </a:r>
          </a:p>
          <a:p>
            <a:pPr>
              <a:lnSpc>
                <a:spcPct val="150000"/>
              </a:lnSpc>
            </a:pPr>
            <a:r>
              <a:rPr lang="en-US" dirty="0"/>
              <a:t>Recommendations	…………………………………………………………………10</a:t>
            </a:r>
          </a:p>
          <a:p>
            <a:pPr>
              <a:lnSpc>
                <a:spcPct val="150000"/>
              </a:lnSpc>
            </a:pPr>
            <a:r>
              <a:rPr lang="en-US" dirty="0"/>
              <a:t>References	 ……………………………………………………………………………………11</a:t>
            </a:r>
          </a:p>
          <a:p>
            <a:pPr>
              <a:lnSpc>
                <a:spcPct val="150000"/>
              </a:lnSpc>
            </a:pPr>
            <a:endParaRPr lang="en-GB" dirty="0"/>
          </a:p>
        </p:txBody>
      </p:sp>
    </p:spTree>
    <p:extLst>
      <p:ext uri="{BB962C8B-B14F-4D97-AF65-F5344CB8AC3E}">
        <p14:creationId xmlns:p14="http://schemas.microsoft.com/office/powerpoint/2010/main" val="75586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CD7D0C-1306-5D69-DA10-4CA08DAE9059}"/>
              </a:ext>
            </a:extLst>
          </p:cNvPr>
          <p:cNvSpPr txBox="1"/>
          <p:nvPr/>
        </p:nvSpPr>
        <p:spPr>
          <a:xfrm>
            <a:off x="2597046" y="0"/>
            <a:ext cx="6093500" cy="905056"/>
          </a:xfrm>
          <a:prstGeom prst="rect">
            <a:avLst/>
          </a:prstGeom>
          <a:noFill/>
        </p:spPr>
        <p:txBody>
          <a:bodyPr wrap="square">
            <a:spAutoFit/>
          </a:bodyPr>
          <a:lstStyle/>
          <a:p>
            <a:pPr algn="ctr">
              <a:lnSpc>
                <a:spcPct val="150000"/>
              </a:lnSpc>
            </a:pPr>
            <a:r>
              <a:rPr lang="en-GB" sz="4000" b="1" kern="0" dirty="0">
                <a:effectLst/>
                <a:latin typeface="Times New Roman" panose="02020603050405020304" pitchFamily="18" charset="0"/>
              </a:rPr>
              <a:t>Introduction </a:t>
            </a:r>
          </a:p>
        </p:txBody>
      </p:sp>
      <p:sp>
        <p:nvSpPr>
          <p:cNvPr id="7" name="TextBox 6">
            <a:extLst>
              <a:ext uri="{FF2B5EF4-FFF2-40B4-BE49-F238E27FC236}">
                <a16:creationId xmlns:a16="http://schemas.microsoft.com/office/drawing/2014/main" id="{5C0979C5-7CA6-4554-4E7A-8C6368C5F6DD}"/>
              </a:ext>
            </a:extLst>
          </p:cNvPr>
          <p:cNvSpPr txBox="1"/>
          <p:nvPr/>
        </p:nvSpPr>
        <p:spPr>
          <a:xfrm>
            <a:off x="348522" y="1071876"/>
            <a:ext cx="7851098" cy="558293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Artificial Intelligence (AI) is one of the latest trends in business dynamics which plays a crucial role in accelerating business operations and optimising various services. </a:t>
            </a:r>
          </a:p>
          <a:p>
            <a:pPr marL="285750" indent="-285750" algn="just">
              <a:lnSpc>
                <a:spcPct val="150000"/>
              </a:lnSpc>
              <a:buFont typeface="Arial" panose="020B0604020202020204" pitchFamily="34" charset="0"/>
              <a:buChar char="•"/>
            </a:pPr>
            <a:endParaRPr lang="en-GB" sz="2000" dirty="0">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GB"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This presentation will deal with the theme of AI in the hospitality and tourism industry for the reason of increasing AI trends in the industry. </a:t>
            </a:r>
          </a:p>
          <a:p>
            <a:pPr marL="285750" indent="-285750" algn="just">
              <a:lnSpc>
                <a:spcPct val="150000"/>
              </a:lnSpc>
              <a:buFont typeface="Arial" panose="020B0604020202020204" pitchFamily="34" charset="0"/>
              <a:buChar char="•"/>
            </a:pPr>
            <a:endParaRPr lang="en-GB" sz="2000" dirty="0">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GB" sz="2000" dirty="0">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GB"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The first part of this study has provided an overview of AI in the industry and conducted a literature review for concise illustration.</a:t>
            </a:r>
            <a:endParaRPr lang="en-GB" sz="2000" dirty="0"/>
          </a:p>
        </p:txBody>
      </p:sp>
      <p:pic>
        <p:nvPicPr>
          <p:cNvPr id="9" name="Picture 8">
            <a:extLst>
              <a:ext uri="{FF2B5EF4-FFF2-40B4-BE49-F238E27FC236}">
                <a16:creationId xmlns:a16="http://schemas.microsoft.com/office/drawing/2014/main" id="{B91991FF-0A06-9C92-C021-8E3279295907}"/>
              </a:ext>
            </a:extLst>
          </p:cNvPr>
          <p:cNvPicPr>
            <a:picLocks noChangeAspect="1"/>
          </p:cNvPicPr>
          <p:nvPr/>
        </p:nvPicPr>
        <p:blipFill>
          <a:blip r:embed="rId3"/>
          <a:stretch>
            <a:fillRect/>
          </a:stretch>
        </p:blipFill>
        <p:spPr>
          <a:xfrm>
            <a:off x="8423224" y="1071876"/>
            <a:ext cx="3560164" cy="4152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89845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8285E-DB7A-2789-0CC1-BC5AAB64DEBF}"/>
              </a:ext>
            </a:extLst>
          </p:cNvPr>
          <p:cNvSpPr>
            <a:spLocks noGrp="1"/>
          </p:cNvSpPr>
          <p:nvPr>
            <p:ph type="title"/>
          </p:nvPr>
        </p:nvSpPr>
        <p:spPr/>
        <p:txBody>
          <a:bodyPr>
            <a:normAutofit/>
          </a:bodyPr>
          <a:lstStyle/>
          <a:p>
            <a:pPr algn="ctr"/>
            <a:r>
              <a:rPr lang="en-GB" sz="4000" b="1" kern="0" dirty="0">
                <a:effectLst/>
                <a:latin typeface="Times New Roman" panose="02020603050405020304" pitchFamily="18" charset="0"/>
              </a:rPr>
              <a:t>Literature Review </a:t>
            </a:r>
            <a:br>
              <a:rPr lang="en-IN" sz="4000" b="1" kern="0" dirty="0">
                <a:effectLst/>
                <a:latin typeface="Times New Roman" panose="02020603050405020304" pitchFamily="18" charset="0"/>
              </a:rPr>
            </a:br>
            <a:endParaRPr lang="en-IN" sz="4000" dirty="0"/>
          </a:p>
        </p:txBody>
      </p:sp>
      <p:sp>
        <p:nvSpPr>
          <p:cNvPr id="3" name="Content Placeholder 2">
            <a:extLst>
              <a:ext uri="{FF2B5EF4-FFF2-40B4-BE49-F238E27FC236}">
                <a16:creationId xmlns:a16="http://schemas.microsoft.com/office/drawing/2014/main" id="{F34573B6-FE4D-77B2-A606-439DF7C01108}"/>
              </a:ext>
            </a:extLst>
          </p:cNvPr>
          <p:cNvSpPr>
            <a:spLocks noGrp="1"/>
          </p:cNvSpPr>
          <p:nvPr>
            <p:ph idx="1"/>
          </p:nvPr>
        </p:nvSpPr>
        <p:spPr>
          <a:xfrm>
            <a:off x="769374" y="1288949"/>
            <a:ext cx="5670755" cy="4351338"/>
          </a:xfrm>
        </p:spPr>
        <p:txBody>
          <a:bodyPr>
            <a:noAutofit/>
          </a:bodyPr>
          <a:lstStyle/>
          <a:p>
            <a:pPr algn="just">
              <a:lnSpc>
                <a:spcPct val="150000"/>
              </a:lnSpc>
            </a:pPr>
            <a:r>
              <a:rPr lang="en-GB" sz="2000" b="1" dirty="0">
                <a:effectLst/>
                <a:latin typeface="Times New Roman" panose="02020603050405020304" pitchFamily="18" charset="0"/>
                <a:ea typeface="Times New Roman" panose="02020603050405020304" pitchFamily="18" charset="0"/>
              </a:rPr>
              <a:t>Description of AI-enabled personalisation</a:t>
            </a:r>
          </a:p>
          <a:p>
            <a:pPr algn="just">
              <a:lnSpc>
                <a:spcPct val="150000"/>
              </a:lnSpc>
              <a:buFont typeface="Wingdings" panose="05000000000000000000" pitchFamily="2" charset="2"/>
              <a:buChar char="Ø"/>
            </a:pPr>
            <a:r>
              <a:rPr lang="en-GB" sz="2000" dirty="0">
                <a:effectLst/>
                <a:latin typeface="Times New Roman" panose="02020603050405020304" pitchFamily="18" charset="0"/>
                <a:ea typeface="Times New Roman" panose="02020603050405020304" pitchFamily="18" charset="0"/>
              </a:rPr>
              <a:t>Hospitality organisations are focused on integrating personalisation features in the customer service process.</a:t>
            </a:r>
          </a:p>
          <a:p>
            <a:pPr algn="just">
              <a:lnSpc>
                <a:spcPct val="150000"/>
              </a:lnSpc>
              <a:buFont typeface="Wingdings" panose="05000000000000000000" pitchFamily="2" charset="2"/>
              <a:buChar char="Ø"/>
            </a:pPr>
            <a:r>
              <a:rPr lang="en-GB" sz="2000" dirty="0">
                <a:effectLst/>
                <a:latin typeface="Times New Roman" panose="02020603050405020304" pitchFamily="18" charset="0"/>
                <a:ea typeface="Times New Roman" panose="02020603050405020304" pitchFamily="18" charset="0"/>
              </a:rPr>
              <a:t>The successful adoption of AI tools enables modern hotels and resorts to predict consumer demands and modify the offerings of services. </a:t>
            </a:r>
          </a:p>
          <a:p>
            <a:pPr algn="just">
              <a:lnSpc>
                <a:spcPct val="150000"/>
              </a:lnSpc>
              <a:buFont typeface="Wingdings" panose="05000000000000000000" pitchFamily="2" charset="2"/>
              <a:buChar char="Ø"/>
            </a:pPr>
            <a:r>
              <a:rPr lang="en-GB" sz="2000" dirty="0">
                <a:effectLst/>
                <a:latin typeface="Times New Roman" panose="02020603050405020304" pitchFamily="18" charset="0"/>
                <a:ea typeface="Times New Roman" panose="02020603050405020304" pitchFamily="18" charset="0"/>
              </a:rPr>
              <a:t>The use of smart tools like AI-powered customer assistance can enable the organisation to attract a wide range of guests and satisfy them as well. </a:t>
            </a:r>
            <a:endParaRPr lang="en-IN" sz="2000" dirty="0">
              <a:effectLst/>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Ø"/>
            </a:pPr>
            <a:endParaRPr lang="en-IN" sz="20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IN" sz="2000" dirty="0"/>
          </a:p>
        </p:txBody>
      </p:sp>
      <p:sp>
        <p:nvSpPr>
          <p:cNvPr id="5" name="TextBox 4">
            <a:extLst>
              <a:ext uri="{FF2B5EF4-FFF2-40B4-BE49-F238E27FC236}">
                <a16:creationId xmlns:a16="http://schemas.microsoft.com/office/drawing/2014/main" id="{BEFFEBAE-6EDC-4CD4-D7D0-26C4139ACF13}"/>
              </a:ext>
            </a:extLst>
          </p:cNvPr>
          <p:cNvSpPr txBox="1"/>
          <p:nvPr/>
        </p:nvSpPr>
        <p:spPr>
          <a:xfrm>
            <a:off x="7796981" y="5301733"/>
            <a:ext cx="6096000" cy="307777"/>
          </a:xfrm>
          <a:prstGeom prst="rect">
            <a:avLst/>
          </a:prstGeom>
          <a:noFill/>
        </p:spPr>
        <p:txBody>
          <a:bodyPr wrap="square">
            <a:spAutoFit/>
          </a:bodyPr>
          <a:lstStyle/>
          <a:p>
            <a:r>
              <a:rPr lang="en-GB" sz="1400" dirty="0">
                <a:effectLst/>
                <a:latin typeface="Times New Roman" panose="02020603050405020304" pitchFamily="18" charset="0"/>
                <a:ea typeface="Times New Roman" panose="02020603050405020304" pitchFamily="18" charset="0"/>
              </a:rPr>
              <a:t>(</a:t>
            </a:r>
            <a:r>
              <a:rPr lang="en-GB" sz="1400" dirty="0" err="1">
                <a:effectLst/>
                <a:latin typeface="Times New Roman" panose="02020603050405020304" pitchFamily="18" charset="0"/>
                <a:ea typeface="Times New Roman" panose="02020603050405020304" pitchFamily="18" charset="0"/>
              </a:rPr>
              <a:t>Lytras</a:t>
            </a:r>
            <a:r>
              <a:rPr lang="en-GB" sz="1400" dirty="0">
                <a:effectLst/>
                <a:latin typeface="Times New Roman" panose="02020603050405020304" pitchFamily="18" charset="0"/>
                <a:ea typeface="Times New Roman" panose="02020603050405020304" pitchFamily="18" charset="0"/>
              </a:rPr>
              <a:t> and </a:t>
            </a:r>
            <a:r>
              <a:rPr lang="en-GB" sz="1400" dirty="0" err="1">
                <a:effectLst/>
                <a:latin typeface="Times New Roman" panose="02020603050405020304" pitchFamily="18" charset="0"/>
                <a:ea typeface="Times New Roman" panose="02020603050405020304" pitchFamily="18" charset="0"/>
              </a:rPr>
              <a:t>Visvizi</a:t>
            </a:r>
            <a:r>
              <a:rPr lang="en-GB" sz="1400" dirty="0">
                <a:latin typeface="Times New Roman" panose="02020603050405020304" pitchFamily="18" charset="0"/>
                <a:ea typeface="Times New Roman" panose="02020603050405020304" pitchFamily="18" charset="0"/>
              </a:rPr>
              <a:t>, </a:t>
            </a:r>
            <a:r>
              <a:rPr lang="en-GB" sz="1400" dirty="0">
                <a:effectLst/>
                <a:latin typeface="Times New Roman" panose="02020603050405020304" pitchFamily="18" charset="0"/>
                <a:ea typeface="Times New Roman" panose="02020603050405020304" pitchFamily="18" charset="0"/>
              </a:rPr>
              <a:t>2021) </a:t>
            </a:r>
            <a:endParaRPr lang="en-IN" sz="1400" dirty="0"/>
          </a:p>
        </p:txBody>
      </p:sp>
      <p:pic>
        <p:nvPicPr>
          <p:cNvPr id="1026" name="Picture 2" descr="How AI Can Transform the Hospitality Industry, Improve Operations">
            <a:extLst>
              <a:ext uri="{FF2B5EF4-FFF2-40B4-BE49-F238E27FC236}">
                <a16:creationId xmlns:a16="http://schemas.microsoft.com/office/drawing/2014/main" id="{CDC50C6D-207B-8C2C-268B-943FA61849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0188" y="1825625"/>
            <a:ext cx="5046432" cy="34746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082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06DF6-68BE-3831-669F-920E02D4F1EC}"/>
              </a:ext>
            </a:extLst>
          </p:cNvPr>
          <p:cNvSpPr>
            <a:spLocks noGrp="1"/>
          </p:cNvSpPr>
          <p:nvPr>
            <p:ph type="title"/>
          </p:nvPr>
        </p:nvSpPr>
        <p:spPr>
          <a:xfrm>
            <a:off x="-3664974" y="212277"/>
            <a:ext cx="10515600" cy="1325563"/>
          </a:xfrm>
        </p:spPr>
        <p:txBody>
          <a:bodyPr>
            <a:normAutofit/>
          </a:bodyPr>
          <a:lstStyle/>
          <a:p>
            <a:pPr algn="ctr"/>
            <a:r>
              <a:rPr lang="en-US" sz="4000" b="1" dirty="0" err="1">
                <a:latin typeface="Times New Roman" panose="02020603050405020304" pitchFamily="18" charset="0"/>
                <a:cs typeface="Times New Roman" panose="02020603050405020304" pitchFamily="18" charset="0"/>
              </a:rPr>
              <a:t>Contd</a:t>
            </a:r>
            <a:r>
              <a:rPr lang="en-US" sz="4000" b="1" dirty="0">
                <a:latin typeface="Times New Roman" panose="02020603050405020304" pitchFamily="18" charset="0"/>
                <a:cs typeface="Times New Roman" panose="02020603050405020304" pitchFamily="18" charset="0"/>
              </a:rPr>
              <a: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7C58265-4922-B779-BBF4-F7EB030DE56B}"/>
              </a:ext>
            </a:extLst>
          </p:cNvPr>
          <p:cNvSpPr>
            <a:spLocks noGrp="1"/>
          </p:cNvSpPr>
          <p:nvPr>
            <p:ph idx="1"/>
          </p:nvPr>
        </p:nvSpPr>
        <p:spPr>
          <a:xfrm>
            <a:off x="5142271" y="1219660"/>
            <a:ext cx="6516329" cy="4351338"/>
          </a:xfrm>
        </p:spPr>
        <p:txBody>
          <a:bodyPr>
            <a:noAutofit/>
          </a:bodyPr>
          <a:lstStyle/>
          <a:p>
            <a:pPr algn="just">
              <a:lnSpc>
                <a:spcPct val="150000"/>
              </a:lnSpc>
            </a:pPr>
            <a:r>
              <a:rPr lang="en-GB" sz="2000" b="1" dirty="0">
                <a:effectLst/>
                <a:latin typeface="Times New Roman" panose="02020603050405020304" pitchFamily="18" charset="0"/>
                <a:ea typeface="Times New Roman" panose="02020603050405020304" pitchFamily="18" charset="0"/>
              </a:rPr>
              <a:t>Assessing different areas of AI-based personalisation</a:t>
            </a:r>
          </a:p>
          <a:p>
            <a:pPr algn="just">
              <a:lnSpc>
                <a:spcPct val="150000"/>
              </a:lnSpc>
              <a:buFont typeface="Wingdings" panose="05000000000000000000" pitchFamily="2" charset="2"/>
              <a:buChar char="Ø"/>
            </a:pPr>
            <a:r>
              <a:rPr lang="en-GB" sz="2000" b="1" i="1" dirty="0">
                <a:effectLst/>
                <a:latin typeface="Times New Roman" panose="02020603050405020304" pitchFamily="18" charset="0"/>
                <a:ea typeface="Times New Roman" panose="02020603050405020304" pitchFamily="18" charset="0"/>
              </a:rPr>
              <a:t>Improving marketing capacities: </a:t>
            </a:r>
            <a:r>
              <a:rPr lang="en-GB" sz="2000" dirty="0">
                <a:effectLst/>
                <a:latin typeface="Times New Roman" panose="02020603050405020304" pitchFamily="18" charset="0"/>
                <a:ea typeface="Times New Roman" panose="02020603050405020304" pitchFamily="18" charset="0"/>
              </a:rPr>
              <a:t>AI-enabled tools guide marketing managers to optimise revenue by analysing the market demands and pricing strategies of competitors. </a:t>
            </a:r>
            <a:endParaRPr lang="en-IN" sz="2000" dirty="0">
              <a:effectLst/>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Ø"/>
            </a:pPr>
            <a:r>
              <a:rPr lang="en-GB" sz="2000" b="1" i="1" dirty="0">
                <a:effectLst/>
                <a:latin typeface="Times New Roman" panose="02020603050405020304" pitchFamily="18" charset="0"/>
                <a:ea typeface="Times New Roman" panose="02020603050405020304" pitchFamily="18" charset="0"/>
              </a:rPr>
              <a:t>Consumer loyalty using AI: </a:t>
            </a:r>
            <a:r>
              <a:rPr lang="en-GB" sz="2000" dirty="0">
                <a:effectLst/>
                <a:latin typeface="Times New Roman" panose="02020603050405020304" pitchFamily="18" charset="0"/>
                <a:ea typeface="Times New Roman" panose="02020603050405020304" pitchFamily="18" charset="0"/>
              </a:rPr>
              <a:t>The hotels in the industry can improve customer satisfaction scores by introducing AI-enabled room services, accommodation and other services.</a:t>
            </a:r>
          </a:p>
          <a:p>
            <a:pPr algn="just">
              <a:lnSpc>
                <a:spcPct val="150000"/>
              </a:lnSpc>
              <a:buFont typeface="Wingdings" panose="05000000000000000000" pitchFamily="2" charset="2"/>
              <a:buChar char="Ø"/>
            </a:pPr>
            <a:r>
              <a:rPr lang="en-GB" sz="2000" b="1" i="1" dirty="0">
                <a:effectLst/>
                <a:latin typeface="Times New Roman" panose="02020603050405020304" pitchFamily="18" charset="0"/>
                <a:ea typeface="Times New Roman" panose="02020603050405020304" pitchFamily="18" charset="0"/>
              </a:rPr>
              <a:t>Customer feedback and sentiment analysis: </a:t>
            </a:r>
            <a:r>
              <a:rPr lang="en-GB" sz="2000" dirty="0">
                <a:effectLst/>
                <a:latin typeface="Times New Roman" panose="02020603050405020304" pitchFamily="18" charset="0"/>
                <a:ea typeface="Times New Roman" panose="02020603050405020304" pitchFamily="18" charset="0"/>
              </a:rPr>
              <a:t>One of the major AI trends in the hospitality industry is an analysis of consumer sentiments by assessing complaints and queries regarding service quality. </a:t>
            </a:r>
            <a:endParaRPr lang="en-IN" sz="2000" dirty="0">
              <a:effectLst/>
              <a:latin typeface="Times New Roman" panose="02020603050405020304" pitchFamily="18" charset="0"/>
              <a:ea typeface="Times New Roman" panose="02020603050405020304" pitchFamily="18" charset="0"/>
            </a:endParaRPr>
          </a:p>
          <a:p>
            <a:pPr algn="just">
              <a:lnSpc>
                <a:spcPct val="150000"/>
              </a:lnSpc>
            </a:pPr>
            <a:endParaRPr lang="en-IN" sz="2000" dirty="0"/>
          </a:p>
        </p:txBody>
      </p:sp>
      <p:sp>
        <p:nvSpPr>
          <p:cNvPr id="5" name="TextBox 4">
            <a:extLst>
              <a:ext uri="{FF2B5EF4-FFF2-40B4-BE49-F238E27FC236}">
                <a16:creationId xmlns:a16="http://schemas.microsoft.com/office/drawing/2014/main" id="{751BCAD2-B5D5-B65E-6F3D-DCEFFDB72B49}"/>
              </a:ext>
            </a:extLst>
          </p:cNvPr>
          <p:cNvSpPr txBox="1"/>
          <p:nvPr/>
        </p:nvSpPr>
        <p:spPr>
          <a:xfrm>
            <a:off x="1966451" y="5729075"/>
            <a:ext cx="6096000" cy="307777"/>
          </a:xfrm>
          <a:prstGeom prst="rect">
            <a:avLst/>
          </a:prstGeom>
          <a:noFill/>
        </p:spPr>
        <p:txBody>
          <a:bodyPr wrap="square">
            <a:spAutoFit/>
          </a:bodyPr>
          <a:lstStyle/>
          <a:p>
            <a:r>
              <a:rPr lang="en-GB" sz="1400" dirty="0">
                <a:effectLst/>
                <a:latin typeface="Times New Roman" panose="02020603050405020304" pitchFamily="18" charset="0"/>
                <a:ea typeface="Times New Roman" panose="02020603050405020304" pitchFamily="18" charset="0"/>
              </a:rPr>
              <a:t>(</a:t>
            </a:r>
            <a:r>
              <a:rPr lang="en-GB" sz="1400" dirty="0" err="1">
                <a:effectLst/>
                <a:latin typeface="Times New Roman" panose="02020603050405020304" pitchFamily="18" charset="0"/>
                <a:ea typeface="Times New Roman" panose="02020603050405020304" pitchFamily="18" charset="0"/>
              </a:rPr>
              <a:t>Iyelolu</a:t>
            </a:r>
            <a:r>
              <a:rPr lang="en-GB" sz="1400" dirty="0">
                <a:effectLst/>
                <a:latin typeface="Times New Roman" panose="02020603050405020304" pitchFamily="18" charset="0"/>
                <a:ea typeface="Times New Roman" panose="02020603050405020304" pitchFamily="18" charset="0"/>
              </a:rPr>
              <a:t> </a:t>
            </a:r>
            <a:r>
              <a:rPr lang="en-GB" sz="1400" i="1" dirty="0">
                <a:effectLst/>
                <a:latin typeface="Times New Roman" panose="02020603050405020304" pitchFamily="18" charset="0"/>
                <a:ea typeface="Times New Roman" panose="02020603050405020304" pitchFamily="18" charset="0"/>
              </a:rPr>
              <a:t>et al.</a:t>
            </a:r>
            <a:r>
              <a:rPr lang="en-GB" sz="1400" i="1" dirty="0">
                <a:latin typeface="Times New Roman" panose="02020603050405020304" pitchFamily="18" charset="0"/>
                <a:ea typeface="Times New Roman" panose="02020603050405020304" pitchFamily="18" charset="0"/>
              </a:rPr>
              <a:t>, </a:t>
            </a:r>
            <a:r>
              <a:rPr lang="en-GB" sz="1400" dirty="0">
                <a:effectLst/>
                <a:latin typeface="Times New Roman" panose="02020603050405020304" pitchFamily="18" charset="0"/>
                <a:ea typeface="Times New Roman" panose="02020603050405020304" pitchFamily="18" charset="0"/>
              </a:rPr>
              <a:t>2024) </a:t>
            </a:r>
            <a:endParaRPr lang="en-IN" sz="1400" dirty="0"/>
          </a:p>
        </p:txBody>
      </p:sp>
      <p:pic>
        <p:nvPicPr>
          <p:cNvPr id="2050" name="Picture 2" descr="How Artificial Intelligence is reshaping the Hospitality sector">
            <a:extLst>
              <a:ext uri="{FF2B5EF4-FFF2-40B4-BE49-F238E27FC236}">
                <a16:creationId xmlns:a16="http://schemas.microsoft.com/office/drawing/2014/main" id="{2CA75C60-1CEF-370C-BF07-92C55E94A5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853994"/>
            <a:ext cx="4323736" cy="355892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204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7AF64-EEFE-7516-5AAD-EDF71B90A5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DB23AC-E9E3-FB64-524D-74F316B57612}"/>
              </a:ext>
            </a:extLst>
          </p:cNvPr>
          <p:cNvSpPr>
            <a:spLocks noGrp="1"/>
          </p:cNvSpPr>
          <p:nvPr>
            <p:ph type="title"/>
          </p:nvPr>
        </p:nvSpPr>
        <p:spPr>
          <a:xfrm>
            <a:off x="-3753896" y="183124"/>
            <a:ext cx="10515600" cy="1325563"/>
          </a:xfrm>
        </p:spPr>
        <p:txBody>
          <a:bodyPr>
            <a:normAutofit/>
          </a:bodyPr>
          <a:lstStyle/>
          <a:p>
            <a:pPr algn="ctr"/>
            <a:r>
              <a:rPr lang="en-US" sz="4000" b="1" dirty="0" err="1">
                <a:latin typeface="Times New Roman" panose="02020603050405020304" pitchFamily="18" charset="0"/>
                <a:cs typeface="Times New Roman" panose="02020603050405020304" pitchFamily="18" charset="0"/>
              </a:rPr>
              <a:t>Contd</a:t>
            </a:r>
            <a:r>
              <a:rPr lang="en-US" sz="4000" b="1" dirty="0">
                <a:latin typeface="Times New Roman" panose="02020603050405020304" pitchFamily="18" charset="0"/>
                <a:cs typeface="Times New Roman" panose="02020603050405020304" pitchFamily="18" charset="0"/>
              </a:rPr>
              <a: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2DFB9BF-FE60-4538-804B-961E4BC2AD81}"/>
              </a:ext>
            </a:extLst>
          </p:cNvPr>
          <p:cNvSpPr>
            <a:spLocks noGrp="1"/>
          </p:cNvSpPr>
          <p:nvPr>
            <p:ph idx="1"/>
          </p:nvPr>
        </p:nvSpPr>
        <p:spPr>
          <a:xfrm>
            <a:off x="4984955" y="1452000"/>
            <a:ext cx="6774426" cy="4351338"/>
          </a:xfrm>
        </p:spPr>
        <p:txBody>
          <a:bodyPr>
            <a:noAutofit/>
          </a:bodyPr>
          <a:lstStyle/>
          <a:p>
            <a:pPr algn="just">
              <a:lnSpc>
                <a:spcPct val="150000"/>
              </a:lnSpc>
            </a:pPr>
            <a:r>
              <a:rPr lang="en-GB" sz="2000" b="1" dirty="0">
                <a:effectLst/>
                <a:latin typeface="Times New Roman" panose="02020603050405020304" pitchFamily="18" charset="0"/>
                <a:ea typeface="Times New Roman" panose="02020603050405020304" pitchFamily="18" charset="0"/>
              </a:rPr>
              <a:t>Strategies to enhance AI-directed personalisation </a:t>
            </a:r>
            <a:endParaRPr lang="en-IN" sz="2000" dirty="0">
              <a:effectLst/>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Ø"/>
            </a:pPr>
            <a:r>
              <a:rPr lang="en-GB" sz="2000" b="1" i="1" dirty="0">
                <a:effectLst/>
                <a:latin typeface="Times New Roman" panose="02020603050405020304" pitchFamily="18" charset="0"/>
                <a:ea typeface="Times New Roman" panose="02020603050405020304" pitchFamily="18" charset="0"/>
              </a:rPr>
              <a:t>Providing training: </a:t>
            </a:r>
            <a:r>
              <a:rPr lang="en-GB" sz="2000" dirty="0">
                <a:effectLst/>
                <a:latin typeface="Times New Roman" panose="02020603050405020304" pitchFamily="18" charset="0"/>
                <a:ea typeface="Times New Roman" panose="02020603050405020304" pitchFamily="18" charset="0"/>
              </a:rPr>
              <a:t>Hotels must deliver mentorships and ongoing training programs to the marketing managers to enhance their knowledge and skills. </a:t>
            </a:r>
          </a:p>
          <a:p>
            <a:pPr algn="just">
              <a:lnSpc>
                <a:spcPct val="150000"/>
              </a:lnSpc>
              <a:buFont typeface="Wingdings" panose="05000000000000000000" pitchFamily="2" charset="2"/>
              <a:buChar char="Ø"/>
            </a:pPr>
            <a:r>
              <a:rPr lang="en-GB" sz="2000" b="1" i="1" dirty="0">
                <a:effectLst/>
                <a:latin typeface="Times New Roman" panose="02020603050405020304" pitchFamily="18" charset="0"/>
                <a:ea typeface="Times New Roman" panose="02020603050405020304" pitchFamily="18" charset="0"/>
              </a:rPr>
              <a:t>The application of the TAM Model: </a:t>
            </a:r>
            <a:r>
              <a:rPr lang="en-GB" sz="2000" dirty="0">
                <a:latin typeface="Times New Roman" panose="02020603050405020304" pitchFamily="18" charset="0"/>
                <a:ea typeface="Times New Roman" panose="02020603050405020304" pitchFamily="18" charset="0"/>
              </a:rPr>
              <a:t>Th</a:t>
            </a:r>
            <a:r>
              <a:rPr lang="en-GB" sz="2000" dirty="0">
                <a:effectLst/>
                <a:latin typeface="Times New Roman" panose="02020603050405020304" pitchFamily="18" charset="0"/>
                <a:ea typeface="Times New Roman" panose="02020603050405020304" pitchFamily="18" charset="0"/>
              </a:rPr>
              <a:t>e professionals of hotels must focus on adhering to the principles of the Technology Acceptance Model for managing guest services. </a:t>
            </a:r>
            <a:endParaRPr lang="en-GB" sz="2000" dirty="0">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Ø"/>
            </a:pPr>
            <a:r>
              <a:rPr lang="en-GB" sz="2000" b="1" i="1" dirty="0">
                <a:effectLst/>
                <a:latin typeface="Times New Roman" panose="02020603050405020304" pitchFamily="18" charset="0"/>
                <a:ea typeface="Times New Roman" panose="02020603050405020304" pitchFamily="18" charset="0"/>
              </a:rPr>
              <a:t>The use of a Resource-based view: </a:t>
            </a:r>
            <a:r>
              <a:rPr lang="en-GB" sz="2000" dirty="0">
                <a:latin typeface="Times New Roman" panose="02020603050405020304" pitchFamily="18" charset="0"/>
                <a:ea typeface="Times New Roman" panose="02020603050405020304" pitchFamily="18" charset="0"/>
              </a:rPr>
              <a:t>M</a:t>
            </a:r>
            <a:r>
              <a:rPr lang="en-GB" sz="2000" dirty="0">
                <a:effectLst/>
                <a:latin typeface="Times New Roman" panose="02020603050405020304" pitchFamily="18" charset="0"/>
                <a:ea typeface="Times New Roman" panose="02020603050405020304" pitchFamily="18" charset="0"/>
              </a:rPr>
              <a:t>anagers of the hospitality organisation may improve their strategic capabilities by implementing resource-based views. </a:t>
            </a:r>
            <a:endParaRPr lang="en-IN" sz="2000" dirty="0"/>
          </a:p>
        </p:txBody>
      </p:sp>
      <p:sp>
        <p:nvSpPr>
          <p:cNvPr id="5" name="TextBox 4">
            <a:extLst>
              <a:ext uri="{FF2B5EF4-FFF2-40B4-BE49-F238E27FC236}">
                <a16:creationId xmlns:a16="http://schemas.microsoft.com/office/drawing/2014/main" id="{232FAE9E-F510-EB7F-0432-116016DF8918}"/>
              </a:ext>
            </a:extLst>
          </p:cNvPr>
          <p:cNvSpPr txBox="1"/>
          <p:nvPr/>
        </p:nvSpPr>
        <p:spPr>
          <a:xfrm>
            <a:off x="1818967" y="5349312"/>
            <a:ext cx="6096000" cy="307777"/>
          </a:xfrm>
          <a:prstGeom prst="rect">
            <a:avLst/>
          </a:prstGeom>
          <a:noFill/>
        </p:spPr>
        <p:txBody>
          <a:bodyPr wrap="square">
            <a:spAutoFit/>
          </a:bodyPr>
          <a:lstStyle/>
          <a:p>
            <a:r>
              <a:rPr lang="en-GB" sz="1400" dirty="0">
                <a:effectLst/>
                <a:latin typeface="Times New Roman" panose="02020603050405020304" pitchFamily="18" charset="0"/>
                <a:ea typeface="Times New Roman" panose="02020603050405020304" pitchFamily="18" charset="0"/>
              </a:rPr>
              <a:t>(Na </a:t>
            </a:r>
            <a:r>
              <a:rPr lang="en-GB" sz="1400" i="1" dirty="0">
                <a:effectLst/>
                <a:latin typeface="Times New Roman" panose="02020603050405020304" pitchFamily="18" charset="0"/>
                <a:ea typeface="Times New Roman" panose="02020603050405020304" pitchFamily="18" charset="0"/>
              </a:rPr>
              <a:t>et al.</a:t>
            </a:r>
            <a:r>
              <a:rPr lang="en-GB" sz="1400" i="1" dirty="0">
                <a:latin typeface="Times New Roman" panose="02020603050405020304" pitchFamily="18" charset="0"/>
                <a:ea typeface="Times New Roman" panose="02020603050405020304" pitchFamily="18" charset="0"/>
              </a:rPr>
              <a:t>, </a:t>
            </a:r>
            <a:r>
              <a:rPr lang="en-GB" sz="1400" dirty="0">
                <a:effectLst/>
                <a:latin typeface="Times New Roman" panose="02020603050405020304" pitchFamily="18" charset="0"/>
                <a:ea typeface="Times New Roman" panose="02020603050405020304" pitchFamily="18" charset="0"/>
              </a:rPr>
              <a:t>2021)</a:t>
            </a:r>
            <a:endParaRPr lang="en-IN" sz="1400" dirty="0"/>
          </a:p>
        </p:txBody>
      </p:sp>
      <p:pic>
        <p:nvPicPr>
          <p:cNvPr id="3074" name="Picture 2" descr="RateGain | Artificial Intelligence: Future of Hospitality Industry">
            <a:extLst>
              <a:ext uri="{FF2B5EF4-FFF2-40B4-BE49-F238E27FC236}">
                <a16:creationId xmlns:a16="http://schemas.microsoft.com/office/drawing/2014/main" id="{C9D66949-9AF4-8C94-58D6-4DE8F12477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856355"/>
            <a:ext cx="4096754" cy="3145289"/>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106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FD474-B4CF-7641-266D-5699E35DFE2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DCC58DB-F7DE-88A5-5E34-91954DE44880}"/>
              </a:ext>
            </a:extLst>
          </p:cNvPr>
          <p:cNvSpPr txBox="1"/>
          <p:nvPr/>
        </p:nvSpPr>
        <p:spPr>
          <a:xfrm>
            <a:off x="2597045" y="0"/>
            <a:ext cx="8495675" cy="905056"/>
          </a:xfrm>
          <a:prstGeom prst="rect">
            <a:avLst/>
          </a:prstGeom>
          <a:noFill/>
        </p:spPr>
        <p:txBody>
          <a:bodyPr wrap="square">
            <a:spAutoFit/>
          </a:bodyPr>
          <a:lstStyle/>
          <a:p>
            <a:pPr algn="ctr">
              <a:lnSpc>
                <a:spcPct val="150000"/>
              </a:lnSpc>
            </a:pPr>
            <a:r>
              <a:rPr lang="en-US" sz="4000" b="1" kern="0" dirty="0">
                <a:effectLst/>
                <a:latin typeface="Times New Roman" panose="02020603050405020304" pitchFamily="18" charset="0"/>
              </a:rPr>
              <a:t>Method and Theme Impact Analysis</a:t>
            </a:r>
            <a:endParaRPr lang="en-GB" sz="4000" b="1" kern="0" dirty="0">
              <a:effectLst/>
              <a:latin typeface="Times New Roman" panose="02020603050405020304" pitchFamily="18" charset="0"/>
            </a:endParaRPr>
          </a:p>
        </p:txBody>
      </p:sp>
      <p:sp>
        <p:nvSpPr>
          <p:cNvPr id="7" name="TextBox 6">
            <a:extLst>
              <a:ext uri="{FF2B5EF4-FFF2-40B4-BE49-F238E27FC236}">
                <a16:creationId xmlns:a16="http://schemas.microsoft.com/office/drawing/2014/main" id="{E4CAF28B-101E-5275-5702-DE924AF56368}"/>
              </a:ext>
            </a:extLst>
          </p:cNvPr>
          <p:cNvSpPr txBox="1"/>
          <p:nvPr/>
        </p:nvSpPr>
        <p:spPr>
          <a:xfrm>
            <a:off x="3696324" y="1266748"/>
            <a:ext cx="8495675" cy="511531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b="1" dirty="0">
                <a:effectLst/>
                <a:latin typeface="Times New Roman" panose="02020603050405020304" pitchFamily="18" charset="0"/>
                <a:ea typeface="Times New Roman" panose="02020603050405020304" pitchFamily="18" charset="0"/>
              </a:rPr>
              <a:t>Political Factor: </a:t>
            </a:r>
            <a:r>
              <a:rPr lang="en-US" sz="2000" dirty="0">
                <a:effectLst/>
                <a:latin typeface="Times New Roman" panose="02020603050405020304" pitchFamily="18" charset="0"/>
                <a:ea typeface="Times New Roman" panose="02020603050405020304" pitchFamily="18" charset="0"/>
              </a:rPr>
              <a:t>The UK government has leveraged data protection activities and laws such as GDPR in order to enhance business practices and stability.</a:t>
            </a: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b="1" dirty="0">
                <a:effectLst/>
                <a:latin typeface="Times New Roman" panose="02020603050405020304" pitchFamily="18" charset="0"/>
                <a:ea typeface="Times New Roman" panose="02020603050405020304" pitchFamily="18" charset="0"/>
              </a:rPr>
              <a:t>Economic Factor: </a:t>
            </a:r>
            <a:r>
              <a:rPr lang="en-US" sz="2000" dirty="0">
                <a:effectLst/>
                <a:latin typeface="Times New Roman" panose="02020603050405020304" pitchFamily="18" charset="0"/>
                <a:ea typeface="Times New Roman" panose="02020603050405020304" pitchFamily="18" charset="0"/>
              </a:rPr>
              <a:t>Hospitality businesses such as TUI Group have integrated various AI-driven tools and technology to </a:t>
            </a:r>
            <a:r>
              <a:rPr lang="en-US" sz="2000" dirty="0" err="1">
                <a:effectLst/>
                <a:latin typeface="Times New Roman" panose="02020603050405020304" pitchFamily="18" charset="0"/>
                <a:ea typeface="Times New Roman" panose="02020603050405020304" pitchFamily="18" charset="0"/>
              </a:rPr>
              <a:t>optimise</a:t>
            </a:r>
            <a:r>
              <a:rPr lang="en-US" sz="2000" dirty="0">
                <a:effectLst/>
                <a:latin typeface="Times New Roman" panose="02020603050405020304" pitchFamily="18" charset="0"/>
                <a:ea typeface="Times New Roman" panose="02020603050405020304" pitchFamily="18" charset="0"/>
              </a:rPr>
              <a:t> their operational cost and enhance the experience of customers.</a:t>
            </a: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b="1" dirty="0">
                <a:effectLst/>
                <a:latin typeface="Times New Roman" panose="02020603050405020304" pitchFamily="18" charset="0"/>
                <a:ea typeface="Times New Roman" panose="02020603050405020304" pitchFamily="18" charset="0"/>
              </a:rPr>
              <a:t>Social Factor:</a:t>
            </a:r>
            <a:r>
              <a:rPr lang="en-US" sz="2000" dirty="0">
                <a:effectLst/>
                <a:latin typeface="Times New Roman" panose="02020603050405020304" pitchFamily="18" charset="0"/>
                <a:ea typeface="Times New Roman" panose="02020603050405020304" pitchFamily="18" charset="0"/>
              </a:rPr>
              <a:t> In order to cater to this demand, Hilton Hotels has incorporated an AI-enabled platform, named ‘Connie’. This platform promotes automated management facilities and enhances the guest experience (</a:t>
            </a:r>
            <a:r>
              <a:rPr lang="en-US" sz="2000" dirty="0" err="1">
                <a:effectLst/>
                <a:latin typeface="Times New Roman" panose="02020603050405020304" pitchFamily="18" charset="0"/>
                <a:ea typeface="Times New Roman" panose="02020603050405020304" pitchFamily="18" charset="0"/>
              </a:rPr>
              <a:t>Grandey</a:t>
            </a:r>
            <a:r>
              <a:rPr lang="en-US" sz="2000" dirty="0">
                <a:effectLst/>
                <a:latin typeface="Times New Roman" panose="02020603050405020304" pitchFamily="18" charset="0"/>
                <a:ea typeface="Times New Roman" panose="02020603050405020304" pitchFamily="18" charset="0"/>
              </a:rPr>
              <a:t> &amp; Morris, 2023). </a:t>
            </a:r>
          </a:p>
        </p:txBody>
      </p:sp>
      <p:pic>
        <p:nvPicPr>
          <p:cNvPr id="6146" name="Picture 2" descr="AI Transforming Hospitality: Enhancing Service and Efficiency">
            <a:extLst>
              <a:ext uri="{FF2B5EF4-FFF2-40B4-BE49-F238E27FC236}">
                <a16:creationId xmlns:a16="http://schemas.microsoft.com/office/drawing/2014/main" id="{3438FDC5-FDAE-48AC-0605-BF7FB745C2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10" y="1461298"/>
            <a:ext cx="3279098" cy="43548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A458B51-0D6C-E095-20E3-6CD657E3DED9}"/>
              </a:ext>
            </a:extLst>
          </p:cNvPr>
          <p:cNvSpPr txBox="1"/>
          <p:nvPr/>
        </p:nvSpPr>
        <p:spPr>
          <a:xfrm>
            <a:off x="213610" y="6023987"/>
            <a:ext cx="3695075" cy="307777"/>
          </a:xfrm>
          <a:prstGeom prst="rect">
            <a:avLst/>
          </a:prstGeom>
          <a:noFill/>
        </p:spPr>
        <p:txBody>
          <a:bodyPr wrap="square">
            <a:spAutoFit/>
          </a:bodyPr>
          <a:lstStyle/>
          <a:p>
            <a:pPr algn="ctr"/>
            <a:r>
              <a:rPr lang="en-US" sz="1400" dirty="0">
                <a:effectLst/>
                <a:latin typeface="Times New Roman" panose="02020603050405020304" pitchFamily="18" charset="0"/>
                <a:ea typeface="Times New Roman" panose="02020603050405020304" pitchFamily="18" charset="0"/>
              </a:rPr>
              <a:t>(</a:t>
            </a:r>
            <a:r>
              <a:rPr lang="en-US" sz="1400" dirty="0" err="1">
                <a:effectLst/>
                <a:latin typeface="Times New Roman" panose="02020603050405020304" pitchFamily="18" charset="0"/>
                <a:ea typeface="Times New Roman" panose="02020603050405020304" pitchFamily="18" charset="0"/>
              </a:rPr>
              <a:t>Grandey</a:t>
            </a:r>
            <a:r>
              <a:rPr lang="en-US" sz="1400" dirty="0">
                <a:effectLst/>
                <a:latin typeface="Times New Roman" panose="02020603050405020304" pitchFamily="18" charset="0"/>
                <a:ea typeface="Times New Roman" panose="02020603050405020304" pitchFamily="18" charset="0"/>
              </a:rPr>
              <a:t> &amp; Morris, 2023)</a:t>
            </a:r>
            <a:endParaRPr lang="en-GB" sz="1400" dirty="0"/>
          </a:p>
        </p:txBody>
      </p:sp>
    </p:spTree>
    <p:extLst>
      <p:ext uri="{BB962C8B-B14F-4D97-AF65-F5344CB8AC3E}">
        <p14:creationId xmlns:p14="http://schemas.microsoft.com/office/powerpoint/2010/main" val="2460576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A75A5-17F1-B9F3-E744-E75D47F5549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BD269E4-EBED-BB73-C070-244FFBDBFF6E}"/>
              </a:ext>
            </a:extLst>
          </p:cNvPr>
          <p:cNvSpPr txBox="1"/>
          <p:nvPr/>
        </p:nvSpPr>
        <p:spPr>
          <a:xfrm>
            <a:off x="588364" y="166820"/>
            <a:ext cx="6093500" cy="905056"/>
          </a:xfrm>
          <a:prstGeom prst="rect">
            <a:avLst/>
          </a:prstGeom>
          <a:noFill/>
        </p:spPr>
        <p:txBody>
          <a:bodyPr wrap="square">
            <a:spAutoFit/>
          </a:bodyPr>
          <a:lstStyle/>
          <a:p>
            <a:pPr>
              <a:lnSpc>
                <a:spcPct val="150000"/>
              </a:lnSpc>
            </a:pPr>
            <a:r>
              <a:rPr lang="en-GB" sz="4000" b="1" kern="0" dirty="0" err="1">
                <a:effectLst/>
                <a:latin typeface="Times New Roman" panose="02020603050405020304" pitchFamily="18" charset="0"/>
              </a:rPr>
              <a:t>Contd</a:t>
            </a:r>
            <a:r>
              <a:rPr lang="en-GB" sz="4000" b="1" kern="0" dirty="0">
                <a:effectLst/>
                <a:latin typeface="Times New Roman" panose="02020603050405020304" pitchFamily="18" charset="0"/>
              </a:rPr>
              <a:t>…</a:t>
            </a:r>
          </a:p>
        </p:txBody>
      </p:sp>
      <p:sp>
        <p:nvSpPr>
          <p:cNvPr id="7" name="TextBox 6">
            <a:extLst>
              <a:ext uri="{FF2B5EF4-FFF2-40B4-BE49-F238E27FC236}">
                <a16:creationId xmlns:a16="http://schemas.microsoft.com/office/drawing/2014/main" id="{EBEAAA73-5DA1-3CF9-1B53-33C8713FAFD3}"/>
              </a:ext>
            </a:extLst>
          </p:cNvPr>
          <p:cNvSpPr txBox="1"/>
          <p:nvPr/>
        </p:nvSpPr>
        <p:spPr>
          <a:xfrm>
            <a:off x="348522" y="1236768"/>
            <a:ext cx="7851098" cy="511531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b="1" dirty="0">
                <a:effectLst/>
                <a:latin typeface="Times New Roman" panose="02020603050405020304" pitchFamily="18" charset="0"/>
                <a:ea typeface="Times New Roman" panose="02020603050405020304" pitchFamily="18" charset="0"/>
              </a:rPr>
              <a:t>Technological Factor: </a:t>
            </a:r>
            <a:r>
              <a:rPr lang="en-US" sz="2000" dirty="0">
                <a:effectLst/>
                <a:latin typeface="Times New Roman" panose="02020603050405020304" pitchFamily="18" charset="0"/>
                <a:ea typeface="Times New Roman" panose="02020603050405020304" pitchFamily="18" charset="0"/>
              </a:rPr>
              <a:t>Trafalgar has effectively integrated modern technologies such as Nano needle pod, AI-driven contactless services and robotics to execute many operational tasks.</a:t>
            </a: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b="1" dirty="0">
                <a:effectLst/>
                <a:latin typeface="Times New Roman" panose="02020603050405020304" pitchFamily="18" charset="0"/>
                <a:ea typeface="Times New Roman" panose="02020603050405020304" pitchFamily="18" charset="0"/>
              </a:rPr>
              <a:t>Environmental Factor: </a:t>
            </a:r>
            <a:r>
              <a:rPr lang="en-US" sz="2000" dirty="0">
                <a:effectLst/>
                <a:latin typeface="Times New Roman" panose="02020603050405020304" pitchFamily="18" charset="0"/>
                <a:ea typeface="Times New Roman" panose="02020603050405020304" pitchFamily="18" charset="0"/>
              </a:rPr>
              <a:t>British Airways has integrated AI tools, ML and automation which helps the business </a:t>
            </a:r>
            <a:r>
              <a:rPr lang="en-US" sz="2000" dirty="0" err="1">
                <a:effectLst/>
                <a:latin typeface="Times New Roman" panose="02020603050405020304" pitchFamily="18" charset="0"/>
                <a:ea typeface="Times New Roman" panose="02020603050405020304" pitchFamily="18" charset="0"/>
              </a:rPr>
              <a:t>minimise</a:t>
            </a:r>
            <a:r>
              <a:rPr lang="en-US" sz="2000" dirty="0">
                <a:effectLst/>
                <a:latin typeface="Times New Roman" panose="02020603050405020304" pitchFamily="18" charset="0"/>
                <a:ea typeface="Times New Roman" panose="02020603050405020304" pitchFamily="18" charset="0"/>
              </a:rPr>
              <a:t> its carbon emissions by streamlining its operation (</a:t>
            </a:r>
            <a:r>
              <a:rPr lang="en-US" sz="2000" dirty="0" err="1">
                <a:effectLst/>
                <a:latin typeface="Times New Roman" panose="02020603050405020304" pitchFamily="18" charset="0"/>
                <a:ea typeface="Times New Roman" panose="02020603050405020304" pitchFamily="18" charset="0"/>
              </a:rPr>
              <a:t>britishairways</a:t>
            </a:r>
            <a:r>
              <a:rPr lang="en-US" sz="2000" dirty="0">
                <a:effectLst/>
                <a:latin typeface="Times New Roman" panose="02020603050405020304" pitchFamily="18" charset="0"/>
                <a:ea typeface="Times New Roman" panose="02020603050405020304" pitchFamily="18" charset="0"/>
              </a:rPr>
              <a:t>, 2024). </a:t>
            </a: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b="1" dirty="0">
                <a:effectLst/>
                <a:latin typeface="Times New Roman" panose="02020603050405020304" pitchFamily="18" charset="0"/>
                <a:ea typeface="Times New Roman" panose="02020603050405020304" pitchFamily="18" charset="0"/>
              </a:rPr>
              <a:t>Legal Factor: </a:t>
            </a:r>
            <a:r>
              <a:rPr lang="en-US" sz="2000" dirty="0">
                <a:effectLst/>
                <a:latin typeface="Times New Roman" panose="02020603050405020304" pitchFamily="18" charset="0"/>
                <a:ea typeface="Times New Roman" panose="02020603050405020304" pitchFamily="18" charset="0"/>
              </a:rPr>
              <a:t>As an example, in 2018, British Airways faced legal trouble because it failed to secure the personal data of its customers and suffered a cyberattack (bbc, 2020). </a:t>
            </a:r>
          </a:p>
        </p:txBody>
      </p:sp>
      <p:pic>
        <p:nvPicPr>
          <p:cNvPr id="2" name="Picture 1">
            <a:extLst>
              <a:ext uri="{FF2B5EF4-FFF2-40B4-BE49-F238E27FC236}">
                <a16:creationId xmlns:a16="http://schemas.microsoft.com/office/drawing/2014/main" id="{902F6882-DA5A-9E5B-7542-9322F05E5D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25524" y="1686368"/>
            <a:ext cx="3117954" cy="38048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a:extLst>
              <a:ext uri="{FF2B5EF4-FFF2-40B4-BE49-F238E27FC236}">
                <a16:creationId xmlns:a16="http://schemas.microsoft.com/office/drawing/2014/main" id="{988D4C83-7D93-60B1-EE68-872D2BD73D96}"/>
              </a:ext>
            </a:extLst>
          </p:cNvPr>
          <p:cNvSpPr txBox="1"/>
          <p:nvPr/>
        </p:nvSpPr>
        <p:spPr>
          <a:xfrm>
            <a:off x="8300178" y="5683983"/>
            <a:ext cx="3968646" cy="369332"/>
          </a:xfrm>
          <a:prstGeom prst="rect">
            <a:avLst/>
          </a:prstGeom>
          <a:noFill/>
        </p:spPr>
        <p:txBody>
          <a:bodyPr wrap="square">
            <a:spAutoFit/>
          </a:bodyPr>
          <a:lstStyle/>
          <a:p>
            <a:pPr algn="ctr"/>
            <a:r>
              <a:rPr lang="en-US" sz="1800" dirty="0">
                <a:effectLst/>
                <a:latin typeface="Times New Roman" panose="02020603050405020304" pitchFamily="18" charset="0"/>
                <a:ea typeface="Times New Roman" panose="02020603050405020304" pitchFamily="18" charset="0"/>
              </a:rPr>
              <a:t>(bbc, 2020)</a:t>
            </a:r>
            <a:endParaRPr lang="en-GB" dirty="0"/>
          </a:p>
        </p:txBody>
      </p:sp>
    </p:spTree>
    <p:extLst>
      <p:ext uri="{BB962C8B-B14F-4D97-AF65-F5344CB8AC3E}">
        <p14:creationId xmlns:p14="http://schemas.microsoft.com/office/powerpoint/2010/main" val="326503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E344F-C4A7-069B-78E2-67BCDDF0093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F5ACA22-6438-337B-290D-60D45F12FBF0}"/>
              </a:ext>
            </a:extLst>
          </p:cNvPr>
          <p:cNvSpPr txBox="1"/>
          <p:nvPr/>
        </p:nvSpPr>
        <p:spPr>
          <a:xfrm>
            <a:off x="2597046" y="0"/>
            <a:ext cx="6093500" cy="905056"/>
          </a:xfrm>
          <a:prstGeom prst="rect">
            <a:avLst/>
          </a:prstGeom>
          <a:noFill/>
        </p:spPr>
        <p:txBody>
          <a:bodyPr wrap="square">
            <a:spAutoFit/>
          </a:bodyPr>
          <a:lstStyle/>
          <a:p>
            <a:pPr algn="ctr">
              <a:lnSpc>
                <a:spcPct val="150000"/>
              </a:lnSpc>
            </a:pPr>
            <a:r>
              <a:rPr lang="en-GB" sz="4000" b="1" kern="0" dirty="0">
                <a:effectLst/>
                <a:latin typeface="Times New Roman" panose="02020603050405020304" pitchFamily="18" charset="0"/>
              </a:rPr>
              <a:t>Conclusion</a:t>
            </a:r>
          </a:p>
        </p:txBody>
      </p:sp>
      <p:sp>
        <p:nvSpPr>
          <p:cNvPr id="7" name="TextBox 6">
            <a:extLst>
              <a:ext uri="{FF2B5EF4-FFF2-40B4-BE49-F238E27FC236}">
                <a16:creationId xmlns:a16="http://schemas.microsoft.com/office/drawing/2014/main" id="{5DE20DA1-9174-2003-B588-B4DB7893975B}"/>
              </a:ext>
            </a:extLst>
          </p:cNvPr>
          <p:cNvSpPr txBox="1"/>
          <p:nvPr/>
        </p:nvSpPr>
        <p:spPr>
          <a:xfrm>
            <a:off x="4081072" y="1161817"/>
            <a:ext cx="7851098" cy="512127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effectLst/>
                <a:latin typeface="Times New Roman" panose="02020603050405020304" pitchFamily="18" charset="0"/>
                <a:ea typeface="Times New Roman" panose="02020603050405020304" pitchFamily="18" charset="0"/>
              </a:rPr>
              <a:t>Concluding the discussion, it has been observed that AI and AI-powered have been a key driving force in the hospitality and tourism industry. </a:t>
            </a:r>
            <a:endParaRPr lang="en-US" sz="2000" dirty="0">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US" sz="2000" dirty="0">
              <a:effectLst/>
              <a:latin typeface="Times New Roman" panose="02020603050405020304" pitchFamily="18" charset="0"/>
              <a:ea typeface="Times New Roman" panose="02020603050405020304" pitchFamily="18" charset="0"/>
            </a:endParaRP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dirty="0">
                <a:effectLst/>
                <a:latin typeface="Times New Roman" panose="02020603050405020304" pitchFamily="18" charset="0"/>
                <a:ea typeface="Times New Roman" panose="02020603050405020304" pitchFamily="18" charset="0"/>
              </a:rPr>
              <a:t>In this context, this presentation has evaluated various literature sources to gain a deep insight into the subject. </a:t>
            </a: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Moreover, conducting PESTEL analysis, the theme of AI in tourism and hospitality has been critically evaluated in which various factors such as political, economic and social factors have been considered. </a:t>
            </a:r>
            <a:endParaRPr lang="en-GB" sz="2000" dirty="0"/>
          </a:p>
        </p:txBody>
      </p:sp>
      <p:pic>
        <p:nvPicPr>
          <p:cNvPr id="4098" name="Picture 2" descr="5 Benefits of Artificial Intelligence in Hospitality | Education">
            <a:extLst>
              <a:ext uri="{FF2B5EF4-FFF2-40B4-BE49-F238E27FC236}">
                <a16:creationId xmlns:a16="http://schemas.microsoft.com/office/drawing/2014/main" id="{DF6923B0-E03A-0566-43B2-F1C6F082C9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830" y="1928812"/>
            <a:ext cx="3737080" cy="354259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182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BF94B-1464-FBB4-B7A1-E8AC8AD93BD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380B7D3-1D18-9500-6386-101C18F67895}"/>
              </a:ext>
            </a:extLst>
          </p:cNvPr>
          <p:cNvSpPr txBox="1"/>
          <p:nvPr/>
        </p:nvSpPr>
        <p:spPr>
          <a:xfrm>
            <a:off x="2597046" y="0"/>
            <a:ext cx="6093500" cy="905056"/>
          </a:xfrm>
          <a:prstGeom prst="rect">
            <a:avLst/>
          </a:prstGeom>
          <a:noFill/>
        </p:spPr>
        <p:txBody>
          <a:bodyPr wrap="square">
            <a:spAutoFit/>
          </a:bodyPr>
          <a:lstStyle/>
          <a:p>
            <a:pPr algn="ctr">
              <a:lnSpc>
                <a:spcPct val="150000"/>
              </a:lnSpc>
            </a:pPr>
            <a:r>
              <a:rPr lang="en-GB" sz="4000" b="1" kern="0" dirty="0">
                <a:effectLst/>
                <a:latin typeface="Times New Roman" panose="02020603050405020304" pitchFamily="18" charset="0"/>
              </a:rPr>
              <a:t>Recommendations </a:t>
            </a:r>
          </a:p>
        </p:txBody>
      </p:sp>
      <p:sp>
        <p:nvSpPr>
          <p:cNvPr id="7" name="TextBox 6">
            <a:extLst>
              <a:ext uri="{FF2B5EF4-FFF2-40B4-BE49-F238E27FC236}">
                <a16:creationId xmlns:a16="http://schemas.microsoft.com/office/drawing/2014/main" id="{19CBA621-E5E7-9E41-9CDF-C1B0C019CE23}"/>
              </a:ext>
            </a:extLst>
          </p:cNvPr>
          <p:cNvSpPr txBox="1"/>
          <p:nvPr/>
        </p:nvSpPr>
        <p:spPr>
          <a:xfrm>
            <a:off x="348522" y="1071876"/>
            <a:ext cx="7851098" cy="511531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effectLst/>
                <a:latin typeface="Times New Roman" panose="02020603050405020304" pitchFamily="18" charset="0"/>
                <a:ea typeface="Times New Roman" panose="02020603050405020304" pitchFamily="18" charset="0"/>
              </a:rPr>
              <a:t>Based on the above findings, it has been found that data security and privacy concerns are some of the major challenges that can adversely impact the use of AI in hospitality and tourism.</a:t>
            </a: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dirty="0">
                <a:effectLst/>
                <a:latin typeface="Times New Roman" panose="02020603050405020304" pitchFamily="18" charset="0"/>
                <a:ea typeface="Times New Roman" panose="02020603050405020304" pitchFamily="18" charset="0"/>
              </a:rPr>
              <a:t>However, it can be recommended that the industry put efforts into integrating multilayered security while leveraging AI.</a:t>
            </a:r>
          </a:p>
          <a:p>
            <a:pPr algn="just">
              <a:lnSpc>
                <a:spcPct val="150000"/>
              </a:lnSpc>
            </a:pPr>
            <a:endParaRPr lang="en-US" sz="2000" dirty="0">
              <a:latin typeface="Times New Roman" panose="02020603050405020304" pitchFamily="18" charset="0"/>
              <a:ea typeface="Times New Roman" panose="02020603050405020304" pitchFamily="18" charset="0"/>
            </a:endParaRPr>
          </a:p>
          <a:p>
            <a:pPr algn="just">
              <a:lnSpc>
                <a:spcPct val="150000"/>
              </a:lnSpc>
            </a:pPr>
            <a:endParaRPr lang="en-US"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2000" dirty="0">
                <a:effectLst/>
                <a:latin typeface="Times New Roman" panose="02020603050405020304" pitchFamily="18" charset="0"/>
                <a:ea typeface="Times New Roman" panose="02020603050405020304" pitchFamily="18" charset="0"/>
              </a:rPr>
              <a:t>It can ensure a comprehensive strategy to protect and preserve data while implementing AI-powered tools and technologies (Alles, 2024). </a:t>
            </a:r>
          </a:p>
        </p:txBody>
      </p:sp>
      <p:pic>
        <p:nvPicPr>
          <p:cNvPr id="3074" name="Picture 2" descr="The importance of multi-layered security | AMDH Services Limited">
            <a:extLst>
              <a:ext uri="{FF2B5EF4-FFF2-40B4-BE49-F238E27FC236}">
                <a16:creationId xmlns:a16="http://schemas.microsoft.com/office/drawing/2014/main" id="{3BBC7171-8739-4E93-616D-A59776C58B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5653" y="1201680"/>
            <a:ext cx="3466477" cy="41833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76B3846-CF84-210F-4AE6-281715752F00}"/>
              </a:ext>
            </a:extLst>
          </p:cNvPr>
          <p:cNvSpPr txBox="1"/>
          <p:nvPr/>
        </p:nvSpPr>
        <p:spPr>
          <a:xfrm>
            <a:off x="7212142" y="5632235"/>
            <a:ext cx="6093500" cy="307777"/>
          </a:xfrm>
          <a:prstGeom prst="rect">
            <a:avLst/>
          </a:prstGeom>
          <a:noFill/>
        </p:spPr>
        <p:txBody>
          <a:bodyPr wrap="square">
            <a:spAutoFit/>
          </a:bodyPr>
          <a:lstStyle/>
          <a:p>
            <a:pPr algn="ctr"/>
            <a:r>
              <a:rPr lang="en-US" sz="1400" dirty="0">
                <a:effectLst/>
                <a:latin typeface="Times New Roman" panose="02020603050405020304" pitchFamily="18" charset="0"/>
                <a:ea typeface="Times New Roman" panose="02020603050405020304" pitchFamily="18" charset="0"/>
              </a:rPr>
              <a:t>(Alles, 2024)</a:t>
            </a:r>
            <a:endParaRPr lang="en-GB" sz="1400" dirty="0"/>
          </a:p>
        </p:txBody>
      </p:sp>
    </p:spTree>
    <p:extLst>
      <p:ext uri="{BB962C8B-B14F-4D97-AF65-F5344CB8AC3E}">
        <p14:creationId xmlns:p14="http://schemas.microsoft.com/office/powerpoint/2010/main" val="3045076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E3CC1-2D89-B060-105A-C9E422DD300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4A5291A-6643-0809-DFB6-47BF1B1EAAB3}"/>
              </a:ext>
            </a:extLst>
          </p:cNvPr>
          <p:cNvSpPr txBox="1"/>
          <p:nvPr/>
        </p:nvSpPr>
        <p:spPr>
          <a:xfrm>
            <a:off x="2582056" y="-85697"/>
            <a:ext cx="6093500" cy="905056"/>
          </a:xfrm>
          <a:prstGeom prst="rect">
            <a:avLst/>
          </a:prstGeom>
          <a:noFill/>
        </p:spPr>
        <p:txBody>
          <a:bodyPr wrap="square">
            <a:spAutoFit/>
          </a:bodyPr>
          <a:lstStyle/>
          <a:p>
            <a:pPr algn="ctr">
              <a:lnSpc>
                <a:spcPct val="150000"/>
              </a:lnSpc>
            </a:pPr>
            <a:r>
              <a:rPr lang="en-GB" sz="4000" b="1" kern="0" dirty="0">
                <a:effectLst/>
                <a:latin typeface="Times New Roman" panose="02020603050405020304" pitchFamily="18" charset="0"/>
              </a:rPr>
              <a:t>References</a:t>
            </a:r>
          </a:p>
        </p:txBody>
      </p:sp>
      <p:sp>
        <p:nvSpPr>
          <p:cNvPr id="3" name="TextBox 2">
            <a:extLst>
              <a:ext uri="{FF2B5EF4-FFF2-40B4-BE49-F238E27FC236}">
                <a16:creationId xmlns:a16="http://schemas.microsoft.com/office/drawing/2014/main" id="{5BE10672-E6BB-D0DC-68EF-D7083FB4ADD6}"/>
              </a:ext>
            </a:extLst>
          </p:cNvPr>
          <p:cNvSpPr txBox="1"/>
          <p:nvPr/>
        </p:nvSpPr>
        <p:spPr>
          <a:xfrm>
            <a:off x="0" y="819359"/>
            <a:ext cx="12192000" cy="603864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Alles, M., (2024). </a:t>
            </a:r>
            <a:r>
              <a:rPr lang="en-GB" sz="2000" i="1" dirty="0">
                <a:effectLst/>
                <a:latin typeface="Times New Roman" panose="02020603050405020304" pitchFamily="18" charset="0"/>
                <a:ea typeface="Times New Roman" panose="02020603050405020304" pitchFamily="18" charset="0"/>
              </a:rPr>
              <a:t>Cybersecurity In The Aftermath: Rethinking Strategies After The Global IT Outage. </a:t>
            </a:r>
            <a:r>
              <a:rPr lang="en-GB" sz="2000" dirty="0">
                <a:effectLst/>
                <a:latin typeface="Times New Roman" panose="02020603050405020304" pitchFamily="18" charset="0"/>
                <a:ea typeface="Times New Roman" panose="02020603050405020304" pitchFamily="18" charset="0"/>
              </a:rPr>
              <a:t>[Online] Available at: https://www.forbes.com/councils/forbesbusinesscouncil/2024/09/17/cybersecurity-in-the-aftermath-rethinking-strategies-after-the-global-it-outage/ [Accessed 12 February 2025].</a:t>
            </a:r>
          </a:p>
          <a:p>
            <a:pPr marL="342900" indent="-34290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bbc, (2020). </a:t>
            </a:r>
            <a:r>
              <a:rPr lang="en-GB" sz="2000" i="1" dirty="0">
                <a:effectLst/>
                <a:latin typeface="Times New Roman" panose="02020603050405020304" pitchFamily="18" charset="0"/>
                <a:ea typeface="Times New Roman" panose="02020603050405020304" pitchFamily="18" charset="0"/>
              </a:rPr>
              <a:t>British Airways fined £20m over data breach. </a:t>
            </a:r>
            <a:r>
              <a:rPr lang="en-GB" sz="2000" dirty="0">
                <a:effectLst/>
                <a:latin typeface="Times New Roman" panose="02020603050405020304" pitchFamily="18" charset="0"/>
                <a:ea typeface="Times New Roman" panose="02020603050405020304" pitchFamily="18" charset="0"/>
              </a:rPr>
              <a:t>[Online] Available at: https://www.bbc.com/news/technology-54568784 [Accessed 12 February 2025].</a:t>
            </a:r>
          </a:p>
          <a:p>
            <a:pPr marL="342900" indent="-342900" algn="just">
              <a:lnSpc>
                <a:spcPct val="150000"/>
              </a:lnSpc>
              <a:buFont typeface="Arial" panose="020B0604020202020204" pitchFamily="34" charset="0"/>
              <a:buChar char="•"/>
            </a:pPr>
            <a:r>
              <a:rPr lang="en-GB" sz="2000" dirty="0" err="1">
                <a:effectLst/>
                <a:latin typeface="Times New Roman" panose="02020603050405020304" pitchFamily="18" charset="0"/>
                <a:ea typeface="Times New Roman" panose="02020603050405020304" pitchFamily="18" charset="0"/>
              </a:rPr>
              <a:t>britishairways</a:t>
            </a:r>
            <a:r>
              <a:rPr lang="en-GB" sz="2000" dirty="0">
                <a:effectLst/>
                <a:latin typeface="Times New Roman" panose="02020603050405020304" pitchFamily="18" charset="0"/>
                <a:ea typeface="Times New Roman" panose="02020603050405020304" pitchFamily="18" charset="0"/>
              </a:rPr>
              <a:t>, (2024). </a:t>
            </a:r>
            <a:r>
              <a:rPr lang="en-GB" sz="2000" i="1" dirty="0">
                <a:effectLst/>
                <a:latin typeface="Times New Roman" panose="02020603050405020304" pitchFamily="18" charset="0"/>
                <a:ea typeface="Times New Roman" panose="02020603050405020304" pitchFamily="18" charset="0"/>
              </a:rPr>
              <a:t>British Airways unveils new website and app as part of its £7bn transformation plan. </a:t>
            </a:r>
            <a:r>
              <a:rPr lang="en-GB" sz="2000" dirty="0">
                <a:effectLst/>
                <a:latin typeface="Times New Roman" panose="02020603050405020304" pitchFamily="18" charset="0"/>
                <a:ea typeface="Times New Roman" panose="02020603050405020304" pitchFamily="18" charset="0"/>
              </a:rPr>
              <a:t>[Online] Available at: https://mediacentre.britishairways.com/pressrelease/details/19166#:~:text=The%20airline%20is%20investing%20%C2%A3,departures%20and%20respond%20to%20disruption. [Accessed 12 February 2025].</a:t>
            </a:r>
          </a:p>
          <a:p>
            <a:pPr marL="342900" indent="-342900" algn="just">
              <a:lnSpc>
                <a:spcPct val="150000"/>
              </a:lnSpc>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rPr>
              <a:t>Gerhart, B. and Feng, J., (2021). The resource-based view of the firm, human resources, and human capital: Progress and prospects. </a:t>
            </a:r>
            <a:r>
              <a:rPr lang="en-GB" sz="2000" i="1" dirty="0">
                <a:effectLst/>
                <a:latin typeface="Times New Roman" panose="02020603050405020304" pitchFamily="18" charset="0"/>
                <a:ea typeface="Times New Roman" panose="02020603050405020304" pitchFamily="18" charset="0"/>
              </a:rPr>
              <a:t>Journal of management</a:t>
            </a:r>
            <a:r>
              <a:rPr lang="en-GB" sz="2000" dirty="0">
                <a:effectLst/>
                <a:latin typeface="Times New Roman" panose="02020603050405020304" pitchFamily="18" charset="0"/>
                <a:ea typeface="Times New Roman" panose="02020603050405020304" pitchFamily="18" charset="0"/>
              </a:rPr>
              <a:t>, </a:t>
            </a:r>
            <a:r>
              <a:rPr lang="en-GB" sz="2000" i="1" dirty="0">
                <a:effectLst/>
                <a:latin typeface="Times New Roman" panose="02020603050405020304" pitchFamily="18" charset="0"/>
                <a:ea typeface="Times New Roman" panose="02020603050405020304" pitchFamily="18" charset="0"/>
              </a:rPr>
              <a:t>47</a:t>
            </a:r>
            <a:r>
              <a:rPr lang="en-GB" sz="2000" dirty="0">
                <a:effectLst/>
                <a:latin typeface="Times New Roman" panose="02020603050405020304" pitchFamily="18" charset="0"/>
                <a:ea typeface="Times New Roman" panose="02020603050405020304" pitchFamily="18" charset="0"/>
              </a:rPr>
              <a:t>(7), pp.1796-1819.</a:t>
            </a:r>
          </a:p>
          <a:p>
            <a:pPr marL="342900" indent="-342900" algn="just">
              <a:lnSpc>
                <a:spcPct val="150000"/>
              </a:lnSpc>
              <a:buFont typeface="Arial" panose="020B0604020202020204" pitchFamily="34" charset="0"/>
              <a:buChar char="•"/>
            </a:pPr>
            <a:r>
              <a:rPr lang="en-GB" sz="2000" dirty="0" err="1">
                <a:effectLst/>
                <a:latin typeface="Times New Roman" panose="02020603050405020304" pitchFamily="18" charset="0"/>
                <a:ea typeface="Times New Roman" panose="02020603050405020304" pitchFamily="18" charset="0"/>
              </a:rPr>
              <a:t>Grandey</a:t>
            </a:r>
            <a:r>
              <a:rPr lang="en-GB" sz="2000" dirty="0">
                <a:effectLst/>
                <a:latin typeface="Times New Roman" panose="02020603050405020304" pitchFamily="18" charset="0"/>
                <a:ea typeface="Times New Roman" panose="02020603050405020304" pitchFamily="18" charset="0"/>
              </a:rPr>
              <a:t>, A. A. &amp; Morris, K., (2023). </a:t>
            </a:r>
            <a:r>
              <a:rPr lang="en-GB" sz="2000" i="1" dirty="0">
                <a:effectLst/>
                <a:latin typeface="Times New Roman" panose="02020603050405020304" pitchFamily="18" charset="0"/>
                <a:ea typeface="Times New Roman" panose="02020603050405020304" pitchFamily="18" charset="0"/>
              </a:rPr>
              <a:t>Robots Are Changing the Face of Customer Service. </a:t>
            </a:r>
            <a:r>
              <a:rPr lang="en-GB" sz="2000" dirty="0">
                <a:effectLst/>
                <a:latin typeface="Times New Roman" panose="02020603050405020304" pitchFamily="18" charset="0"/>
                <a:ea typeface="Times New Roman" panose="02020603050405020304" pitchFamily="18" charset="0"/>
              </a:rPr>
              <a:t>[Online] Available at: https://hbr.org/2023/03/robots-are-changing-the-face-of-customer-service [Accessed 12 February 2025].</a:t>
            </a:r>
          </a:p>
        </p:txBody>
      </p:sp>
    </p:spTree>
    <p:extLst>
      <p:ext uri="{BB962C8B-B14F-4D97-AF65-F5344CB8AC3E}">
        <p14:creationId xmlns:p14="http://schemas.microsoft.com/office/powerpoint/2010/main" val="12367750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121</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PowerPoint Presentation</vt:lpstr>
      <vt:lpstr>Table of Contents</vt:lpstr>
      <vt:lpstr>PowerPoint Presentation</vt:lpstr>
      <vt:lpstr>Literature Review  </vt:lpstr>
      <vt:lpstr>Contd…</vt:lpstr>
      <vt:lpstr>Contd…</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2025-02-17T14:36:42Z</dcterms:created>
  <dcterms:modified xsi:type="dcterms:W3CDTF">2025-02-17T16:06:01Z</dcterms:modified>
</cp:coreProperties>
</file>